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16" r:id="rId1"/>
  </p:sldMasterIdLst>
  <p:notesMasterIdLst>
    <p:notesMasterId r:id="rId70"/>
  </p:notesMasterIdLst>
  <p:handoutMasterIdLst>
    <p:handoutMasterId r:id="rId71"/>
  </p:handoutMasterIdLst>
  <p:sldIdLst>
    <p:sldId id="273" r:id="rId2"/>
    <p:sldId id="322" r:id="rId3"/>
    <p:sldId id="375" r:id="rId4"/>
    <p:sldId id="275" r:id="rId5"/>
    <p:sldId id="285" r:id="rId6"/>
    <p:sldId id="276" r:id="rId7"/>
    <p:sldId id="277" r:id="rId8"/>
    <p:sldId id="278" r:id="rId9"/>
    <p:sldId id="279" r:id="rId10"/>
    <p:sldId id="280" r:id="rId11"/>
    <p:sldId id="281" r:id="rId12"/>
    <p:sldId id="287" r:id="rId13"/>
    <p:sldId id="286" r:id="rId14"/>
    <p:sldId id="282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317" r:id="rId44"/>
    <p:sldId id="318" r:id="rId45"/>
    <p:sldId id="321" r:id="rId46"/>
    <p:sldId id="320" r:id="rId47"/>
    <p:sldId id="323" r:id="rId48"/>
    <p:sldId id="376" r:id="rId49"/>
    <p:sldId id="377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78" r:id="rId58"/>
    <p:sldId id="332" r:id="rId59"/>
    <p:sldId id="333" r:id="rId60"/>
    <p:sldId id="334" r:id="rId61"/>
    <p:sldId id="335" r:id="rId62"/>
    <p:sldId id="336" r:id="rId63"/>
    <p:sldId id="347" r:id="rId64"/>
    <p:sldId id="346" r:id="rId65"/>
    <p:sldId id="379" r:id="rId66"/>
    <p:sldId id="348" r:id="rId67"/>
    <p:sldId id="288" r:id="rId68"/>
    <p:sldId id="324" r:id="rId6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75" autoAdjust="0"/>
    <p:restoredTop sz="86364" autoAdjust="0"/>
  </p:normalViewPr>
  <p:slideViewPr>
    <p:cSldViewPr snapToGrid="0" snapToObjects="1">
      <p:cViewPr varScale="1">
        <p:scale>
          <a:sx n="149" d="100"/>
          <a:sy n="149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E5C29-2ACB-3247-AB45-5226DCF0C1AB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626C5-3542-BF41-A2ED-2B4F2E9F6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58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2A772-E716-4144-A196-EFD5AA113F81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CCE2-9487-D94F-A5E3-D831251C8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49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Study of being, existence, reality,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Admit that this is rough and speculative.</a:t>
            </a:r>
            <a:r>
              <a:rPr lang="en-US" baseline="0" dirty="0" smtClean="0"/>
              <a:t>  HOWEVER, make the point that even though I may not know the solutions the best, I do know that once I have an issue, I know where to go look for answers—in the philosophical disciplines.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  <a:r>
              <a:rPr lang="en-US" dirty="0" smtClean="0"/>
              <a:t>Ontology: accurate conceptualizations should aid in integration; may need more powerful conceptual models and a way to come to community agreement</a:t>
            </a:r>
          </a:p>
          <a:p>
            <a:r>
              <a:rPr lang="en-US" dirty="0" smtClean="0"/>
              <a:t>Epistemology: If</a:t>
            </a:r>
            <a:r>
              <a:rPr lang="en-US" baseline="0" dirty="0" smtClean="0"/>
              <a:t> anyone can declare a fact, we should make it possible for the fact to be verified (to the extent possible).</a:t>
            </a:r>
            <a:endParaRPr lang="en-US" dirty="0" smtClean="0"/>
          </a:p>
          <a:p>
            <a:r>
              <a:rPr lang="en-US" dirty="0" smtClean="0"/>
              <a:t>Logic: I suspect that users will wish to ask queries that cannot be answered in</a:t>
            </a:r>
            <a:r>
              <a:rPr lang="en-US" baseline="0" dirty="0" smtClean="0"/>
              <a:t> real time; in an interaction with the user, the system should be able to determine whether it should proceed or not and help the user write a more reasonable query or at least know that it will take a long time to answer the question.  Decidability could be much the same: in general, if we allow for logic systems that are </a:t>
            </a:r>
            <a:r>
              <a:rPr lang="en-US" baseline="0" dirty="0" err="1" smtClean="0"/>
              <a:t>undecidable</a:t>
            </a:r>
            <a:r>
              <a:rPr lang="en-US" baseline="0" dirty="0" smtClean="0"/>
              <a:t>, many queries may nevertheless be decidable.</a:t>
            </a:r>
          </a:p>
          <a:p>
            <a:r>
              <a:rPr lang="en-US" baseline="0" dirty="0" smtClean="0"/>
              <a:t>Linguistics: Linguistic resources should be helpful in quickly generating mappings both for integration and multilingual </a:t>
            </a:r>
            <a:r>
              <a:rPr lang="en-US" baseline="0" dirty="0" err="1" smtClean="0"/>
              <a:t>ontologies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doesn’t matter what language, many app domains are the same</a:t>
            </a:r>
          </a:p>
          <a:p>
            <a:r>
              <a:rPr lang="en-US" dirty="0" smtClean="0"/>
              <a:t>Multilingual </a:t>
            </a:r>
            <a:r>
              <a:rPr lang="en-US" dirty="0" err="1" smtClean="0"/>
              <a:t>ontologies</a:t>
            </a:r>
            <a:r>
              <a:rPr lang="en-US" dirty="0" smtClean="0"/>
              <a:t> leverages this point – models the world in a</a:t>
            </a:r>
          </a:p>
          <a:p>
            <a:r>
              <a:rPr lang="en-US" dirty="0" smtClean="0"/>
              <a:t>    language-independent manner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independent model (English, although could use symbols (e.g., man/woman symbols for Gender) and a mixture of languages.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Take home message: Conceptual-model researchers should draw ideas and seek guidance from the disciplines of ontology, epistemology, logic, and linguistics to enhance conceptual-modeling applications, but should not become distracted from computationally practical solutions by insisting that philosophical tenets should prevail.  </a:t>
            </a:r>
            <a:r>
              <a:rPr lang="en-US" smtClean="0"/>
              <a:t>(Occam’s Razor; Einstein’s maxim)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Inferred: facts like how old they are and the fact that they are</a:t>
            </a:r>
            <a:r>
              <a:rPr lang="en-US" baseline="0" dirty="0" smtClean="0"/>
              <a:t> cars are for sale and can be purchased.</a:t>
            </a:r>
          </a:p>
          <a:p>
            <a:r>
              <a:rPr lang="en-US" baseline="0" dirty="0" smtClean="0"/>
              <a:t>More formally, implied facts based on predicate calculus – will see better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use of linguistics to “understand”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Again, use of linguistics to “understand” query.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27379-78E5-402A-BD7F-3FF9A79FBAF6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a bit about how this works &amp; tie it in to understanding.  Also: choice of ontology, mapping to formal query,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builds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builds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Mockup as designed.  Actual implementation quite close.</a:t>
            </a:r>
            <a:r>
              <a:rPr lang="en-US" baseline="0" dirty="0" smtClean="0"/>
              <a:t>  The differences point to where we need to add </a:t>
            </a:r>
            <a:r>
              <a:rPr lang="en-US" baseline="0" smtClean="0"/>
              <a:t>finishing touches.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Automatic extraction builds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3CF6C-51B3-4446-929D-F731EB4C351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D093C6E-D160-BA49-96C4-7476026BF20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849FE71-C7A2-7044-ABA7-86D0D42C17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6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png"/><Relationship Id="rId12" Type="http://schemas.openxmlformats.org/officeDocument/2006/relationships/image" Target="../media/image34.png"/><Relationship Id="rId13" Type="http://schemas.openxmlformats.org/officeDocument/2006/relationships/image" Target="../media/image33.png"/><Relationship Id="rId14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6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g.byu.edu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990" y="143153"/>
            <a:ext cx="2871329" cy="2139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7386"/>
            <a:ext cx="8077200" cy="427063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Abenteuer</a:t>
            </a:r>
            <a:r>
              <a:rPr lang="en-US" sz="4000" dirty="0" smtClean="0"/>
              <a:t> </a:t>
            </a:r>
            <a:r>
              <a:rPr lang="en-US" sz="4000" dirty="0" err="1" smtClean="0"/>
              <a:t>mit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Informatik</a:t>
            </a:r>
            <a:r>
              <a:rPr lang="en-US" sz="4000" dirty="0" smtClean="0"/>
              <a:t>	</a:t>
            </a:r>
            <a:br>
              <a:rPr lang="en-US" sz="4000" dirty="0" smtClean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4400" dirty="0" smtClean="0">
                <a:effectLst>
                  <a:outerShdw blurRad="12700" dist="25400" algn="tl" rotWithShape="0">
                    <a:srgbClr val="000000"/>
                  </a:outerShdw>
                </a:effectLst>
              </a:rPr>
              <a:t>A Conceptual-Modeling Approach to Data Extraction </a:t>
            </a:r>
            <a:r>
              <a:rPr lang="en-US" sz="3600" dirty="0" smtClean="0">
                <a:effectLst>
                  <a:outerShdw blurRad="12700" dist="25400" algn="tl" rotWithShape="0">
                    <a:srgbClr val="000000"/>
                  </a:outerShdw>
                </a:effectLst>
              </a:rPr>
              <a:t>-or- </a:t>
            </a:r>
            <a:r>
              <a:rPr lang="en-US" sz="4400" i="1" dirty="0" smtClean="0">
                <a:effectLst>
                  <a:outerShdw blurRad="12700" dist="25400" algn="tl" rotWithShape="0">
                    <a:srgbClr val="000000"/>
                  </a:outerShdw>
                </a:effectLst>
              </a:rPr>
              <a:t>“Oh the Places You [Ontologies] Will Go”</a:t>
            </a:r>
            <a:endParaRPr lang="en-US" sz="4800" i="1" dirty="0">
              <a:effectLst>
                <a:outerShdw blurRad="12700" dist="254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35150"/>
            <a:ext cx="4114398" cy="15166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Stephen W. Liddle, </a:t>
            </a:r>
            <a:r>
              <a:rPr lang="en-US" b="1" dirty="0" smtClean="0"/>
              <a:t>PhD</a:t>
            </a:r>
            <a:endParaRPr lang="en-US" b="1" dirty="0"/>
          </a:p>
          <a:p>
            <a:r>
              <a:rPr lang="en-US" sz="1700" dirty="0"/>
              <a:t>Academic Director, Rollins </a:t>
            </a:r>
            <a:r>
              <a:rPr lang="en-US" sz="1700" dirty="0" smtClean="0"/>
              <a:t>Center</a:t>
            </a:r>
          </a:p>
          <a:p>
            <a:r>
              <a:rPr lang="en-US" sz="1700" dirty="0" smtClean="0"/>
              <a:t>    for Entrepreneurship &amp; Technology</a:t>
            </a:r>
          </a:p>
          <a:p>
            <a:r>
              <a:rPr lang="en-US" sz="1700" dirty="0" smtClean="0"/>
              <a:t>Professor</a:t>
            </a:r>
            <a:r>
              <a:rPr lang="en-US" sz="1700" dirty="0"/>
              <a:t>, Information Systems Department</a:t>
            </a:r>
          </a:p>
          <a:p>
            <a:pPr>
              <a:spcAft>
                <a:spcPts val="600"/>
              </a:spcAft>
            </a:pPr>
            <a:r>
              <a:rPr lang="en-US" sz="1700" dirty="0"/>
              <a:t>Marriott School, Brigham Young </a:t>
            </a:r>
            <a:r>
              <a:rPr lang="en-US" sz="1700" dirty="0" smtClean="0"/>
              <a:t>University</a:t>
            </a:r>
            <a:endParaRPr lang="en-US" sz="1700" dirty="0"/>
          </a:p>
          <a:p>
            <a:r>
              <a:rPr lang="en-US" sz="1700" dirty="0" smtClean="0"/>
              <a:t>liddle@byu.edu</a:t>
            </a:r>
            <a:endParaRPr lang="en-US" sz="17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06341" y="5248175"/>
            <a:ext cx="4485978" cy="1516639"/>
          </a:xfrm>
          <a:prstGeom prst="rect">
            <a:avLst/>
          </a:prstGeom>
        </p:spPr>
        <p:txBody>
          <a:bodyPr vert="horz" lIns="118872" tIns="0" rIns="45720" bIns="0" rtlCol="0" anchor="b">
            <a:noAutofit/>
          </a:bodyPr>
          <a:lstStyle>
            <a:lvl1pPr marL="0" indent="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None/>
              <a:defRPr kumimoji="0"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None/>
              <a:defRPr kumimoji="0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None/>
              <a:defRPr kumimoji="0" lang="en-U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None/>
              <a:defRPr kumimoji="0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None/>
              <a:defRPr kumimoji="0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1600" i="1" dirty="0" smtClean="0"/>
              <a:t>Research performed jointly with</a:t>
            </a:r>
          </a:p>
          <a:p>
            <a:pPr algn="ctr"/>
            <a:r>
              <a:rPr lang="en-US" sz="1600" b="1" dirty="0" smtClean="0"/>
              <a:t>David W. </a:t>
            </a:r>
            <a:r>
              <a:rPr lang="en-US" sz="1600" b="1" dirty="0" err="1" smtClean="0"/>
              <a:t>Embley</a:t>
            </a:r>
            <a:r>
              <a:rPr lang="en-US" sz="1600" b="1" dirty="0" smtClean="0"/>
              <a:t> &amp; </a:t>
            </a:r>
            <a:r>
              <a:rPr lang="en-US" sz="1600" b="1" dirty="0" err="1" smtClean="0"/>
              <a:t>Deryle</a:t>
            </a:r>
            <a:r>
              <a:rPr lang="en-US" sz="1600" b="1" dirty="0" smtClean="0"/>
              <a:t> W. Lonsdale</a:t>
            </a:r>
          </a:p>
          <a:p>
            <a:pPr algn="ctr"/>
            <a:r>
              <a:rPr lang="en-US" sz="1400" dirty="0" smtClean="0"/>
              <a:t>Computer Science Department</a:t>
            </a:r>
          </a:p>
          <a:p>
            <a:pPr algn="ctr"/>
            <a:r>
              <a:rPr lang="en-US" sz="1400" dirty="0" smtClean="0"/>
              <a:t>&amp; Linguistics Department, BYU</a:t>
            </a:r>
          </a:p>
          <a:p>
            <a:pPr algn="ctr">
              <a:spcBef>
                <a:spcPts val="1200"/>
              </a:spcBef>
            </a:pPr>
            <a:r>
              <a:rPr lang="en-US" sz="1400" dirty="0" smtClean="0"/>
              <a:t>Data Extraction Group (DEG)</a:t>
            </a:r>
          </a:p>
          <a:p>
            <a:pPr algn="ctr"/>
            <a:r>
              <a:rPr lang="en-US" sz="1400" dirty="0" smtClean="0"/>
              <a:t>http://</a:t>
            </a:r>
            <a:r>
              <a:rPr lang="en-US" sz="1400" dirty="0" err="1" smtClean="0"/>
              <a:t>www.deg.byu.edu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31031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Executable Conceptual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1079"/>
            <a:ext cx="8229600" cy="5007372"/>
          </a:xfrm>
        </p:spPr>
        <p:txBody>
          <a:bodyPr>
            <a:normAutofit/>
          </a:bodyPr>
          <a:lstStyle/>
          <a:p>
            <a:r>
              <a:rPr lang="en-US" dirty="0" smtClean="0"/>
              <a:t>I</a:t>
            </a:r>
            <a:r>
              <a:rPr lang="en-US" baseline="0" dirty="0" smtClean="0"/>
              <a:t> realized during my PhD work that we could easily execute our OO conceptual models</a:t>
            </a:r>
          </a:p>
          <a:p>
            <a:pPr lvl="1"/>
            <a:r>
              <a:rPr lang="en-US" dirty="0" smtClean="0"/>
              <a:t>Needed to formalize</a:t>
            </a:r>
          </a:p>
          <a:p>
            <a:pPr lvl="1"/>
            <a:r>
              <a:rPr lang="en-US" baseline="0" dirty="0" smtClean="0"/>
              <a:t>Needed</a:t>
            </a:r>
            <a:r>
              <a:rPr lang="en-US" dirty="0" smtClean="0"/>
              <a:t> to ensure computational completeness</a:t>
            </a:r>
            <a:endParaRPr lang="en-US" baseline="0" dirty="0" smtClean="0"/>
          </a:p>
          <a:p>
            <a:r>
              <a:rPr lang="en-US" baseline="0" dirty="0" smtClean="0"/>
              <a:t>To get computational completeness we just need equivalence with </a:t>
            </a:r>
            <a:r>
              <a:rPr lang="en-US" baseline="0" dirty="0" smtClean="0">
                <a:latin typeface="Edwardian Script ITC"/>
                <a:cs typeface="Edwardian Script ITC"/>
              </a:rPr>
              <a:t>S</a:t>
            </a:r>
            <a:r>
              <a:rPr lang="en-US" baseline="0" dirty="0" smtClean="0"/>
              <a:t>  language</a:t>
            </a:r>
          </a:p>
          <a:p>
            <a:pPr lvl="1"/>
            <a:r>
              <a:rPr lang="en-US" dirty="0" smtClean="0"/>
              <a:t>Lots of ways to model integers</a:t>
            </a:r>
            <a:endParaRPr lang="en-US" dirty="0"/>
          </a:p>
          <a:p>
            <a:pPr lvl="2"/>
            <a:r>
              <a:rPr lang="en-US" dirty="0" smtClean="0"/>
              <a:t>E.g., count the number of relationships in which an object participates (cardinality constraints again!)</a:t>
            </a:r>
          </a:p>
          <a:p>
            <a:pPr lvl="1"/>
            <a:r>
              <a:rPr lang="en-US" dirty="0" smtClean="0"/>
              <a:t>Easy to map increment, decrement, if </a:t>
            </a:r>
            <a:r>
              <a:rPr kumimoji="0" lang="en-US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≠ 0</a:t>
            </a:r>
            <a:r>
              <a:rPr lang="en-US" dirty="0" smtClean="0"/>
              <a:t>  </a:t>
            </a:r>
            <a:r>
              <a:rPr lang="en-US" dirty="0" err="1" smtClean="0"/>
              <a:t>goto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52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Simplicity Is Profound?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corollary:</a:t>
            </a:r>
          </a:p>
          <a:p>
            <a:pPr lvl="1"/>
            <a:r>
              <a:rPr lang="en-US" dirty="0" smtClean="0"/>
              <a:t>Out of simplicity arises great complexity</a:t>
            </a:r>
            <a:endParaRPr lang="en-US" dirty="0"/>
          </a:p>
          <a:p>
            <a:r>
              <a:rPr lang="en-US" dirty="0" smtClean="0"/>
              <a:t>Using </a:t>
            </a:r>
            <a:r>
              <a:rPr lang="en-US" dirty="0">
                <a:latin typeface="Edwardian Script ITC"/>
                <a:cs typeface="Edwardian Script ITC"/>
              </a:rPr>
              <a:t>S</a:t>
            </a:r>
            <a:r>
              <a:rPr lang="en-US" dirty="0"/>
              <a:t> </a:t>
            </a:r>
            <a:r>
              <a:rPr lang="en-US" dirty="0" smtClean="0"/>
              <a:t>, a few macros, and some rather large integers, we can:</a:t>
            </a:r>
          </a:p>
          <a:p>
            <a:pPr lvl="1"/>
            <a:r>
              <a:rPr lang="en-US" dirty="0" smtClean="0"/>
              <a:t>Perform calculations &amp; adjustments needed to send someone to the moon</a:t>
            </a:r>
          </a:p>
          <a:p>
            <a:pPr lvl="1"/>
            <a:r>
              <a:rPr lang="en-US" dirty="0" smtClean="0"/>
              <a:t>Communicate via radios in our pockets with people half-way around the world</a:t>
            </a:r>
          </a:p>
          <a:p>
            <a:pPr lvl="1"/>
            <a:r>
              <a:rPr lang="en-US" dirty="0" smtClean="0"/>
              <a:t>Compute π to an arbitrary level of precision</a:t>
            </a:r>
          </a:p>
          <a:p>
            <a:pPr lvl="1"/>
            <a:r>
              <a:rPr lang="en-US" dirty="0" smtClean="0"/>
              <a:t>Beat humans at chess or the </a:t>
            </a:r>
            <a:r>
              <a:rPr lang="en-US" i="1" dirty="0" smtClean="0"/>
              <a:t>Jeopardy </a:t>
            </a:r>
            <a:r>
              <a:rPr lang="en-US" dirty="0" smtClean="0"/>
              <a:t>game show</a:t>
            </a:r>
          </a:p>
        </p:txBody>
      </p:sp>
    </p:spTree>
    <p:extLst>
      <p:ext uri="{BB962C8B-B14F-4D97-AF65-F5344CB8AC3E}">
        <p14:creationId xmlns:p14="http://schemas.microsoft.com/office/powerpoint/2010/main" val="3531796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Metaphysics and 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200px-Zen_motorcy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75192"/>
            <a:ext cx="3229648" cy="46991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0121" y="1680253"/>
            <a:ext cx="452427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 think metaphysics is good if it improves everyday life; otherwise forget it.”</a:t>
            </a:r>
          </a:p>
          <a:p>
            <a:endParaRPr lang="en-US" sz="2800" dirty="0" smtClean="0"/>
          </a:p>
          <a:p>
            <a:r>
              <a:rPr lang="en-US" sz="2800" dirty="0" smtClean="0"/>
              <a:t>“The solutions all are simple … after you’ve already arrived at them.  But they’re simple only when you already know what they are.” </a:t>
            </a:r>
          </a:p>
          <a:p>
            <a:endParaRPr lang="en-US" sz="2800" dirty="0" smtClean="0"/>
          </a:p>
          <a:p>
            <a:r>
              <a:rPr lang="en-US" sz="2800" dirty="0" smtClean="0"/>
              <a:t>         – Robert M. </a:t>
            </a:r>
            <a:r>
              <a:rPr lang="en-US" sz="2800" dirty="0" err="1" smtClean="0"/>
              <a:t>Pirsig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836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ccamsrazor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6197598"/>
            <a:ext cx="78229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“What can be explained on fewer principles is explained needlessly by more.”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					- William of Ockham, 1288-1343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2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Can CMs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little help and encouragement, our conceptual models can extract data</a:t>
            </a:r>
          </a:p>
          <a:p>
            <a:r>
              <a:rPr lang="en-US" dirty="0" smtClean="0"/>
              <a:t>Goal: turn </a:t>
            </a:r>
            <a:r>
              <a:rPr lang="en-US" b="1" i="1" dirty="0" smtClean="0"/>
              <a:t>data </a:t>
            </a:r>
            <a:r>
              <a:rPr lang="en-US" dirty="0" smtClean="0"/>
              <a:t>into </a:t>
            </a:r>
            <a:r>
              <a:rPr lang="en-US" b="1" i="1" dirty="0" smtClean="0"/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90288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0884" y="142162"/>
            <a:ext cx="871311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Query </a:t>
            </a:r>
            <a:r>
              <a:rPr lang="en-US" dirty="0"/>
              <a:t>the Web like </a:t>
            </a:r>
            <a:r>
              <a:rPr lang="en-US" dirty="0" smtClean="0"/>
              <a:t>a Database</a:t>
            </a:r>
            <a:endParaRPr lang="en-US" dirty="0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762000" y="1509244"/>
            <a:ext cx="75556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Example: Get the year, make, model, and price for </a:t>
            </a:r>
          </a:p>
          <a:p>
            <a:r>
              <a:rPr lang="en-US" sz="2800" dirty="0"/>
              <a:t>                1987 or later cars that are red or </a:t>
            </a:r>
            <a:r>
              <a:rPr lang="en-US" sz="2800" dirty="0" smtClean="0"/>
              <a:t>white</a:t>
            </a:r>
            <a:endParaRPr lang="en-US" sz="2800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2893" y="2734714"/>
            <a:ext cx="5465408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Year	Make	</a:t>
            </a:r>
            <a:r>
              <a:rPr lang="en-US" sz="2400" dirty="0" smtClean="0"/>
              <a:t>Model</a:t>
            </a:r>
            <a:r>
              <a:rPr lang="en-US" sz="2400" dirty="0"/>
              <a:t>		Price</a:t>
            </a:r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------</a:t>
            </a:r>
            <a:r>
              <a:rPr lang="en-US" sz="2400" dirty="0" smtClean="0"/>
              <a:t>-	-</a:t>
            </a:r>
            <a:r>
              <a:rPr lang="en-US" sz="2400" dirty="0"/>
              <a:t>-----------</a:t>
            </a:r>
            <a:r>
              <a:rPr lang="en-US" sz="2400" dirty="0" smtClean="0"/>
              <a:t>-	-</a:t>
            </a:r>
            <a:r>
              <a:rPr lang="en-US" sz="2400" dirty="0"/>
              <a:t>--------------</a:t>
            </a:r>
            <a:r>
              <a:rPr lang="en-US" sz="2400" dirty="0" smtClean="0"/>
              <a:t>--	-</a:t>
            </a:r>
            <a:r>
              <a:rPr lang="en-US" sz="2400" dirty="0"/>
              <a:t>-------</a:t>
            </a:r>
            <a:r>
              <a:rPr lang="en-US" sz="2400" dirty="0" smtClean="0"/>
              <a:t>-</a:t>
            </a:r>
            <a:endParaRPr lang="en-US" sz="2400" dirty="0"/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 smtClean="0"/>
              <a:t>97	CHEVY</a:t>
            </a:r>
            <a:r>
              <a:rPr lang="en-US" sz="2400" dirty="0"/>
              <a:t>	</a:t>
            </a:r>
            <a:r>
              <a:rPr lang="en-US" sz="2400" dirty="0" smtClean="0"/>
              <a:t>Cavalier</a:t>
            </a:r>
            <a:r>
              <a:rPr lang="en-US" sz="2400" dirty="0"/>
              <a:t>		11,995</a:t>
            </a:r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94	DODGE			  4,995	</a:t>
            </a:r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94	DODGE	</a:t>
            </a:r>
            <a:r>
              <a:rPr lang="en-US" sz="2400" dirty="0" smtClean="0"/>
              <a:t>Intrepid</a:t>
            </a:r>
            <a:r>
              <a:rPr lang="en-US" sz="2400" dirty="0"/>
              <a:t>		10,000</a:t>
            </a:r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91	FORD	</a:t>
            </a:r>
            <a:r>
              <a:rPr lang="en-US" sz="2400" dirty="0" smtClean="0"/>
              <a:t>Taurus</a:t>
            </a:r>
            <a:r>
              <a:rPr lang="en-US" sz="2400" dirty="0"/>
              <a:t>		  3,500</a:t>
            </a:r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90	FORD	</a:t>
            </a:r>
            <a:r>
              <a:rPr lang="en-US" sz="2400" dirty="0" smtClean="0"/>
              <a:t>Probe</a:t>
            </a:r>
            <a:endParaRPr lang="en-US" sz="2400" dirty="0"/>
          </a:p>
          <a:p>
            <a:pPr>
              <a:tabLst>
                <a:tab pos="854075" algn="l"/>
                <a:tab pos="2282825" algn="l"/>
                <a:tab pos="3832225" algn="l"/>
                <a:tab pos="4913313" algn="r"/>
              </a:tabLst>
            </a:pPr>
            <a:r>
              <a:rPr lang="en-US" sz="2400" dirty="0"/>
              <a:t>88	FORD	</a:t>
            </a:r>
            <a:r>
              <a:rPr lang="en-US" sz="2400" dirty="0" smtClean="0"/>
              <a:t>Escort</a:t>
            </a:r>
            <a:r>
              <a:rPr lang="en-US" sz="2400" dirty="0"/>
              <a:t>		  1,000</a:t>
            </a:r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3733800" y="12954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01" y="2569174"/>
            <a:ext cx="3241657" cy="2171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708" y="4580819"/>
            <a:ext cx="1311902" cy="19714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06390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77" y="120085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Web Not Structured like a DB</a:t>
            </a:r>
            <a:endParaRPr lang="en-US" dirty="0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303443" y="1926642"/>
            <a:ext cx="1538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/>
              <a:t>Example</a:t>
            </a:r>
            <a:endParaRPr lang="en-US" sz="2800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575764" y="2226745"/>
            <a:ext cx="7829487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&lt;html&gt;</a:t>
            </a:r>
          </a:p>
          <a:p>
            <a:r>
              <a:rPr lang="en-US" sz="2400" dirty="0"/>
              <a:t>&lt;head&gt;</a:t>
            </a:r>
          </a:p>
          <a:p>
            <a:r>
              <a:rPr lang="en-US" sz="2400" dirty="0"/>
              <a:t>&lt;title&gt;The Salt Lake Tribune </a:t>
            </a:r>
            <a:r>
              <a:rPr lang="en-US" sz="2400" dirty="0" smtClean="0"/>
              <a:t>Classifieds</a:t>
            </a:r>
            <a:r>
              <a:rPr lang="en-US" sz="2400" dirty="0"/>
              <a:t>&lt;/title&gt;</a:t>
            </a:r>
          </a:p>
          <a:p>
            <a:r>
              <a:rPr lang="en-US" sz="2400" dirty="0"/>
              <a:t>&lt;/head&gt;</a:t>
            </a:r>
          </a:p>
          <a:p>
            <a:r>
              <a:rPr lang="en-US" sz="2400" dirty="0"/>
              <a:t>…</a:t>
            </a:r>
          </a:p>
          <a:p>
            <a:r>
              <a:rPr lang="en-US" sz="2400" dirty="0"/>
              <a:t>&lt;</a:t>
            </a:r>
            <a:r>
              <a:rPr lang="en-US" sz="2400" dirty="0" err="1"/>
              <a:t>hr</a:t>
            </a:r>
            <a:r>
              <a:rPr lang="en-US" sz="2400" dirty="0"/>
              <a:t>&gt;</a:t>
            </a:r>
          </a:p>
          <a:p>
            <a:r>
              <a:rPr lang="en-US" sz="2400" dirty="0"/>
              <a:t>&lt;h4</a:t>
            </a:r>
            <a:r>
              <a:rPr lang="en-US" sz="2400" dirty="0" smtClean="0"/>
              <a:t>&gt; ’97 </a:t>
            </a:r>
            <a:r>
              <a:rPr lang="en-US" sz="2400" dirty="0"/>
              <a:t>CHEVY Cavalier, Red, 5 </a:t>
            </a:r>
            <a:r>
              <a:rPr lang="en-US" sz="2400" dirty="0" err="1"/>
              <a:t>spd</a:t>
            </a:r>
            <a:r>
              <a:rPr lang="en-US" sz="2400" dirty="0"/>
              <a:t>, only 7,000 miles on her.</a:t>
            </a:r>
          </a:p>
          <a:p>
            <a:r>
              <a:rPr lang="en-US" sz="2400" dirty="0"/>
              <a:t>Previous owner heart broken!  Asking only $11,995.  #1415</a:t>
            </a:r>
          </a:p>
          <a:p>
            <a:r>
              <a:rPr lang="en-US" sz="2400" dirty="0"/>
              <a:t>JERRY SEINER MIDVALE, 566-3800 or 566-3888&lt;/h4&gt;</a:t>
            </a:r>
          </a:p>
          <a:p>
            <a:r>
              <a:rPr lang="en-US" sz="2400" dirty="0"/>
              <a:t>&lt;</a:t>
            </a:r>
            <a:r>
              <a:rPr lang="en-US" sz="2400" dirty="0" err="1"/>
              <a:t>hr</a:t>
            </a:r>
            <a:r>
              <a:rPr lang="en-US" sz="2400" dirty="0"/>
              <a:t>&gt;</a:t>
            </a:r>
          </a:p>
          <a:p>
            <a:r>
              <a:rPr lang="en-US" sz="2400" dirty="0"/>
              <a:t>…</a:t>
            </a:r>
          </a:p>
          <a:p>
            <a:r>
              <a:rPr lang="en-US" sz="2400" dirty="0"/>
              <a:t>&lt;/html&gt;</a:t>
            </a:r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3200400" y="13716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553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Making the Web Look Like </a:t>
            </a:r>
            <a:r>
              <a:rPr lang="en-US" dirty="0" smtClean="0"/>
              <a:t>a DB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Web Query Languages</a:t>
            </a:r>
          </a:p>
          <a:p>
            <a:pPr lvl="1"/>
            <a:r>
              <a:rPr lang="en-US" dirty="0"/>
              <a:t>Treat </a:t>
            </a:r>
            <a:r>
              <a:rPr lang="en-US" dirty="0" smtClean="0"/>
              <a:t>web </a:t>
            </a:r>
            <a:r>
              <a:rPr lang="en-US" dirty="0"/>
              <a:t>as </a:t>
            </a:r>
            <a:r>
              <a:rPr lang="en-US" dirty="0" smtClean="0"/>
              <a:t>graph </a:t>
            </a:r>
            <a:r>
              <a:rPr lang="en-US" dirty="0"/>
              <a:t>(pages = nodes, links = edges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/>
              <a:t>Query the graph (e.g., Find all pages within one hop of pages with the </a:t>
            </a:r>
            <a:r>
              <a:rPr lang="en-US" dirty="0" smtClean="0"/>
              <a:t>words “Cars </a:t>
            </a:r>
            <a:r>
              <a:rPr lang="en-US" dirty="0"/>
              <a:t>for </a:t>
            </a:r>
            <a:r>
              <a:rPr lang="en-US" dirty="0" smtClean="0"/>
              <a:t>Sale”)</a:t>
            </a:r>
            <a:endParaRPr lang="en-US" dirty="0"/>
          </a:p>
          <a:p>
            <a:r>
              <a:rPr lang="en-US" dirty="0"/>
              <a:t>Wrappers</a:t>
            </a:r>
          </a:p>
          <a:p>
            <a:pPr lvl="1"/>
            <a:r>
              <a:rPr lang="en-US" dirty="0"/>
              <a:t>Find page of </a:t>
            </a:r>
            <a:r>
              <a:rPr lang="en-US" dirty="0" smtClean="0"/>
              <a:t>interest</a:t>
            </a:r>
            <a:endParaRPr lang="en-US" dirty="0"/>
          </a:p>
          <a:p>
            <a:pPr lvl="1"/>
            <a:r>
              <a:rPr lang="en-US" dirty="0"/>
              <a:t>Parse page to extract attribute-value pairs and insert them into a </a:t>
            </a:r>
            <a:r>
              <a:rPr lang="en-US" dirty="0" smtClean="0"/>
              <a:t>database</a:t>
            </a:r>
            <a:endParaRPr lang="en-US" dirty="0"/>
          </a:p>
          <a:p>
            <a:pPr lvl="2"/>
            <a:r>
              <a:rPr lang="en-US" dirty="0"/>
              <a:t>Write parser by </a:t>
            </a:r>
            <a:r>
              <a:rPr lang="en-US" dirty="0" smtClean="0"/>
              <a:t>hand</a:t>
            </a:r>
            <a:endParaRPr lang="en-US" dirty="0"/>
          </a:p>
          <a:p>
            <a:pPr lvl="2"/>
            <a:r>
              <a:rPr lang="en-US" dirty="0"/>
              <a:t>Use syntactic clues to generate parser semi-</a:t>
            </a:r>
            <a:r>
              <a:rPr lang="en-US" dirty="0" smtClean="0"/>
              <a:t>automatically</a:t>
            </a:r>
            <a:endParaRPr lang="en-US" dirty="0"/>
          </a:p>
          <a:p>
            <a:pPr lvl="1"/>
            <a:r>
              <a:rPr lang="en-US" dirty="0"/>
              <a:t>Query the </a:t>
            </a:r>
            <a:r>
              <a:rPr lang="en-US" dirty="0" smtClean="0"/>
              <a:t>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3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473074" y="1676400"/>
            <a:ext cx="81939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dirty="0"/>
              <a:t>for a page of unstructured documents, rich in data and narrow in ontological breadth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Automatic Wrapper Generation </a:t>
            </a:r>
          </a:p>
        </p:txBody>
      </p:sp>
      <p:cxnSp>
        <p:nvCxnSpPr>
          <p:cNvPr id="43032" name="AutoShape 24"/>
          <p:cNvCxnSpPr>
            <a:cxnSpLocks noChangeShapeType="1"/>
          </p:cNvCxnSpPr>
          <p:nvPr/>
        </p:nvCxnSpPr>
        <p:spPr bwMode="auto">
          <a:xfrm>
            <a:off x="6196013" y="3625850"/>
            <a:ext cx="1020762" cy="7080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0" name="AutoShape 22"/>
          <p:cNvCxnSpPr>
            <a:cxnSpLocks noChangeShapeType="1"/>
            <a:endCxn id="43021" idx="3"/>
          </p:cNvCxnSpPr>
          <p:nvPr/>
        </p:nvCxnSpPr>
        <p:spPr bwMode="auto">
          <a:xfrm flipH="1">
            <a:off x="4413250" y="3592513"/>
            <a:ext cx="1185863" cy="2397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5437188" y="2244725"/>
            <a:ext cx="842962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Application</a:t>
            </a:r>
          </a:p>
          <a:p>
            <a:pPr algn="ctr"/>
            <a:r>
              <a:rPr lang="en-US" sz="1200"/>
              <a:t>Ontology</a:t>
            </a:r>
          </a:p>
        </p:txBody>
      </p:sp>
      <p:sp>
        <p:nvSpPr>
          <p:cNvPr id="43017" name="Oval 9"/>
          <p:cNvSpPr>
            <a:spLocks noChangeArrowheads="1"/>
          </p:cNvSpPr>
          <p:nvPr/>
        </p:nvSpPr>
        <p:spPr bwMode="auto">
          <a:xfrm>
            <a:off x="5422900" y="3262313"/>
            <a:ext cx="871538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/>
              <a:t>Ontology</a:t>
            </a:r>
          </a:p>
          <a:p>
            <a:pPr algn="ctr"/>
            <a:r>
              <a:rPr lang="en-US" sz="1200"/>
              <a:t>Parser</a:t>
            </a:r>
            <a:endParaRPr lang="en-US" sz="1400"/>
          </a:p>
        </p:txBody>
      </p:sp>
      <p:sp>
        <p:nvSpPr>
          <p:cNvPr id="43018" name="Oval 10"/>
          <p:cNvSpPr>
            <a:spLocks noChangeArrowheads="1"/>
          </p:cNvSpPr>
          <p:nvPr/>
        </p:nvSpPr>
        <p:spPr bwMode="auto">
          <a:xfrm>
            <a:off x="2857500" y="4587875"/>
            <a:ext cx="1768475" cy="53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/>
              <a:t>Constant/Keyword</a:t>
            </a:r>
          </a:p>
          <a:p>
            <a:pPr algn="ctr"/>
            <a:r>
              <a:rPr lang="en-US" sz="1200"/>
              <a:t>Recognizer</a:t>
            </a:r>
            <a:endParaRPr lang="en-US" sz="1400"/>
          </a:p>
        </p:txBody>
      </p:sp>
      <p:sp>
        <p:nvSpPr>
          <p:cNvPr id="43019" name="Oval 11"/>
          <p:cNvSpPr>
            <a:spLocks noChangeArrowheads="1"/>
          </p:cNvSpPr>
          <p:nvPr/>
        </p:nvSpPr>
        <p:spPr bwMode="auto">
          <a:xfrm>
            <a:off x="4951413" y="5570538"/>
            <a:ext cx="1814512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/>
              <a:t>Database-Instance</a:t>
            </a:r>
          </a:p>
          <a:p>
            <a:pPr algn="ctr"/>
            <a:r>
              <a:rPr lang="en-US" sz="1200"/>
              <a:t>Generator</a:t>
            </a:r>
            <a:endParaRPr lang="en-US" sz="1400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1004888" y="4619625"/>
            <a:ext cx="1401762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Unstructured</a:t>
            </a:r>
          </a:p>
          <a:p>
            <a:pPr algn="ctr"/>
            <a:r>
              <a:rPr lang="en-US" sz="1200"/>
              <a:t>Record Documents</a:t>
            </a: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>
            <a:off x="3070225" y="3598863"/>
            <a:ext cx="1343025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Constant/Keyword</a:t>
            </a:r>
          </a:p>
          <a:p>
            <a:pPr algn="ctr"/>
            <a:r>
              <a:rPr lang="en-US" sz="1200"/>
              <a:t>Matching Rules</a:t>
            </a:r>
          </a:p>
        </p:txBody>
      </p:sp>
      <p:sp>
        <p:nvSpPr>
          <p:cNvPr id="43022" name="AutoShape 14"/>
          <p:cNvSpPr>
            <a:spLocks noChangeArrowheads="1"/>
          </p:cNvSpPr>
          <p:nvPr/>
        </p:nvSpPr>
        <p:spPr bwMode="auto">
          <a:xfrm>
            <a:off x="3049588" y="5691188"/>
            <a:ext cx="1384300" cy="2841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Data-Record Table</a:t>
            </a:r>
          </a:p>
        </p:txBody>
      </p:sp>
      <p:sp>
        <p:nvSpPr>
          <p:cNvPr id="43023" name="AutoShape 15"/>
          <p:cNvSpPr>
            <a:spLocks noChangeArrowheads="1"/>
          </p:cNvSpPr>
          <p:nvPr/>
        </p:nvSpPr>
        <p:spPr bwMode="auto">
          <a:xfrm>
            <a:off x="4778375" y="4340225"/>
            <a:ext cx="2160588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Record-Level Objects,</a:t>
            </a:r>
          </a:p>
          <a:p>
            <a:pPr algn="ctr"/>
            <a:r>
              <a:rPr lang="en-US" sz="1200"/>
              <a:t>Relationships, and Constraints</a:t>
            </a:r>
          </a:p>
        </p:txBody>
      </p:sp>
      <p:sp>
        <p:nvSpPr>
          <p:cNvPr id="43024" name="AutoShape 16"/>
          <p:cNvSpPr>
            <a:spLocks noChangeArrowheads="1"/>
          </p:cNvSpPr>
          <p:nvPr/>
        </p:nvSpPr>
        <p:spPr bwMode="auto">
          <a:xfrm>
            <a:off x="7110413" y="4340225"/>
            <a:ext cx="750887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Database</a:t>
            </a:r>
          </a:p>
          <a:p>
            <a:pPr algn="ctr"/>
            <a:r>
              <a:rPr lang="en-US" sz="1200"/>
              <a:t>Scheme</a:t>
            </a:r>
          </a:p>
        </p:txBody>
      </p:sp>
      <p:sp>
        <p:nvSpPr>
          <p:cNvPr id="43025" name="AutoShape 17"/>
          <p:cNvSpPr>
            <a:spLocks noChangeArrowheads="1"/>
          </p:cNvSpPr>
          <p:nvPr/>
        </p:nvSpPr>
        <p:spPr bwMode="auto">
          <a:xfrm>
            <a:off x="7356475" y="5600700"/>
            <a:ext cx="784225" cy="466725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Populated</a:t>
            </a:r>
          </a:p>
          <a:p>
            <a:pPr algn="ctr"/>
            <a:r>
              <a:rPr lang="en-US" sz="1200"/>
              <a:t>Database</a:t>
            </a:r>
          </a:p>
        </p:txBody>
      </p:sp>
      <p:cxnSp>
        <p:nvCxnSpPr>
          <p:cNvPr id="43026" name="AutoShape 18"/>
          <p:cNvCxnSpPr>
            <a:cxnSpLocks noChangeShapeType="1"/>
            <a:stCxn id="43020" idx="3"/>
            <a:endCxn id="43018" idx="2"/>
          </p:cNvCxnSpPr>
          <p:nvPr/>
        </p:nvCxnSpPr>
        <p:spPr bwMode="auto">
          <a:xfrm>
            <a:off x="2406650" y="4852988"/>
            <a:ext cx="4508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27" name="AutoShape 19"/>
          <p:cNvCxnSpPr>
            <a:cxnSpLocks noChangeShapeType="1"/>
            <a:stCxn id="43018" idx="4"/>
            <a:endCxn id="43022" idx="0"/>
          </p:cNvCxnSpPr>
          <p:nvPr/>
        </p:nvCxnSpPr>
        <p:spPr bwMode="auto">
          <a:xfrm>
            <a:off x="3741738" y="5118100"/>
            <a:ext cx="0" cy="573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28" name="AutoShape 20"/>
          <p:cNvCxnSpPr>
            <a:cxnSpLocks noChangeShapeType="1"/>
            <a:stCxn id="43021" idx="2"/>
            <a:endCxn id="43018" idx="0"/>
          </p:cNvCxnSpPr>
          <p:nvPr/>
        </p:nvCxnSpPr>
        <p:spPr bwMode="auto">
          <a:xfrm>
            <a:off x="3741738" y="4065588"/>
            <a:ext cx="0" cy="522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29" name="AutoShape 21"/>
          <p:cNvCxnSpPr>
            <a:cxnSpLocks noChangeShapeType="1"/>
            <a:stCxn id="43016" idx="2"/>
            <a:endCxn id="43017" idx="0"/>
          </p:cNvCxnSpPr>
          <p:nvPr/>
        </p:nvCxnSpPr>
        <p:spPr bwMode="auto">
          <a:xfrm>
            <a:off x="5859463" y="2711450"/>
            <a:ext cx="0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1" name="AutoShape 23"/>
          <p:cNvCxnSpPr>
            <a:cxnSpLocks noChangeShapeType="1"/>
            <a:stCxn id="43017" idx="4"/>
            <a:endCxn id="43023" idx="0"/>
          </p:cNvCxnSpPr>
          <p:nvPr/>
        </p:nvCxnSpPr>
        <p:spPr bwMode="auto">
          <a:xfrm>
            <a:off x="5859463" y="3789363"/>
            <a:ext cx="0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3" name="AutoShape 25"/>
          <p:cNvCxnSpPr>
            <a:cxnSpLocks noChangeShapeType="1"/>
            <a:stCxn id="43024" idx="2"/>
            <a:endCxn id="43019" idx="7"/>
          </p:cNvCxnSpPr>
          <p:nvPr/>
        </p:nvCxnSpPr>
        <p:spPr bwMode="auto">
          <a:xfrm flipH="1">
            <a:off x="6500813" y="4806950"/>
            <a:ext cx="985837" cy="841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4" name="AutoShape 26"/>
          <p:cNvCxnSpPr>
            <a:cxnSpLocks noChangeShapeType="1"/>
            <a:stCxn id="43023" idx="2"/>
            <a:endCxn id="43019" idx="0"/>
          </p:cNvCxnSpPr>
          <p:nvPr/>
        </p:nvCxnSpPr>
        <p:spPr bwMode="auto">
          <a:xfrm>
            <a:off x="5859463" y="4806950"/>
            <a:ext cx="0" cy="763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5" name="AutoShape 27"/>
          <p:cNvCxnSpPr>
            <a:cxnSpLocks noChangeShapeType="1"/>
            <a:stCxn id="43022" idx="3"/>
            <a:endCxn id="43019" idx="2"/>
          </p:cNvCxnSpPr>
          <p:nvPr/>
        </p:nvCxnSpPr>
        <p:spPr bwMode="auto">
          <a:xfrm>
            <a:off x="4433888" y="5834063"/>
            <a:ext cx="5175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36" name="AutoShape 28"/>
          <p:cNvCxnSpPr>
            <a:cxnSpLocks noChangeShapeType="1"/>
            <a:stCxn id="43019" idx="6"/>
            <a:endCxn id="43025" idx="1"/>
          </p:cNvCxnSpPr>
          <p:nvPr/>
        </p:nvCxnSpPr>
        <p:spPr bwMode="auto">
          <a:xfrm>
            <a:off x="6765925" y="5834063"/>
            <a:ext cx="5905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3037" name="Oval 29"/>
          <p:cNvSpPr>
            <a:spLocks noChangeArrowheads="1"/>
          </p:cNvSpPr>
          <p:nvPr/>
        </p:nvSpPr>
        <p:spPr bwMode="auto">
          <a:xfrm>
            <a:off x="1208088" y="3538538"/>
            <a:ext cx="996950" cy="53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1200"/>
              <a:t>Record</a:t>
            </a:r>
          </a:p>
          <a:p>
            <a:pPr algn="ctr"/>
            <a:r>
              <a:rPr lang="en-US" sz="1200"/>
              <a:t> Extractor </a:t>
            </a:r>
            <a:endParaRPr lang="en-US" sz="1400"/>
          </a:p>
        </p:txBody>
      </p:sp>
      <p:sp>
        <p:nvSpPr>
          <p:cNvPr id="43038" name="AutoShape 30"/>
          <p:cNvSpPr>
            <a:spLocks noChangeArrowheads="1"/>
          </p:cNvSpPr>
          <p:nvPr/>
        </p:nvSpPr>
        <p:spPr bwMode="auto">
          <a:xfrm>
            <a:off x="1257300" y="2703513"/>
            <a:ext cx="896938" cy="284162"/>
          </a:xfrm>
          <a:prstGeom prst="flowChartProcess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200"/>
              <a:t> Web Page </a:t>
            </a:r>
          </a:p>
        </p:txBody>
      </p:sp>
      <p:cxnSp>
        <p:nvCxnSpPr>
          <p:cNvPr id="43039" name="AutoShape 31"/>
          <p:cNvCxnSpPr>
            <a:cxnSpLocks noChangeShapeType="1"/>
            <a:stCxn id="43038" idx="2"/>
            <a:endCxn id="43037" idx="0"/>
          </p:cNvCxnSpPr>
          <p:nvPr/>
        </p:nvCxnSpPr>
        <p:spPr bwMode="auto">
          <a:xfrm>
            <a:off x="1706563" y="2987675"/>
            <a:ext cx="0" cy="550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3040" name="AutoShape 32"/>
          <p:cNvCxnSpPr>
            <a:cxnSpLocks noChangeShapeType="1"/>
            <a:stCxn id="43037" idx="4"/>
            <a:endCxn id="43020" idx="0"/>
          </p:cNvCxnSpPr>
          <p:nvPr/>
        </p:nvCxnSpPr>
        <p:spPr bwMode="auto">
          <a:xfrm>
            <a:off x="1706563" y="4068763"/>
            <a:ext cx="0" cy="550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03124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</a:t>
            </a:r>
            <a:r>
              <a:rPr lang="en-US" dirty="0" smtClean="0"/>
              <a:t>Ontology</a:t>
            </a:r>
            <a:endParaRPr lang="en-US" dirty="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5254625" y="2949128"/>
            <a:ext cx="3752850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Car [-&gt; object];</a:t>
            </a:r>
          </a:p>
          <a:p>
            <a:r>
              <a:rPr lang="en-US" sz="1800" dirty="0"/>
              <a:t>Car [0..1] has Model [1..*];</a:t>
            </a:r>
          </a:p>
          <a:p>
            <a:r>
              <a:rPr lang="en-US" sz="1800" dirty="0"/>
              <a:t>Car [0..1] has Make [1..*];</a:t>
            </a:r>
          </a:p>
          <a:p>
            <a:r>
              <a:rPr lang="en-US" sz="1800" dirty="0"/>
              <a:t>Car [0..1] has Year [1..*];</a:t>
            </a:r>
          </a:p>
          <a:p>
            <a:r>
              <a:rPr lang="en-US" sz="1800" dirty="0"/>
              <a:t>Car [0..1] has Price [1..*];</a:t>
            </a:r>
          </a:p>
          <a:p>
            <a:r>
              <a:rPr lang="en-US" sz="1800" dirty="0"/>
              <a:t>Car [0..1] has Mileage [1..*];</a:t>
            </a:r>
          </a:p>
          <a:p>
            <a:r>
              <a:rPr lang="en-US" sz="1800" dirty="0" err="1"/>
              <a:t>PhoneNr</a:t>
            </a:r>
            <a:r>
              <a:rPr lang="en-US" sz="1800" dirty="0"/>
              <a:t> [1..*] is for Car [0..1];</a:t>
            </a:r>
          </a:p>
          <a:p>
            <a:r>
              <a:rPr lang="en-US" sz="1800" dirty="0" err="1"/>
              <a:t>PhoneNr</a:t>
            </a:r>
            <a:r>
              <a:rPr lang="en-US" sz="1800" dirty="0"/>
              <a:t> [0..1] has Extension [1..*];</a:t>
            </a:r>
          </a:p>
          <a:p>
            <a:r>
              <a:rPr lang="en-US" sz="1800" dirty="0"/>
              <a:t>Car [0..*] has Feature [1..*];</a:t>
            </a:r>
          </a:p>
        </p:txBody>
      </p:sp>
      <p:grpSp>
        <p:nvGrpSpPr>
          <p:cNvPr id="48191" name="Group 63"/>
          <p:cNvGrpSpPr>
            <a:grpSpLocks/>
          </p:cNvGrpSpPr>
          <p:nvPr/>
        </p:nvGrpSpPr>
        <p:grpSpPr bwMode="auto">
          <a:xfrm>
            <a:off x="493261" y="2478433"/>
            <a:ext cx="4179887" cy="3290888"/>
            <a:chOff x="325" y="1266"/>
            <a:chExt cx="2633" cy="2073"/>
          </a:xfrm>
        </p:grpSpPr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1018" y="1266"/>
              <a:ext cx="300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Year</a:t>
              </a: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1749" y="1266"/>
              <a:ext cx="319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Price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25" y="1792"/>
              <a:ext cx="337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Make</a:t>
              </a: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2443" y="1847"/>
              <a:ext cx="45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Mileage</a:t>
              </a: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339" y="2650"/>
              <a:ext cx="368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Model</a:t>
              </a: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1305" y="2912"/>
              <a:ext cx="448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Feature</a:t>
              </a: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2428" y="2485"/>
              <a:ext cx="50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PhoneNr</a:t>
              </a:r>
            </a:p>
          </p:txBody>
        </p:sp>
        <p:sp>
          <p:nvSpPr>
            <p:cNvPr id="48142" name="Rectangle 14"/>
            <p:cNvSpPr>
              <a:spLocks noChangeArrowheads="1"/>
            </p:cNvSpPr>
            <p:nvPr/>
          </p:nvSpPr>
          <p:spPr bwMode="auto">
            <a:xfrm>
              <a:off x="2403" y="3141"/>
              <a:ext cx="555" cy="19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400"/>
                <a:t>Extension</a:t>
              </a:r>
            </a:p>
          </p:txBody>
        </p:sp>
        <p:cxnSp>
          <p:nvCxnSpPr>
            <p:cNvPr id="48143" name="AutoShape 15"/>
            <p:cNvCxnSpPr>
              <a:cxnSpLocks noChangeShapeType="1"/>
              <a:stCxn id="48141" idx="2"/>
              <a:endCxn id="48142" idx="0"/>
            </p:cNvCxnSpPr>
            <p:nvPr/>
          </p:nvCxnSpPr>
          <p:spPr bwMode="auto">
            <a:xfrm>
              <a:off x="2681" y="2683"/>
              <a:ext cx="0" cy="45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4" name="AutoShape 16"/>
            <p:cNvCxnSpPr>
              <a:cxnSpLocks noChangeShapeType="1"/>
              <a:stCxn id="48151" idx="2"/>
              <a:endCxn id="48140" idx="0"/>
            </p:cNvCxnSpPr>
            <p:nvPr/>
          </p:nvCxnSpPr>
          <p:spPr bwMode="auto">
            <a:xfrm>
              <a:off x="1529" y="2370"/>
              <a:ext cx="0" cy="54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5" name="AutoShape 17"/>
            <p:cNvCxnSpPr>
              <a:cxnSpLocks noChangeShapeType="1"/>
              <a:endCxn id="48139" idx="3"/>
            </p:cNvCxnSpPr>
            <p:nvPr/>
          </p:nvCxnSpPr>
          <p:spPr bwMode="auto">
            <a:xfrm flipH="1">
              <a:off x="707" y="2287"/>
              <a:ext cx="531" cy="46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6" name="AutoShape 18"/>
            <p:cNvCxnSpPr>
              <a:cxnSpLocks noChangeShapeType="1"/>
              <a:stCxn id="48137" idx="3"/>
            </p:cNvCxnSpPr>
            <p:nvPr/>
          </p:nvCxnSpPr>
          <p:spPr bwMode="auto">
            <a:xfrm>
              <a:off x="662" y="1891"/>
              <a:ext cx="596" cy="33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7" name="AutoShape 19"/>
            <p:cNvCxnSpPr>
              <a:cxnSpLocks noChangeShapeType="1"/>
              <a:stCxn id="48135" idx="2"/>
            </p:cNvCxnSpPr>
            <p:nvPr/>
          </p:nvCxnSpPr>
          <p:spPr bwMode="auto">
            <a:xfrm>
              <a:off x="1168" y="1464"/>
              <a:ext cx="330" cy="6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8" name="AutoShape 20"/>
            <p:cNvCxnSpPr>
              <a:cxnSpLocks noChangeShapeType="1"/>
              <a:stCxn id="48136" idx="2"/>
            </p:cNvCxnSpPr>
            <p:nvPr/>
          </p:nvCxnSpPr>
          <p:spPr bwMode="auto">
            <a:xfrm flipH="1">
              <a:off x="1550" y="1464"/>
              <a:ext cx="359" cy="7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49" name="AutoShape 21"/>
            <p:cNvCxnSpPr>
              <a:cxnSpLocks noChangeShapeType="1"/>
              <a:stCxn id="48138" idx="1"/>
            </p:cNvCxnSpPr>
            <p:nvPr/>
          </p:nvCxnSpPr>
          <p:spPr bwMode="auto">
            <a:xfrm flipH="1">
              <a:off x="1800" y="1946"/>
              <a:ext cx="643" cy="29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48150" name="AutoShape 22"/>
            <p:cNvCxnSpPr>
              <a:cxnSpLocks noChangeShapeType="1"/>
              <a:stCxn id="48141" idx="1"/>
            </p:cNvCxnSpPr>
            <p:nvPr/>
          </p:nvCxnSpPr>
          <p:spPr bwMode="auto">
            <a:xfrm flipH="1" flipV="1">
              <a:off x="1747" y="2239"/>
              <a:ext cx="681" cy="34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48151" name="Rectangle 23"/>
            <p:cNvSpPr>
              <a:spLocks noChangeArrowheads="1"/>
            </p:cNvSpPr>
            <p:nvPr/>
          </p:nvSpPr>
          <p:spPr bwMode="auto">
            <a:xfrm>
              <a:off x="1208" y="2135"/>
              <a:ext cx="642" cy="2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/>
            <a:lstStyle/>
            <a:p>
              <a:r>
                <a:rPr lang="en-US" sz="1400"/>
                <a:t>     Car       </a:t>
              </a:r>
            </a:p>
          </p:txBody>
        </p:sp>
        <p:sp>
          <p:nvSpPr>
            <p:cNvPr id="48152" name="Line 24"/>
            <p:cNvSpPr>
              <a:spLocks noChangeShapeType="1"/>
            </p:cNvSpPr>
            <p:nvPr/>
          </p:nvSpPr>
          <p:spPr bwMode="auto">
            <a:xfrm rot="7177531">
              <a:off x="913" y="1965"/>
              <a:ext cx="2" cy="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3" name="Line 25"/>
            <p:cNvSpPr>
              <a:spLocks noChangeShapeType="1"/>
            </p:cNvSpPr>
            <p:nvPr/>
          </p:nvSpPr>
          <p:spPr bwMode="auto">
            <a:xfrm>
              <a:off x="1491" y="250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4" name="Line 26"/>
            <p:cNvSpPr>
              <a:spLocks noChangeShapeType="1"/>
            </p:cNvSpPr>
            <p:nvPr/>
          </p:nvSpPr>
          <p:spPr bwMode="auto">
            <a:xfrm flipH="1">
              <a:off x="883" y="2488"/>
              <a:ext cx="192" cy="1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5" name="Line 27"/>
            <p:cNvSpPr>
              <a:spLocks noChangeShapeType="1"/>
            </p:cNvSpPr>
            <p:nvPr/>
          </p:nvSpPr>
          <p:spPr bwMode="auto">
            <a:xfrm flipV="1">
              <a:off x="1725" y="1706"/>
              <a:ext cx="112" cy="2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6" name="Line 28"/>
            <p:cNvSpPr>
              <a:spLocks noChangeShapeType="1"/>
            </p:cNvSpPr>
            <p:nvPr/>
          </p:nvSpPr>
          <p:spPr bwMode="auto">
            <a:xfrm flipV="1">
              <a:off x="2059" y="2065"/>
              <a:ext cx="223" cy="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 flipH="1" flipV="1">
              <a:off x="2008" y="2424"/>
              <a:ext cx="219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8" name="Line 30"/>
            <p:cNvSpPr>
              <a:spLocks noChangeShapeType="1"/>
            </p:cNvSpPr>
            <p:nvPr/>
          </p:nvSpPr>
          <p:spPr bwMode="auto">
            <a:xfrm>
              <a:off x="2642" y="2797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 flipH="1" flipV="1">
              <a:off x="1222" y="1686"/>
              <a:ext cx="106" cy="2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8160" name="Text Box 32"/>
            <p:cNvSpPr txBox="1">
              <a:spLocks noChangeArrowheads="1"/>
            </p:cNvSpPr>
            <p:nvPr/>
          </p:nvSpPr>
          <p:spPr bwMode="auto">
            <a:xfrm>
              <a:off x="1771" y="1770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1" name="Text Box 33"/>
            <p:cNvSpPr txBox="1">
              <a:spLocks noChangeArrowheads="1"/>
            </p:cNvSpPr>
            <p:nvPr/>
          </p:nvSpPr>
          <p:spPr bwMode="auto">
            <a:xfrm>
              <a:off x="1094" y="1755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2" name="Text Box 34"/>
            <p:cNvSpPr txBox="1">
              <a:spLocks noChangeArrowheads="1"/>
            </p:cNvSpPr>
            <p:nvPr/>
          </p:nvSpPr>
          <p:spPr bwMode="auto">
            <a:xfrm>
              <a:off x="777" y="206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3" name="Text Box 35"/>
            <p:cNvSpPr txBox="1">
              <a:spLocks noChangeArrowheads="1"/>
            </p:cNvSpPr>
            <p:nvPr/>
          </p:nvSpPr>
          <p:spPr bwMode="auto">
            <a:xfrm>
              <a:off x="986" y="2519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4" name="Text Box 36"/>
            <p:cNvSpPr txBox="1">
              <a:spLocks noChangeArrowheads="1"/>
            </p:cNvSpPr>
            <p:nvPr/>
          </p:nvSpPr>
          <p:spPr bwMode="auto">
            <a:xfrm>
              <a:off x="1910" y="2470"/>
              <a:ext cx="26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is for</a:t>
              </a:r>
            </a:p>
          </p:txBody>
        </p:sp>
        <p:sp>
          <p:nvSpPr>
            <p:cNvPr id="48165" name="Text Box 37"/>
            <p:cNvSpPr txBox="1">
              <a:spLocks noChangeArrowheads="1"/>
            </p:cNvSpPr>
            <p:nvPr/>
          </p:nvSpPr>
          <p:spPr bwMode="auto">
            <a:xfrm>
              <a:off x="2099" y="2105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6" name="Text Box 38"/>
            <p:cNvSpPr txBox="1">
              <a:spLocks noChangeArrowheads="1"/>
            </p:cNvSpPr>
            <p:nvPr/>
          </p:nvSpPr>
          <p:spPr bwMode="auto">
            <a:xfrm>
              <a:off x="1273" y="2508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7" name="Text Box 39"/>
            <p:cNvSpPr txBox="1">
              <a:spLocks noChangeArrowheads="1"/>
            </p:cNvSpPr>
            <p:nvPr/>
          </p:nvSpPr>
          <p:spPr bwMode="auto">
            <a:xfrm>
              <a:off x="2431" y="2786"/>
              <a:ext cx="21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has</a:t>
              </a:r>
            </a:p>
          </p:txBody>
        </p:sp>
        <p:sp>
          <p:nvSpPr>
            <p:cNvPr id="48168" name="Text Box 40"/>
            <p:cNvSpPr txBox="1">
              <a:spLocks noChangeArrowheads="1"/>
            </p:cNvSpPr>
            <p:nvPr/>
          </p:nvSpPr>
          <p:spPr bwMode="auto">
            <a:xfrm>
              <a:off x="658" y="1752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69" name="Text Box 41"/>
            <p:cNvSpPr txBox="1">
              <a:spLocks noChangeArrowheads="1"/>
            </p:cNvSpPr>
            <p:nvPr/>
          </p:nvSpPr>
          <p:spPr bwMode="auto">
            <a:xfrm>
              <a:off x="1113" y="2333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70" name="Text Box 42"/>
            <p:cNvSpPr txBox="1">
              <a:spLocks noChangeArrowheads="1"/>
            </p:cNvSpPr>
            <p:nvPr/>
          </p:nvSpPr>
          <p:spPr bwMode="auto">
            <a:xfrm>
              <a:off x="699" y="2702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1" name="Text Box 43"/>
            <p:cNvSpPr txBox="1">
              <a:spLocks noChangeArrowheads="1"/>
            </p:cNvSpPr>
            <p:nvPr/>
          </p:nvSpPr>
          <p:spPr bwMode="auto">
            <a:xfrm>
              <a:off x="971" y="1462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2" name="Text Box 44"/>
            <p:cNvSpPr txBox="1">
              <a:spLocks noChangeArrowheads="1"/>
            </p:cNvSpPr>
            <p:nvPr/>
          </p:nvSpPr>
          <p:spPr bwMode="auto">
            <a:xfrm>
              <a:off x="1885" y="145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3" name="Text Box 45"/>
            <p:cNvSpPr txBox="1">
              <a:spLocks noChangeArrowheads="1"/>
            </p:cNvSpPr>
            <p:nvPr/>
          </p:nvSpPr>
          <p:spPr bwMode="auto">
            <a:xfrm>
              <a:off x="2215" y="2546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4" name="Text Box 46"/>
            <p:cNvSpPr txBox="1">
              <a:spLocks noChangeArrowheads="1"/>
            </p:cNvSpPr>
            <p:nvPr/>
          </p:nvSpPr>
          <p:spPr bwMode="auto">
            <a:xfrm>
              <a:off x="2242" y="1818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5" name="Text Box 47"/>
            <p:cNvSpPr txBox="1">
              <a:spLocks noChangeArrowheads="1"/>
            </p:cNvSpPr>
            <p:nvPr/>
          </p:nvSpPr>
          <p:spPr bwMode="auto">
            <a:xfrm>
              <a:off x="1524" y="2744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76" name="Text Box 48"/>
            <p:cNvSpPr txBox="1">
              <a:spLocks noChangeArrowheads="1"/>
            </p:cNvSpPr>
            <p:nvPr/>
          </p:nvSpPr>
          <p:spPr bwMode="auto">
            <a:xfrm>
              <a:off x="1033" y="1980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77" name="Text Box 49"/>
            <p:cNvSpPr txBox="1">
              <a:spLocks noChangeArrowheads="1"/>
            </p:cNvSpPr>
            <p:nvPr/>
          </p:nvSpPr>
          <p:spPr bwMode="auto">
            <a:xfrm>
              <a:off x="1606" y="1984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78" name="Text Box 50"/>
            <p:cNvSpPr txBox="1">
              <a:spLocks noChangeArrowheads="1"/>
            </p:cNvSpPr>
            <p:nvPr/>
          </p:nvSpPr>
          <p:spPr bwMode="auto">
            <a:xfrm>
              <a:off x="1243" y="1981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79" name="Text Box 51"/>
            <p:cNvSpPr txBox="1">
              <a:spLocks noChangeArrowheads="1"/>
            </p:cNvSpPr>
            <p:nvPr/>
          </p:nvSpPr>
          <p:spPr bwMode="auto">
            <a:xfrm>
              <a:off x="1761" y="2340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80" name="Text Box 52"/>
            <p:cNvSpPr txBox="1">
              <a:spLocks noChangeArrowheads="1"/>
            </p:cNvSpPr>
            <p:nvPr/>
          </p:nvSpPr>
          <p:spPr bwMode="auto">
            <a:xfrm>
              <a:off x="1826" y="2000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81" name="Text Box 53"/>
            <p:cNvSpPr txBox="1">
              <a:spLocks noChangeArrowheads="1"/>
            </p:cNvSpPr>
            <p:nvPr/>
          </p:nvSpPr>
          <p:spPr bwMode="auto">
            <a:xfrm>
              <a:off x="2676" y="2671"/>
              <a:ext cx="2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0..1</a:t>
              </a:r>
            </a:p>
          </p:txBody>
        </p:sp>
        <p:sp>
          <p:nvSpPr>
            <p:cNvPr id="48182" name="Text Box 54"/>
            <p:cNvSpPr txBox="1">
              <a:spLocks noChangeArrowheads="1"/>
            </p:cNvSpPr>
            <p:nvPr/>
          </p:nvSpPr>
          <p:spPr bwMode="auto">
            <a:xfrm>
              <a:off x="1527" y="2343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0..*</a:t>
              </a:r>
            </a:p>
          </p:txBody>
        </p:sp>
        <p:sp>
          <p:nvSpPr>
            <p:cNvPr id="48183" name="Text Box 55"/>
            <p:cNvSpPr txBox="1">
              <a:spLocks noChangeArrowheads="1"/>
            </p:cNvSpPr>
            <p:nvPr/>
          </p:nvSpPr>
          <p:spPr bwMode="auto">
            <a:xfrm>
              <a:off x="2682" y="2977"/>
              <a:ext cx="20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1..*</a:t>
              </a:r>
            </a:p>
          </p:txBody>
        </p:sp>
        <p:sp>
          <p:nvSpPr>
            <p:cNvPr id="48185" name="Oval 57"/>
            <p:cNvSpPr>
              <a:spLocks noChangeAspect="1" noChangeArrowheads="1"/>
            </p:cNvSpPr>
            <p:nvPr/>
          </p:nvSpPr>
          <p:spPr bwMode="auto">
            <a:xfrm>
              <a:off x="1750" y="2158"/>
              <a:ext cx="69" cy="6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1641" y="2193"/>
              <a:ext cx="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802957" y="1640442"/>
            <a:ext cx="566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Object-Relationship Model Instance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7786" y="5806459"/>
            <a:ext cx="5014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Graphical                                                                      Textual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951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the Places You’ll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2058"/>
            <a:ext cx="8433214" cy="531594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Congratulations!  Today </a:t>
            </a:r>
            <a:r>
              <a:rPr lang="en-US" sz="2300" dirty="0">
                <a:latin typeface="American Typewriter"/>
                <a:cs typeface="American Typewriter"/>
              </a:rPr>
              <a:t>is your day.</a:t>
            </a:r>
          </a:p>
          <a:p>
            <a:pPr marL="118872" indent="0"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You're </a:t>
            </a:r>
            <a:r>
              <a:rPr lang="en-US" sz="2300" dirty="0">
                <a:latin typeface="American Typewriter"/>
                <a:cs typeface="American Typewriter"/>
              </a:rPr>
              <a:t>off to Great Places</a:t>
            </a:r>
            <a:r>
              <a:rPr lang="en-US" sz="2300" dirty="0" smtClean="0">
                <a:latin typeface="American Typewriter"/>
                <a:cs typeface="American Typewriter"/>
              </a:rPr>
              <a:t>!  You're </a:t>
            </a:r>
            <a:r>
              <a:rPr lang="en-US" sz="2300" dirty="0">
                <a:latin typeface="American Typewriter"/>
                <a:cs typeface="American Typewriter"/>
              </a:rPr>
              <a:t>off and away</a:t>
            </a:r>
            <a:r>
              <a:rPr lang="en-US" sz="2300" dirty="0" smtClean="0">
                <a:latin typeface="American Typewriter"/>
                <a:cs typeface="American Typewriter"/>
              </a:rPr>
              <a:t>!</a:t>
            </a:r>
            <a:endParaRPr lang="en-US" sz="2300" dirty="0">
              <a:latin typeface="American Typewriter"/>
              <a:cs typeface="American Typewriter"/>
            </a:endParaRPr>
          </a:p>
          <a:p>
            <a:pPr marL="118872" indent="0">
              <a:buNone/>
            </a:pPr>
            <a:endParaRPr lang="en-US" sz="2300" dirty="0">
              <a:latin typeface="American Typewriter"/>
              <a:cs typeface="American Typewriter"/>
            </a:endParaRPr>
          </a:p>
          <a:p>
            <a:pPr marL="118872" indent="0"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You </a:t>
            </a:r>
            <a:r>
              <a:rPr lang="en-US" sz="2300" dirty="0">
                <a:latin typeface="American Typewriter"/>
                <a:cs typeface="American Typewriter"/>
              </a:rPr>
              <a:t>have brains in your </a:t>
            </a:r>
            <a:r>
              <a:rPr lang="en-US" sz="2300" dirty="0" smtClean="0">
                <a:latin typeface="American Typewriter"/>
                <a:cs typeface="American Typewriter"/>
              </a:rPr>
              <a:t>head.  You </a:t>
            </a:r>
            <a:r>
              <a:rPr lang="en-US" sz="2300" dirty="0">
                <a:latin typeface="American Typewriter"/>
                <a:cs typeface="American Typewriter"/>
              </a:rPr>
              <a:t>have feet in your shoes.</a:t>
            </a:r>
          </a:p>
          <a:p>
            <a:pPr marL="118872" indent="0">
              <a:buNone/>
            </a:pPr>
            <a:r>
              <a:rPr lang="en-US" sz="2300" dirty="0">
                <a:latin typeface="American Typewriter"/>
                <a:cs typeface="American Typewriter"/>
              </a:rPr>
              <a:t>You can steer yourself </a:t>
            </a:r>
            <a:r>
              <a:rPr lang="en-US" sz="2300" dirty="0" smtClean="0">
                <a:latin typeface="American Typewriter"/>
                <a:cs typeface="American Typewriter"/>
              </a:rPr>
              <a:t>     any </a:t>
            </a:r>
            <a:r>
              <a:rPr lang="en-US" sz="2300" dirty="0">
                <a:latin typeface="American Typewriter"/>
                <a:cs typeface="American Typewriter"/>
              </a:rPr>
              <a:t>direction you choose.</a:t>
            </a:r>
          </a:p>
          <a:p>
            <a:pPr marL="118872" indent="0">
              <a:buNone/>
            </a:pPr>
            <a:r>
              <a:rPr lang="en-US" sz="2300" dirty="0">
                <a:latin typeface="American Typewriter"/>
                <a:cs typeface="American Typewriter"/>
              </a:rPr>
              <a:t>You're on your own. And you know what you know.</a:t>
            </a:r>
          </a:p>
          <a:p>
            <a:pPr marL="118872" indent="0">
              <a:buNone/>
            </a:pPr>
            <a:r>
              <a:rPr lang="en-US" sz="2300" dirty="0">
                <a:latin typeface="American Typewriter"/>
                <a:cs typeface="American Typewriter"/>
              </a:rPr>
              <a:t>And YOU are the guy who'll decide where to go</a:t>
            </a:r>
            <a:r>
              <a:rPr lang="en-US" sz="2300" dirty="0" smtClean="0">
                <a:latin typeface="American Typewriter"/>
                <a:cs typeface="American Typewriter"/>
              </a:rPr>
              <a:t>.</a:t>
            </a:r>
          </a:p>
          <a:p>
            <a:pPr marL="118872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…</a:t>
            </a:r>
          </a:p>
          <a:p>
            <a:pPr marL="118872" indent="0">
              <a:buNone/>
            </a:pPr>
            <a:r>
              <a:rPr lang="en-US" sz="2300" dirty="0">
                <a:latin typeface="American Typewriter"/>
                <a:cs typeface="American Typewriter"/>
              </a:rPr>
              <a:t>KID, YOU'LL MOVE MOUNTAINS</a:t>
            </a:r>
            <a:r>
              <a:rPr lang="en-US" sz="2300" dirty="0" smtClean="0">
                <a:latin typeface="American Typewriter"/>
                <a:cs typeface="American Typewriter"/>
              </a:rPr>
              <a:t>!</a:t>
            </a:r>
          </a:p>
          <a:p>
            <a:pPr marL="118872" indent="0"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...</a:t>
            </a:r>
          </a:p>
          <a:p>
            <a:pPr marL="118872" indent="0">
              <a:buNone/>
            </a:pPr>
            <a:r>
              <a:rPr lang="en-US" sz="2300" dirty="0" smtClean="0">
                <a:latin typeface="American Typewriter"/>
                <a:cs typeface="American Typewriter"/>
              </a:rPr>
              <a:t>So…get on your way!</a:t>
            </a:r>
          </a:p>
          <a:p>
            <a:pPr marL="118872" indent="0">
              <a:buNone/>
            </a:pPr>
            <a:endParaRPr lang="en-US" sz="1100" dirty="0"/>
          </a:p>
          <a:p>
            <a:pPr marL="118872" indent="0" algn="r">
              <a:buNone/>
            </a:pPr>
            <a:r>
              <a:rPr lang="en-US" sz="2400" dirty="0" smtClean="0"/>
              <a:t>– Theodor S. Geisel (Dr. Seuss)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201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</a:t>
            </a:r>
            <a:r>
              <a:rPr lang="en-US" dirty="0"/>
              <a:t>Frames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143000" y="1680915"/>
            <a:ext cx="6113929" cy="50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/>
              <a:t>Make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90"/>
                </a:solidFill>
              </a:rPr>
              <a:t>matches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/>
              <a:t>[10] </a:t>
            </a:r>
            <a:r>
              <a:rPr lang="en-US" sz="1800" b="1" dirty="0">
                <a:solidFill>
                  <a:srgbClr val="000090"/>
                </a:solidFill>
              </a:rPr>
              <a:t>case </a:t>
            </a:r>
            <a:r>
              <a:rPr lang="en-US" b="1" dirty="0">
                <a:solidFill>
                  <a:srgbClr val="000090"/>
                </a:solidFill>
              </a:rPr>
              <a:t>insensitive</a:t>
            </a:r>
          </a:p>
          <a:p>
            <a:r>
              <a:rPr lang="en-US" sz="1800" dirty="0"/>
              <a:t>    </a:t>
            </a:r>
            <a:r>
              <a:rPr lang="en-US" sz="1800" b="1" dirty="0">
                <a:solidFill>
                  <a:srgbClr val="000090"/>
                </a:solidFill>
              </a:rPr>
              <a:t>constant</a:t>
            </a:r>
          </a:p>
          <a:p>
            <a:r>
              <a:rPr lang="en-US" sz="1800" dirty="0"/>
              <a:t>        { </a:t>
            </a:r>
            <a:r>
              <a:rPr lang="en-US" sz="1800" b="1" dirty="0" smtClean="0">
                <a:solidFill>
                  <a:srgbClr val="000090"/>
                </a:solidFill>
              </a:rPr>
              <a:t>extract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en-US" sz="1800" dirty="0" err="1" smtClean="0">
                <a:solidFill>
                  <a:schemeClr val="accent4">
                    <a:lumMod val="50000"/>
                  </a:schemeClr>
                </a:solidFill>
              </a:rPr>
              <a:t>chev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"</a:t>
            </a:r>
            <a:r>
              <a:rPr lang="en-US" sz="1800" dirty="0" smtClean="0"/>
              <a:t>; </a:t>
            </a:r>
            <a:r>
              <a:rPr lang="en-US" sz="1800" dirty="0"/>
              <a:t>}, { </a:t>
            </a:r>
            <a:r>
              <a:rPr lang="en-US" sz="1800" b="1" dirty="0">
                <a:solidFill>
                  <a:srgbClr val="000090"/>
                </a:solidFill>
              </a:rPr>
              <a:t>extract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</a:t>
            </a:r>
            <a:r>
              <a:rPr lang="en-US" sz="1800" dirty="0" err="1" smtClean="0">
                <a:solidFill>
                  <a:srgbClr val="2F6231"/>
                </a:solidFill>
              </a:rPr>
              <a:t>chevy</a:t>
            </a:r>
            <a:r>
              <a:rPr lang="en-US" sz="1800" dirty="0" smtClean="0">
                <a:solidFill>
                  <a:srgbClr val="2F6231"/>
                </a:solidFill>
              </a:rPr>
              <a:t>"</a:t>
            </a:r>
            <a:r>
              <a:rPr lang="en-US" sz="1800" dirty="0" smtClean="0"/>
              <a:t>; </a:t>
            </a:r>
            <a:r>
              <a:rPr lang="en-US" sz="1800" dirty="0"/>
              <a:t>}, { </a:t>
            </a:r>
            <a:r>
              <a:rPr lang="en-US" sz="1800" b="1" dirty="0">
                <a:solidFill>
                  <a:srgbClr val="000090"/>
                </a:solidFill>
              </a:rPr>
              <a:t>extract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"dodge"</a:t>
            </a:r>
            <a:r>
              <a:rPr lang="en-US" sz="1800" dirty="0" smtClean="0"/>
              <a:t>; </a:t>
            </a:r>
            <a:r>
              <a:rPr lang="en-US" sz="1800" dirty="0"/>
              <a:t>},</a:t>
            </a:r>
          </a:p>
          <a:p>
            <a:r>
              <a:rPr lang="en-US" sz="1800" dirty="0"/>
              <a:t>        …</a:t>
            </a:r>
          </a:p>
          <a:p>
            <a:r>
              <a:rPr lang="en-US" b="1" dirty="0">
                <a:solidFill>
                  <a:srgbClr val="000090"/>
                </a:solidFill>
              </a:rPr>
              <a:t>end</a:t>
            </a:r>
            <a:r>
              <a:rPr lang="en-US" sz="1800" dirty="0"/>
              <a:t>;</a:t>
            </a:r>
          </a:p>
          <a:p>
            <a:r>
              <a:rPr lang="en-US" sz="1800" i="1" dirty="0"/>
              <a:t>Model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matches</a:t>
            </a:r>
            <a:r>
              <a:rPr lang="en-US" sz="1800" dirty="0"/>
              <a:t> [16]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b="1" dirty="0"/>
              <a:t> </a:t>
            </a:r>
            <a:r>
              <a:rPr lang="en-US" b="1" dirty="0">
                <a:solidFill>
                  <a:srgbClr val="000090"/>
                </a:solidFill>
              </a:rPr>
              <a:t>insensitive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constant</a:t>
            </a:r>
          </a:p>
          <a:p>
            <a:r>
              <a:rPr lang="en-US" sz="1800" dirty="0"/>
              <a:t>        { </a:t>
            </a:r>
            <a:r>
              <a:rPr lang="en-US" b="1" dirty="0">
                <a:solidFill>
                  <a:srgbClr val="000090"/>
                </a:solidFill>
              </a:rPr>
              <a:t>extract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"88"</a:t>
            </a:r>
            <a:r>
              <a:rPr lang="en-US" sz="1800" dirty="0" smtClean="0"/>
              <a:t>; </a:t>
            </a:r>
            <a:r>
              <a:rPr lang="en-US" b="1" dirty="0">
                <a:solidFill>
                  <a:srgbClr val="000090"/>
                </a:solidFill>
              </a:rPr>
              <a:t>context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"\</a:t>
            </a:r>
            <a:r>
              <a:rPr lang="en-US" sz="1800" dirty="0">
                <a:solidFill>
                  <a:srgbClr val="2F6231"/>
                </a:solidFill>
              </a:rPr>
              <a:t>bolds\S*\s*88\</a:t>
            </a:r>
            <a:r>
              <a:rPr lang="en-US" sz="1800" dirty="0" smtClean="0">
                <a:solidFill>
                  <a:srgbClr val="2F6231"/>
                </a:solidFill>
              </a:rPr>
              <a:t>b"</a:t>
            </a:r>
            <a:r>
              <a:rPr lang="en-US" sz="1800" dirty="0" smtClean="0"/>
              <a:t>; </a:t>
            </a:r>
            <a:r>
              <a:rPr lang="en-US" sz="1800" dirty="0"/>
              <a:t>},</a:t>
            </a:r>
          </a:p>
          <a:p>
            <a:r>
              <a:rPr lang="en-US" sz="1800" dirty="0"/>
              <a:t>        …</a:t>
            </a:r>
          </a:p>
          <a:p>
            <a:r>
              <a:rPr lang="en-US" b="1" dirty="0">
                <a:solidFill>
                  <a:srgbClr val="000090"/>
                </a:solidFill>
              </a:rPr>
              <a:t>end</a:t>
            </a:r>
            <a:r>
              <a:rPr lang="en-US" sz="1800" dirty="0"/>
              <a:t>;</a:t>
            </a:r>
          </a:p>
          <a:p>
            <a:r>
              <a:rPr lang="en-US" sz="1800" i="1" dirty="0"/>
              <a:t>Mileage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matches</a:t>
            </a:r>
            <a:r>
              <a:rPr lang="en-US" sz="1800" dirty="0"/>
              <a:t> [7]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b="1" dirty="0"/>
              <a:t> </a:t>
            </a:r>
            <a:r>
              <a:rPr lang="en-US" b="1" dirty="0">
                <a:solidFill>
                  <a:srgbClr val="000090"/>
                </a:solidFill>
              </a:rPr>
              <a:t>insensitive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constant</a:t>
            </a:r>
          </a:p>
          <a:p>
            <a:r>
              <a:rPr lang="en-US" sz="1800" dirty="0"/>
              <a:t>        { </a:t>
            </a:r>
            <a:r>
              <a:rPr lang="en-US" b="1" dirty="0">
                <a:solidFill>
                  <a:srgbClr val="000090"/>
                </a:solidFill>
              </a:rPr>
              <a:t>extract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"[</a:t>
            </a:r>
            <a:r>
              <a:rPr lang="en-US" sz="1800" dirty="0">
                <a:solidFill>
                  <a:srgbClr val="2F6231"/>
                </a:solidFill>
              </a:rPr>
              <a:t>1-9]\d{0,2}</a:t>
            </a:r>
            <a:r>
              <a:rPr lang="en-US" sz="1800" dirty="0" smtClean="0">
                <a:solidFill>
                  <a:srgbClr val="2F6231"/>
                </a:solidFill>
              </a:rPr>
              <a:t>k"</a:t>
            </a:r>
            <a:r>
              <a:rPr lang="en-US" sz="1800" dirty="0" smtClean="0"/>
              <a:t>; </a:t>
            </a:r>
            <a:r>
              <a:rPr lang="en-US" b="1" dirty="0">
                <a:solidFill>
                  <a:srgbClr val="000090"/>
                </a:solidFill>
              </a:rPr>
              <a:t>substitute</a:t>
            </a:r>
            <a:r>
              <a:rPr lang="en-US" sz="1800" dirty="0"/>
              <a:t> </a:t>
            </a:r>
            <a:r>
              <a:rPr lang="en-US" sz="1800" dirty="0" smtClean="0">
                <a:solidFill>
                  <a:srgbClr val="2F6231"/>
                </a:solidFill>
              </a:rPr>
              <a:t>"k"</a:t>
            </a:r>
            <a:r>
              <a:rPr lang="en-US" sz="1800" dirty="0" smtClean="0"/>
              <a:t> </a:t>
            </a:r>
            <a:r>
              <a:rPr lang="en-US" sz="1800" dirty="0"/>
              <a:t>-&gt; </a:t>
            </a:r>
            <a:r>
              <a:rPr lang="en-US" sz="1800" dirty="0" smtClean="0">
                <a:solidFill>
                  <a:srgbClr val="2F6231"/>
                </a:solidFill>
              </a:rPr>
              <a:t>",000"</a:t>
            </a:r>
            <a:r>
              <a:rPr lang="en-US" sz="1800" dirty="0" smtClean="0"/>
              <a:t>; </a:t>
            </a:r>
            <a:r>
              <a:rPr lang="en-US" sz="1800" dirty="0"/>
              <a:t>},</a:t>
            </a:r>
          </a:p>
          <a:p>
            <a:r>
              <a:rPr lang="en-US" sz="1800" dirty="0"/>
              <a:t>        …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keyword</a:t>
            </a:r>
          </a:p>
          <a:p>
            <a:r>
              <a:rPr lang="en-US" sz="1800" dirty="0"/>
              <a:t>        </a:t>
            </a:r>
            <a:r>
              <a:rPr lang="en-US" sz="1800" dirty="0" smtClean="0">
                <a:solidFill>
                  <a:srgbClr val="2F6231"/>
                </a:solidFill>
              </a:rPr>
              <a:t>"\</a:t>
            </a:r>
            <a:r>
              <a:rPr lang="en-US" sz="1800" dirty="0" err="1">
                <a:solidFill>
                  <a:srgbClr val="2F6231"/>
                </a:solidFill>
              </a:rPr>
              <a:t>bmiles</a:t>
            </a:r>
            <a:r>
              <a:rPr lang="en-US" sz="1800" dirty="0">
                <a:solidFill>
                  <a:srgbClr val="2F6231"/>
                </a:solidFill>
              </a:rPr>
              <a:t>\</a:t>
            </a:r>
            <a:r>
              <a:rPr lang="en-US" sz="1800" dirty="0" smtClean="0">
                <a:solidFill>
                  <a:srgbClr val="2F6231"/>
                </a:solidFill>
              </a:rPr>
              <a:t>b"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2F6231"/>
                </a:solidFill>
              </a:rPr>
              <a:t>"\</a:t>
            </a:r>
            <a:r>
              <a:rPr lang="en-US" sz="1800" dirty="0" err="1">
                <a:solidFill>
                  <a:srgbClr val="2F6231"/>
                </a:solidFill>
              </a:rPr>
              <a:t>bmi</a:t>
            </a:r>
            <a:r>
              <a:rPr lang="en-US" sz="1800" dirty="0">
                <a:solidFill>
                  <a:srgbClr val="2F6231"/>
                </a:solidFill>
              </a:rPr>
              <a:t>\</a:t>
            </a:r>
            <a:r>
              <a:rPr lang="en-US" sz="1800" dirty="0" smtClean="0">
                <a:solidFill>
                  <a:srgbClr val="2F6231"/>
                </a:solidFill>
              </a:rPr>
              <a:t>b"</a:t>
            </a:r>
            <a:r>
              <a:rPr lang="en-US" sz="1800" dirty="0" smtClean="0"/>
              <a:t>, </a:t>
            </a:r>
            <a:r>
              <a:rPr lang="en-US" sz="1800" dirty="0" smtClean="0">
                <a:solidFill>
                  <a:srgbClr val="2F6231"/>
                </a:solidFill>
              </a:rPr>
              <a:t>"\</a:t>
            </a:r>
            <a:r>
              <a:rPr lang="en-US" sz="1800" dirty="0" err="1">
                <a:solidFill>
                  <a:srgbClr val="2F6231"/>
                </a:solidFill>
              </a:rPr>
              <a:t>bmi</a:t>
            </a:r>
            <a:r>
              <a:rPr lang="en-US" sz="1800" dirty="0">
                <a:solidFill>
                  <a:srgbClr val="2F6231"/>
                </a:solidFill>
              </a:rPr>
              <a:t>.\</a:t>
            </a:r>
            <a:r>
              <a:rPr lang="en-US" sz="1800" dirty="0" smtClean="0">
                <a:solidFill>
                  <a:srgbClr val="2F6231"/>
                </a:solidFill>
              </a:rPr>
              <a:t>b"</a:t>
            </a:r>
            <a:r>
              <a:rPr lang="en-US" sz="1800" dirty="0" smtClean="0"/>
              <a:t>;</a:t>
            </a:r>
            <a:endParaRPr lang="en-US" sz="1800" dirty="0"/>
          </a:p>
          <a:p>
            <a:r>
              <a:rPr lang="en-US" b="1" dirty="0">
                <a:solidFill>
                  <a:srgbClr val="000090"/>
                </a:solidFill>
              </a:rPr>
              <a:t>end</a:t>
            </a:r>
            <a:r>
              <a:rPr lang="en-US" sz="1800" dirty="0"/>
              <a:t>;</a:t>
            </a:r>
          </a:p>
          <a:p>
            <a:r>
              <a:rPr lang="en-US" sz="1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604517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71513" y="157180"/>
            <a:ext cx="7772400" cy="1143000"/>
          </a:xfrm>
        </p:spPr>
        <p:txBody>
          <a:bodyPr/>
          <a:lstStyle/>
          <a:p>
            <a:r>
              <a:rPr lang="en-US" dirty="0"/>
              <a:t>Ontology Parser 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280988" y="1708150"/>
            <a:ext cx="3422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Make : chevy</a:t>
            </a:r>
          </a:p>
          <a:p>
            <a:r>
              <a:rPr lang="en-US" sz="1800"/>
              <a:t>…</a:t>
            </a:r>
          </a:p>
          <a:p>
            <a:r>
              <a:rPr lang="en-US" sz="1800"/>
              <a:t>KEYWORD(Mileage) : \bmiles\b</a:t>
            </a:r>
          </a:p>
          <a:p>
            <a:r>
              <a:rPr lang="en-US" sz="1800"/>
              <a:t>...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1489075" y="2663825"/>
            <a:ext cx="920750" cy="793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6107113" y="1589088"/>
            <a:ext cx="27368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create table Car (</a:t>
            </a:r>
          </a:p>
          <a:p>
            <a:r>
              <a:rPr lang="en-US" sz="1800"/>
              <a:t>    Car integer,</a:t>
            </a:r>
          </a:p>
          <a:p>
            <a:r>
              <a:rPr lang="en-US" sz="1800"/>
              <a:t>    Year varchar(2),</a:t>
            </a:r>
          </a:p>
          <a:p>
            <a:r>
              <a:rPr lang="en-US" sz="1800"/>
              <a:t>    … );</a:t>
            </a:r>
          </a:p>
          <a:p>
            <a:r>
              <a:rPr lang="en-US" sz="1800"/>
              <a:t>create table CarFeature (</a:t>
            </a:r>
          </a:p>
          <a:p>
            <a:r>
              <a:rPr lang="en-US" sz="1800"/>
              <a:t>    Car integer,</a:t>
            </a:r>
          </a:p>
          <a:p>
            <a:r>
              <a:rPr lang="en-US" sz="1800"/>
              <a:t>    Feature varchar(10)); </a:t>
            </a:r>
          </a:p>
          <a:p>
            <a:r>
              <a:rPr lang="en-US" sz="1800"/>
              <a:t>...</a:t>
            </a: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 flipV="1">
            <a:off x="6373813" y="3730625"/>
            <a:ext cx="793750" cy="473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1408113" y="4670425"/>
            <a:ext cx="42481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Object: Car;</a:t>
            </a:r>
          </a:p>
          <a:p>
            <a:r>
              <a:rPr lang="en-US" sz="1800"/>
              <a:t>...</a:t>
            </a:r>
          </a:p>
          <a:p>
            <a:r>
              <a:rPr lang="en-US" sz="1800"/>
              <a:t>Car: Year [0..1];</a:t>
            </a:r>
          </a:p>
          <a:p>
            <a:r>
              <a:rPr lang="en-US" sz="1800"/>
              <a:t>Car: Make [0..1];</a:t>
            </a:r>
          </a:p>
          <a:p>
            <a:r>
              <a:rPr lang="en-US" sz="1800"/>
              <a:t>…</a:t>
            </a:r>
          </a:p>
          <a:p>
            <a:r>
              <a:rPr lang="en-US" sz="1800"/>
              <a:t>CarFeature: Car [0..*] has Feature [1..*];</a:t>
            </a:r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 flipH="1">
            <a:off x="3333750" y="4862513"/>
            <a:ext cx="698500" cy="6556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46" name="Group 22"/>
          <p:cNvGrpSpPr>
            <a:grpSpLocks/>
          </p:cNvGrpSpPr>
          <p:nvPr/>
        </p:nvGrpSpPr>
        <p:grpSpPr bwMode="auto">
          <a:xfrm>
            <a:off x="1844675" y="2195513"/>
            <a:ext cx="4791075" cy="2562225"/>
            <a:chOff x="1934" y="1414"/>
            <a:chExt cx="3018" cy="1614"/>
          </a:xfrm>
        </p:grpSpPr>
        <p:cxnSp>
          <p:nvCxnSpPr>
            <p:cNvPr id="52236" name="AutoShape 12"/>
            <p:cNvCxnSpPr>
              <a:cxnSpLocks noChangeShapeType="1"/>
            </p:cNvCxnSpPr>
            <p:nvPr/>
          </p:nvCxnSpPr>
          <p:spPr bwMode="auto">
            <a:xfrm>
              <a:off x="3903" y="2284"/>
              <a:ext cx="643" cy="44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237" name="AutoShape 13"/>
            <p:cNvCxnSpPr>
              <a:cxnSpLocks noChangeShapeType="1"/>
              <a:endCxn id="52240" idx="3"/>
            </p:cNvCxnSpPr>
            <p:nvPr/>
          </p:nvCxnSpPr>
          <p:spPr bwMode="auto">
            <a:xfrm flipH="1">
              <a:off x="2780" y="2263"/>
              <a:ext cx="747" cy="1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2238" name="AutoShape 14"/>
            <p:cNvSpPr>
              <a:spLocks noChangeArrowheads="1"/>
            </p:cNvSpPr>
            <p:nvPr/>
          </p:nvSpPr>
          <p:spPr bwMode="auto">
            <a:xfrm>
              <a:off x="3425" y="1414"/>
              <a:ext cx="531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Application</a:t>
              </a:r>
            </a:p>
            <a:p>
              <a:pPr algn="ctr"/>
              <a:r>
                <a:rPr lang="en-US" sz="1200"/>
                <a:t>Ontology</a:t>
              </a:r>
            </a:p>
          </p:txBody>
        </p:sp>
        <p:sp>
          <p:nvSpPr>
            <p:cNvPr id="52239" name="Oval 15"/>
            <p:cNvSpPr>
              <a:spLocks noChangeArrowheads="1"/>
            </p:cNvSpPr>
            <p:nvPr/>
          </p:nvSpPr>
          <p:spPr bwMode="auto">
            <a:xfrm>
              <a:off x="3416" y="2055"/>
              <a:ext cx="549" cy="3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/>
                <a:t>Ontology</a:t>
              </a:r>
            </a:p>
            <a:p>
              <a:pPr algn="ctr"/>
              <a:r>
                <a:rPr lang="en-US" sz="1200"/>
                <a:t>Parser</a:t>
              </a:r>
              <a:endParaRPr lang="en-US" sz="1400"/>
            </a:p>
          </p:txBody>
        </p:sp>
        <p:sp>
          <p:nvSpPr>
            <p:cNvPr id="52240" name="AutoShape 16"/>
            <p:cNvSpPr>
              <a:spLocks noChangeArrowheads="1"/>
            </p:cNvSpPr>
            <p:nvPr/>
          </p:nvSpPr>
          <p:spPr bwMode="auto">
            <a:xfrm>
              <a:off x="1934" y="2267"/>
              <a:ext cx="846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Constant/Keyword</a:t>
              </a:r>
            </a:p>
            <a:p>
              <a:pPr algn="ctr"/>
              <a:r>
                <a:rPr lang="en-US" sz="1200"/>
                <a:t>Matching Rules</a:t>
              </a:r>
            </a:p>
          </p:txBody>
        </p:sp>
        <p:sp>
          <p:nvSpPr>
            <p:cNvPr id="52241" name="AutoShape 17"/>
            <p:cNvSpPr>
              <a:spLocks noChangeArrowheads="1"/>
            </p:cNvSpPr>
            <p:nvPr/>
          </p:nvSpPr>
          <p:spPr bwMode="auto">
            <a:xfrm>
              <a:off x="3010" y="2734"/>
              <a:ext cx="1361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Record-Level Objects,</a:t>
              </a:r>
            </a:p>
            <a:p>
              <a:pPr algn="ctr"/>
              <a:r>
                <a:rPr lang="en-US" sz="1200"/>
                <a:t>Relationships, and Constraints</a:t>
              </a:r>
            </a:p>
          </p:txBody>
        </p:sp>
        <p:sp>
          <p:nvSpPr>
            <p:cNvPr id="52242" name="AutoShape 18"/>
            <p:cNvSpPr>
              <a:spLocks noChangeArrowheads="1"/>
            </p:cNvSpPr>
            <p:nvPr/>
          </p:nvSpPr>
          <p:spPr bwMode="auto">
            <a:xfrm>
              <a:off x="4479" y="2734"/>
              <a:ext cx="473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Database</a:t>
              </a:r>
            </a:p>
            <a:p>
              <a:pPr algn="ctr"/>
              <a:r>
                <a:rPr lang="en-US" sz="1200"/>
                <a:t>Scheme</a:t>
              </a:r>
            </a:p>
          </p:txBody>
        </p:sp>
        <p:cxnSp>
          <p:nvCxnSpPr>
            <p:cNvPr id="52243" name="AutoShape 19"/>
            <p:cNvCxnSpPr>
              <a:cxnSpLocks noChangeShapeType="1"/>
              <a:stCxn id="52238" idx="2"/>
              <a:endCxn id="52239" idx="0"/>
            </p:cNvCxnSpPr>
            <p:nvPr/>
          </p:nvCxnSpPr>
          <p:spPr bwMode="auto">
            <a:xfrm>
              <a:off x="3691" y="1708"/>
              <a:ext cx="0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2244" name="AutoShape 20"/>
            <p:cNvCxnSpPr>
              <a:cxnSpLocks noChangeShapeType="1"/>
              <a:stCxn id="52239" idx="4"/>
              <a:endCxn id="52241" idx="0"/>
            </p:cNvCxnSpPr>
            <p:nvPr/>
          </p:nvCxnSpPr>
          <p:spPr bwMode="auto">
            <a:xfrm>
              <a:off x="3691" y="2387"/>
              <a:ext cx="0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918665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68127"/>
            <a:ext cx="7772400" cy="1143000"/>
          </a:xfrm>
        </p:spPr>
        <p:txBody>
          <a:bodyPr/>
          <a:lstStyle/>
          <a:p>
            <a:r>
              <a:rPr lang="en-US" dirty="0"/>
              <a:t>Record Extractor 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276600" y="1524000"/>
            <a:ext cx="46602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&lt;html&gt;</a:t>
            </a:r>
          </a:p>
          <a:p>
            <a:r>
              <a:rPr lang="en-US" sz="1800" dirty="0"/>
              <a:t>…</a:t>
            </a:r>
          </a:p>
          <a:p>
            <a:r>
              <a:rPr lang="en-US" sz="1800" dirty="0"/>
              <a:t>&lt;h4&gt; </a:t>
            </a:r>
            <a:r>
              <a:rPr lang="en-US" sz="1800" dirty="0" smtClean="0"/>
              <a:t>'97 </a:t>
            </a:r>
            <a:r>
              <a:rPr lang="en-US" sz="1800" dirty="0"/>
              <a:t>CHEVY Cavalier, Red, 5 </a:t>
            </a:r>
            <a:r>
              <a:rPr lang="en-US" sz="1800" dirty="0" err="1"/>
              <a:t>spd</a:t>
            </a:r>
            <a:r>
              <a:rPr lang="en-US" sz="1800" dirty="0"/>
              <a:t>,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&lt;h4&gt; </a:t>
            </a:r>
            <a:r>
              <a:rPr lang="en-US" sz="1800" dirty="0" smtClean="0"/>
              <a:t>'89 </a:t>
            </a:r>
            <a:r>
              <a:rPr lang="en-US" sz="1800" dirty="0"/>
              <a:t>CHEVY Corsica </a:t>
            </a:r>
            <a:r>
              <a:rPr lang="en-US" sz="1800" dirty="0" err="1"/>
              <a:t>Sdn</a:t>
            </a:r>
            <a:r>
              <a:rPr lang="en-US" sz="1800" dirty="0"/>
              <a:t> teal, auto,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….</a:t>
            </a:r>
          </a:p>
          <a:p>
            <a:r>
              <a:rPr lang="en-US" sz="1800" dirty="0"/>
              <a:t>&lt;/html&gt;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343400" y="4419600"/>
            <a:ext cx="3590233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…</a:t>
            </a:r>
          </a:p>
          <a:p>
            <a:r>
              <a:rPr lang="en-US" sz="1800" dirty="0"/>
              <a:t>#####</a:t>
            </a:r>
          </a:p>
          <a:p>
            <a:r>
              <a:rPr lang="en-US" sz="1800" dirty="0" smtClean="0"/>
              <a:t>'97 </a:t>
            </a:r>
            <a:r>
              <a:rPr lang="en-US" sz="1800" dirty="0"/>
              <a:t>CHEVY Cavalier, Red, 5 </a:t>
            </a:r>
            <a:r>
              <a:rPr lang="en-US" sz="1800" dirty="0" err="1"/>
              <a:t>spd</a:t>
            </a:r>
            <a:r>
              <a:rPr lang="en-US" sz="1800" dirty="0"/>
              <a:t>, …</a:t>
            </a:r>
          </a:p>
          <a:p>
            <a:r>
              <a:rPr lang="en-US" sz="1800" dirty="0"/>
              <a:t>#####</a:t>
            </a:r>
          </a:p>
          <a:p>
            <a:r>
              <a:rPr lang="en-US" sz="1800" dirty="0" smtClean="0"/>
              <a:t>'89 </a:t>
            </a:r>
            <a:r>
              <a:rPr lang="en-US" sz="1800" dirty="0"/>
              <a:t>CHEVY Corsica </a:t>
            </a:r>
            <a:r>
              <a:rPr lang="en-US" sz="1800" dirty="0" err="1"/>
              <a:t>Sdn</a:t>
            </a:r>
            <a:r>
              <a:rPr lang="en-US" sz="1800" dirty="0"/>
              <a:t> teal, auto, …</a:t>
            </a:r>
          </a:p>
          <a:p>
            <a:r>
              <a:rPr lang="en-US" sz="1800" dirty="0"/>
              <a:t>#####</a:t>
            </a:r>
          </a:p>
          <a:p>
            <a:r>
              <a:rPr lang="en-US" sz="1800" dirty="0"/>
              <a:t>...</a:t>
            </a:r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V="1">
            <a:off x="2362200" y="2286000"/>
            <a:ext cx="838200" cy="22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590800" y="4724400"/>
            <a:ext cx="16764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64" name="Group 16"/>
          <p:cNvGrpSpPr>
            <a:grpSpLocks/>
          </p:cNvGrpSpPr>
          <p:nvPr/>
        </p:nvGrpSpPr>
        <p:grpSpPr bwMode="auto">
          <a:xfrm>
            <a:off x="893763" y="2484438"/>
            <a:ext cx="1401762" cy="2382837"/>
            <a:chOff x="633" y="1703"/>
            <a:chExt cx="883" cy="1501"/>
          </a:xfrm>
        </p:grpSpPr>
        <p:sp>
          <p:nvSpPr>
            <p:cNvPr id="53258" name="AutoShape 10"/>
            <p:cNvSpPr>
              <a:spLocks noChangeArrowheads="1"/>
            </p:cNvSpPr>
            <p:nvPr/>
          </p:nvSpPr>
          <p:spPr bwMode="auto">
            <a:xfrm>
              <a:off x="633" y="2910"/>
              <a:ext cx="883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Unstructured</a:t>
              </a:r>
            </a:p>
            <a:p>
              <a:pPr algn="ctr"/>
              <a:r>
                <a:rPr lang="en-US" sz="1200"/>
                <a:t>Record Documents</a:t>
              </a:r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761" y="2229"/>
              <a:ext cx="628" cy="3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/>
                <a:t>Record</a:t>
              </a:r>
            </a:p>
            <a:p>
              <a:pPr algn="ctr"/>
              <a:r>
                <a:rPr lang="en-US" sz="1200"/>
                <a:t> Extractor </a:t>
              </a:r>
              <a:endParaRPr lang="en-US" sz="1400"/>
            </a:p>
          </p:txBody>
        </p:sp>
        <p:sp>
          <p:nvSpPr>
            <p:cNvPr id="53260" name="AutoShape 12"/>
            <p:cNvSpPr>
              <a:spLocks noChangeArrowheads="1"/>
            </p:cNvSpPr>
            <p:nvPr/>
          </p:nvSpPr>
          <p:spPr bwMode="auto">
            <a:xfrm>
              <a:off x="792" y="1703"/>
              <a:ext cx="565" cy="179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 Web Page </a:t>
              </a:r>
            </a:p>
          </p:txBody>
        </p:sp>
        <p:cxnSp>
          <p:nvCxnSpPr>
            <p:cNvPr id="53261" name="AutoShape 13"/>
            <p:cNvCxnSpPr>
              <a:cxnSpLocks noChangeShapeType="1"/>
              <a:stCxn id="53260" idx="2"/>
              <a:endCxn id="53259" idx="0"/>
            </p:cNvCxnSpPr>
            <p:nvPr/>
          </p:nvCxnSpPr>
          <p:spPr bwMode="auto">
            <a:xfrm>
              <a:off x="1075" y="1882"/>
              <a:ext cx="0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3262" name="AutoShape 14"/>
            <p:cNvCxnSpPr>
              <a:cxnSpLocks noChangeShapeType="1"/>
              <a:stCxn id="53259" idx="4"/>
              <a:endCxn id="53258" idx="0"/>
            </p:cNvCxnSpPr>
            <p:nvPr/>
          </p:nvCxnSpPr>
          <p:spPr bwMode="auto">
            <a:xfrm>
              <a:off x="1075" y="2563"/>
              <a:ext cx="0" cy="34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581267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</a:t>
            </a:r>
            <a:r>
              <a:rPr lang="en-US" dirty="0"/>
              <a:t>Fan-Out </a:t>
            </a:r>
            <a:r>
              <a:rPr lang="en-US" dirty="0" smtClean="0"/>
              <a:t>Heuristic</a:t>
            </a:r>
            <a:endParaRPr lang="en-US" dirty="0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533400" y="1752600"/>
            <a:ext cx="3877985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&lt;html&gt;</a:t>
            </a:r>
          </a:p>
          <a:p>
            <a:r>
              <a:rPr lang="en-US" sz="1800" dirty="0"/>
              <a:t>&lt;head&gt;</a:t>
            </a:r>
          </a:p>
          <a:p>
            <a:r>
              <a:rPr lang="en-US" sz="1800" dirty="0"/>
              <a:t>&lt;title&gt;The Salt Lake Tribune … &lt;/title&gt;</a:t>
            </a:r>
          </a:p>
          <a:p>
            <a:r>
              <a:rPr lang="en-US" sz="1800" dirty="0"/>
              <a:t>&lt;/head&gt;</a:t>
            </a:r>
          </a:p>
          <a:p>
            <a:r>
              <a:rPr lang="en-US" sz="1800" dirty="0"/>
              <a:t>&lt;body </a:t>
            </a:r>
            <a:r>
              <a:rPr lang="en-US" sz="1800" dirty="0" err="1"/>
              <a:t>bgcolor</a:t>
            </a:r>
            <a:r>
              <a:rPr lang="en-US" sz="1800" dirty="0" smtClean="0"/>
              <a:t>="#FFFFFF"&gt;</a:t>
            </a:r>
            <a:endParaRPr lang="en-US" sz="1800" dirty="0"/>
          </a:p>
          <a:p>
            <a:r>
              <a:rPr lang="en-US" sz="1800" dirty="0"/>
              <a:t>&lt;h1 align</a:t>
            </a:r>
            <a:r>
              <a:rPr lang="en-US" sz="1800" dirty="0" smtClean="0"/>
              <a:t>="left"&gt;</a:t>
            </a:r>
            <a:r>
              <a:rPr lang="en-US" sz="1800" dirty="0"/>
              <a:t>Domestic Cars&lt;/h1&gt;</a:t>
            </a:r>
          </a:p>
          <a:p>
            <a:r>
              <a:rPr lang="en-US" sz="1800" dirty="0"/>
              <a:t>…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&lt;h4</a:t>
            </a:r>
            <a:r>
              <a:rPr lang="en-US" sz="1800" dirty="0" smtClean="0"/>
              <a:t>&gt; '97 </a:t>
            </a:r>
            <a:r>
              <a:rPr lang="en-US" sz="1800" dirty="0"/>
              <a:t>CHEVY Cavalier, Red,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&lt;h4&gt; </a:t>
            </a:r>
            <a:r>
              <a:rPr lang="en-US" sz="1800" dirty="0" smtClean="0"/>
              <a:t>'89 </a:t>
            </a:r>
            <a:r>
              <a:rPr lang="en-US" sz="1800" dirty="0"/>
              <a:t>CHEVY Corsica </a:t>
            </a:r>
            <a:r>
              <a:rPr lang="en-US" sz="1800" dirty="0" err="1"/>
              <a:t>Sdn</a:t>
            </a:r>
            <a:r>
              <a:rPr lang="en-US" sz="1800" dirty="0"/>
              <a:t>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…</a:t>
            </a:r>
          </a:p>
          <a:p>
            <a:r>
              <a:rPr lang="en-US" sz="1800" dirty="0"/>
              <a:t>&lt;/body&gt;</a:t>
            </a:r>
          </a:p>
          <a:p>
            <a:r>
              <a:rPr lang="en-US" sz="1800" dirty="0"/>
              <a:t>&lt;/html&gt;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629400" y="2819400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html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562600" y="3962400"/>
            <a:ext cx="692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head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638800" y="5257800"/>
            <a:ext cx="539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title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7416800" y="3962400"/>
            <a:ext cx="679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body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705600" y="5257800"/>
            <a:ext cx="210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… hr h4 hr h4 hr ...</a:t>
            </a: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H="1">
            <a:off x="5943600" y="32004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Line 11"/>
          <p:cNvSpPr>
            <a:spLocks noChangeShapeType="1"/>
          </p:cNvSpPr>
          <p:nvPr/>
        </p:nvSpPr>
        <p:spPr bwMode="auto">
          <a:xfrm flipH="1">
            <a:off x="6629400" y="43434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>
            <a:off x="7239000" y="4343400"/>
            <a:ext cx="457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13"/>
          <p:cNvSpPr>
            <a:spLocks noChangeShapeType="1"/>
          </p:cNvSpPr>
          <p:nvPr/>
        </p:nvSpPr>
        <p:spPr bwMode="auto">
          <a:xfrm flipH="1">
            <a:off x="7467600" y="4343400"/>
            <a:ext cx="228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14"/>
          <p:cNvSpPr>
            <a:spLocks noChangeShapeType="1"/>
          </p:cNvSpPr>
          <p:nvPr/>
        </p:nvSpPr>
        <p:spPr bwMode="auto">
          <a:xfrm>
            <a:off x="7696200" y="4343400"/>
            <a:ext cx="762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15"/>
          <p:cNvSpPr>
            <a:spLocks noChangeShapeType="1"/>
          </p:cNvSpPr>
          <p:nvPr/>
        </p:nvSpPr>
        <p:spPr bwMode="auto">
          <a:xfrm>
            <a:off x="7696200" y="43434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16"/>
          <p:cNvSpPr>
            <a:spLocks noChangeShapeType="1"/>
          </p:cNvSpPr>
          <p:nvPr/>
        </p:nvSpPr>
        <p:spPr bwMode="auto">
          <a:xfrm>
            <a:off x="7696200" y="4343400"/>
            <a:ext cx="609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17"/>
          <p:cNvSpPr>
            <a:spLocks noChangeShapeType="1"/>
          </p:cNvSpPr>
          <p:nvPr/>
        </p:nvSpPr>
        <p:spPr bwMode="auto">
          <a:xfrm>
            <a:off x="7696200" y="4343400"/>
            <a:ext cx="1143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18"/>
          <p:cNvSpPr>
            <a:spLocks noChangeShapeType="1"/>
          </p:cNvSpPr>
          <p:nvPr/>
        </p:nvSpPr>
        <p:spPr bwMode="auto">
          <a:xfrm>
            <a:off x="5867400" y="4343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19"/>
          <p:cNvSpPr>
            <a:spLocks noChangeShapeType="1"/>
          </p:cNvSpPr>
          <p:nvPr/>
        </p:nvSpPr>
        <p:spPr bwMode="auto">
          <a:xfrm>
            <a:off x="7086600" y="3200400"/>
            <a:ext cx="609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6400800" y="5257800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175982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Record</a:t>
            </a:r>
            <a:r>
              <a:rPr lang="en-US" dirty="0"/>
              <a:t>-Separator </a:t>
            </a:r>
            <a:r>
              <a:rPr lang="en-US" dirty="0" smtClean="0"/>
              <a:t>Heuristics</a:t>
            </a:r>
            <a:endParaRPr lang="en-US" dirty="0"/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089150" y="4039208"/>
            <a:ext cx="614404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…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&lt;h4&gt; </a:t>
            </a:r>
            <a:r>
              <a:rPr lang="en-US" dirty="0" smtClean="0"/>
              <a:t>'</a:t>
            </a:r>
            <a:r>
              <a:rPr lang="en-US" sz="1800" dirty="0" smtClean="0"/>
              <a:t>97 </a:t>
            </a:r>
            <a:r>
              <a:rPr lang="en-US" sz="1800" dirty="0"/>
              <a:t>CHEVY Cavalier, Red, 5 </a:t>
            </a:r>
            <a:r>
              <a:rPr lang="en-US" sz="1800" dirty="0" err="1"/>
              <a:t>spd</a:t>
            </a:r>
            <a:r>
              <a:rPr lang="en-US" sz="1800" dirty="0"/>
              <a:t>, &lt;</a:t>
            </a:r>
            <a:r>
              <a:rPr lang="en-US" sz="1800" dirty="0" err="1"/>
              <a:t>i</a:t>
            </a:r>
            <a:r>
              <a:rPr lang="en-US" sz="1800" dirty="0"/>
              <a:t>&gt;only 7,000 miles&lt;/</a:t>
            </a:r>
            <a:r>
              <a:rPr lang="en-US" sz="1800" dirty="0" err="1"/>
              <a:t>i</a:t>
            </a:r>
            <a:r>
              <a:rPr lang="en-US" sz="1800" dirty="0"/>
              <a:t>&gt;</a:t>
            </a:r>
          </a:p>
          <a:p>
            <a:r>
              <a:rPr lang="en-US" sz="1800" dirty="0"/>
              <a:t>on her.  Asking &lt;</a:t>
            </a:r>
            <a:r>
              <a:rPr lang="en-US" sz="1800" dirty="0" err="1"/>
              <a:t>i</a:t>
            </a:r>
            <a:r>
              <a:rPr lang="en-US" sz="1800" dirty="0"/>
              <a:t>&gt;only $11,995&lt;/</a:t>
            </a:r>
            <a:r>
              <a:rPr lang="en-US" sz="1800" dirty="0" err="1"/>
              <a:t>i</a:t>
            </a:r>
            <a:r>
              <a:rPr lang="en-US" sz="1800" dirty="0"/>
              <a:t>&gt;.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&lt;h4&gt; </a:t>
            </a:r>
            <a:r>
              <a:rPr lang="en-US" sz="1800" dirty="0" smtClean="0"/>
              <a:t>'89 </a:t>
            </a:r>
            <a:r>
              <a:rPr lang="en-US" sz="1800" dirty="0"/>
              <a:t>CHEV Corsica </a:t>
            </a:r>
            <a:r>
              <a:rPr lang="en-US" sz="1800" dirty="0" err="1"/>
              <a:t>Sdn</a:t>
            </a:r>
            <a:r>
              <a:rPr lang="en-US" sz="1800" dirty="0"/>
              <a:t> teal, auto, air, &lt;</a:t>
            </a:r>
            <a:r>
              <a:rPr lang="en-US" sz="1800" dirty="0" err="1"/>
              <a:t>i</a:t>
            </a:r>
            <a:r>
              <a:rPr lang="en-US" sz="1800" dirty="0"/>
              <a:t>&gt;trouble free&lt;/</a:t>
            </a:r>
            <a:r>
              <a:rPr lang="en-US" sz="1800" dirty="0" err="1"/>
              <a:t>i</a:t>
            </a:r>
            <a:r>
              <a:rPr lang="en-US" sz="1800" dirty="0"/>
              <a:t>&gt;.</a:t>
            </a:r>
          </a:p>
          <a:p>
            <a:r>
              <a:rPr lang="en-US" sz="1800" dirty="0"/>
              <a:t>Only $8,995  … &lt;/h4&gt;</a:t>
            </a:r>
          </a:p>
          <a:p>
            <a:r>
              <a:rPr lang="en-US" sz="1800" dirty="0"/>
              <a:t>&lt;</a:t>
            </a:r>
            <a:r>
              <a:rPr lang="en-US" sz="1800" dirty="0" err="1"/>
              <a:t>hr</a:t>
            </a:r>
            <a:r>
              <a:rPr lang="en-US" sz="1800" dirty="0"/>
              <a:t>&gt;</a:t>
            </a:r>
          </a:p>
          <a:p>
            <a:r>
              <a:rPr lang="en-US" sz="1800" dirty="0"/>
              <a:t>...</a:t>
            </a:r>
          </a:p>
        </p:txBody>
      </p:sp>
      <p:sp>
        <p:nvSpPr>
          <p:cNvPr id="5531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/>
          </a:bodyPr>
          <a:lstStyle/>
          <a:p>
            <a:r>
              <a:rPr lang="en-US" sz="2800" dirty="0"/>
              <a:t>Identifiable </a:t>
            </a:r>
            <a:r>
              <a:rPr lang="en-US" sz="2800" dirty="0" smtClean="0"/>
              <a:t>separator </a:t>
            </a:r>
            <a:r>
              <a:rPr lang="en-US" sz="2800" dirty="0"/>
              <a:t>tags</a:t>
            </a:r>
          </a:p>
          <a:p>
            <a:r>
              <a:rPr lang="en-US" sz="2800" dirty="0"/>
              <a:t>Highest-count tag(s)</a:t>
            </a:r>
          </a:p>
          <a:p>
            <a:r>
              <a:rPr lang="en-US" sz="2800" dirty="0"/>
              <a:t>Interval standard deviation</a:t>
            </a:r>
          </a:p>
          <a:p>
            <a:r>
              <a:rPr lang="en-US" sz="2800" dirty="0"/>
              <a:t>Ontological match</a:t>
            </a:r>
          </a:p>
          <a:p>
            <a:r>
              <a:rPr lang="en-US" sz="2800" dirty="0"/>
              <a:t>Repeating tag patterns</a:t>
            </a:r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806750" y="4397597"/>
            <a:ext cx="11226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31530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Consensus </a:t>
            </a:r>
            <a:r>
              <a:rPr lang="en-US" dirty="0"/>
              <a:t>Heuristic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457200" y="1693056"/>
            <a:ext cx="78698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Certainty is a generalization of: </a:t>
            </a:r>
            <a:r>
              <a:rPr lang="en-US" sz="2400" i="1" dirty="0"/>
              <a:t>C(E</a:t>
            </a:r>
            <a:r>
              <a:rPr lang="en-US" sz="2400" i="1" baseline="-25000" dirty="0"/>
              <a:t>1</a:t>
            </a:r>
            <a:r>
              <a:rPr lang="en-US" sz="2400" i="1" dirty="0"/>
              <a:t>) + C(E</a:t>
            </a:r>
            <a:r>
              <a:rPr lang="en-US" sz="2400" i="1" baseline="-25000" dirty="0"/>
              <a:t>2</a:t>
            </a:r>
            <a:r>
              <a:rPr lang="en-US" sz="2400" i="1" dirty="0"/>
              <a:t>) - C(E</a:t>
            </a:r>
            <a:r>
              <a:rPr lang="en-US" sz="2400" i="1" baseline="-25000" dirty="0"/>
              <a:t>1</a:t>
            </a:r>
            <a:r>
              <a:rPr lang="en-US" sz="2400" i="1" dirty="0"/>
              <a:t>)C(E</a:t>
            </a:r>
            <a:r>
              <a:rPr lang="en-US" sz="2400" i="1" baseline="-25000" dirty="0"/>
              <a:t>2</a:t>
            </a:r>
            <a:r>
              <a:rPr lang="en-US" sz="2400" i="1" dirty="0"/>
              <a:t>).</a:t>
            </a:r>
            <a:endParaRPr lang="en-US" sz="2400" dirty="0"/>
          </a:p>
          <a:p>
            <a:r>
              <a:rPr lang="en-US" sz="2400" i="1" dirty="0"/>
              <a:t>C</a:t>
            </a:r>
            <a:r>
              <a:rPr lang="en-US" sz="2400" dirty="0"/>
              <a:t> denotes certainty and</a:t>
            </a:r>
            <a:r>
              <a:rPr lang="en-US" sz="2400" i="1" dirty="0"/>
              <a:t> </a:t>
            </a:r>
            <a:r>
              <a:rPr lang="en-US" sz="2400" i="1" dirty="0" err="1"/>
              <a:t>E</a:t>
            </a:r>
            <a:r>
              <a:rPr lang="en-US" sz="2400" i="1" baseline="-25000" dirty="0" err="1"/>
              <a:t>i</a:t>
            </a:r>
            <a:r>
              <a:rPr lang="en-US" sz="2400" dirty="0"/>
              <a:t> is the evidence for an observation.</a:t>
            </a: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457200" y="2759856"/>
            <a:ext cx="76428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Our certainties are based on observations from 10 different</a:t>
            </a:r>
          </a:p>
          <a:p>
            <a:r>
              <a:rPr lang="en-US" sz="2400" dirty="0"/>
              <a:t>sites for 2 different applications (car ads and obituaries)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840061"/>
              </p:ext>
            </p:extLst>
          </p:nvPr>
        </p:nvGraphicFramePr>
        <p:xfrm>
          <a:off x="1918898" y="3758417"/>
          <a:ext cx="5071845" cy="263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97"/>
                <a:gridCol w="896523"/>
                <a:gridCol w="1045943"/>
                <a:gridCol w="949888"/>
                <a:gridCol w="907194"/>
              </a:tblGrid>
              <a:tr h="37644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Correct Tag Rank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Heuristic</a:t>
                      </a:r>
                      <a:endParaRPr lang="en-U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endParaRPr lang="en-US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274320"/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R="274320"/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 marR="274320"/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R="274320"/>
                </a:tc>
              </a:tr>
              <a:tr h="376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9%</a:t>
                      </a:r>
                      <a:endParaRPr lang="en-US" dirty="0"/>
                    </a:p>
                  </a:txBody>
                  <a:tcPr marR="27432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1%</a:t>
                      </a:r>
                      <a:endParaRPr lang="en-US" dirty="0"/>
                    </a:p>
                  </a:txBody>
                  <a:tcPr marR="2743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316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Record Extractor: Results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457200" y="5053301"/>
            <a:ext cx="800747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4 different applications (car ads, job ads, obituaries,</a:t>
            </a:r>
          </a:p>
          <a:p>
            <a:r>
              <a:rPr lang="en-US" sz="2800" dirty="0"/>
              <a:t>university </a:t>
            </a:r>
            <a:r>
              <a:rPr lang="en-US" sz="2800" dirty="0" smtClean="0"/>
              <a:t>courses</a:t>
            </a:r>
            <a:r>
              <a:rPr lang="en-US" sz="2800" dirty="0"/>
              <a:t>) with 5 new/different sites for each</a:t>
            </a:r>
          </a:p>
          <a:p>
            <a:r>
              <a:rPr lang="en-US" sz="2800" dirty="0"/>
              <a:t>application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53529"/>
              </p:ext>
            </p:extLst>
          </p:nvPr>
        </p:nvGraphicFramePr>
        <p:xfrm>
          <a:off x="2772730" y="1965545"/>
          <a:ext cx="3172072" cy="283540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37486"/>
                <a:gridCol w="1634586"/>
              </a:tblGrid>
              <a:tr h="435622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Heuristic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Success Rate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96%</a:t>
                      </a:r>
                      <a:endParaRPr lang="en-US" dirty="0"/>
                    </a:p>
                  </a:txBody>
                  <a:tcPr marR="457200"/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49%</a:t>
                      </a:r>
                      <a:endParaRPr lang="en-US" dirty="0"/>
                    </a:p>
                  </a:txBody>
                  <a:tcPr marR="457200"/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66%</a:t>
                      </a:r>
                      <a:endParaRPr lang="en-US" dirty="0"/>
                    </a:p>
                  </a:txBody>
                  <a:tcPr marR="457200"/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85%</a:t>
                      </a:r>
                      <a:endParaRPr lang="en-US" dirty="0"/>
                    </a:p>
                  </a:txBody>
                  <a:tcPr marR="457200"/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78%</a:t>
                      </a:r>
                      <a:endParaRPr lang="en-US" dirty="0"/>
                    </a:p>
                  </a:txBody>
                  <a:tcPr marR="457200"/>
                </a:tc>
              </a:tr>
              <a:tr h="39996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Consensus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100%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R="4572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3937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47281"/>
            <a:ext cx="7772400" cy="1143000"/>
          </a:xfrm>
        </p:spPr>
        <p:txBody>
          <a:bodyPr/>
          <a:lstStyle/>
          <a:p>
            <a:r>
              <a:rPr lang="en-US" dirty="0"/>
              <a:t>Constant/Keyword Recognizer 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5105400" y="2819400"/>
            <a:ext cx="380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Descriptor/String/Position(start/end)</a:t>
            </a:r>
          </a:p>
        </p:txBody>
      </p:sp>
      <p:sp>
        <p:nvSpPr>
          <p:cNvPr id="57352" name="Line 8"/>
          <p:cNvSpPr>
            <a:spLocks noChangeShapeType="1"/>
          </p:cNvSpPr>
          <p:nvPr/>
        </p:nvSpPr>
        <p:spPr bwMode="auto">
          <a:xfrm flipV="1">
            <a:off x="4013200" y="4748213"/>
            <a:ext cx="1016000" cy="8556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3400" y="1752600"/>
            <a:ext cx="56954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/>
              <a:t>'97 </a:t>
            </a:r>
            <a:r>
              <a:rPr lang="en-US" sz="1800" dirty="0"/>
              <a:t>CHEVY Cavalier, Red, 5 </a:t>
            </a:r>
            <a:r>
              <a:rPr lang="en-US" sz="1800" dirty="0" err="1"/>
              <a:t>spd</a:t>
            </a:r>
            <a:r>
              <a:rPr lang="en-US" sz="1800" dirty="0"/>
              <a:t>, only 7,000 miles on her.</a:t>
            </a:r>
          </a:p>
          <a:p>
            <a:r>
              <a:rPr lang="en-US" sz="1800" dirty="0"/>
              <a:t>Previous owner heart broken!  Asking only $11,995.  #1415</a:t>
            </a:r>
          </a:p>
          <a:p>
            <a:r>
              <a:rPr lang="en-US" sz="1800" dirty="0"/>
              <a:t>JERRY SEINER MIDVALE, 566-3800 or 566-3888</a:t>
            </a:r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 flipH="1">
            <a:off x="1162050" y="2741613"/>
            <a:ext cx="688975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4953000" y="3236913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5105400" y="32766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Year|97|2|3</a:t>
            </a:r>
          </a:p>
          <a:p>
            <a:r>
              <a:rPr lang="en-US" sz="1800"/>
              <a:t>Make|CHEV|5|8</a:t>
            </a:r>
          </a:p>
          <a:p>
            <a:r>
              <a:rPr lang="en-US" sz="1800"/>
              <a:t>Make|CHEVY|5|9</a:t>
            </a:r>
          </a:p>
          <a:p>
            <a:r>
              <a:rPr lang="en-US" sz="1800"/>
              <a:t>Model|Cavalier|11|18</a:t>
            </a:r>
          </a:p>
          <a:p>
            <a:r>
              <a:rPr lang="en-US" sz="1800"/>
              <a:t>Feature|Red|21|23</a:t>
            </a:r>
          </a:p>
          <a:p>
            <a:r>
              <a:rPr lang="en-US" sz="1800"/>
              <a:t>Feature|5 spd|26|30</a:t>
            </a:r>
          </a:p>
          <a:p>
            <a:r>
              <a:rPr lang="en-US" sz="1800"/>
              <a:t>Mileage|7,000|38|42</a:t>
            </a:r>
          </a:p>
          <a:p>
            <a:r>
              <a:rPr lang="en-US" sz="1800"/>
              <a:t>KEYWORD(Mileage)|miles|44|48</a:t>
            </a:r>
          </a:p>
          <a:p>
            <a:r>
              <a:rPr lang="en-US" sz="1800"/>
              <a:t>Price|11,995|100|105</a:t>
            </a:r>
          </a:p>
          <a:p>
            <a:r>
              <a:rPr lang="en-US" sz="1800"/>
              <a:t>Mileage|11,995|100|105</a:t>
            </a:r>
          </a:p>
          <a:p>
            <a:r>
              <a:rPr lang="en-US" sz="1800"/>
              <a:t>PhoneNr|566-3800|136|143</a:t>
            </a:r>
          </a:p>
          <a:p>
            <a:r>
              <a:rPr lang="en-US" sz="1800"/>
              <a:t>PhoneNr|566-3888|148|155</a:t>
            </a:r>
          </a:p>
        </p:txBody>
      </p:sp>
      <p:grpSp>
        <p:nvGrpSpPr>
          <p:cNvPr id="57366" name="Group 22"/>
          <p:cNvGrpSpPr>
            <a:grpSpLocks/>
          </p:cNvGrpSpPr>
          <p:nvPr/>
        </p:nvGrpSpPr>
        <p:grpSpPr bwMode="auto">
          <a:xfrm>
            <a:off x="433388" y="3430588"/>
            <a:ext cx="3621087" cy="2376487"/>
            <a:chOff x="633" y="2267"/>
            <a:chExt cx="2281" cy="1497"/>
          </a:xfrm>
        </p:grpSpPr>
        <p:sp>
          <p:nvSpPr>
            <p:cNvPr id="57358" name="Oval 14"/>
            <p:cNvSpPr>
              <a:spLocks noChangeArrowheads="1"/>
            </p:cNvSpPr>
            <p:nvPr/>
          </p:nvSpPr>
          <p:spPr bwMode="auto">
            <a:xfrm>
              <a:off x="1800" y="2890"/>
              <a:ext cx="1114" cy="33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/>
                <a:t>Constant/Keyword</a:t>
              </a:r>
            </a:p>
            <a:p>
              <a:pPr algn="ctr"/>
              <a:r>
                <a:rPr lang="en-US" sz="1200"/>
                <a:t>Recognizer</a:t>
              </a:r>
              <a:endParaRPr lang="en-US" sz="1400"/>
            </a:p>
          </p:txBody>
        </p:sp>
        <p:sp>
          <p:nvSpPr>
            <p:cNvPr id="57359" name="AutoShape 15"/>
            <p:cNvSpPr>
              <a:spLocks noChangeArrowheads="1"/>
            </p:cNvSpPr>
            <p:nvPr/>
          </p:nvSpPr>
          <p:spPr bwMode="auto">
            <a:xfrm>
              <a:off x="633" y="2910"/>
              <a:ext cx="883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Unstructured</a:t>
              </a:r>
            </a:p>
            <a:p>
              <a:pPr algn="ctr"/>
              <a:r>
                <a:rPr lang="en-US" sz="1200"/>
                <a:t>Record Documents</a:t>
              </a:r>
            </a:p>
          </p:txBody>
        </p:sp>
        <p:sp>
          <p:nvSpPr>
            <p:cNvPr id="57360" name="AutoShape 16"/>
            <p:cNvSpPr>
              <a:spLocks noChangeArrowheads="1"/>
            </p:cNvSpPr>
            <p:nvPr/>
          </p:nvSpPr>
          <p:spPr bwMode="auto">
            <a:xfrm>
              <a:off x="1934" y="2267"/>
              <a:ext cx="846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Constant/Keyword</a:t>
              </a:r>
            </a:p>
            <a:p>
              <a:pPr algn="ctr"/>
              <a:r>
                <a:rPr lang="en-US" sz="1200"/>
                <a:t>Matching Rules</a:t>
              </a:r>
            </a:p>
          </p:txBody>
        </p:sp>
        <p:sp>
          <p:nvSpPr>
            <p:cNvPr id="57361" name="AutoShape 17"/>
            <p:cNvSpPr>
              <a:spLocks noChangeArrowheads="1"/>
            </p:cNvSpPr>
            <p:nvPr/>
          </p:nvSpPr>
          <p:spPr bwMode="auto">
            <a:xfrm>
              <a:off x="1921" y="3585"/>
              <a:ext cx="872" cy="179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Data-Record Table</a:t>
              </a:r>
            </a:p>
          </p:txBody>
        </p:sp>
        <p:cxnSp>
          <p:nvCxnSpPr>
            <p:cNvPr id="57362" name="AutoShape 18"/>
            <p:cNvCxnSpPr>
              <a:cxnSpLocks noChangeShapeType="1"/>
              <a:stCxn id="57359" idx="3"/>
              <a:endCxn id="57358" idx="2"/>
            </p:cNvCxnSpPr>
            <p:nvPr/>
          </p:nvCxnSpPr>
          <p:spPr bwMode="auto">
            <a:xfrm>
              <a:off x="1516" y="3057"/>
              <a:ext cx="28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363" name="AutoShape 19"/>
            <p:cNvCxnSpPr>
              <a:cxnSpLocks noChangeShapeType="1"/>
              <a:stCxn id="57358" idx="4"/>
              <a:endCxn id="57361" idx="0"/>
            </p:cNvCxnSpPr>
            <p:nvPr/>
          </p:nvCxnSpPr>
          <p:spPr bwMode="auto">
            <a:xfrm>
              <a:off x="2357" y="3224"/>
              <a:ext cx="0" cy="36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364" name="AutoShape 20"/>
            <p:cNvCxnSpPr>
              <a:cxnSpLocks noChangeShapeType="1"/>
              <a:stCxn id="57360" idx="2"/>
              <a:endCxn id="57358" idx="0"/>
            </p:cNvCxnSpPr>
            <p:nvPr/>
          </p:nvCxnSpPr>
          <p:spPr bwMode="auto">
            <a:xfrm>
              <a:off x="2357" y="2561"/>
              <a:ext cx="0" cy="32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5461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Keyword proximity</a:t>
            </a:r>
          </a:p>
          <a:p>
            <a:r>
              <a:rPr lang="en-US"/>
              <a:t>Subsumed and overlapping constants</a:t>
            </a:r>
          </a:p>
          <a:p>
            <a:r>
              <a:rPr lang="en-US"/>
              <a:t>Functional relationships</a:t>
            </a:r>
          </a:p>
          <a:p>
            <a:r>
              <a:rPr lang="en-US"/>
              <a:t>Nonfunctional relationships</a:t>
            </a:r>
          </a:p>
          <a:p>
            <a:r>
              <a:rPr lang="en-US"/>
              <a:t>First occurrence without constraint violation</a:t>
            </a:r>
          </a:p>
        </p:txBody>
      </p:sp>
    </p:spTree>
    <p:extLst>
      <p:ext uri="{BB962C8B-B14F-4D97-AF65-F5344CB8AC3E}">
        <p14:creationId xmlns:p14="http://schemas.microsoft.com/office/powerpoint/2010/main" val="3569733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2819400" y="15240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Year|97|2|3</a:t>
            </a:r>
          </a:p>
          <a:p>
            <a:r>
              <a:rPr lang="en-US" sz="1800"/>
              <a:t>Make|CHEV|5|8</a:t>
            </a:r>
          </a:p>
          <a:p>
            <a:r>
              <a:rPr lang="en-US" sz="1800"/>
              <a:t>Make|CHEVY|5|9</a:t>
            </a:r>
          </a:p>
          <a:p>
            <a:r>
              <a:rPr lang="en-US" sz="1800"/>
              <a:t>Model|Cavalier|11|18</a:t>
            </a:r>
          </a:p>
          <a:p>
            <a:r>
              <a:rPr lang="en-US" sz="1800"/>
              <a:t>Feature|Red|21|23</a:t>
            </a:r>
          </a:p>
          <a:p>
            <a:r>
              <a:rPr lang="en-US" sz="1800"/>
              <a:t>Feature|5 spd|26|30</a:t>
            </a:r>
          </a:p>
          <a:p>
            <a:r>
              <a:rPr lang="en-US" sz="1800">
                <a:solidFill>
                  <a:srgbClr val="FF3300"/>
                </a:solidFill>
              </a:rPr>
              <a:t>Mileage</a:t>
            </a:r>
            <a:r>
              <a:rPr lang="en-US" sz="1800"/>
              <a:t>|7,000|38|42</a:t>
            </a:r>
          </a:p>
          <a:p>
            <a:r>
              <a:rPr lang="en-US" sz="1800"/>
              <a:t>KEYWORD(</a:t>
            </a:r>
            <a:r>
              <a:rPr lang="en-US" sz="1800">
                <a:solidFill>
                  <a:srgbClr val="FF3300"/>
                </a:solidFill>
              </a:rPr>
              <a:t>Mileage</a:t>
            </a:r>
            <a:r>
              <a:rPr lang="en-US" sz="1800"/>
              <a:t>)|miles|44|48</a:t>
            </a:r>
          </a:p>
          <a:p>
            <a:r>
              <a:rPr lang="en-US" sz="1800"/>
              <a:t>Price|11,995|100|105</a:t>
            </a:r>
          </a:p>
          <a:p>
            <a:r>
              <a:rPr lang="en-US" sz="1800">
                <a:solidFill>
                  <a:srgbClr val="FF3300"/>
                </a:solidFill>
              </a:rPr>
              <a:t>Mileage</a:t>
            </a:r>
            <a:r>
              <a:rPr lang="en-US" sz="1800"/>
              <a:t>|11,995|100|105</a:t>
            </a:r>
          </a:p>
          <a:p>
            <a:r>
              <a:rPr lang="en-US" sz="1800"/>
              <a:t>PhoneNr|566-3800|136|143</a:t>
            </a:r>
          </a:p>
          <a:p>
            <a:r>
              <a:rPr lang="en-US" sz="1800"/>
              <a:t>PhoneNr|566-3888|148|155</a:t>
            </a:r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9954"/>
            <a:ext cx="7772400" cy="1143000"/>
          </a:xfrm>
        </p:spPr>
        <p:txBody>
          <a:bodyPr/>
          <a:lstStyle/>
          <a:p>
            <a:r>
              <a:rPr lang="en-US" dirty="0"/>
              <a:t>Keyword Proximity</a:t>
            </a:r>
          </a:p>
        </p:txBody>
      </p:sp>
      <p:sp>
        <p:nvSpPr>
          <p:cNvPr id="76804" name="AutoShape 4"/>
          <p:cNvSpPr>
            <a:spLocks/>
          </p:cNvSpPr>
          <p:nvPr/>
        </p:nvSpPr>
        <p:spPr bwMode="auto">
          <a:xfrm>
            <a:off x="2722563" y="3281363"/>
            <a:ext cx="152400" cy="417512"/>
          </a:xfrm>
          <a:prstGeom prst="leftBrace">
            <a:avLst>
              <a:gd name="adj1" fmla="val 2283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2119313" y="3302000"/>
            <a:ext cx="5857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800">
                <a:latin typeface="Symbol" charset="0"/>
              </a:rPr>
              <a:t>D = 2</a:t>
            </a:r>
          </a:p>
        </p:txBody>
      </p:sp>
      <p:sp>
        <p:nvSpPr>
          <p:cNvPr id="76806" name="AutoShape 6"/>
          <p:cNvSpPr>
            <a:spLocks/>
          </p:cNvSpPr>
          <p:nvPr/>
        </p:nvSpPr>
        <p:spPr bwMode="auto">
          <a:xfrm>
            <a:off x="6321425" y="3543300"/>
            <a:ext cx="152400" cy="728663"/>
          </a:xfrm>
          <a:prstGeom prst="rightBrace">
            <a:avLst>
              <a:gd name="adj1" fmla="val 398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6488113" y="3724275"/>
            <a:ext cx="7000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pPr algn="ctr"/>
            <a:r>
              <a:rPr lang="en-US" sz="1800">
                <a:latin typeface="Symbol" charset="0"/>
              </a:rPr>
              <a:t>D = 52</a:t>
            </a:r>
          </a:p>
        </p:txBody>
      </p:sp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2895600" y="4191000"/>
            <a:ext cx="2536825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687513" y="5245100"/>
            <a:ext cx="62595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en-US" sz="1800"/>
              <a:t>'97 CHEVY Cavalier, Red, 5 spd, only 7,000 miles on her.  Previous owner heart broken!  Asking only $11,995.  #1415.  JERRY SEINER MIDVALE, 566-3800 or 566-3888</a:t>
            </a:r>
          </a:p>
        </p:txBody>
      </p:sp>
    </p:spTree>
    <p:extLst>
      <p:ext uri="{BB962C8B-B14F-4D97-AF65-F5344CB8AC3E}">
        <p14:creationId xmlns:p14="http://schemas.microsoft.com/office/powerpoint/2010/main" val="2161606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 ideas</a:t>
            </a:r>
          </a:p>
          <a:p>
            <a:r>
              <a:rPr lang="en-US" dirty="0" smtClean="0"/>
              <a:t>Data extraction by means of conceptual models that we call “extraction ontologies”</a:t>
            </a:r>
          </a:p>
          <a:p>
            <a:pPr lvl="1"/>
            <a:r>
              <a:rPr lang="en-US" dirty="0" smtClean="0"/>
              <a:t>Simpler cases</a:t>
            </a:r>
          </a:p>
          <a:p>
            <a:pPr lvl="1"/>
            <a:r>
              <a:rPr lang="en-US" dirty="0" smtClean="0"/>
              <a:t>More challenging cases</a:t>
            </a:r>
          </a:p>
          <a:p>
            <a:r>
              <a:rPr lang="en-US" dirty="0" smtClean="0"/>
              <a:t>A Web of Knowledge (</a:t>
            </a:r>
            <a:r>
              <a:rPr lang="en-US" dirty="0" err="1" smtClean="0"/>
              <a:t>WoK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Multi-lingual ontologies</a:t>
            </a:r>
          </a:p>
          <a:p>
            <a:r>
              <a:rPr lang="en-US" dirty="0" smtClean="0"/>
              <a:t>Concluding thoughts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7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786"/>
            <a:ext cx="7970838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Subsumed/Overlapping Constants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2892425" y="2132013"/>
            <a:ext cx="1676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1687513" y="5245100"/>
            <a:ext cx="62595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en-US" sz="1800"/>
              <a:t>'97 CHEVY Cavalier, Red, 5 spd, only 7,000 miles.  Previous owner heart broken!  Asking only $11,995.  #1415.  JERRY SEINER MIDVALE, 566-3800 or 566-3888</a:t>
            </a:r>
          </a:p>
        </p:txBody>
      </p:sp>
      <p:sp>
        <p:nvSpPr>
          <p:cNvPr id="78859" name="Line 11"/>
          <p:cNvSpPr>
            <a:spLocks noChangeShapeType="1"/>
          </p:cNvSpPr>
          <p:nvPr/>
        </p:nvSpPr>
        <p:spPr bwMode="auto">
          <a:xfrm>
            <a:off x="2895600" y="4343400"/>
            <a:ext cx="253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78861" name="Line 13"/>
          <p:cNvSpPr>
            <a:spLocks noChangeShapeType="1"/>
          </p:cNvSpPr>
          <p:nvPr/>
        </p:nvSpPr>
        <p:spPr bwMode="auto">
          <a:xfrm>
            <a:off x="2895600" y="3786188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Text Box 12"/>
          <p:cNvSpPr txBox="1">
            <a:spLocks noChangeArrowheads="1"/>
          </p:cNvSpPr>
          <p:nvPr/>
        </p:nvSpPr>
        <p:spPr bwMode="auto">
          <a:xfrm>
            <a:off x="2819400" y="16764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Year|97|2|3</a:t>
            </a:r>
          </a:p>
          <a:p>
            <a:r>
              <a:rPr lang="en-US" sz="1800"/>
              <a:t>Make|CHEV|</a:t>
            </a:r>
            <a:r>
              <a:rPr lang="en-US" sz="1800">
                <a:solidFill>
                  <a:srgbClr val="FF3300"/>
                </a:solidFill>
              </a:rPr>
              <a:t>5|8</a:t>
            </a:r>
            <a:endParaRPr lang="en-US" sz="1800"/>
          </a:p>
          <a:p>
            <a:r>
              <a:rPr lang="en-US" sz="1800"/>
              <a:t>Make|CHEVY|</a:t>
            </a:r>
            <a:r>
              <a:rPr lang="en-US" sz="1800">
                <a:solidFill>
                  <a:srgbClr val="FF3300"/>
                </a:solidFill>
              </a:rPr>
              <a:t>5|9</a:t>
            </a:r>
            <a:endParaRPr lang="en-US" sz="1800"/>
          </a:p>
          <a:p>
            <a:r>
              <a:rPr lang="en-US" sz="1800"/>
              <a:t>Model|Cavalier|11|18</a:t>
            </a:r>
          </a:p>
          <a:p>
            <a:r>
              <a:rPr lang="en-US" sz="1800"/>
              <a:t>Feature|Red|21|23</a:t>
            </a:r>
          </a:p>
          <a:p>
            <a:r>
              <a:rPr lang="en-US" sz="1800"/>
              <a:t>Feature|5 spd|26|30</a:t>
            </a:r>
          </a:p>
          <a:p>
            <a:r>
              <a:rPr lang="en-US" sz="1800"/>
              <a:t>Mileage|7,000|38|42</a:t>
            </a:r>
          </a:p>
          <a:p>
            <a:r>
              <a:rPr lang="en-US" sz="1800">
                <a:solidFill>
                  <a:schemeClr val="folHlink"/>
                </a:solidFill>
              </a:rPr>
              <a:t>KEYWORD(Mileage)|miles|44|48</a:t>
            </a:r>
            <a:endParaRPr lang="en-US" sz="1800"/>
          </a:p>
          <a:p>
            <a:r>
              <a:rPr lang="en-US" sz="1800"/>
              <a:t>Price|11,995|100|105</a:t>
            </a:r>
          </a:p>
          <a:p>
            <a:r>
              <a:rPr lang="en-US" sz="1800">
                <a:solidFill>
                  <a:schemeClr val="folHlink"/>
                </a:solidFill>
              </a:rPr>
              <a:t>Mileage|11,995|100|105</a:t>
            </a:r>
          </a:p>
          <a:p>
            <a:r>
              <a:rPr lang="en-US" sz="1800"/>
              <a:t>PhoneNr|566-3800|136|143</a:t>
            </a:r>
          </a:p>
          <a:p>
            <a:r>
              <a:rPr lang="en-US" sz="1800"/>
              <a:t>PhoneNr|566-3888|148|155</a:t>
            </a:r>
          </a:p>
        </p:txBody>
      </p:sp>
    </p:spTree>
    <p:extLst>
      <p:ext uri="{BB962C8B-B14F-4D97-AF65-F5344CB8AC3E}">
        <p14:creationId xmlns:p14="http://schemas.microsoft.com/office/powerpoint/2010/main" val="11435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2819400" y="16764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3300"/>
                </a:solidFill>
              </a:rPr>
              <a:t>Year|97</a:t>
            </a:r>
            <a:r>
              <a:rPr lang="en-US" sz="1800"/>
              <a:t>|2|3</a:t>
            </a:r>
          </a:p>
          <a:p>
            <a:r>
              <a:rPr lang="en-US" sz="1800">
                <a:solidFill>
                  <a:schemeClr val="folHlink"/>
                </a:solidFill>
              </a:rPr>
              <a:t>Make|CHEV|5|8</a:t>
            </a:r>
            <a:endParaRPr lang="en-US" sz="1800"/>
          </a:p>
          <a:p>
            <a:r>
              <a:rPr lang="en-US" sz="1800">
                <a:solidFill>
                  <a:srgbClr val="FF3300"/>
                </a:solidFill>
              </a:rPr>
              <a:t>Make|CHEVY</a:t>
            </a:r>
            <a:r>
              <a:rPr lang="en-US" sz="1800"/>
              <a:t>|5|9</a:t>
            </a:r>
          </a:p>
          <a:p>
            <a:r>
              <a:rPr lang="en-US" sz="1800">
                <a:solidFill>
                  <a:srgbClr val="FF3300"/>
                </a:solidFill>
              </a:rPr>
              <a:t>Model|Cavalier</a:t>
            </a:r>
            <a:r>
              <a:rPr lang="en-US" sz="1800"/>
              <a:t>|11|18</a:t>
            </a:r>
          </a:p>
          <a:p>
            <a:r>
              <a:rPr lang="en-US" sz="1800"/>
              <a:t>Feature|Red|21|23</a:t>
            </a:r>
          </a:p>
          <a:p>
            <a:r>
              <a:rPr lang="en-US" sz="1800"/>
              <a:t>Feature|5 spd|26|30</a:t>
            </a:r>
          </a:p>
          <a:p>
            <a:r>
              <a:rPr lang="en-US" sz="1800">
                <a:solidFill>
                  <a:srgbClr val="FF3300"/>
                </a:solidFill>
              </a:rPr>
              <a:t>Mileage|7,000</a:t>
            </a:r>
            <a:r>
              <a:rPr lang="en-US" sz="1800"/>
              <a:t>|38|42</a:t>
            </a:r>
          </a:p>
          <a:p>
            <a:r>
              <a:rPr lang="en-US" sz="1800">
                <a:solidFill>
                  <a:schemeClr val="folHlink"/>
                </a:solidFill>
              </a:rPr>
              <a:t>KEYWORD(Mileage)|miles|44|48</a:t>
            </a:r>
            <a:endParaRPr lang="en-US" sz="1800"/>
          </a:p>
          <a:p>
            <a:r>
              <a:rPr lang="en-US" sz="1800">
                <a:solidFill>
                  <a:srgbClr val="FF3300"/>
                </a:solidFill>
              </a:rPr>
              <a:t>Price|11,995</a:t>
            </a:r>
            <a:r>
              <a:rPr lang="en-US" sz="1800"/>
              <a:t>|100|105</a:t>
            </a:r>
          </a:p>
          <a:p>
            <a:r>
              <a:rPr lang="en-US" sz="1800">
                <a:solidFill>
                  <a:schemeClr val="folHlink"/>
                </a:solidFill>
              </a:rPr>
              <a:t>Mileage|11,995|100|105</a:t>
            </a:r>
            <a:endParaRPr lang="en-US" sz="1800"/>
          </a:p>
          <a:p>
            <a:r>
              <a:rPr lang="en-US" sz="1800"/>
              <a:t>PhoneNr|566-3800|136|143</a:t>
            </a:r>
          </a:p>
          <a:p>
            <a:r>
              <a:rPr lang="en-US" sz="1800"/>
              <a:t>PhoneNr|566-3888|148|155</a:t>
            </a:r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 Relationships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687513" y="5245100"/>
            <a:ext cx="62595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en-US" sz="1800"/>
              <a:t>'97 CHEVY Cavalier, Red, 5 spd, only 7,000 miles on her.  Previous owner heart broken!  Asking only $11,995.  #1415.  JERRY SEINER MIDVALE, 566-3800 or 566-3888</a:t>
            </a:r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2892425" y="2124075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2865438" y="4343400"/>
            <a:ext cx="253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2844800" y="379412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Nonfunctional Relationships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687513" y="5245100"/>
            <a:ext cx="62595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en-US" sz="1800"/>
              <a:t>'97 CHEVY Cavalier, Red, 5 spd, only 7,000 miles on her.  Previous owner heart broken!  Asking only $11,995.  #1415.  JERRY SEINER MIDVALE, 566-3800 or 566-3888</a:t>
            </a:r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2892425" y="2132013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2865438" y="4343400"/>
            <a:ext cx="253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86024" name="Line 8"/>
          <p:cNvSpPr>
            <a:spLocks noChangeShapeType="1"/>
          </p:cNvSpPr>
          <p:nvPr/>
        </p:nvSpPr>
        <p:spPr bwMode="auto">
          <a:xfrm>
            <a:off x="2859088" y="3786188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2819400" y="16764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</a:rPr>
              <a:t>Year|97</a:t>
            </a:r>
            <a:r>
              <a:rPr lang="en-US" sz="1800"/>
              <a:t>|2|3</a:t>
            </a:r>
          </a:p>
          <a:p>
            <a:r>
              <a:rPr lang="en-US" sz="1800">
                <a:solidFill>
                  <a:schemeClr val="folHlink"/>
                </a:solidFill>
              </a:rPr>
              <a:t>Make|CHEV|5|8</a:t>
            </a:r>
            <a:endParaRPr lang="en-US" sz="1800"/>
          </a:p>
          <a:p>
            <a:r>
              <a:rPr lang="en-US" sz="1800">
                <a:solidFill>
                  <a:srgbClr val="009900"/>
                </a:solidFill>
              </a:rPr>
              <a:t>Make|CHEVY</a:t>
            </a:r>
            <a:r>
              <a:rPr lang="en-US" sz="1800"/>
              <a:t>|5|9</a:t>
            </a:r>
          </a:p>
          <a:p>
            <a:r>
              <a:rPr lang="en-US" sz="1800">
                <a:solidFill>
                  <a:srgbClr val="009900"/>
                </a:solidFill>
              </a:rPr>
              <a:t>Model|Cavalier</a:t>
            </a:r>
            <a:r>
              <a:rPr lang="en-US" sz="1800"/>
              <a:t>|11|18</a:t>
            </a:r>
          </a:p>
          <a:p>
            <a:r>
              <a:rPr lang="en-US" sz="1800">
                <a:solidFill>
                  <a:srgbClr val="FF3300"/>
                </a:solidFill>
              </a:rPr>
              <a:t>Feature|Red</a:t>
            </a:r>
            <a:r>
              <a:rPr lang="en-US" sz="1800"/>
              <a:t>|21|23</a:t>
            </a:r>
          </a:p>
          <a:p>
            <a:r>
              <a:rPr lang="en-US" sz="1800">
                <a:solidFill>
                  <a:srgbClr val="FF3300"/>
                </a:solidFill>
              </a:rPr>
              <a:t>Feature|5 spd</a:t>
            </a:r>
            <a:r>
              <a:rPr lang="en-US" sz="1800"/>
              <a:t>|26|30</a:t>
            </a:r>
          </a:p>
          <a:p>
            <a:r>
              <a:rPr lang="en-US" sz="1800">
                <a:solidFill>
                  <a:srgbClr val="009900"/>
                </a:solidFill>
              </a:rPr>
              <a:t>Mileage|7,000</a:t>
            </a:r>
            <a:r>
              <a:rPr lang="en-US" sz="1800"/>
              <a:t>|38|42</a:t>
            </a:r>
          </a:p>
          <a:p>
            <a:r>
              <a:rPr lang="en-US" sz="1800">
                <a:solidFill>
                  <a:schemeClr val="folHlink"/>
                </a:solidFill>
              </a:rPr>
              <a:t>KEYWORD(Mileage)|miles|44|48</a:t>
            </a:r>
            <a:endParaRPr lang="en-US" sz="1800"/>
          </a:p>
          <a:p>
            <a:r>
              <a:rPr lang="en-US" sz="1800">
                <a:solidFill>
                  <a:srgbClr val="009900"/>
                </a:solidFill>
              </a:rPr>
              <a:t>Price|11,995</a:t>
            </a:r>
            <a:r>
              <a:rPr lang="en-US" sz="1800"/>
              <a:t>|100|105</a:t>
            </a:r>
          </a:p>
          <a:p>
            <a:r>
              <a:rPr lang="en-US" sz="1800">
                <a:solidFill>
                  <a:schemeClr val="folHlink"/>
                </a:solidFill>
              </a:rPr>
              <a:t>Mileage|11,995|100|105</a:t>
            </a:r>
            <a:endParaRPr lang="en-US" sz="1800"/>
          </a:p>
          <a:p>
            <a:r>
              <a:rPr lang="en-US" sz="1800"/>
              <a:t>PhoneNr|566-3800|136|143</a:t>
            </a:r>
          </a:p>
          <a:p>
            <a:r>
              <a:rPr lang="en-US" sz="1800"/>
              <a:t>PhoneNr|566-3888|148|155</a:t>
            </a:r>
          </a:p>
        </p:txBody>
      </p:sp>
    </p:spTree>
    <p:extLst>
      <p:ext uri="{BB962C8B-B14F-4D97-AF65-F5344CB8AC3E}">
        <p14:creationId xmlns:p14="http://schemas.microsoft.com/office/powerpoint/2010/main" val="3325502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First Occurrence without Constraint Violation</a:t>
            </a:r>
          </a:p>
        </p:txBody>
      </p:sp>
      <p:sp>
        <p:nvSpPr>
          <p:cNvPr id="91140" name="Line 4"/>
          <p:cNvSpPr>
            <a:spLocks noChangeShapeType="1"/>
          </p:cNvSpPr>
          <p:nvPr/>
        </p:nvSpPr>
        <p:spPr bwMode="auto">
          <a:xfrm>
            <a:off x="2884488" y="4878388"/>
            <a:ext cx="287496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687513" y="5245100"/>
            <a:ext cx="6259512" cy="91916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r>
              <a:rPr lang="en-US" sz="1800"/>
              <a:t>'97 CHEVY Cavalier, Red, 5 spd, only 7,000 miles on her.  Previous owner heart broken!  Asking only $11,995.  #1415.  JERRY SEINER MIDVALE, 566-3800 or 566-3888</a:t>
            </a:r>
          </a:p>
        </p:txBody>
      </p:sp>
      <p:sp>
        <p:nvSpPr>
          <p:cNvPr id="91142" name="Line 6"/>
          <p:cNvSpPr>
            <a:spLocks noChangeShapeType="1"/>
          </p:cNvSpPr>
          <p:nvPr/>
        </p:nvSpPr>
        <p:spPr bwMode="auto">
          <a:xfrm>
            <a:off x="2884488" y="2132013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91143" name="Line 7"/>
          <p:cNvSpPr>
            <a:spLocks noChangeShapeType="1"/>
          </p:cNvSpPr>
          <p:nvPr/>
        </p:nvSpPr>
        <p:spPr bwMode="auto">
          <a:xfrm>
            <a:off x="2873375" y="4343400"/>
            <a:ext cx="253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867025" y="3786188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2819400" y="1676400"/>
            <a:ext cx="35353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9900"/>
                </a:solidFill>
              </a:rPr>
              <a:t>Year|97</a:t>
            </a:r>
            <a:r>
              <a:rPr lang="en-US" sz="1800"/>
              <a:t>|2|3</a:t>
            </a:r>
          </a:p>
          <a:p>
            <a:r>
              <a:rPr lang="en-US" sz="1800">
                <a:solidFill>
                  <a:schemeClr val="folHlink"/>
                </a:solidFill>
              </a:rPr>
              <a:t>Make|CHEV|5|8</a:t>
            </a:r>
            <a:endParaRPr lang="en-US" sz="1800"/>
          </a:p>
          <a:p>
            <a:r>
              <a:rPr lang="en-US" sz="1800">
                <a:solidFill>
                  <a:srgbClr val="009900"/>
                </a:solidFill>
              </a:rPr>
              <a:t>Make|CHEVY</a:t>
            </a:r>
            <a:r>
              <a:rPr lang="en-US" sz="1800"/>
              <a:t>|5|9</a:t>
            </a:r>
          </a:p>
          <a:p>
            <a:r>
              <a:rPr lang="en-US" sz="1800">
                <a:solidFill>
                  <a:srgbClr val="009900"/>
                </a:solidFill>
              </a:rPr>
              <a:t>Model|Cavalier</a:t>
            </a:r>
            <a:r>
              <a:rPr lang="en-US" sz="1800"/>
              <a:t>|11|18</a:t>
            </a:r>
          </a:p>
          <a:p>
            <a:r>
              <a:rPr lang="en-US" sz="1800">
                <a:solidFill>
                  <a:srgbClr val="009900"/>
                </a:solidFill>
              </a:rPr>
              <a:t>Feature|Red</a:t>
            </a:r>
            <a:r>
              <a:rPr lang="en-US" sz="1800"/>
              <a:t>|21|23</a:t>
            </a:r>
          </a:p>
          <a:p>
            <a:r>
              <a:rPr lang="en-US" sz="1800">
                <a:solidFill>
                  <a:srgbClr val="009900"/>
                </a:solidFill>
              </a:rPr>
              <a:t>Feature|5 spd</a:t>
            </a:r>
            <a:r>
              <a:rPr lang="en-US" sz="1800"/>
              <a:t>|26|30</a:t>
            </a:r>
          </a:p>
          <a:p>
            <a:r>
              <a:rPr lang="en-US" sz="1800">
                <a:solidFill>
                  <a:srgbClr val="009900"/>
                </a:solidFill>
              </a:rPr>
              <a:t>Mileage|7,000</a:t>
            </a:r>
            <a:r>
              <a:rPr lang="en-US" sz="1800"/>
              <a:t>|38|42</a:t>
            </a:r>
          </a:p>
          <a:p>
            <a:r>
              <a:rPr lang="en-US" sz="1800">
                <a:solidFill>
                  <a:schemeClr val="folHlink"/>
                </a:solidFill>
              </a:rPr>
              <a:t>KEYWORD(Mileage)|miles|44|48</a:t>
            </a:r>
            <a:endParaRPr lang="en-US" sz="1800"/>
          </a:p>
          <a:p>
            <a:r>
              <a:rPr lang="en-US" sz="1800">
                <a:solidFill>
                  <a:srgbClr val="009900"/>
                </a:solidFill>
              </a:rPr>
              <a:t>Price|11,995</a:t>
            </a:r>
            <a:r>
              <a:rPr lang="en-US" sz="1800"/>
              <a:t>|100|105</a:t>
            </a:r>
          </a:p>
          <a:p>
            <a:r>
              <a:rPr lang="en-US" sz="1800">
                <a:solidFill>
                  <a:schemeClr val="folHlink"/>
                </a:solidFill>
              </a:rPr>
              <a:t>Mileage|11,995|100|105</a:t>
            </a:r>
            <a:endParaRPr lang="en-US" sz="1800"/>
          </a:p>
          <a:p>
            <a:r>
              <a:rPr lang="en-US" sz="1800">
                <a:solidFill>
                  <a:srgbClr val="FF3300"/>
                </a:solidFill>
              </a:rPr>
              <a:t>PhoneNr|566-3800</a:t>
            </a:r>
            <a:r>
              <a:rPr lang="en-US" sz="1800"/>
              <a:t>|136|143</a:t>
            </a:r>
          </a:p>
          <a:p>
            <a:r>
              <a:rPr lang="en-US" sz="1800">
                <a:solidFill>
                  <a:srgbClr val="FF3300"/>
                </a:solidFill>
              </a:rPr>
              <a:t>PhoneNr</a:t>
            </a:r>
            <a:r>
              <a:rPr lang="en-US" sz="1800"/>
              <a:t>|566-3888|148|155</a:t>
            </a:r>
          </a:p>
        </p:txBody>
      </p:sp>
    </p:spTree>
    <p:extLst>
      <p:ext uri="{BB962C8B-B14F-4D97-AF65-F5344CB8AC3E}">
        <p14:creationId xmlns:p14="http://schemas.microsoft.com/office/powerpoint/2010/main" val="1804555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304800" y="1447800"/>
            <a:ext cx="328861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</a:rPr>
              <a:t>Year|97</a:t>
            </a:r>
            <a:r>
              <a:rPr lang="en-US" sz="1800" dirty="0"/>
              <a:t>|2|3</a:t>
            </a:r>
          </a:p>
          <a:p>
            <a:r>
              <a:rPr lang="en-US" sz="1800" dirty="0">
                <a:solidFill>
                  <a:schemeClr val="folHlink"/>
                </a:solidFill>
              </a:rPr>
              <a:t>Make|CHEV|5|8</a:t>
            </a:r>
            <a:endParaRPr lang="en-US" sz="1800" dirty="0"/>
          </a:p>
          <a:p>
            <a:r>
              <a:rPr lang="en-US" sz="1800" dirty="0">
                <a:solidFill>
                  <a:srgbClr val="FF3300"/>
                </a:solidFill>
              </a:rPr>
              <a:t>Make|CHEVY</a:t>
            </a:r>
            <a:r>
              <a:rPr lang="en-US" sz="1800" dirty="0"/>
              <a:t>|5|9</a:t>
            </a:r>
          </a:p>
          <a:p>
            <a:r>
              <a:rPr lang="en-US" sz="1800" dirty="0">
                <a:solidFill>
                  <a:srgbClr val="FF3300"/>
                </a:solidFill>
              </a:rPr>
              <a:t>Model|Cavalier</a:t>
            </a:r>
            <a:r>
              <a:rPr lang="en-US" sz="1800" dirty="0"/>
              <a:t>|11|18</a:t>
            </a:r>
          </a:p>
          <a:p>
            <a:r>
              <a:rPr lang="en-US" sz="1800" dirty="0">
                <a:solidFill>
                  <a:srgbClr val="000090"/>
                </a:solidFill>
              </a:rPr>
              <a:t>Feature|Red</a:t>
            </a:r>
            <a:r>
              <a:rPr lang="en-US" sz="1800" dirty="0"/>
              <a:t>|21|23</a:t>
            </a:r>
          </a:p>
          <a:p>
            <a:r>
              <a:rPr lang="en-US" sz="1800" dirty="0">
                <a:solidFill>
                  <a:srgbClr val="000090"/>
                </a:solidFill>
              </a:rPr>
              <a:t>Feature|5 spd</a:t>
            </a:r>
            <a:r>
              <a:rPr lang="en-US" sz="1800" dirty="0"/>
              <a:t>|26|30</a:t>
            </a:r>
          </a:p>
          <a:p>
            <a:r>
              <a:rPr lang="en-US" sz="1800" dirty="0">
                <a:solidFill>
                  <a:srgbClr val="FF3300"/>
                </a:solidFill>
              </a:rPr>
              <a:t>Mileage|7,000</a:t>
            </a:r>
            <a:r>
              <a:rPr lang="en-US" sz="1800" dirty="0"/>
              <a:t>|38|42</a:t>
            </a:r>
          </a:p>
          <a:p>
            <a:r>
              <a:rPr lang="en-US" sz="1800" dirty="0">
                <a:solidFill>
                  <a:schemeClr val="folHlink"/>
                </a:solidFill>
              </a:rPr>
              <a:t>KEYWORD(Mileage)|miles|44|48</a:t>
            </a:r>
            <a:endParaRPr lang="en-US" sz="1800" dirty="0"/>
          </a:p>
          <a:p>
            <a:r>
              <a:rPr lang="en-US" sz="1800" dirty="0">
                <a:solidFill>
                  <a:srgbClr val="FF3300"/>
                </a:solidFill>
              </a:rPr>
              <a:t>Price|11,995</a:t>
            </a:r>
            <a:r>
              <a:rPr lang="en-US" sz="1800" dirty="0"/>
              <a:t>|100|105</a:t>
            </a:r>
          </a:p>
          <a:p>
            <a:r>
              <a:rPr lang="en-US" sz="1800" dirty="0">
                <a:solidFill>
                  <a:schemeClr val="folHlink"/>
                </a:solidFill>
              </a:rPr>
              <a:t>Mileage|11,995|100|105</a:t>
            </a:r>
            <a:endParaRPr lang="en-US" sz="1800" dirty="0"/>
          </a:p>
          <a:p>
            <a:r>
              <a:rPr lang="en-US" sz="1800" dirty="0">
                <a:solidFill>
                  <a:srgbClr val="FF3300"/>
                </a:solidFill>
              </a:rPr>
              <a:t>PhoneNr|566-3800</a:t>
            </a:r>
            <a:r>
              <a:rPr lang="en-US" sz="1800" dirty="0"/>
              <a:t>|136|143</a:t>
            </a:r>
          </a:p>
          <a:p>
            <a:r>
              <a:rPr lang="en-US" sz="1800" dirty="0">
                <a:solidFill>
                  <a:schemeClr val="folHlink"/>
                </a:solidFill>
              </a:rPr>
              <a:t>PhoneNr|566-3888|148|155</a:t>
            </a:r>
            <a:endParaRPr lang="en-US" sz="1800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xfrm>
            <a:off x="700088" y="236538"/>
            <a:ext cx="7772400" cy="1143000"/>
          </a:xfrm>
        </p:spPr>
        <p:txBody>
          <a:bodyPr/>
          <a:lstStyle/>
          <a:p>
            <a:r>
              <a:rPr lang="en-US" dirty="0"/>
              <a:t>Database-Instance Generator 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2971800" y="5029200"/>
            <a:ext cx="524055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3300"/>
                </a:solidFill>
              </a:rPr>
              <a:t>insert into Car values(1001, </a:t>
            </a:r>
            <a:r>
              <a:rPr lang="en-US" sz="1800" dirty="0" smtClean="0">
                <a:solidFill>
                  <a:srgbClr val="FF3300"/>
                </a:solidFill>
              </a:rPr>
              <a:t>"97", "CHEVY", "Cavalier",</a:t>
            </a:r>
            <a:endParaRPr lang="en-US" sz="1800" dirty="0">
              <a:solidFill>
                <a:srgbClr val="FF3300"/>
              </a:solidFill>
            </a:endParaRPr>
          </a:p>
          <a:p>
            <a:r>
              <a:rPr lang="en-US" sz="1800" dirty="0">
                <a:solidFill>
                  <a:srgbClr val="FF3300"/>
                </a:solidFill>
              </a:rPr>
              <a:t>    </a:t>
            </a:r>
            <a:r>
              <a:rPr lang="en-US" sz="1800" dirty="0" smtClean="0">
                <a:solidFill>
                  <a:srgbClr val="FF3300"/>
                </a:solidFill>
              </a:rPr>
              <a:t>"7,000", "11,995", "556</a:t>
            </a:r>
            <a:r>
              <a:rPr lang="en-US" sz="1800" dirty="0">
                <a:solidFill>
                  <a:srgbClr val="FF3300"/>
                </a:solidFill>
              </a:rPr>
              <a:t>-</a:t>
            </a:r>
            <a:r>
              <a:rPr lang="en-US" sz="1800" dirty="0" smtClean="0">
                <a:solidFill>
                  <a:srgbClr val="FF3300"/>
                </a:solidFill>
              </a:rPr>
              <a:t>3800")</a:t>
            </a:r>
            <a:endParaRPr lang="en-US" sz="1800" dirty="0"/>
          </a:p>
          <a:p>
            <a:r>
              <a:rPr lang="en-US" sz="1800" dirty="0">
                <a:solidFill>
                  <a:srgbClr val="000090"/>
                </a:solidFill>
              </a:rPr>
              <a:t>insert into </a:t>
            </a:r>
            <a:r>
              <a:rPr lang="en-US" sz="1800" dirty="0" err="1">
                <a:solidFill>
                  <a:srgbClr val="000090"/>
                </a:solidFill>
              </a:rPr>
              <a:t>CarFeature</a:t>
            </a:r>
            <a:r>
              <a:rPr lang="en-US" sz="1800" dirty="0">
                <a:solidFill>
                  <a:srgbClr val="000090"/>
                </a:solidFill>
              </a:rPr>
              <a:t> values(1001, </a:t>
            </a:r>
            <a:r>
              <a:rPr lang="en-US" sz="1800" dirty="0" smtClean="0">
                <a:solidFill>
                  <a:srgbClr val="000090"/>
                </a:solidFill>
              </a:rPr>
              <a:t>"Red")</a:t>
            </a:r>
            <a:endParaRPr lang="en-US" sz="1800" dirty="0">
              <a:solidFill>
                <a:srgbClr val="000090"/>
              </a:solidFill>
            </a:endParaRPr>
          </a:p>
          <a:p>
            <a:r>
              <a:rPr lang="en-US" sz="1800" dirty="0">
                <a:solidFill>
                  <a:srgbClr val="000090"/>
                </a:solidFill>
              </a:rPr>
              <a:t>insert into </a:t>
            </a:r>
            <a:r>
              <a:rPr lang="en-US" sz="1800" dirty="0" err="1">
                <a:solidFill>
                  <a:srgbClr val="000090"/>
                </a:solidFill>
              </a:rPr>
              <a:t>CarFeature</a:t>
            </a:r>
            <a:r>
              <a:rPr lang="en-US" sz="1800" dirty="0">
                <a:solidFill>
                  <a:srgbClr val="000090"/>
                </a:solidFill>
              </a:rPr>
              <a:t> values(1001, </a:t>
            </a:r>
            <a:r>
              <a:rPr lang="en-US" sz="1800" dirty="0" smtClean="0">
                <a:solidFill>
                  <a:srgbClr val="000090"/>
                </a:solidFill>
              </a:rPr>
              <a:t>"5 </a:t>
            </a:r>
            <a:r>
              <a:rPr lang="en-US" sz="1800" dirty="0" err="1" smtClean="0">
                <a:solidFill>
                  <a:srgbClr val="000090"/>
                </a:solidFill>
              </a:rPr>
              <a:t>spd</a:t>
            </a:r>
            <a:r>
              <a:rPr lang="en-US" sz="1800" dirty="0" smtClean="0">
                <a:solidFill>
                  <a:srgbClr val="000090"/>
                </a:solidFill>
              </a:rPr>
              <a:t>")</a:t>
            </a:r>
            <a:endParaRPr lang="en-US" sz="1800" dirty="0">
              <a:solidFill>
                <a:srgbClr val="000090"/>
              </a:solidFill>
            </a:endParaRPr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 flipH="1">
            <a:off x="5899150" y="3469630"/>
            <a:ext cx="1955800" cy="150877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>
            <a:off x="369888" y="4657725"/>
            <a:ext cx="28749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58378" name="Line 10"/>
          <p:cNvSpPr>
            <a:spLocks noChangeShapeType="1"/>
          </p:cNvSpPr>
          <p:nvPr/>
        </p:nvSpPr>
        <p:spPr bwMode="auto">
          <a:xfrm>
            <a:off x="377825" y="191135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8379" name="Line 11"/>
          <p:cNvSpPr>
            <a:spLocks noChangeShapeType="1"/>
          </p:cNvSpPr>
          <p:nvPr/>
        </p:nvSpPr>
        <p:spPr bwMode="auto">
          <a:xfrm>
            <a:off x="358775" y="4114800"/>
            <a:ext cx="2536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352425" y="3565525"/>
            <a:ext cx="3505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8392" name="Group 24"/>
          <p:cNvGrpSpPr>
            <a:grpSpLocks/>
          </p:cNvGrpSpPr>
          <p:nvPr/>
        </p:nvGrpSpPr>
        <p:grpSpPr bwMode="auto">
          <a:xfrm>
            <a:off x="3417888" y="1634137"/>
            <a:ext cx="5091112" cy="1757362"/>
            <a:chOff x="1921" y="2734"/>
            <a:chExt cx="3207" cy="1107"/>
          </a:xfrm>
        </p:grpSpPr>
        <p:sp>
          <p:nvSpPr>
            <p:cNvPr id="58382" name="Oval 14"/>
            <p:cNvSpPr>
              <a:spLocks noChangeArrowheads="1"/>
            </p:cNvSpPr>
            <p:nvPr/>
          </p:nvSpPr>
          <p:spPr bwMode="auto">
            <a:xfrm>
              <a:off x="3119" y="3509"/>
              <a:ext cx="1143" cy="33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200" dirty="0"/>
                <a:t>Database-Instance</a:t>
              </a:r>
            </a:p>
            <a:p>
              <a:pPr algn="ctr"/>
              <a:r>
                <a:rPr lang="en-US" sz="1200" dirty="0"/>
                <a:t>Generator</a:t>
              </a:r>
              <a:endParaRPr lang="en-US" sz="1400" dirty="0"/>
            </a:p>
          </p:txBody>
        </p:sp>
        <p:sp>
          <p:nvSpPr>
            <p:cNvPr id="58383" name="AutoShape 15"/>
            <p:cNvSpPr>
              <a:spLocks noChangeArrowheads="1"/>
            </p:cNvSpPr>
            <p:nvPr/>
          </p:nvSpPr>
          <p:spPr bwMode="auto">
            <a:xfrm>
              <a:off x="1921" y="3585"/>
              <a:ext cx="872" cy="179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Data-Record Table</a:t>
              </a: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3010" y="2734"/>
              <a:ext cx="1361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Record-Level Objects,</a:t>
              </a:r>
            </a:p>
            <a:p>
              <a:pPr algn="ctr"/>
              <a:r>
                <a:rPr lang="en-US" sz="1200"/>
                <a:t>Relationships, and Constraints</a:t>
              </a:r>
            </a:p>
          </p:txBody>
        </p:sp>
        <p:sp>
          <p:nvSpPr>
            <p:cNvPr id="58385" name="AutoShape 17"/>
            <p:cNvSpPr>
              <a:spLocks noChangeArrowheads="1"/>
            </p:cNvSpPr>
            <p:nvPr/>
          </p:nvSpPr>
          <p:spPr bwMode="auto">
            <a:xfrm>
              <a:off x="4479" y="2734"/>
              <a:ext cx="473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Database</a:t>
              </a:r>
            </a:p>
            <a:p>
              <a:pPr algn="ctr"/>
              <a:r>
                <a:rPr lang="en-US" sz="1200"/>
                <a:t>Scheme</a:t>
              </a:r>
            </a:p>
          </p:txBody>
        </p:sp>
        <p:sp>
          <p:nvSpPr>
            <p:cNvPr id="58386" name="AutoShape 18"/>
            <p:cNvSpPr>
              <a:spLocks noChangeArrowheads="1"/>
            </p:cNvSpPr>
            <p:nvPr/>
          </p:nvSpPr>
          <p:spPr bwMode="auto">
            <a:xfrm>
              <a:off x="4634" y="3528"/>
              <a:ext cx="494" cy="294"/>
            </a:xfrm>
            <a:prstGeom prst="flowChartProcess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45720" rIns="45720" anchor="ctr">
              <a:spAutoFit/>
            </a:bodyPr>
            <a:lstStyle/>
            <a:p>
              <a:pPr algn="ctr"/>
              <a:r>
                <a:rPr lang="en-US" sz="1200"/>
                <a:t>Populated</a:t>
              </a:r>
            </a:p>
            <a:p>
              <a:pPr algn="ctr"/>
              <a:r>
                <a:rPr lang="en-US" sz="1200"/>
                <a:t>Database</a:t>
              </a:r>
            </a:p>
          </p:txBody>
        </p:sp>
        <p:cxnSp>
          <p:nvCxnSpPr>
            <p:cNvPr id="58387" name="AutoShape 19"/>
            <p:cNvCxnSpPr>
              <a:cxnSpLocks noChangeShapeType="1"/>
              <a:stCxn id="58385" idx="2"/>
              <a:endCxn id="58382" idx="7"/>
            </p:cNvCxnSpPr>
            <p:nvPr/>
          </p:nvCxnSpPr>
          <p:spPr bwMode="auto">
            <a:xfrm flipH="1">
              <a:off x="4095" y="3028"/>
              <a:ext cx="621" cy="5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388" name="AutoShape 20"/>
            <p:cNvCxnSpPr>
              <a:cxnSpLocks noChangeShapeType="1"/>
              <a:stCxn id="58384" idx="2"/>
              <a:endCxn id="58382" idx="0"/>
            </p:cNvCxnSpPr>
            <p:nvPr/>
          </p:nvCxnSpPr>
          <p:spPr bwMode="auto">
            <a:xfrm>
              <a:off x="3691" y="3028"/>
              <a:ext cx="0" cy="48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389" name="AutoShape 21"/>
            <p:cNvCxnSpPr>
              <a:cxnSpLocks noChangeShapeType="1"/>
              <a:stCxn id="58383" idx="3"/>
              <a:endCxn id="58382" idx="2"/>
            </p:cNvCxnSpPr>
            <p:nvPr/>
          </p:nvCxnSpPr>
          <p:spPr bwMode="auto">
            <a:xfrm>
              <a:off x="2793" y="3675"/>
              <a:ext cx="32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8390" name="AutoShape 22"/>
            <p:cNvCxnSpPr>
              <a:cxnSpLocks noChangeShapeType="1"/>
              <a:stCxn id="58382" idx="6"/>
              <a:endCxn id="58386" idx="1"/>
            </p:cNvCxnSpPr>
            <p:nvPr/>
          </p:nvCxnSpPr>
          <p:spPr bwMode="auto">
            <a:xfrm>
              <a:off x="4262" y="3675"/>
              <a:ext cx="3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963281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&amp; Precision</a:t>
            </a:r>
          </a:p>
        </p:txBody>
      </p:sp>
      <p:graphicFrame>
        <p:nvGraphicFramePr>
          <p:cNvPr id="97286" name="Object 6"/>
          <p:cNvGraphicFramePr>
            <a:graphicFrameLocks noChangeAspect="1"/>
          </p:cNvGraphicFramePr>
          <p:nvPr/>
        </p:nvGraphicFramePr>
        <p:xfrm>
          <a:off x="1295400" y="3340100"/>
          <a:ext cx="15240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4" name="Equation" r:id="rId3" imgW="761760" imgH="393480" progId="Equation.3">
                  <p:embed/>
                </p:oleObj>
              </mc:Choice>
              <mc:Fallback>
                <p:oleObj name="Equation" r:id="rId3" imgW="761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340100"/>
                        <a:ext cx="15240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7"/>
          <p:cNvGraphicFramePr>
            <a:graphicFrameLocks noChangeAspect="1"/>
          </p:cNvGraphicFramePr>
          <p:nvPr/>
        </p:nvGraphicFramePr>
        <p:xfrm>
          <a:off x="1295400" y="4232275"/>
          <a:ext cx="2314575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5" name="Equation" r:id="rId5" imgW="1155600" imgH="393480" progId="Equation.3">
                  <p:embed/>
                </p:oleObj>
              </mc:Choice>
              <mc:Fallback>
                <p:oleObj name="Equation" r:id="rId5" imgW="1155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232275"/>
                        <a:ext cx="2314575" cy="785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5" name="Text Box 15"/>
          <p:cNvSpPr txBox="1">
            <a:spLocks noChangeArrowheads="1"/>
          </p:cNvSpPr>
          <p:nvPr/>
        </p:nvSpPr>
        <p:spPr bwMode="auto">
          <a:xfrm>
            <a:off x="1295400" y="1930015"/>
            <a:ext cx="512982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sz="2400" i="1" dirty="0">
                <a:latin typeface="Times New Roman" charset="0"/>
              </a:rPr>
              <a:t>N</a:t>
            </a:r>
            <a:r>
              <a:rPr lang="en-US" sz="2400" dirty="0"/>
              <a:t> = number of facts in source</a:t>
            </a:r>
          </a:p>
          <a:p>
            <a:r>
              <a:rPr lang="en-US" sz="2400" i="1" dirty="0">
                <a:latin typeface="Times New Roman" charset="0"/>
              </a:rPr>
              <a:t>C</a:t>
            </a:r>
            <a:r>
              <a:rPr lang="en-US" sz="2400" dirty="0"/>
              <a:t> = number of facts declared correctly</a:t>
            </a:r>
          </a:p>
          <a:p>
            <a:r>
              <a:rPr lang="en-US" sz="2400" i="1" dirty="0">
                <a:latin typeface="Times New Roman" charset="0"/>
              </a:rPr>
              <a:t>I</a:t>
            </a:r>
            <a:r>
              <a:rPr lang="en-US" sz="2400" dirty="0"/>
              <a:t>  = number of facts declared incorrectly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auto">
          <a:xfrm>
            <a:off x="3779838" y="3549650"/>
            <a:ext cx="4397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sz="1800"/>
              <a:t>(of facts available, how many did we find?)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auto">
          <a:xfrm>
            <a:off x="3779838" y="4443413"/>
            <a:ext cx="4664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r>
              <a:rPr lang="en-US" sz="1800"/>
              <a:t>(of facts retrieved, how many were relevant?)</a:t>
            </a:r>
          </a:p>
        </p:txBody>
      </p:sp>
    </p:spTree>
    <p:extLst>
      <p:ext uri="{BB962C8B-B14F-4D97-AF65-F5344CB8AC3E}">
        <p14:creationId xmlns:p14="http://schemas.microsoft.com/office/powerpoint/2010/main" val="3570460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Car Ads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074601" y="5604049"/>
            <a:ext cx="47828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Training set for tuning ontology: 100</a:t>
            </a:r>
          </a:p>
          <a:p>
            <a:r>
              <a:rPr lang="en-US" sz="2400" dirty="0"/>
              <a:t>Test set: 116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0" y="1600200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/>
              <a:t>Salt Lake Tribune</a:t>
            </a:r>
            <a:endParaRPr lang="en-US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92802"/>
              </p:ext>
            </p:extLst>
          </p:nvPr>
        </p:nvGraphicFramePr>
        <p:xfrm>
          <a:off x="2618889" y="2158314"/>
          <a:ext cx="374944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95"/>
                <a:gridCol w="1111445"/>
                <a:gridCol w="14757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Recall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Precision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Mileage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PhoneNr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Extension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74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/>
              <a:t>Car Ads: Comments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97250"/>
            <a:ext cx="8305800" cy="507571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Unbounded sets</a:t>
            </a:r>
          </a:p>
          <a:p>
            <a:pPr lvl="1"/>
            <a:r>
              <a:rPr lang="en-US" dirty="0" smtClean="0"/>
              <a:t>Missed</a:t>
            </a:r>
            <a:r>
              <a:rPr lang="en-US" dirty="0"/>
              <a:t>: MERC, Town Car, 98 Royale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use lexicon of makes and models</a:t>
            </a:r>
          </a:p>
          <a:p>
            <a:r>
              <a:rPr lang="en-US" dirty="0"/>
              <a:t>Unspecified variation in lexical patterns</a:t>
            </a:r>
          </a:p>
          <a:p>
            <a:pPr lvl="1"/>
            <a:r>
              <a:rPr lang="en-US" dirty="0" smtClean="0"/>
              <a:t>Missed</a:t>
            </a:r>
            <a:r>
              <a:rPr lang="en-US" dirty="0"/>
              <a:t>: 5 speed (instead of 5 </a:t>
            </a:r>
            <a:r>
              <a:rPr lang="en-US" dirty="0" err="1"/>
              <a:t>spd</a:t>
            </a:r>
            <a:r>
              <a:rPr lang="en-US" dirty="0"/>
              <a:t>), </a:t>
            </a:r>
            <a:r>
              <a:rPr lang="en-US" dirty="0" err="1"/>
              <a:t>p.l</a:t>
            </a:r>
            <a:r>
              <a:rPr lang="en-US" dirty="0"/>
              <a:t> (instead of </a:t>
            </a:r>
            <a:r>
              <a:rPr lang="en-US" dirty="0" err="1"/>
              <a:t>p.l</a:t>
            </a:r>
            <a:r>
              <a:rPr lang="en-US" dirty="0"/>
              <a:t>.)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adjust lexical patterns</a:t>
            </a:r>
          </a:p>
          <a:p>
            <a:r>
              <a:rPr lang="en-US" dirty="0"/>
              <a:t>Misidentification of attributes</a:t>
            </a:r>
          </a:p>
          <a:p>
            <a:pPr lvl="1"/>
            <a:r>
              <a:rPr lang="en-US" dirty="0" smtClean="0"/>
              <a:t>Classified </a:t>
            </a:r>
            <a:r>
              <a:rPr lang="en-US" dirty="0"/>
              <a:t>AUTO in AUTO SALES as automatic transmission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adjust exceptions in lexical patterns</a:t>
            </a:r>
          </a:p>
          <a:p>
            <a:r>
              <a:rPr lang="en-US" dirty="0"/>
              <a:t>Typographical errors</a:t>
            </a:r>
          </a:p>
          <a:p>
            <a:pPr lvl="1"/>
            <a:r>
              <a:rPr lang="en-US" dirty="0" smtClean="0"/>
              <a:t>"</a:t>
            </a:r>
            <a:r>
              <a:rPr lang="en-US" dirty="0" err="1" smtClean="0"/>
              <a:t>Chrystler</a:t>
            </a:r>
            <a:r>
              <a:rPr lang="en-US" dirty="0" smtClean="0"/>
              <a:t>", "DODG </a:t>
            </a:r>
            <a:r>
              <a:rPr lang="en-US" dirty="0" err="1" smtClean="0"/>
              <a:t>ENeon</a:t>
            </a:r>
            <a:r>
              <a:rPr lang="en-US" dirty="0" smtClean="0"/>
              <a:t>", "I</a:t>
            </a:r>
            <a:r>
              <a:rPr lang="en-US" dirty="0"/>
              <a:t>-15566-</a:t>
            </a:r>
            <a:r>
              <a:rPr lang="en-US" dirty="0" smtClean="0"/>
              <a:t>2441”</a:t>
            </a:r>
            <a:endParaRPr lang="en-US" dirty="0"/>
          </a:p>
          <a:p>
            <a:pPr lvl="1"/>
            <a:r>
              <a:rPr lang="en-US" dirty="0"/>
              <a:t>C</a:t>
            </a:r>
            <a:r>
              <a:rPr lang="en-US" dirty="0" smtClean="0"/>
              <a:t>ould </a:t>
            </a:r>
            <a:r>
              <a:rPr lang="en-US" dirty="0"/>
              <a:t>look for spelling variations and common typos </a:t>
            </a:r>
          </a:p>
        </p:txBody>
      </p:sp>
    </p:spTree>
    <p:extLst>
      <p:ext uri="{BB962C8B-B14F-4D97-AF65-F5344CB8AC3E}">
        <p14:creationId xmlns:p14="http://schemas.microsoft.com/office/powerpoint/2010/main" val="380844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4689"/>
            <a:ext cx="7772400" cy="1143000"/>
          </a:xfrm>
        </p:spPr>
        <p:txBody>
          <a:bodyPr/>
          <a:lstStyle/>
          <a:p>
            <a:r>
              <a:rPr lang="en-US" dirty="0"/>
              <a:t>Results: Computer Job Ads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2397934" y="4961525"/>
            <a:ext cx="46284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Training set for tuning ontology: 50</a:t>
            </a:r>
          </a:p>
          <a:p>
            <a:r>
              <a:rPr lang="en-US" sz="2400" dirty="0"/>
              <a:t>Test set: 50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98120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i="1" dirty="0"/>
              <a:t>Los Angeles Times</a:t>
            </a: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71409"/>
              </p:ext>
            </p:extLst>
          </p:nvPr>
        </p:nvGraphicFramePr>
        <p:xfrm>
          <a:off x="2679364" y="2639739"/>
          <a:ext cx="37494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295"/>
                <a:gridCol w="1111445"/>
                <a:gridCol w="1475706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Recall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Precision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Degree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Skill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Voice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7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188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Obituaries (More Demanding)</a:t>
            </a:r>
            <a:endParaRPr lang="en-US" dirty="0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2514600" y="1600200"/>
            <a:ext cx="427355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     Our beloved Brian Fielding Frost,</a:t>
            </a:r>
          </a:p>
          <a:p>
            <a:r>
              <a:rPr lang="en-US" sz="1800"/>
              <a:t>age 41, passed away Saturday morning,</a:t>
            </a:r>
          </a:p>
          <a:p>
            <a:r>
              <a:rPr lang="en-US" sz="1800"/>
              <a:t>March 7, 1998, due to injuries sustained</a:t>
            </a:r>
          </a:p>
          <a:p>
            <a:r>
              <a:rPr lang="en-US" sz="1800"/>
              <a:t>in an automobile accident.  He was born</a:t>
            </a:r>
          </a:p>
          <a:p>
            <a:r>
              <a:rPr lang="en-US" sz="1800"/>
              <a:t>August 4, 1956 in Salt Lake City, to</a:t>
            </a:r>
          </a:p>
          <a:p>
            <a:r>
              <a:rPr lang="en-US" sz="1800"/>
              <a:t>Donald Fielding and Helen Glade Frost.</a:t>
            </a:r>
          </a:p>
          <a:p>
            <a:r>
              <a:rPr lang="en-US" sz="1800"/>
              <a:t>He married Susan Fox on June 1, 1981.</a:t>
            </a:r>
          </a:p>
          <a:p>
            <a:r>
              <a:rPr lang="en-US" sz="1800"/>
              <a:t>     He is survived by Susan; sons Jord-</a:t>
            </a:r>
          </a:p>
          <a:p>
            <a:r>
              <a:rPr lang="en-US" sz="1800"/>
              <a:t>dan (9), Travis (8), Bryce (6); parents,</a:t>
            </a:r>
          </a:p>
          <a:p>
            <a:r>
              <a:rPr lang="en-US" sz="1800"/>
              <a:t>three brothers, Donald Glade (Lynne),</a:t>
            </a:r>
          </a:p>
          <a:p>
            <a:r>
              <a:rPr lang="en-US" sz="1800"/>
              <a:t>Kenneth Wesley (Ellen), …</a:t>
            </a:r>
          </a:p>
          <a:p>
            <a:r>
              <a:rPr lang="en-US" sz="1800"/>
              <a:t>     Funeral services will be held at 12</a:t>
            </a:r>
          </a:p>
          <a:p>
            <a:r>
              <a:rPr lang="en-US" sz="1800"/>
              <a:t>noon Friday, March 13, 1998 in the</a:t>
            </a:r>
          </a:p>
          <a:p>
            <a:r>
              <a:rPr lang="en-US" sz="1800"/>
              <a:t>Howard Stake Center, 350 South 1600</a:t>
            </a:r>
          </a:p>
          <a:p>
            <a:r>
              <a:rPr lang="en-US" sz="1800"/>
              <a:t>East.  Friends may call 5-7 p.m. Thurs-</a:t>
            </a:r>
          </a:p>
          <a:p>
            <a:r>
              <a:rPr lang="en-US" sz="1800"/>
              <a:t>day at Wasatch Lawn Mortuary, 3401</a:t>
            </a:r>
          </a:p>
          <a:p>
            <a:r>
              <a:rPr lang="en-US" sz="1800"/>
              <a:t>S. Highland Drive, and at the Stake</a:t>
            </a:r>
          </a:p>
          <a:p>
            <a:r>
              <a:rPr lang="en-US" sz="1800"/>
              <a:t>Center from 10:45-11:45 a.m.</a:t>
            </a:r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 flipH="1" flipV="1">
            <a:off x="5918985" y="1821744"/>
            <a:ext cx="1701015" cy="464255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 flipH="1">
            <a:off x="5918985" y="2286000"/>
            <a:ext cx="1701015" cy="76032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1447800" y="1981200"/>
            <a:ext cx="1066800" cy="3048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19" name="Line 7"/>
          <p:cNvSpPr>
            <a:spLocks noChangeShapeType="1"/>
          </p:cNvSpPr>
          <p:nvPr/>
        </p:nvSpPr>
        <p:spPr bwMode="auto">
          <a:xfrm>
            <a:off x="1447800" y="1981200"/>
            <a:ext cx="1143000" cy="838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 flipH="1">
            <a:off x="6160885" y="5410200"/>
            <a:ext cx="106587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 flipH="1" flipV="1">
            <a:off x="4633891" y="3505200"/>
            <a:ext cx="2300307" cy="45720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 flipH="1" flipV="1">
            <a:off x="5352032" y="3862704"/>
            <a:ext cx="1582166" cy="99696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 flipH="1">
            <a:off x="6002137" y="3962400"/>
            <a:ext cx="932061" cy="81722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1676401" y="4876800"/>
            <a:ext cx="2602202" cy="664026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1676400" y="4876800"/>
            <a:ext cx="2035249" cy="1503086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527" name="Text Box 15"/>
          <p:cNvSpPr txBox="1">
            <a:spLocks noChangeArrowheads="1"/>
          </p:cNvSpPr>
          <p:nvPr/>
        </p:nvSpPr>
        <p:spPr bwMode="auto">
          <a:xfrm>
            <a:off x="7573426" y="2017775"/>
            <a:ext cx="10822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Names</a:t>
            </a: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163157" y="5179367"/>
            <a:ext cx="14925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Addresses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6934200" y="3505200"/>
            <a:ext cx="188810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Family</a:t>
            </a:r>
          </a:p>
          <a:p>
            <a:r>
              <a:rPr lang="en-US" sz="2400"/>
              <a:t>Relationships</a:t>
            </a:r>
          </a:p>
        </p:txBody>
      </p:sp>
      <p:sp>
        <p:nvSpPr>
          <p:cNvPr id="64530" name="Text Box 18"/>
          <p:cNvSpPr txBox="1">
            <a:spLocks noChangeArrowheads="1"/>
          </p:cNvSpPr>
          <p:nvPr/>
        </p:nvSpPr>
        <p:spPr bwMode="auto">
          <a:xfrm>
            <a:off x="552757" y="1500713"/>
            <a:ext cx="12343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Multiple</a:t>
            </a:r>
          </a:p>
          <a:p>
            <a:r>
              <a:rPr lang="en-US" sz="2400" dirty="0"/>
              <a:t>Dates</a:t>
            </a:r>
          </a:p>
        </p:txBody>
      </p:sp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494385" y="4435328"/>
            <a:ext cx="13365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Multiple</a:t>
            </a:r>
          </a:p>
          <a:p>
            <a:r>
              <a:rPr lang="en-US" sz="2400" dirty="0"/>
              <a:t>Viewings</a:t>
            </a: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 flipH="1">
            <a:off x="6085291" y="5410200"/>
            <a:ext cx="1141464" cy="59929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89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r>
              <a:rPr lang="en-US" baseline="0" dirty="0" smtClean="0"/>
              <a:t> and Simplicity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of the most profound</a:t>
            </a:r>
            <a:r>
              <a:rPr lang="en-US" baseline="0" dirty="0" smtClean="0"/>
              <a:t> theories are really quite simple</a:t>
            </a:r>
          </a:p>
          <a:p>
            <a:endParaRPr lang="en-US" baseline="0" dirty="0" smtClean="0"/>
          </a:p>
          <a:p>
            <a:pPr marL="118872" indent="0" algn="ctr">
              <a:buNone/>
            </a:pPr>
            <a:r>
              <a:rPr lang="en-US" sz="6600" baseline="0" dirty="0" smtClean="0"/>
              <a:t>e = mc</a:t>
            </a:r>
            <a:r>
              <a:rPr lang="en-US" sz="6600" baseline="30000" dirty="0" smtClean="0"/>
              <a:t>2</a:t>
            </a:r>
          </a:p>
          <a:p>
            <a:pPr marL="118872" indent="0" algn="ctr">
              <a:buNone/>
            </a:pPr>
            <a:endParaRPr lang="en-US" sz="6600" baseline="30000" dirty="0" smtClean="0"/>
          </a:p>
          <a:p>
            <a:pPr marL="118872" indent="0" algn="ctr">
              <a:buNone/>
            </a:pPr>
            <a:r>
              <a:rPr lang="en-US" baseline="0" dirty="0" smtClean="0"/>
              <a:t>See </a:t>
            </a:r>
            <a:r>
              <a:rPr lang="en-US" i="1" baseline="0" dirty="0" smtClean="0"/>
              <a:t>Einstein for Everyone</a:t>
            </a:r>
            <a:r>
              <a:rPr lang="en-US" baseline="0" dirty="0" smtClean="0"/>
              <a:t>, by John D. Norton</a:t>
            </a:r>
          </a:p>
        </p:txBody>
      </p:sp>
    </p:spTree>
    <p:extLst>
      <p:ext uri="{BB962C8B-B14F-4D97-AF65-F5344CB8AC3E}">
        <p14:creationId xmlns:p14="http://schemas.microsoft.com/office/powerpoint/2010/main" val="230946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Obituary Ontology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363" t="1282" r="5363" b="2563"/>
          <a:stretch>
            <a:fillRect/>
          </a:stretch>
        </p:blipFill>
        <p:spPr bwMode="auto">
          <a:xfrm>
            <a:off x="680357" y="1572625"/>
            <a:ext cx="6933145" cy="52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633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53107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Lexicons </a:t>
            </a:r>
            <a:r>
              <a:rPr lang="en-US" dirty="0"/>
              <a:t>&amp; Specializations</a:t>
            </a:r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143000" y="1647990"/>
            <a:ext cx="7203846" cy="5078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i="1" dirty="0"/>
              <a:t>Name</a:t>
            </a:r>
            <a:r>
              <a:rPr lang="en-US" sz="1800" dirty="0"/>
              <a:t> </a:t>
            </a:r>
            <a:r>
              <a:rPr lang="en-US" sz="1800" b="1" dirty="0">
                <a:solidFill>
                  <a:srgbClr val="000090"/>
                </a:solidFill>
              </a:rPr>
              <a:t>matches</a:t>
            </a:r>
            <a:r>
              <a:rPr lang="en-US" sz="1800" dirty="0">
                <a:solidFill>
                  <a:srgbClr val="000090"/>
                </a:solidFill>
              </a:rPr>
              <a:t> </a:t>
            </a:r>
            <a:r>
              <a:rPr lang="en-US" sz="1800" dirty="0"/>
              <a:t>[80]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sensitive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constant</a:t>
            </a:r>
          </a:p>
          <a:p>
            <a:r>
              <a:rPr lang="en-US" sz="1800" dirty="0"/>
              <a:t>        { </a:t>
            </a:r>
            <a:r>
              <a:rPr lang="en-US" b="1" dirty="0">
                <a:solidFill>
                  <a:srgbClr val="000090"/>
                </a:solidFill>
              </a:rPr>
              <a:t>extract</a:t>
            </a:r>
            <a:r>
              <a:rPr lang="en-US" sz="1800" dirty="0"/>
              <a:t> </a:t>
            </a:r>
            <a:r>
              <a:rPr lang="en-US" sz="1800" i="1" dirty="0"/>
              <a:t>First</a:t>
            </a:r>
            <a:r>
              <a:rPr lang="en-US" sz="1800" dirty="0"/>
              <a:t>, </a:t>
            </a:r>
            <a:r>
              <a:rPr lang="en-US" dirty="0">
                <a:solidFill>
                  <a:srgbClr val="2F6231"/>
                </a:solidFill>
              </a:rPr>
              <a:t>"\s+"</a:t>
            </a:r>
            <a:r>
              <a:rPr lang="en-US" sz="1800" dirty="0" smtClean="0"/>
              <a:t>, </a:t>
            </a:r>
            <a:r>
              <a:rPr lang="en-US" sz="1800" i="1" dirty="0"/>
              <a:t>Last</a:t>
            </a:r>
            <a:r>
              <a:rPr lang="en-US" sz="1800" dirty="0"/>
              <a:t>; },</a:t>
            </a:r>
          </a:p>
          <a:p>
            <a:r>
              <a:rPr lang="en-US" sz="1800" dirty="0"/>
              <a:t>        …</a:t>
            </a:r>
          </a:p>
          <a:p>
            <a:r>
              <a:rPr lang="en-US" sz="1800" dirty="0"/>
              <a:t>        { </a:t>
            </a:r>
            <a:r>
              <a:rPr lang="en-US" b="1" dirty="0">
                <a:solidFill>
                  <a:srgbClr val="000090"/>
                </a:solidFill>
              </a:rPr>
              <a:t>extract</a:t>
            </a:r>
            <a:r>
              <a:rPr lang="en-US" sz="1800" dirty="0"/>
              <a:t> </a:t>
            </a:r>
            <a:r>
              <a:rPr lang="en-US" dirty="0">
                <a:solidFill>
                  <a:srgbClr val="2F6231"/>
                </a:solidFill>
              </a:rPr>
              <a:t>"[A-Z][a-</a:t>
            </a:r>
            <a:r>
              <a:rPr lang="en-US" dirty="0" err="1">
                <a:solidFill>
                  <a:srgbClr val="2F6231"/>
                </a:solidFill>
              </a:rPr>
              <a:t>zA</a:t>
            </a:r>
            <a:r>
              <a:rPr lang="en-US" dirty="0">
                <a:solidFill>
                  <a:srgbClr val="2F6231"/>
                </a:solidFill>
              </a:rPr>
              <a:t>-Z]*\s+([A-Z]\.\s+)?"</a:t>
            </a:r>
            <a:r>
              <a:rPr lang="en-US" sz="1800" dirty="0" smtClean="0"/>
              <a:t>, </a:t>
            </a:r>
            <a:r>
              <a:rPr lang="en-US" sz="1800" i="1" dirty="0"/>
              <a:t>Last</a:t>
            </a:r>
            <a:r>
              <a:rPr lang="en-US" sz="1800" dirty="0"/>
              <a:t>; },</a:t>
            </a:r>
          </a:p>
          <a:p>
            <a:r>
              <a:rPr lang="en-US" sz="1800" dirty="0"/>
              <a:t>        …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lexicon</a:t>
            </a:r>
          </a:p>
          <a:p>
            <a:r>
              <a:rPr lang="en-US" sz="1800" dirty="0"/>
              <a:t>        { </a:t>
            </a:r>
            <a:r>
              <a:rPr lang="en-US" sz="1800" i="1" dirty="0"/>
              <a:t>First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insensitive</a:t>
            </a:r>
            <a:r>
              <a:rPr lang="en-US" sz="1800" dirty="0"/>
              <a:t>; </a:t>
            </a:r>
            <a:r>
              <a:rPr lang="en-US" b="1" dirty="0">
                <a:solidFill>
                  <a:srgbClr val="000090"/>
                </a:solidFill>
              </a:rPr>
              <a:t>filename</a:t>
            </a:r>
            <a:r>
              <a:rPr lang="en-US" sz="1800" dirty="0"/>
              <a:t> </a:t>
            </a:r>
            <a:r>
              <a:rPr lang="en-US" dirty="0">
                <a:solidFill>
                  <a:srgbClr val="2F6231"/>
                </a:solidFill>
              </a:rPr>
              <a:t>"</a:t>
            </a:r>
            <a:r>
              <a:rPr lang="en-US" dirty="0" err="1">
                <a:solidFill>
                  <a:srgbClr val="2F6231"/>
                </a:solidFill>
              </a:rPr>
              <a:t>first.dict</a:t>
            </a:r>
            <a:r>
              <a:rPr lang="en-US" dirty="0">
                <a:solidFill>
                  <a:srgbClr val="2F6231"/>
                </a:solidFill>
              </a:rPr>
              <a:t>"</a:t>
            </a:r>
            <a:r>
              <a:rPr lang="en-US" sz="1800" dirty="0" smtClean="0"/>
              <a:t>; </a:t>
            </a:r>
            <a:r>
              <a:rPr lang="en-US" sz="1800" dirty="0"/>
              <a:t>},</a:t>
            </a:r>
          </a:p>
          <a:p>
            <a:r>
              <a:rPr lang="en-US" sz="1800" dirty="0"/>
              <a:t>        { </a:t>
            </a:r>
            <a:r>
              <a:rPr lang="en-US" sz="1800" i="1" dirty="0"/>
              <a:t>Last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insensitive</a:t>
            </a:r>
            <a:r>
              <a:rPr lang="en-US" sz="1800" dirty="0"/>
              <a:t>; </a:t>
            </a:r>
            <a:r>
              <a:rPr lang="en-US" b="1" dirty="0">
                <a:solidFill>
                  <a:srgbClr val="000090"/>
                </a:solidFill>
              </a:rPr>
              <a:t>filename</a:t>
            </a:r>
            <a:r>
              <a:rPr lang="en-US" sz="1800" dirty="0"/>
              <a:t> </a:t>
            </a:r>
            <a:r>
              <a:rPr lang="en-US" dirty="0">
                <a:solidFill>
                  <a:srgbClr val="2F6231"/>
                </a:solidFill>
              </a:rPr>
              <a:t>"</a:t>
            </a:r>
            <a:r>
              <a:rPr lang="en-US" dirty="0" err="1">
                <a:solidFill>
                  <a:srgbClr val="2F6231"/>
                </a:solidFill>
              </a:rPr>
              <a:t>last.dict</a:t>
            </a:r>
            <a:r>
              <a:rPr lang="en-US" dirty="0">
                <a:solidFill>
                  <a:srgbClr val="2F6231"/>
                </a:solidFill>
              </a:rPr>
              <a:t>"</a:t>
            </a:r>
            <a:r>
              <a:rPr lang="en-US" sz="1800" dirty="0" smtClean="0"/>
              <a:t>; </a:t>
            </a:r>
            <a:r>
              <a:rPr lang="en-US" sz="1800" dirty="0"/>
              <a:t>};</a:t>
            </a:r>
          </a:p>
          <a:p>
            <a:r>
              <a:rPr lang="en-US" b="1" dirty="0">
                <a:solidFill>
                  <a:srgbClr val="000090"/>
                </a:solidFill>
              </a:rPr>
              <a:t>end</a:t>
            </a:r>
            <a:r>
              <a:rPr lang="en-US" sz="1800" dirty="0"/>
              <a:t>;</a:t>
            </a:r>
          </a:p>
          <a:p>
            <a:r>
              <a:rPr lang="en-US" sz="1800" i="1" dirty="0"/>
              <a:t>Relative Name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matches</a:t>
            </a:r>
            <a:r>
              <a:rPr lang="en-US" sz="1800" dirty="0"/>
              <a:t> [80] </a:t>
            </a:r>
            <a:r>
              <a:rPr lang="en-US" b="1" dirty="0">
                <a:solidFill>
                  <a:srgbClr val="000090"/>
                </a:solidFill>
              </a:rPr>
              <a:t>case</a:t>
            </a:r>
            <a:r>
              <a:rPr lang="en-US" sz="1800" dirty="0"/>
              <a:t> </a:t>
            </a:r>
            <a:r>
              <a:rPr lang="en-US" b="1" dirty="0">
                <a:solidFill>
                  <a:srgbClr val="000090"/>
                </a:solidFill>
              </a:rPr>
              <a:t>sensitive</a:t>
            </a:r>
          </a:p>
          <a:p>
            <a:r>
              <a:rPr lang="en-US" sz="1800" dirty="0"/>
              <a:t>    </a:t>
            </a:r>
            <a:r>
              <a:rPr lang="en-US" b="1" dirty="0">
                <a:solidFill>
                  <a:srgbClr val="000090"/>
                </a:solidFill>
              </a:rPr>
              <a:t>constant</a:t>
            </a:r>
          </a:p>
          <a:p>
            <a:r>
              <a:rPr lang="en-US" sz="1800" dirty="0"/>
              <a:t>        { </a:t>
            </a:r>
            <a:r>
              <a:rPr lang="en-US" b="1" dirty="0">
                <a:solidFill>
                  <a:srgbClr val="000090"/>
                </a:solidFill>
              </a:rPr>
              <a:t>extract</a:t>
            </a:r>
            <a:r>
              <a:rPr lang="en-US" sz="1800" dirty="0"/>
              <a:t> </a:t>
            </a:r>
            <a:r>
              <a:rPr lang="en-US" sz="1800" i="1" dirty="0"/>
              <a:t>First</a:t>
            </a:r>
            <a:r>
              <a:rPr lang="en-US" sz="1800" dirty="0"/>
              <a:t>, </a:t>
            </a:r>
            <a:r>
              <a:rPr lang="en-US" dirty="0">
                <a:solidFill>
                  <a:srgbClr val="2F6231"/>
                </a:solidFill>
              </a:rPr>
              <a:t>"\s+\("</a:t>
            </a:r>
            <a:r>
              <a:rPr lang="en-US" sz="1800" dirty="0" smtClean="0"/>
              <a:t>, </a:t>
            </a:r>
            <a:r>
              <a:rPr lang="en-US" sz="1800" i="1" dirty="0"/>
              <a:t>First</a:t>
            </a:r>
            <a:r>
              <a:rPr lang="en-US" sz="1800" dirty="0"/>
              <a:t>, </a:t>
            </a:r>
            <a:r>
              <a:rPr lang="en-US" dirty="0">
                <a:solidFill>
                  <a:srgbClr val="2F6231"/>
                </a:solidFill>
              </a:rPr>
              <a:t>"\)\s+"</a:t>
            </a:r>
            <a:r>
              <a:rPr lang="en-US" sz="1800" dirty="0" smtClean="0"/>
              <a:t>, </a:t>
            </a:r>
            <a:r>
              <a:rPr lang="en-US" sz="1800" i="1" dirty="0"/>
              <a:t>Last</a:t>
            </a:r>
            <a:r>
              <a:rPr lang="en-US" sz="1800" dirty="0"/>
              <a:t>; </a:t>
            </a:r>
            <a:r>
              <a:rPr lang="en-US" b="1" dirty="0">
                <a:solidFill>
                  <a:srgbClr val="000090"/>
                </a:solidFill>
              </a:rPr>
              <a:t>substitute</a:t>
            </a:r>
            <a:r>
              <a:rPr lang="en-US" sz="1800" dirty="0"/>
              <a:t> </a:t>
            </a:r>
            <a:r>
              <a:rPr lang="en-US" dirty="0">
                <a:solidFill>
                  <a:srgbClr val="2F6231"/>
                </a:solidFill>
              </a:rPr>
              <a:t>"\s*\([^)]*\)"</a:t>
            </a:r>
            <a:r>
              <a:rPr lang="en-US" sz="1800" dirty="0" smtClean="0"/>
              <a:t> </a:t>
            </a:r>
            <a:r>
              <a:rPr lang="en-US" sz="1800" dirty="0"/>
              <a:t>-&gt; </a:t>
            </a:r>
            <a:r>
              <a:rPr lang="en-US" dirty="0">
                <a:solidFill>
                  <a:srgbClr val="2F6231"/>
                </a:solidFill>
              </a:rPr>
              <a:t>""</a:t>
            </a:r>
            <a:r>
              <a:rPr lang="en-US" sz="1800" dirty="0" smtClean="0"/>
              <a:t>; </a:t>
            </a:r>
            <a:r>
              <a:rPr lang="en-US" sz="1800" dirty="0"/>
              <a:t>}</a:t>
            </a:r>
          </a:p>
          <a:p>
            <a:r>
              <a:rPr lang="en-US" sz="1800" dirty="0"/>
              <a:t>    …</a:t>
            </a:r>
          </a:p>
          <a:p>
            <a:r>
              <a:rPr lang="en-US" b="1" dirty="0">
                <a:solidFill>
                  <a:srgbClr val="000090"/>
                </a:solidFill>
              </a:rPr>
              <a:t>end</a:t>
            </a:r>
            <a:r>
              <a:rPr lang="en-US" sz="1800" dirty="0"/>
              <a:t>;</a:t>
            </a:r>
          </a:p>
          <a:p>
            <a:r>
              <a:rPr lang="en-US" sz="1800" i="1" dirty="0" smtClean="0"/>
              <a:t>…</a:t>
            </a:r>
          </a:p>
          <a:p>
            <a:r>
              <a:rPr lang="en-US" sz="1800" i="1" dirty="0" smtClean="0"/>
              <a:t>Relative Name </a:t>
            </a:r>
            <a:r>
              <a:rPr lang="en-US" sz="1800" dirty="0" smtClean="0"/>
              <a:t>: </a:t>
            </a:r>
            <a:r>
              <a:rPr lang="en-US" sz="1800" i="1" dirty="0" smtClean="0"/>
              <a:t>Name</a:t>
            </a:r>
            <a:r>
              <a:rPr lang="en-US" sz="1800" dirty="0" smtClean="0"/>
              <a:t>;</a:t>
            </a:r>
          </a:p>
          <a:p>
            <a:r>
              <a:rPr lang="en-US" sz="1800" dirty="0" smtClean="0"/>
              <a:t>.</a:t>
            </a:r>
            <a:r>
              <a:rPr lang="en-US" sz="1800" dirty="0"/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244173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681" y="178122"/>
            <a:ext cx="8602559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Keyword </a:t>
            </a:r>
            <a:r>
              <a:rPr lang="en-US" dirty="0" smtClean="0"/>
              <a:t>Heuristics: Singleton Items</a:t>
            </a:r>
            <a:endParaRPr lang="en-US" dirty="0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2895600" y="2438400"/>
            <a:ext cx="5173663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RelativeName|Brian Fielding Frost|16|35</a:t>
            </a:r>
          </a:p>
          <a:p>
            <a:r>
              <a:rPr lang="en-US" sz="1800"/>
              <a:t>DeceasedName|Brian Fielding Frost|16|35</a:t>
            </a:r>
          </a:p>
          <a:p>
            <a:r>
              <a:rPr lang="en-US" sz="1800"/>
              <a:t>KEYWORD(Age)|age|38|40</a:t>
            </a:r>
          </a:p>
          <a:p>
            <a:r>
              <a:rPr lang="en-US" sz="1800"/>
              <a:t>Age|41|42|43</a:t>
            </a:r>
          </a:p>
          <a:p>
            <a:r>
              <a:rPr lang="en-US" sz="1800"/>
              <a:t>KEYWORD(DeceasedName)|passed away|46|56</a:t>
            </a:r>
          </a:p>
          <a:p>
            <a:r>
              <a:rPr lang="en-US" sz="1800"/>
              <a:t>KEYWORD(DeathDate)|passed away|46|56</a:t>
            </a:r>
          </a:p>
          <a:p>
            <a:r>
              <a:rPr lang="en-US" sz="1800"/>
              <a:t>BirthDate|March 7, 1998|76|88</a:t>
            </a:r>
          </a:p>
          <a:p>
            <a:r>
              <a:rPr lang="en-US" sz="1800"/>
              <a:t>DeathDate|March 7, 1998|76|88</a:t>
            </a:r>
          </a:p>
          <a:p>
            <a:r>
              <a:rPr lang="en-US" sz="1800"/>
              <a:t>IntermentDate|March 7, 1998|76|98</a:t>
            </a:r>
          </a:p>
          <a:p>
            <a:r>
              <a:rPr lang="en-US" sz="1800"/>
              <a:t>FuneralDate|March 7, 1998|76|98</a:t>
            </a:r>
          </a:p>
          <a:p>
            <a:r>
              <a:rPr lang="en-US" sz="1800"/>
              <a:t>ViewingDate|March 7, 1998|76|98</a:t>
            </a:r>
          </a:p>
          <a:p>
            <a:r>
              <a:rPr lang="en-US" sz="1800"/>
              <a:t>...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>
            <a:off x="1371600" y="2895600"/>
            <a:ext cx="15240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1371600" y="3276600"/>
            <a:ext cx="1524000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2209800" y="3157538"/>
            <a:ext cx="701675" cy="1349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>
            <a:off x="2065338" y="4248150"/>
            <a:ext cx="838200" cy="2873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flipV="1">
            <a:off x="2066925" y="3962400"/>
            <a:ext cx="838200" cy="2873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2211388" y="3294063"/>
            <a:ext cx="701675" cy="134937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59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Keyword </a:t>
            </a:r>
            <a:r>
              <a:rPr lang="en-US" dirty="0" smtClean="0"/>
              <a:t>Heuristics: Multiple </a:t>
            </a:r>
            <a:r>
              <a:rPr lang="en-US" dirty="0"/>
              <a:t>Items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 flipH="1">
            <a:off x="1524000" y="2286000"/>
            <a:ext cx="1371600" cy="2133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1524000" y="4419600"/>
            <a:ext cx="1447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524000" y="4419600"/>
            <a:ext cx="1447800" cy="838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5" name="Line 7"/>
          <p:cNvSpPr>
            <a:spLocks noChangeShapeType="1"/>
          </p:cNvSpPr>
          <p:nvPr/>
        </p:nvSpPr>
        <p:spPr bwMode="auto">
          <a:xfrm>
            <a:off x="2971800" y="28432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2971800" y="31115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7" name="Line 9"/>
          <p:cNvSpPr>
            <a:spLocks noChangeShapeType="1"/>
          </p:cNvSpPr>
          <p:nvPr/>
        </p:nvSpPr>
        <p:spPr bwMode="auto">
          <a:xfrm>
            <a:off x="2971800" y="338455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8" name="Line 10"/>
          <p:cNvSpPr>
            <a:spLocks noChangeShapeType="1"/>
          </p:cNvSpPr>
          <p:nvPr/>
        </p:nvSpPr>
        <p:spPr bwMode="auto">
          <a:xfrm>
            <a:off x="2971800" y="36576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9" name="Line 11"/>
          <p:cNvSpPr>
            <a:spLocks noChangeShapeType="1"/>
          </p:cNvSpPr>
          <p:nvPr/>
        </p:nvSpPr>
        <p:spPr bwMode="auto">
          <a:xfrm>
            <a:off x="2971800" y="3938588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0" name="Line 12"/>
          <p:cNvSpPr>
            <a:spLocks noChangeShapeType="1"/>
          </p:cNvSpPr>
          <p:nvPr/>
        </p:nvSpPr>
        <p:spPr bwMode="auto">
          <a:xfrm>
            <a:off x="2971800" y="421481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1" name="Line 13"/>
          <p:cNvSpPr>
            <a:spLocks noChangeShapeType="1"/>
          </p:cNvSpPr>
          <p:nvPr/>
        </p:nvSpPr>
        <p:spPr bwMode="auto">
          <a:xfrm>
            <a:off x="2971800" y="4487863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2" name="Line 14"/>
          <p:cNvSpPr>
            <a:spLocks noChangeShapeType="1"/>
          </p:cNvSpPr>
          <p:nvPr/>
        </p:nvSpPr>
        <p:spPr bwMode="auto">
          <a:xfrm>
            <a:off x="2971800" y="50292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2971800" y="5578475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24" name="Line 16"/>
          <p:cNvSpPr>
            <a:spLocks noChangeShapeType="1"/>
          </p:cNvSpPr>
          <p:nvPr/>
        </p:nvSpPr>
        <p:spPr bwMode="auto">
          <a:xfrm flipV="1">
            <a:off x="1524000" y="2590800"/>
            <a:ext cx="1447800" cy="1828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971800" y="1828800"/>
            <a:ext cx="4327815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dirty="0"/>
              <a:t>…</a:t>
            </a:r>
          </a:p>
          <a:p>
            <a:r>
              <a:rPr lang="en-US" sz="1800" dirty="0"/>
              <a:t>KEYWORD(Relationship)|born … to|152|192</a:t>
            </a:r>
          </a:p>
          <a:p>
            <a:r>
              <a:rPr lang="en-US" sz="1800" dirty="0"/>
              <a:t>Relationship|parent|152|192</a:t>
            </a:r>
          </a:p>
          <a:p>
            <a:r>
              <a:rPr lang="en-US" sz="1800" dirty="0">
                <a:solidFill>
                  <a:srgbClr val="9D9DA2"/>
                </a:solidFill>
              </a:rPr>
              <a:t>KEYWORD(</a:t>
            </a:r>
            <a:r>
              <a:rPr lang="en-US" sz="1800" dirty="0" err="1">
                <a:solidFill>
                  <a:srgbClr val="9D9DA2"/>
                </a:solidFill>
              </a:rPr>
              <a:t>BirthDate</a:t>
            </a:r>
            <a:r>
              <a:rPr lang="en-US" sz="1800" dirty="0">
                <a:solidFill>
                  <a:srgbClr val="9D9DA2"/>
                </a:solidFill>
              </a:rPr>
              <a:t>)|born|152|156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BirthDate|August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DeathDate|August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IntermentDate|August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FuneralDate|August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ViewingDate|August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BirthDate|August</a:t>
            </a:r>
            <a:r>
              <a:rPr lang="en-US" sz="1800" dirty="0">
                <a:solidFill>
                  <a:srgbClr val="9D9DA2"/>
                </a:solidFill>
              </a:rPr>
              <a:t> 4, 1956|157|170</a:t>
            </a:r>
          </a:p>
          <a:p>
            <a:r>
              <a:rPr lang="en-US" sz="1800" dirty="0" err="1"/>
              <a:t>RelativeName|Donald</a:t>
            </a:r>
            <a:r>
              <a:rPr lang="en-US" sz="1800" dirty="0"/>
              <a:t> Fielding|194|208</a:t>
            </a:r>
          </a:p>
          <a:p>
            <a:r>
              <a:rPr lang="en-US" sz="1800" dirty="0" err="1">
                <a:solidFill>
                  <a:schemeClr val="bg2">
                    <a:lumMod val="75000"/>
                  </a:schemeClr>
                </a:solidFill>
              </a:rPr>
              <a:t>DeceasedName|Donald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</a:rPr>
              <a:t> Fielding|194|208</a:t>
            </a:r>
          </a:p>
          <a:p>
            <a:r>
              <a:rPr lang="en-US" sz="1800" dirty="0" err="1"/>
              <a:t>RelativeName|Helen</a:t>
            </a:r>
            <a:r>
              <a:rPr lang="en-US" sz="1800" dirty="0"/>
              <a:t> Glade Frost|214|230</a:t>
            </a:r>
          </a:p>
          <a:p>
            <a:r>
              <a:rPr lang="en-US" sz="1800" dirty="0" err="1">
                <a:solidFill>
                  <a:srgbClr val="9D9DA2"/>
                </a:solidFill>
              </a:rPr>
              <a:t>DeceasedName|Helen</a:t>
            </a:r>
            <a:r>
              <a:rPr lang="en-US" sz="1800" dirty="0">
                <a:solidFill>
                  <a:srgbClr val="9D9DA2"/>
                </a:solidFill>
              </a:rPr>
              <a:t> Glade Frost|214|230</a:t>
            </a:r>
          </a:p>
          <a:p>
            <a:r>
              <a:rPr lang="en-US" sz="1800" dirty="0"/>
              <a:t>KEYWORD(Relationship)|married|237|243</a:t>
            </a:r>
          </a:p>
          <a:p>
            <a:r>
              <a:rPr lang="en-US" sz="1800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846478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Results: Obituaries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419497" y="6142758"/>
            <a:ext cx="2101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*partial or full name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11000" y="6152509"/>
            <a:ext cx="403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Training set for tuning ontology: </a:t>
            </a:r>
            <a:r>
              <a:rPr lang="en-US" sz="2000" dirty="0" smtClean="0"/>
              <a:t>~24</a:t>
            </a:r>
            <a:endParaRPr lang="en-US" sz="2000" dirty="0"/>
          </a:p>
          <a:p>
            <a:r>
              <a:rPr lang="en-US" sz="2000" dirty="0"/>
              <a:t>Test set: </a:t>
            </a:r>
            <a:r>
              <a:rPr lang="en-US" sz="2000" dirty="0" smtClean="0"/>
              <a:t>90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9437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Arizona Daily Star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334945"/>
              </p:ext>
            </p:extLst>
          </p:nvPr>
        </p:nvGraphicFramePr>
        <p:xfrm>
          <a:off x="2419497" y="2014025"/>
          <a:ext cx="441132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83"/>
                <a:gridCol w="1201939"/>
                <a:gridCol w="14136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Recall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Precision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DeceasedName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DeathDate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RelativeName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88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Results: Obituaries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419497" y="6142758"/>
            <a:ext cx="21017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*partial or full name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5111000" y="6152509"/>
            <a:ext cx="403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Training set for tuning ontology: </a:t>
            </a:r>
            <a:r>
              <a:rPr lang="en-US" sz="2000" dirty="0" smtClean="0"/>
              <a:t>~12</a:t>
            </a:r>
            <a:endParaRPr lang="en-US" sz="2000" dirty="0"/>
          </a:p>
          <a:p>
            <a:r>
              <a:rPr lang="en-US" sz="2000" dirty="0"/>
              <a:t>Test set: </a:t>
            </a:r>
            <a:r>
              <a:rPr lang="en-US" sz="2000" dirty="0" smtClean="0"/>
              <a:t>38</a:t>
            </a:r>
            <a:endParaRPr lang="en-US" sz="20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494374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Salt Lake Tribune</a:t>
            </a:r>
            <a:endParaRPr lang="en-US" sz="24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4929"/>
              </p:ext>
            </p:extLst>
          </p:nvPr>
        </p:nvGraphicFramePr>
        <p:xfrm>
          <a:off x="2419497" y="2014025"/>
          <a:ext cx="4411324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783"/>
                <a:gridCol w="1201939"/>
                <a:gridCol w="1413602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Recall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Precision 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DeceasedName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BirthDate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DeathDate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FuneralAddress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FuneralTime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RelativeName</a:t>
                      </a:r>
                      <a:r>
                        <a:rPr lang="en-US" dirty="0" smtClean="0"/>
                        <a:t>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467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07141"/>
            <a:ext cx="7772400" cy="1143000"/>
          </a:xfrm>
        </p:spPr>
        <p:txBody>
          <a:bodyPr/>
          <a:lstStyle/>
          <a:p>
            <a:r>
              <a:rPr lang="en-US" dirty="0" smtClean="0"/>
              <a:t>Extraction Conclusions</a:t>
            </a: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975" y="1524000"/>
            <a:ext cx="8628063" cy="5334000"/>
          </a:xfrm>
        </p:spPr>
        <p:txBody>
          <a:bodyPr>
            <a:normAutofit/>
          </a:bodyPr>
          <a:lstStyle/>
          <a:p>
            <a:r>
              <a:rPr lang="en-US" dirty="0"/>
              <a:t>Given an ontology and a Web page with multiple </a:t>
            </a:r>
            <a:r>
              <a:rPr lang="en-US" dirty="0" smtClean="0"/>
              <a:t>records: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possible to extract and structure the data </a:t>
            </a:r>
            <a:r>
              <a:rPr lang="en-US" dirty="0" smtClean="0"/>
              <a:t>automatically</a:t>
            </a:r>
            <a:endParaRPr lang="en-US" dirty="0"/>
          </a:p>
          <a:p>
            <a:r>
              <a:rPr lang="en-US" dirty="0"/>
              <a:t>Recall and </a:t>
            </a:r>
            <a:r>
              <a:rPr lang="en-US" dirty="0" smtClean="0"/>
              <a:t>precision </a:t>
            </a:r>
            <a:r>
              <a:rPr lang="en-US" dirty="0"/>
              <a:t>results are </a:t>
            </a:r>
            <a:r>
              <a:rPr lang="en-US" dirty="0" smtClean="0"/>
              <a:t>encouraging</a:t>
            </a:r>
            <a:endParaRPr lang="en-US" dirty="0"/>
          </a:p>
          <a:p>
            <a:pPr lvl="1"/>
            <a:r>
              <a:rPr lang="en-US" dirty="0"/>
              <a:t>Car Ads: ~ 94% recall and ~ 99% precision</a:t>
            </a:r>
          </a:p>
          <a:p>
            <a:pPr lvl="1"/>
            <a:r>
              <a:rPr lang="en-US" dirty="0"/>
              <a:t>Job Ads: ~ 84% recall and ~ 98% precision</a:t>
            </a:r>
          </a:p>
          <a:p>
            <a:pPr lvl="1"/>
            <a:r>
              <a:rPr lang="en-US" dirty="0"/>
              <a:t>Obituaries: ~ 90% recall and ~ 95% precision (except on names: ~ 73% precision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45160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</a:t>
            </a:r>
            <a:r>
              <a:rPr lang="en-US" dirty="0" smtClean="0"/>
              <a:t>Steps: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many ways to improve</a:t>
            </a:r>
            <a:endParaRPr lang="en-US" dirty="0" smtClean="0"/>
          </a:p>
          <a:p>
            <a:pPr lvl="1"/>
            <a:r>
              <a:rPr lang="en-US" dirty="0" smtClean="0"/>
              <a:t>Find and categorize pages of interest</a:t>
            </a:r>
          </a:p>
          <a:p>
            <a:pPr lvl="1"/>
            <a:r>
              <a:rPr lang="en-US" dirty="0" smtClean="0"/>
              <a:t>Strengthen heuristics for separation, extraction, and construction</a:t>
            </a:r>
          </a:p>
          <a:p>
            <a:pPr lvl="1"/>
            <a:r>
              <a:rPr lang="en-US" dirty="0" smtClean="0"/>
              <a:t>Add richer conversions and additional constraints to data </a:t>
            </a:r>
            <a:r>
              <a:rPr lang="en-US" dirty="0" smtClean="0"/>
              <a:t>frames</a:t>
            </a:r>
          </a:p>
          <a:p>
            <a:r>
              <a:rPr lang="en-US" dirty="0" smtClean="0"/>
              <a:t>But let’s get more ambitious and pick a more interesting problem…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778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Web of Pages </a:t>
            </a:r>
            <a:r>
              <a:rPr lang="en-US" dirty="0">
                <a:latin typeface="Calibri" charset="0"/>
                <a:sym typeface="Wingdings 3" charset="0"/>
              </a:rPr>
              <a:t> A Web of Facts</a:t>
            </a:r>
            <a:endParaRPr lang="en-US" dirty="0">
              <a:latin typeface="Calibri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737075"/>
            <a:ext cx="4059238" cy="45720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>
                <a:ea typeface="+mn-ea"/>
              </a:rPr>
              <a:t>Birthdate</a:t>
            </a:r>
            <a:r>
              <a:rPr lang="en-US" dirty="0" smtClean="0">
                <a:ea typeface="+mn-ea"/>
              </a:rPr>
              <a:t> of my great grandpa Orson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Price and mileage of red Nissans, 1990 or newer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Location and size of chromosome 17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</a:rPr>
              <a:t>US states with property crime rates above 1%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ea typeface="+mn-ea"/>
            </a:endParaRPr>
          </a:p>
          <a:p>
            <a:pPr marL="640080" lvl="1" indent="-274320" eaLnBrk="1" fontAlgn="auto" hangingPunct="1">
              <a:spcAft>
                <a:spcPts val="0"/>
              </a:spcAft>
              <a:buClr>
                <a:schemeClr val="accent2">
                  <a:shade val="75000"/>
                </a:schemeClr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pic>
        <p:nvPicPr>
          <p:cNvPr id="7172" name="Picture 3" descr="mont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9624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redNiss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962400" cy="2971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ibling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438400"/>
            <a:ext cx="403383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ropertyCrime.bmp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2743200" cy="360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1066800" y="1600200"/>
            <a:ext cx="5562600" cy="4572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Fundamental questions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What is knowledge?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What are facts?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How does one know?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Philosophy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Ontology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Epistemology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Logic and reasoning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819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Toward a Web of Knowledge</a:t>
            </a:r>
          </a:p>
        </p:txBody>
      </p:sp>
    </p:spTree>
    <p:extLst>
      <p:ext uri="{BB962C8B-B14F-4D97-AF65-F5344CB8AC3E}">
        <p14:creationId xmlns:p14="http://schemas.microsoft.com/office/powerpoint/2010/main" val="982772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instein Simple Chalkboard.3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8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46063"/>
            <a:r>
              <a:rPr lang="en-US" dirty="0" smtClean="0"/>
              <a:t>Study of Existence </a:t>
            </a:r>
            <a:r>
              <a:rPr lang="en-US" dirty="0" smtClean="0">
                <a:sym typeface="Symbol" pitchFamily="18" charset="2"/>
              </a:rPr>
              <a:t></a:t>
            </a:r>
            <a:r>
              <a:rPr lang="en-US" dirty="0" smtClean="0"/>
              <a:t> asks “What exists?”</a:t>
            </a:r>
          </a:p>
          <a:p>
            <a:pPr indent="-246063"/>
            <a:r>
              <a:rPr lang="en-US" dirty="0" smtClean="0"/>
              <a:t>Concepts, relationships, and constraints</a:t>
            </a:r>
          </a:p>
          <a:p>
            <a:pPr indent="-24606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Ontology</a:t>
            </a:r>
            <a:endParaRPr dirty="0"/>
          </a:p>
        </p:txBody>
      </p:sp>
      <p:pic>
        <p:nvPicPr>
          <p:cNvPr id="5" name="Picture 4" descr="Car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158799"/>
            <a:ext cx="4517922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0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-246063"/>
            <a:r>
              <a:rPr lang="en-US" dirty="0" smtClean="0"/>
              <a:t>The nature of knowledge </a:t>
            </a:r>
            <a:r>
              <a:rPr lang="en-US" dirty="0" smtClean="0">
                <a:sym typeface="Symbol" pitchFamily="18" charset="2"/>
              </a:rPr>
              <a:t></a:t>
            </a:r>
            <a:r>
              <a:rPr lang="en-US" dirty="0" smtClean="0"/>
              <a:t> asks: “What is knowledge?” and “How is knowledge acquired?”</a:t>
            </a:r>
          </a:p>
          <a:p>
            <a:pPr indent="-246063"/>
            <a:r>
              <a:rPr lang="en-US" dirty="0" smtClean="0"/>
              <a:t>Populated conceptual model</a:t>
            </a:r>
          </a:p>
          <a:p>
            <a:pPr indent="-24606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Epistemology</a:t>
            </a:r>
            <a:endParaRPr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295400" y="4038600"/>
            <a:ext cx="614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487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indent="-246063"/>
            <a:r>
              <a:rPr lang="en-US" dirty="0" smtClean="0"/>
              <a:t>Principles of valid inference</a:t>
            </a:r>
            <a:r>
              <a:rPr lang="en-US" dirty="0" smtClean="0">
                <a:sym typeface="Symbol" pitchFamily="18" charset="2"/>
              </a:rPr>
              <a:t>  a</a:t>
            </a:r>
            <a:r>
              <a:rPr lang="en-US" dirty="0" smtClean="0"/>
              <a:t>sks: “What can be inferred?”</a:t>
            </a:r>
          </a:p>
          <a:p>
            <a:pPr indent="-246063"/>
            <a:r>
              <a:rPr lang="en-US" dirty="0" smtClean="0"/>
              <a:t>For us, it answers: what can be inferred (in a formal sense) from conceptualized data.</a:t>
            </a:r>
          </a:p>
          <a:p>
            <a:pPr indent="-24606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 smtClean="0"/>
              <a:t>Logic</a:t>
            </a:r>
            <a:endParaRPr dirty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 l="3125" t="42371" r="53989" b="32764"/>
          <a:stretch>
            <a:fillRect/>
          </a:stretch>
        </p:blipFill>
        <p:spPr bwMode="auto">
          <a:xfrm>
            <a:off x="1524000" y="4191000"/>
            <a:ext cx="6143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2000" y="3733800"/>
            <a:ext cx="5562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nstantia" pitchFamily="18" charset="0"/>
              </a:rPr>
              <a:t>Find price and mileage of red Nissans, 1990 or newer</a:t>
            </a:r>
          </a:p>
        </p:txBody>
      </p:sp>
    </p:spTree>
    <p:extLst>
      <p:ext uri="{BB962C8B-B14F-4D97-AF65-F5344CB8AC3E}">
        <p14:creationId xmlns:p14="http://schemas.microsoft.com/office/powerpoint/2010/main" val="82072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139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smtClean="0"/>
              <a:t>Linguistics: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sz="3100" dirty="0" smtClean="0"/>
              <a:t>Turning Raw Symbols into Knowledge</a:t>
            </a:r>
            <a:r>
              <a:rPr lang="en-US" sz="3100" dirty="0" smtClean="0"/>
              <a:t>)</a:t>
            </a:r>
            <a:endParaRPr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89961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Symbols:  $  4,500  117K  Nissan  CD  AC</a:t>
            </a:r>
          </a:p>
          <a:p>
            <a:r>
              <a:rPr lang="en-US" dirty="0" smtClean="0"/>
              <a:t>Data:  price($4,500)   mileage(117K)  make(Nissan)</a:t>
            </a:r>
          </a:p>
          <a:p>
            <a:r>
              <a:rPr lang="en-US" dirty="0" smtClean="0"/>
              <a:t>Conceptualized data:</a:t>
            </a:r>
          </a:p>
          <a:p>
            <a:pPr lvl="1"/>
            <a:r>
              <a:rPr lang="en-US" dirty="0" smtClean="0"/>
              <a:t>Car(C</a:t>
            </a:r>
            <a:r>
              <a:rPr lang="en-US" baseline="-25000" dirty="0" smtClean="0"/>
              <a:t>123</a:t>
            </a:r>
            <a:r>
              <a:rPr lang="en-US" dirty="0" smtClean="0"/>
              <a:t>) has Price($11,500)</a:t>
            </a:r>
          </a:p>
          <a:p>
            <a:pPr lvl="1"/>
            <a:r>
              <a:rPr lang="en-US" dirty="0" smtClean="0"/>
              <a:t>Car(C</a:t>
            </a:r>
            <a:r>
              <a:rPr lang="en-US" baseline="-25000" dirty="0" smtClean="0"/>
              <a:t>123</a:t>
            </a:r>
            <a:r>
              <a:rPr lang="en-US" dirty="0" smtClean="0"/>
              <a:t>) has Make(Nissan)</a:t>
            </a:r>
          </a:p>
          <a:p>
            <a:r>
              <a:rPr lang="en-US" dirty="0" smtClean="0"/>
              <a:t>Knowledge:</a:t>
            </a:r>
          </a:p>
          <a:p>
            <a:pPr lvl="1"/>
            <a:r>
              <a:rPr lang="en-US" dirty="0" smtClean="0"/>
              <a:t>“Correct” facts</a:t>
            </a:r>
          </a:p>
          <a:p>
            <a:pPr lvl="1"/>
            <a:r>
              <a:rPr lang="en-US" dirty="0" smtClean="0"/>
              <a:t>Provenance</a:t>
            </a:r>
          </a:p>
          <a:p>
            <a:pPr lvl="3"/>
            <a:endParaRPr lang="en-US" dirty="0"/>
          </a:p>
        </p:txBody>
      </p:sp>
      <p:pic>
        <p:nvPicPr>
          <p:cNvPr id="8" name="Picture 7" descr="Car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2819400"/>
            <a:ext cx="3581400" cy="25760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LCandAthensCar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90305" y="1517391"/>
            <a:ext cx="4676861" cy="5181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15573" y="2057400"/>
            <a:ext cx="2057400" cy="15240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844273" y="2335364"/>
            <a:ext cx="4004327" cy="4141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5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907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900" dirty="0" smtClean="0"/>
              <a:t>Linguistics: Communication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sz="3100" dirty="0" smtClean="0"/>
              <a:t>Turning Raw Symbols into Knowledge</a:t>
            </a:r>
            <a:r>
              <a:rPr lang="en-US" sz="3100" dirty="0" smtClean="0"/>
              <a:t>)</a:t>
            </a:r>
            <a:endParaRPr sz="31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89961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Symbols:  $  4,500  117K  Nissan  CD  AC</a:t>
            </a:r>
          </a:p>
          <a:p>
            <a:r>
              <a:rPr lang="en-US" dirty="0" smtClean="0"/>
              <a:t>Data:  price($4,500)   mileage(117K)  make(Nissan)</a:t>
            </a:r>
          </a:p>
          <a:p>
            <a:r>
              <a:rPr lang="en-US" dirty="0" smtClean="0"/>
              <a:t>Conceptualized data:</a:t>
            </a:r>
          </a:p>
          <a:p>
            <a:pPr lvl="1"/>
            <a:r>
              <a:rPr lang="en-US" dirty="0" smtClean="0"/>
              <a:t>Car(C</a:t>
            </a:r>
            <a:r>
              <a:rPr lang="en-US" baseline="-25000" dirty="0" smtClean="0"/>
              <a:t>123</a:t>
            </a:r>
            <a:r>
              <a:rPr lang="en-US" dirty="0" smtClean="0"/>
              <a:t>) has Price($4,500)</a:t>
            </a:r>
          </a:p>
          <a:p>
            <a:pPr lvl="1"/>
            <a:r>
              <a:rPr lang="en-US" dirty="0" smtClean="0"/>
              <a:t>Car(C</a:t>
            </a:r>
            <a:r>
              <a:rPr lang="en-US" baseline="-25000" dirty="0" smtClean="0"/>
              <a:t>123</a:t>
            </a:r>
            <a:r>
              <a:rPr lang="en-US" dirty="0" smtClean="0"/>
              <a:t>) has Make(Nissan)</a:t>
            </a:r>
          </a:p>
          <a:p>
            <a:r>
              <a:rPr lang="en-US" dirty="0" smtClean="0"/>
              <a:t>Knowledge:</a:t>
            </a:r>
          </a:p>
          <a:p>
            <a:pPr lvl="1"/>
            <a:r>
              <a:rPr lang="en-US" dirty="0" smtClean="0"/>
              <a:t>“Correct” facts</a:t>
            </a:r>
          </a:p>
          <a:p>
            <a:pPr lvl="1"/>
            <a:r>
              <a:rPr lang="en-US" dirty="0" smtClean="0"/>
              <a:t>Provenance</a:t>
            </a:r>
          </a:p>
          <a:p>
            <a:pPr lvl="3"/>
            <a:endParaRPr lang="en-US" dirty="0"/>
          </a:p>
        </p:txBody>
      </p:sp>
      <p:pic>
        <p:nvPicPr>
          <p:cNvPr id="5" name="Picture 4" descr="Car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2828430"/>
            <a:ext cx="3810000" cy="263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62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IE </a:t>
            </a:r>
            <a:r>
              <a:rPr dirty="0" smtClean="0"/>
              <a:t>Actualization </a:t>
            </a:r>
            <a:r>
              <a:rPr sz="2800" dirty="0" smtClean="0"/>
              <a:t>(</a:t>
            </a:r>
            <a:r>
              <a:rPr lang="en-US" sz="2800" dirty="0" smtClean="0"/>
              <a:t>with </a:t>
            </a:r>
            <a:r>
              <a:rPr sz="2800" dirty="0" smtClean="0"/>
              <a:t>Extraction </a:t>
            </a:r>
            <a:r>
              <a:rPr sz="2800" dirty="0" err="1" smtClean="0"/>
              <a:t>Ontologies</a:t>
            </a:r>
            <a:r>
              <a:rPr sz="2800" dirty="0" smtClean="0"/>
              <a:t>)</a:t>
            </a:r>
            <a:endParaRPr sz="2800" dirty="0"/>
          </a:p>
        </p:txBody>
      </p:sp>
      <p:pic>
        <p:nvPicPr>
          <p:cNvPr id="19459" name="Picture 4" descr="SLCandAthensCarAd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066800"/>
            <a:ext cx="4676861" cy="5181600"/>
          </a:xfrm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81000" y="381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3048000" y="2819400"/>
            <a:ext cx="1295400" cy="228600"/>
          </a:xfrm>
          <a:prstGeom prst="line">
            <a:avLst/>
          </a:prstGeom>
          <a:noFill/>
          <a:ln w="76200">
            <a:solidFill>
              <a:srgbClr val="4BE95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048000" y="3200400"/>
            <a:ext cx="3505200" cy="2667000"/>
          </a:xfrm>
          <a:prstGeom prst="line">
            <a:avLst/>
          </a:prstGeom>
          <a:noFill/>
          <a:ln w="76200">
            <a:solidFill>
              <a:srgbClr val="4BE95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362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me the price and</a:t>
            </a:r>
          </a:p>
          <a:p>
            <a:r>
              <a:rPr lang="en-US" sz="2400" dirty="0" smtClean="0"/>
              <a:t>mileage of all red Nissans.  I want a 1990 or newer.</a:t>
            </a:r>
          </a:p>
        </p:txBody>
      </p:sp>
    </p:spTree>
    <p:extLst>
      <p:ext uri="{BB962C8B-B14F-4D97-AF65-F5344CB8AC3E}">
        <p14:creationId xmlns:p14="http://schemas.microsoft.com/office/powerpoint/2010/main" val="1190241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ar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343400"/>
            <a:ext cx="3505200" cy="2423890"/>
          </a:xfrm>
          <a:prstGeom prst="rect">
            <a:avLst/>
          </a:prstGeom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7630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IE </a:t>
            </a:r>
            <a:r>
              <a:rPr dirty="0" smtClean="0"/>
              <a:t>Actualization </a:t>
            </a:r>
            <a:r>
              <a:rPr sz="2800" dirty="0" smtClean="0"/>
              <a:t>(</a:t>
            </a:r>
            <a:r>
              <a:rPr lang="en-US" sz="2800" dirty="0" smtClean="0"/>
              <a:t>with </a:t>
            </a:r>
            <a:r>
              <a:rPr sz="2800" dirty="0" smtClean="0"/>
              <a:t>Extraction </a:t>
            </a:r>
            <a:r>
              <a:rPr sz="2800" dirty="0" err="1" smtClean="0"/>
              <a:t>Ontologies</a:t>
            </a:r>
            <a:r>
              <a:rPr sz="2800" dirty="0" smtClean="0"/>
              <a:t>)</a:t>
            </a:r>
            <a:endParaRPr sz="2800" dirty="0"/>
          </a:p>
        </p:txBody>
      </p:sp>
      <p:pic>
        <p:nvPicPr>
          <p:cNvPr id="19459" name="Picture 4" descr="SLCandAthensCarAds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91000" y="1066800"/>
            <a:ext cx="4676861" cy="5181600"/>
          </a:xfrm>
        </p:spPr>
      </p:pic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3048000" y="2819400"/>
            <a:ext cx="1295400" cy="228600"/>
          </a:xfrm>
          <a:prstGeom prst="line">
            <a:avLst/>
          </a:prstGeom>
          <a:noFill/>
          <a:ln w="76200">
            <a:solidFill>
              <a:srgbClr val="4BE95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9"/>
          <p:cNvSpPr>
            <a:spLocks noChangeShapeType="1"/>
          </p:cNvSpPr>
          <p:nvPr/>
        </p:nvSpPr>
        <p:spPr bwMode="auto">
          <a:xfrm>
            <a:off x="3048000" y="3200400"/>
            <a:ext cx="3505200" cy="2667000"/>
          </a:xfrm>
          <a:prstGeom prst="line">
            <a:avLst/>
          </a:prstGeom>
          <a:noFill/>
          <a:ln w="76200">
            <a:solidFill>
              <a:srgbClr val="4BE95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23622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Find me the </a:t>
            </a:r>
            <a:r>
              <a:rPr lang="en-US" sz="2400" dirty="0" smtClean="0">
                <a:solidFill>
                  <a:srgbClr val="00B050"/>
                </a:solidFill>
              </a:rPr>
              <a:t>price</a:t>
            </a:r>
            <a:r>
              <a:rPr lang="en-US" sz="2400" dirty="0" smtClean="0"/>
              <a:t> and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mileage</a:t>
            </a:r>
            <a:r>
              <a:rPr lang="en-US" sz="2400" dirty="0" smtClean="0"/>
              <a:t> of all 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F0"/>
                </a:solidFill>
              </a:rPr>
              <a:t>Nissans</a:t>
            </a:r>
            <a:r>
              <a:rPr lang="en-US" sz="2400" dirty="0" smtClean="0"/>
              <a:t>.  I want a </a:t>
            </a:r>
            <a:r>
              <a:rPr lang="en-US" sz="2400" dirty="0" smtClean="0">
                <a:solidFill>
                  <a:srgbClr val="7030A0"/>
                </a:solidFill>
              </a:rPr>
              <a:t>1990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or newer</a:t>
            </a:r>
            <a:r>
              <a:rPr lang="en-US" sz="2400" dirty="0" smtClean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525756"/>
            <a:ext cx="34865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Linguistic “understanding”</a:t>
            </a:r>
          </a:p>
          <a:p>
            <a:r>
              <a:rPr lang="en-US" sz="2400" dirty="0" smtClean="0"/>
              <a:t>of query.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685800" y="2743200"/>
            <a:ext cx="1295400" cy="1676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" y="3124200"/>
            <a:ext cx="762000" cy="12954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133600" y="3124200"/>
            <a:ext cx="609600" cy="1295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57200" y="3505200"/>
            <a:ext cx="228600" cy="175260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09600" y="3505200"/>
            <a:ext cx="2057400" cy="2286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0" y="6096000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sym typeface="Symbol"/>
              </a:rPr>
              <a:t></a:t>
            </a:r>
            <a:r>
              <a:rPr lang="en-US" dirty="0" smtClean="0">
                <a:solidFill>
                  <a:srgbClr val="C00000"/>
                </a:solidFill>
              </a:rPr>
              <a:t> 1990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152400" y="3810000"/>
            <a:ext cx="381000" cy="9144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2400" y="4724400"/>
            <a:ext cx="76200" cy="14478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396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418"/>
            <a:ext cx="8305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Free-form Query Processing with Annotated Results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981200"/>
            <a:ext cx="6436327" cy="449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2625" y="3353028"/>
            <a:ext cx="636062" cy="2154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101600">
              <a:schemeClr val="accent1">
                <a:lumMod val="20000"/>
                <a:lumOff val="80000"/>
                <a:alpha val="75000"/>
              </a:schemeClr>
            </a:glow>
            <a:softEdge rad="50800"/>
          </a:effectLst>
        </p:spPr>
        <p:txBody>
          <a:bodyPr wrap="none" rtlCol="0">
            <a:spAutoFit/>
          </a:bodyPr>
          <a:lstStyle/>
          <a:p>
            <a:r>
              <a:rPr lang="en-US" sz="800" dirty="0" smtClean="0"/>
              <a:t>Klagenfurt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6965950" y="3343275"/>
            <a:ext cx="2340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7029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vid W. Embley\My Documents\WoK\HIP-Workshop-ICDAR2011\presentation\ElyPage419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839" y="1574017"/>
            <a:ext cx="3271521" cy="5161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479" y="247173"/>
            <a:ext cx="8526462" cy="120177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Finding Facts in Historical </a:t>
            </a:r>
            <a:r>
              <a:rPr lang="en-US" sz="4000" dirty="0" smtClean="0"/>
              <a:t>Documents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6672" y="2292748"/>
            <a:ext cx="38613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</a:t>
            </a:r>
            <a:r>
              <a:rPr lang="en-US" sz="3200" dirty="0"/>
              <a:t>Web of Knowledge </a:t>
            </a:r>
            <a:r>
              <a:rPr lang="en-US" sz="3200" dirty="0" smtClean="0"/>
              <a:t>superimposed </a:t>
            </a:r>
            <a:r>
              <a:rPr lang="en-US" sz="3200" dirty="0"/>
              <a:t>over</a:t>
            </a:r>
            <a:br>
              <a:rPr lang="en-US" sz="3200" dirty="0"/>
            </a:br>
            <a:r>
              <a:rPr lang="en-US" sz="3200" dirty="0"/>
              <a:t>Historical </a:t>
            </a:r>
            <a:r>
              <a:rPr lang="en-US" sz="3200" dirty="0" smtClean="0"/>
              <a:t>Documents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233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199" y="561504"/>
            <a:ext cx="8552549" cy="1251062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300" dirty="0" smtClean="0"/>
              <a:t>Finding Facts in Historical Documents</a:t>
            </a:r>
            <a:br>
              <a:rPr lang="en-US" sz="53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(A Web of Knowledge Superimposed over Historical Documents)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32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r>
              <a:rPr lang="en-US" baseline="0" dirty="0" smtClean="0"/>
              <a:t> in </a:t>
            </a:r>
            <a:r>
              <a:rPr lang="en-US" dirty="0" smtClean="0"/>
              <a:t>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Integers</a:t>
            </a:r>
            <a:r>
              <a:rPr lang="en-US" baseline="0" dirty="0" smtClean="0"/>
              <a:t> can represent any information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2634067"/>
            <a:ext cx="8418740" cy="2844800"/>
            <a:chOff x="457200" y="2634067"/>
            <a:chExt cx="8418740" cy="2844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634067"/>
              <a:ext cx="2857500" cy="28448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752367" y="2923189"/>
              <a:ext cx="5123573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56,389,473,484,298,023,816,687,691,864,247,869,871,254,222,913,371,503,551,839,380,411,409,248,235,383,209,877,292,917,784,277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8484" y="3521924"/>
              <a:ext cx="395060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=</a:t>
              </a:r>
              <a:endParaRPr lang="en-US" sz="32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170861" y="5616332"/>
            <a:ext cx="6723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Okay, sometimes they’re really BIG integers (this one’s relatively small, by the way)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048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871415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4419600" y="2209799"/>
            <a:ext cx="694732" cy="9144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QueryResult3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457199" y="561504"/>
            <a:ext cx="8552549" cy="1251062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300" dirty="0" smtClean="0"/>
              <a:t>Finding Facts in Historical Documents</a:t>
            </a:r>
            <a:br>
              <a:rPr lang="en-US" sz="53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(A Web of Knowledge Superimposed over Historical Documents)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177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200400" y="1828800"/>
            <a:ext cx="265149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grandchildren of Mary Ely</a:t>
            </a:r>
            <a:endParaRPr lang="en-US" dirty="0"/>
          </a:p>
        </p:txBody>
      </p:sp>
      <p:pic>
        <p:nvPicPr>
          <p:cNvPr id="13" name="Picture 12" descr="ontology.D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124200"/>
            <a:ext cx="1195387" cy="759600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914400" y="2819400"/>
            <a:ext cx="7696200" cy="13716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lyPage419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5181600"/>
            <a:ext cx="799621" cy="1276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67600" y="57912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2" name="Picture 11" descr="ontology.NT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124200"/>
            <a:ext cx="1247775" cy="831047"/>
          </a:xfrm>
          <a:prstGeom prst="rect">
            <a:avLst/>
          </a:prstGeom>
        </p:spPr>
      </p:pic>
      <p:pic>
        <p:nvPicPr>
          <p:cNvPr id="14" name="Picture 13" descr="ontology.JP.bmp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200" y="2971800"/>
            <a:ext cx="1109663" cy="888701"/>
          </a:xfrm>
          <a:prstGeom prst="rect">
            <a:avLst/>
          </a:prstGeom>
        </p:spPr>
      </p:pic>
      <p:pic>
        <p:nvPicPr>
          <p:cNvPr id="15" name="Picture 14" descr="ElyPage417.bmp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764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ElyPage418.bmp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670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 descr="ElyPage420.bmp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5181600"/>
            <a:ext cx="807735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 descr="ElyPage421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38800" y="5181600"/>
            <a:ext cx="815318" cy="13067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ElyPage42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29400" y="5181600"/>
            <a:ext cx="808208" cy="1295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2" name="Straight Connector 21"/>
          <p:cNvCxnSpPr/>
          <p:nvPr/>
        </p:nvCxnSpPr>
        <p:spPr>
          <a:xfrm rot="16200000" flipV="1">
            <a:off x="2933700" y="4076700"/>
            <a:ext cx="1143000" cy="914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 flipH="1" flipV="1">
            <a:off x="3695700" y="4305300"/>
            <a:ext cx="1143000" cy="457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114800" y="3886200"/>
            <a:ext cx="1676400" cy="1219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528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4724400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3429000" y="2819400"/>
            <a:ext cx="1295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5300" y="2247900"/>
            <a:ext cx="990600" cy="762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3314700" y="2400300"/>
            <a:ext cx="3200400" cy="23622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657600" y="5257800"/>
            <a:ext cx="2438400" cy="838200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HighlightedPage3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100082" y="1947182"/>
            <a:ext cx="2956832" cy="3309136"/>
          </a:xfrm>
          <a:prstGeom prst="rect">
            <a:avLst/>
          </a:prstGeom>
          <a:ln>
            <a:noFill/>
          </a:ln>
        </p:spPr>
      </p:pic>
      <p:pic>
        <p:nvPicPr>
          <p:cNvPr id="34" name="Picture 33" descr="QueryResult3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0988" y="1932215"/>
            <a:ext cx="2483984" cy="139158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5" name="Picture 34" descr="ReasoningChain3.bmp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4616" y="3492728"/>
            <a:ext cx="2697992" cy="15655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457199" y="561504"/>
            <a:ext cx="8552549" cy="1251062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300" dirty="0" smtClean="0"/>
              <a:t>Finding Facts in Historical Documents</a:t>
            </a:r>
            <a:br>
              <a:rPr lang="en-US" sz="5300" dirty="0" smtClean="0"/>
            </a:br>
            <a:r>
              <a:rPr lang="en-US" sz="3700" dirty="0" smtClean="0"/>
              <a:t/>
            </a:r>
            <a:br>
              <a:rPr lang="en-US" sz="37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(A Web of Knowledge Superimposed over Historical Documents)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8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6" descr="architectural lay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95400" y="2008290"/>
            <a:ext cx="6390132" cy="4267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587073"/>
            <a:ext cx="8552549" cy="1251062"/>
          </a:xfrm>
          <a:prstGeom prst="rect">
            <a:avLst/>
          </a:prstGeom>
        </p:spPr>
        <p:txBody>
          <a:bodyPr vert="horz" lIns="91440" rIns="45720" rtlCol="0" anchor="ctr">
            <a:normAutofit fontScale="75000" lnSpcReduction="2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5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300" dirty="0" smtClean="0"/>
              <a:t>Finding Facts in Historical Documents</a:t>
            </a:r>
            <a:br>
              <a:rPr lang="en-US" sz="5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2700" dirty="0" smtClean="0">
                <a:solidFill>
                  <a:schemeClr val="tx1"/>
                </a:solidFill>
              </a:rPr>
              <a:t>(Nicely illustrates Semantic Web “layer cake”)</a:t>
            </a:r>
            <a:endParaRPr 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83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Additional Help Needed: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5784"/>
            <a:ext cx="8610600" cy="508669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Ontology</a:t>
            </a:r>
          </a:p>
          <a:p>
            <a:pPr lvl="1"/>
            <a:r>
              <a:rPr lang="en-US" dirty="0" smtClean="0"/>
              <a:t>Issue: ontological commitment distinguishing person, place, &amp; thing</a:t>
            </a:r>
          </a:p>
          <a:p>
            <a:pPr lvl="1"/>
            <a:r>
              <a:rPr lang="en-US" dirty="0" smtClean="0"/>
              <a:t>Solution? reliance on plausible relationships &amp; context</a:t>
            </a:r>
          </a:p>
          <a:p>
            <a:r>
              <a:rPr lang="en-US" dirty="0" smtClean="0"/>
              <a:t>Epistemology</a:t>
            </a:r>
          </a:p>
          <a:p>
            <a:pPr lvl="1"/>
            <a:r>
              <a:rPr lang="en-US" dirty="0" smtClean="0"/>
              <a:t>Issue: trust</a:t>
            </a:r>
          </a:p>
          <a:p>
            <a:pPr lvl="1"/>
            <a:r>
              <a:rPr lang="en-US" dirty="0" smtClean="0"/>
              <a:t>Solution?</a:t>
            </a:r>
          </a:p>
          <a:p>
            <a:pPr lvl="2"/>
            <a:r>
              <a:rPr lang="en-US" dirty="0" smtClean="0"/>
              <a:t>grounding facts in source documents</a:t>
            </a:r>
          </a:p>
          <a:p>
            <a:pPr lvl="2"/>
            <a:r>
              <a:rPr lang="en-US" dirty="0" smtClean="0"/>
              <a:t>evidence-based community agreement</a:t>
            </a:r>
          </a:p>
          <a:p>
            <a:pPr lvl="2"/>
            <a:r>
              <a:rPr lang="en-US" dirty="0" smtClean="0"/>
              <a:t>probabilistic plausibility</a:t>
            </a:r>
          </a:p>
          <a:p>
            <a:r>
              <a:rPr lang="en-US" dirty="0" smtClean="0"/>
              <a:t>Logic</a:t>
            </a:r>
          </a:p>
          <a:p>
            <a:pPr lvl="1"/>
            <a:r>
              <a:rPr lang="en-US" dirty="0" smtClean="0"/>
              <a:t>Issue: tractability</a:t>
            </a:r>
          </a:p>
          <a:p>
            <a:pPr lvl="1"/>
            <a:r>
              <a:rPr lang="en-US" dirty="0" smtClean="0"/>
              <a:t>Solution? detect long-running queries; interactive resolution</a:t>
            </a:r>
          </a:p>
          <a:p>
            <a:r>
              <a:rPr lang="en-US" dirty="0" smtClean="0"/>
              <a:t>Linguistics</a:t>
            </a:r>
          </a:p>
          <a:p>
            <a:pPr lvl="1"/>
            <a:r>
              <a:rPr lang="en-US" dirty="0" smtClean="0"/>
              <a:t>Issue: rapid construction of mappings</a:t>
            </a:r>
          </a:p>
          <a:p>
            <a:pPr lvl="1"/>
            <a:r>
              <a:rPr lang="en-US" dirty="0" smtClean="0"/>
              <a:t>Solution? use of </a:t>
            </a:r>
            <a:r>
              <a:rPr lang="en-US" dirty="0" err="1" smtClean="0"/>
              <a:t>WordNet</a:t>
            </a:r>
            <a:r>
              <a:rPr lang="en-US" dirty="0" smtClean="0"/>
              <a:t> and other lexical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67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amilyDesiredWithChristen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2133600"/>
            <a:ext cx="3505200" cy="1996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Multilingual Query Processing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0" y="1431261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Wie</a:t>
            </a:r>
            <a:r>
              <a:rPr lang="en-US" dirty="0" smtClean="0"/>
              <a:t> alt war Mary Ely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ihr</a:t>
            </a:r>
            <a:r>
              <a:rPr lang="en-US" dirty="0" smtClean="0"/>
              <a:t> Son William </a:t>
            </a:r>
            <a:r>
              <a:rPr lang="en-US" dirty="0" err="1" smtClean="0"/>
              <a:t>geboren</a:t>
            </a:r>
            <a:r>
              <a:rPr lang="en-US" dirty="0" smtClean="0"/>
              <a:t> </a:t>
            </a:r>
            <a:r>
              <a:rPr lang="en-US" dirty="0" err="1" smtClean="0"/>
              <a:t>wurde</a:t>
            </a:r>
            <a:r>
              <a:rPr lang="en-US" dirty="0" smtClean="0"/>
              <a:t>?  (die Mary Ely die Maria Jennings </a:t>
            </a:r>
            <a:r>
              <a:rPr lang="en-US" dirty="0" err="1" smtClean="0"/>
              <a:t>Lathrops</a:t>
            </a:r>
            <a:r>
              <a:rPr lang="en-US" dirty="0" smtClean="0"/>
              <a:t> </a:t>
            </a:r>
            <a:r>
              <a:rPr lang="en-US" dirty="0" err="1" smtClean="0"/>
              <a:t>Oma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990600" y="4419600"/>
            <a:ext cx="2362200" cy="2209800"/>
            <a:chOff x="762000" y="2057400"/>
            <a:chExt cx="2362200" cy="2209800"/>
          </a:xfrm>
        </p:grpSpPr>
        <p:pic>
          <p:nvPicPr>
            <p:cNvPr id="12" name="Picture 11" descr="PersonNameBirthDeath.Korean.bmp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000" y="2057400"/>
              <a:ext cx="2362200" cy="22098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62000" y="21336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이름</a:t>
              </a:r>
              <a:endParaRPr lang="en-US" sz="1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21336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생년월일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33600" y="2133600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사망날짜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47800" y="2819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사람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514600" y="2819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성별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0" y="3962400"/>
              <a:ext cx="4924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자식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429000"/>
              <a:ext cx="3385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 smtClean="0"/>
                <a:t>의</a:t>
              </a:r>
              <a:endParaRPr lang="en-US" sz="1200" dirty="0"/>
            </a:p>
          </p:txBody>
        </p:sp>
      </p:grpSp>
      <p:pic>
        <p:nvPicPr>
          <p:cNvPr id="27" name="Picture 26" descr="familyFrench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1600" y="4495800"/>
            <a:ext cx="3390900" cy="218122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294956" y="4575779"/>
            <a:ext cx="4940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nom</a:t>
            </a:r>
            <a:endParaRPr lang="en-US" sz="1300" dirty="0"/>
          </a:p>
        </p:txBody>
      </p:sp>
      <p:sp>
        <p:nvSpPr>
          <p:cNvPr id="29" name="Rectangle 28"/>
          <p:cNvSpPr/>
          <p:nvPr/>
        </p:nvSpPr>
        <p:spPr>
          <a:xfrm>
            <a:off x="6299410" y="5220645"/>
            <a:ext cx="72808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individu</a:t>
            </a:r>
            <a:endParaRPr lang="en-US" sz="1300" dirty="0"/>
          </a:p>
        </p:txBody>
      </p:sp>
      <p:sp>
        <p:nvSpPr>
          <p:cNvPr id="30" name="Rectangle 29"/>
          <p:cNvSpPr/>
          <p:nvPr/>
        </p:nvSpPr>
        <p:spPr>
          <a:xfrm>
            <a:off x="6347271" y="6269812"/>
            <a:ext cx="62613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enfant</a:t>
            </a:r>
            <a:endParaRPr lang="en-US" sz="1300" dirty="0"/>
          </a:p>
        </p:txBody>
      </p:sp>
      <p:sp>
        <p:nvSpPr>
          <p:cNvPr id="31" name="Rectangle 30"/>
          <p:cNvSpPr/>
          <p:nvPr/>
        </p:nvSpPr>
        <p:spPr>
          <a:xfrm>
            <a:off x="6858000" y="5791200"/>
            <a:ext cx="356188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de</a:t>
            </a:r>
            <a:endParaRPr lang="en-US" sz="1300" dirty="0"/>
          </a:p>
        </p:txBody>
      </p:sp>
      <p:sp>
        <p:nvSpPr>
          <p:cNvPr id="32" name="Rectangle 31"/>
          <p:cNvSpPr/>
          <p:nvPr/>
        </p:nvSpPr>
        <p:spPr>
          <a:xfrm>
            <a:off x="7345428" y="4572000"/>
            <a:ext cx="11287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date de décès</a:t>
            </a:r>
            <a:endParaRPr lang="en-US" sz="1300" dirty="0"/>
          </a:p>
        </p:txBody>
      </p:sp>
      <p:sp>
        <p:nvSpPr>
          <p:cNvPr id="33" name="Rectangle 32"/>
          <p:cNvSpPr/>
          <p:nvPr/>
        </p:nvSpPr>
        <p:spPr>
          <a:xfrm>
            <a:off x="5852286" y="4579557"/>
            <a:ext cx="13980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300" dirty="0" smtClean="0"/>
              <a:t>date de naissance</a:t>
            </a:r>
            <a:endParaRPr lang="en-US" sz="1300" dirty="0"/>
          </a:p>
        </p:txBody>
      </p:sp>
      <p:sp>
        <p:nvSpPr>
          <p:cNvPr id="34" name="Rectangle 33"/>
          <p:cNvSpPr/>
          <p:nvPr/>
        </p:nvSpPr>
        <p:spPr>
          <a:xfrm>
            <a:off x="7162800" y="5867400"/>
            <a:ext cx="138589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smtClean="0"/>
              <a:t>date de </a:t>
            </a:r>
            <a:r>
              <a:rPr lang="en-US" sz="1300" dirty="0" err="1" smtClean="0"/>
              <a:t>baptême</a:t>
            </a:r>
            <a:r>
              <a:rPr lang="en-US" sz="1300" dirty="0" smtClean="0"/>
              <a:t> </a:t>
            </a:r>
            <a:endParaRPr lang="en-US" sz="1300" dirty="0"/>
          </a:p>
        </p:txBody>
      </p:sp>
      <p:sp>
        <p:nvSpPr>
          <p:cNvPr id="35" name="Rectangle 34"/>
          <p:cNvSpPr/>
          <p:nvPr/>
        </p:nvSpPr>
        <p:spPr>
          <a:xfrm>
            <a:off x="7582215" y="5257800"/>
            <a:ext cx="48231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 err="1" smtClean="0"/>
              <a:t>sexe</a:t>
            </a:r>
            <a:endParaRPr lang="en-US" sz="1300" dirty="0"/>
          </a:p>
        </p:txBody>
      </p:sp>
      <p:sp>
        <p:nvSpPr>
          <p:cNvPr id="37" name="TextBox 36"/>
          <p:cNvSpPr txBox="1"/>
          <p:nvPr/>
        </p:nvSpPr>
        <p:spPr>
          <a:xfrm>
            <a:off x="4114800" y="4876800"/>
            <a:ext cx="5389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8" name="Right Arrow 37"/>
          <p:cNvSpPr/>
          <p:nvPr/>
        </p:nvSpPr>
        <p:spPr>
          <a:xfrm rot="18760714">
            <a:off x="2209800" y="3810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 rot="7839019">
            <a:off x="2431317" y="3973067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rot="5400000">
            <a:off x="3962400" y="44196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16200000">
            <a:off x="4265322" y="442645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2252766">
            <a:off x="5729411" y="4101251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ight Arrow 42"/>
          <p:cNvSpPr/>
          <p:nvPr/>
        </p:nvSpPr>
        <p:spPr>
          <a:xfrm rot="13105172">
            <a:off x="5880683" y="3874784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352800" y="5715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Additional help needed from philosophical disciplines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91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457200" y="1775191"/>
            <a:ext cx="8229600" cy="4855878"/>
          </a:xfrm>
        </p:spPr>
        <p:txBody>
          <a:bodyPr>
            <a:normAutofit/>
          </a:bodyPr>
          <a:lstStyle/>
          <a:p>
            <a:r>
              <a:rPr lang="en-US" dirty="0" smtClean="0"/>
              <a:t>Continue building </a:t>
            </a:r>
            <a:r>
              <a:rPr lang="en-US" dirty="0" err="1" smtClean="0"/>
              <a:t>WoK</a:t>
            </a:r>
            <a:r>
              <a:rPr lang="en-US" dirty="0" smtClean="0"/>
              <a:t> tools</a:t>
            </a:r>
          </a:p>
          <a:p>
            <a:pPr lvl="1"/>
            <a:r>
              <a:rPr lang="en-US" dirty="0" smtClean="0"/>
              <a:t>Semantic annotation tools</a:t>
            </a:r>
          </a:p>
          <a:p>
            <a:pPr lvl="2"/>
            <a:r>
              <a:rPr lang="en-US" dirty="0" smtClean="0"/>
              <a:t>We have access to a world-class set of historical documents that we hope to help annotate better</a:t>
            </a:r>
          </a:p>
          <a:p>
            <a:pPr lvl="1"/>
            <a:r>
              <a:rPr lang="en-US" dirty="0" smtClean="0"/>
              <a:t>Improved</a:t>
            </a:r>
            <a:r>
              <a:rPr lang="en-US" baseline="0" dirty="0" smtClean="0"/>
              <a:t> ontology creation tools</a:t>
            </a:r>
          </a:p>
          <a:p>
            <a:pPr lvl="2"/>
            <a:r>
              <a:rPr lang="en-US" dirty="0" smtClean="0"/>
              <a:t>This is a </a:t>
            </a:r>
            <a:r>
              <a:rPr lang="en-US" b="1" i="1" dirty="0" smtClean="0"/>
              <a:t>hard</a:t>
            </a:r>
            <a:r>
              <a:rPr lang="en-US" dirty="0" smtClean="0"/>
              <a:t> problem</a:t>
            </a:r>
            <a:r>
              <a:rPr lang="en-US" baseline="0" dirty="0" smtClean="0"/>
              <a:t> that takes expert attention</a:t>
            </a:r>
          </a:p>
          <a:p>
            <a:pPr lvl="1"/>
            <a:r>
              <a:rPr lang="en-US" baseline="0" dirty="0" smtClean="0"/>
              <a:t>Improved query tools</a:t>
            </a:r>
          </a:p>
          <a:p>
            <a:pPr lvl="2"/>
            <a:r>
              <a:rPr lang="en-US" dirty="0" smtClean="0"/>
              <a:t>Perhaps separate extraction and query ontology profiles</a:t>
            </a:r>
            <a:endParaRPr lang="en-US" baseline="0" dirty="0" smtClean="0"/>
          </a:p>
          <a:p>
            <a:pPr lvl="1"/>
            <a:r>
              <a:rPr lang="en-US" dirty="0" smtClean="0"/>
              <a:t>Multi-lingual ontology capabilities</a:t>
            </a:r>
          </a:p>
          <a:p>
            <a:pPr lvl="2"/>
            <a:r>
              <a:rPr lang="en-US" dirty="0" smtClean="0"/>
              <a:t>Enhanced </a:t>
            </a:r>
            <a:r>
              <a:rPr lang="en-US" dirty="0" err="1" smtClean="0"/>
              <a:t>universalilty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569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762"/>
            <a:ext cx="8229600" cy="5050970"/>
          </a:xfrm>
        </p:spPr>
        <p:txBody>
          <a:bodyPr>
            <a:normAutofit/>
          </a:bodyPr>
          <a:lstStyle/>
          <a:p>
            <a:r>
              <a:rPr lang="en-US" dirty="0" smtClean="0"/>
              <a:t>Principles from philosophical disciplines</a:t>
            </a:r>
          </a:p>
          <a:p>
            <a:pPr lvl="1"/>
            <a:r>
              <a:rPr lang="en-US" dirty="0" smtClean="0"/>
              <a:t>Can guide CM research</a:t>
            </a:r>
          </a:p>
          <a:p>
            <a:pPr lvl="1"/>
            <a:r>
              <a:rPr lang="en-US" dirty="0" smtClean="0"/>
              <a:t>Can enhance CM applications</a:t>
            </a:r>
          </a:p>
          <a:p>
            <a:r>
              <a:rPr lang="en-US" dirty="0" smtClean="0"/>
              <a:t> Apply principles pragmatically:</a:t>
            </a:r>
          </a:p>
          <a:p>
            <a:pPr lvl="1"/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Sufficiency</a:t>
            </a:r>
          </a:p>
          <a:p>
            <a:pPr lvl="1"/>
            <a:r>
              <a:rPr lang="en-US" dirty="0" smtClean="0"/>
              <a:t>But not </a:t>
            </a:r>
            <a:r>
              <a:rPr lang="en-US" dirty="0" smtClean="0"/>
              <a:t>overzealously</a:t>
            </a:r>
          </a:p>
          <a:p>
            <a:r>
              <a:rPr lang="en-US" dirty="0" smtClean="0"/>
              <a:t>When you have formal tools, they may be able to do a LOT more than you first think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336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Kid [Conceptual Modeling],</a:t>
            </a:r>
            <a:br>
              <a:rPr lang="en-US" dirty="0" smtClean="0"/>
            </a:br>
            <a:r>
              <a:rPr lang="en-US" dirty="0" smtClean="0"/>
              <a:t>You’ll </a:t>
            </a:r>
            <a:r>
              <a:rPr lang="en-US" dirty="0" smtClean="0"/>
              <a:t>Move Mountains!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4243" r="-24243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6173436" y="5186009"/>
            <a:ext cx="451683" cy="106148"/>
            <a:chOff x="1477090" y="5439725"/>
            <a:chExt cx="6321954" cy="820396"/>
          </a:xfrm>
          <a:effectLst/>
        </p:grpSpPr>
        <p:sp>
          <p:nvSpPr>
            <p:cNvPr id="6" name="Rectangle 5"/>
            <p:cNvSpPr/>
            <p:nvPr/>
          </p:nvSpPr>
          <p:spPr>
            <a:xfrm>
              <a:off x="1477090" y="5449457"/>
              <a:ext cx="1909410" cy="81066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</a:rPr>
                <a:t>Company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889634" y="5439725"/>
              <a:ext cx="1909410" cy="810664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404040"/>
                  </a:solidFill>
                  <a:effectLst/>
                </a:rPr>
                <a:t>Employee</a:t>
              </a:r>
              <a:endParaRPr lang="en-US" sz="2800" dirty="0">
                <a:solidFill>
                  <a:srgbClr val="404040"/>
                </a:solidFill>
                <a:effectLst/>
              </a:endParaRPr>
            </a:p>
          </p:txBody>
        </p:sp>
        <p:cxnSp>
          <p:nvCxnSpPr>
            <p:cNvPr id="8" name="Straight Connector 7"/>
            <p:cNvCxnSpPr>
              <a:stCxn id="7" idx="1"/>
              <a:endCxn id="6" idx="3"/>
            </p:cNvCxnSpPr>
            <p:nvPr/>
          </p:nvCxnSpPr>
          <p:spPr>
            <a:xfrm flipH="1">
              <a:off x="3386500" y="5845057"/>
              <a:ext cx="2503134" cy="9732"/>
            </a:xfrm>
            <a:prstGeom prst="lin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025972" y="5530523"/>
              <a:ext cx="1287951" cy="630518"/>
            </a:xfrm>
            <a:prstGeom prst="diamond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5488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Visit</a:t>
            </a:r>
            <a:r>
              <a:rPr lang="en-US" baseline="0" dirty="0" smtClean="0"/>
              <a:t> the Data Extraction Research Group’s web page:</a:t>
            </a:r>
          </a:p>
          <a:p>
            <a:pPr lvl="1"/>
            <a:endParaRPr lang="en-US" dirty="0" smtClean="0">
              <a:hlinkClick r:id="rId2"/>
            </a:endParaRPr>
          </a:p>
          <a:p>
            <a:pPr marL="457200" lvl="1" indent="0" algn="ctr">
              <a:buNone/>
            </a:pPr>
            <a:r>
              <a:rPr lang="en-US" dirty="0" smtClean="0">
                <a:hlinkClick r:id="rId2"/>
              </a:rPr>
              <a:t>http://www.deg.byu.edu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There</a:t>
            </a:r>
            <a:r>
              <a:rPr lang="en-US" baseline="0" dirty="0" smtClean="0"/>
              <a:t> you can find </a:t>
            </a:r>
            <a:r>
              <a:rPr lang="en-US" baseline="0" dirty="0" smtClean="0"/>
              <a:t>electronic version</a:t>
            </a:r>
            <a:r>
              <a:rPr lang="en-US" dirty="0" smtClean="0"/>
              <a:t>s </a:t>
            </a:r>
            <a:r>
              <a:rPr lang="en-US" baseline="0" dirty="0" smtClean="0"/>
              <a:t>of </a:t>
            </a:r>
            <a:r>
              <a:rPr lang="en-US" baseline="0" dirty="0" smtClean="0"/>
              <a:t>our papers and presentations</a:t>
            </a:r>
          </a:p>
          <a:p>
            <a:pPr lvl="0"/>
            <a:r>
              <a:rPr lang="en-US" dirty="0" smtClean="0"/>
              <a:t>Thanks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765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in Computer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Edwardian Script ITC"/>
                <a:cs typeface="Edwardian Script ITC"/>
              </a:rPr>
              <a:t>S</a:t>
            </a:r>
            <a:r>
              <a:rPr lang="en-US" dirty="0"/>
              <a:t> </a:t>
            </a:r>
            <a:r>
              <a:rPr lang="en-US" dirty="0" smtClean="0"/>
              <a:t> language</a:t>
            </a:r>
            <a:r>
              <a:rPr lang="en-US" baseline="0" dirty="0" smtClean="0"/>
              <a:t> can represent any computable function: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dirty="0" smtClean="0"/>
              <a:t> - 1</a:t>
            </a:r>
          </a:p>
          <a:p>
            <a:pPr lvl="1"/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</a:t>
            </a:r>
            <a:r>
              <a:rPr lang="en-US" dirty="0" smtClean="0"/>
              <a:t> </a:t>
            </a:r>
            <a:r>
              <a:rPr lang="en-US" i="1" dirty="0" smtClean="0"/>
              <a:t>V</a:t>
            </a:r>
            <a:r>
              <a:rPr lang="en-US" dirty="0" smtClean="0"/>
              <a:t> + 1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V</a:t>
            </a:r>
            <a:r>
              <a:rPr lang="en-US" dirty="0" smtClean="0"/>
              <a:t> ≠ 0 GOTO </a:t>
            </a:r>
            <a:r>
              <a:rPr lang="en-US" i="1" dirty="0" smtClean="0"/>
              <a:t>L</a:t>
            </a:r>
          </a:p>
          <a:p>
            <a:pPr lvl="1"/>
            <a:endParaRPr lang="en-US" dirty="0"/>
          </a:p>
          <a:p>
            <a:r>
              <a:rPr lang="en-US" dirty="0" smtClean="0"/>
              <a:t>Any algorithm can be expressed in these terms: integers and a very simple language!</a:t>
            </a:r>
          </a:p>
        </p:txBody>
      </p:sp>
    </p:spTree>
    <p:extLst>
      <p:ext uri="{BB962C8B-B14F-4D97-AF65-F5344CB8AC3E}">
        <p14:creationId xmlns:p14="http://schemas.microsoft.com/office/powerpoint/2010/main" val="3098550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Big</a:t>
            </a:r>
            <a:r>
              <a:rPr lang="en-US" baseline="0" dirty="0" smtClean="0"/>
              <a:t>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Mathematical relations nicely describe all data structures</a:t>
            </a:r>
          </a:p>
          <a:p>
            <a:pPr lvl="1"/>
            <a:r>
              <a:rPr lang="en-US" dirty="0" smtClean="0"/>
              <a:t>Relational, ER, and OO Models</a:t>
            </a:r>
          </a:p>
          <a:p>
            <a:pPr lvl="2"/>
            <a:r>
              <a:rPr lang="en-US" dirty="0" smtClean="0"/>
              <a:t>Conceptual design (associations, attributes, is</a:t>
            </a:r>
            <a:r>
              <a:rPr lang="en-US" dirty="0"/>
              <a:t>-a, part-of, </a:t>
            </a:r>
            <a:r>
              <a:rPr lang="en-US" dirty="0" smtClean="0"/>
              <a:t>cardinality constraints)</a:t>
            </a:r>
          </a:p>
          <a:p>
            <a:pPr lvl="2"/>
            <a:r>
              <a:rPr lang="en-US" dirty="0" smtClean="0"/>
              <a:t>Physical design (functional dependencies &amp; normalization)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477090" y="5187529"/>
            <a:ext cx="6321954" cy="820396"/>
            <a:chOff x="1477090" y="5439725"/>
            <a:chExt cx="6321954" cy="820396"/>
          </a:xfrm>
          <a:effectLst>
            <a:reflection stA="45000" endPos="49000" dist="12700" dir="5400000" sy="-100000" algn="bl" rotWithShape="0"/>
          </a:effectLst>
        </p:grpSpPr>
        <p:sp>
          <p:nvSpPr>
            <p:cNvPr id="4" name="Rectangle 3"/>
            <p:cNvSpPr/>
            <p:nvPr/>
          </p:nvSpPr>
          <p:spPr>
            <a:xfrm>
              <a:off x="1477090" y="5449457"/>
              <a:ext cx="1909410" cy="810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Company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889634" y="5439725"/>
              <a:ext cx="1909410" cy="81066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rgbClr val="404040"/>
                  </a:solidFill>
                </a:rPr>
                <a:t>Employee</a:t>
              </a:r>
              <a:endParaRPr lang="en-US" sz="2800" dirty="0">
                <a:solidFill>
                  <a:srgbClr val="404040"/>
                </a:solidFill>
              </a:endParaRPr>
            </a:p>
          </p:txBody>
        </p:sp>
        <p:cxnSp>
          <p:nvCxnSpPr>
            <p:cNvPr id="7" name="Straight Connector 6"/>
            <p:cNvCxnSpPr>
              <a:stCxn id="5" idx="1"/>
              <a:endCxn id="4" idx="3"/>
            </p:cNvCxnSpPr>
            <p:nvPr/>
          </p:nvCxnSpPr>
          <p:spPr>
            <a:xfrm flipH="1">
              <a:off x="3386500" y="5845057"/>
              <a:ext cx="2503134" cy="9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Diamond 8"/>
            <p:cNvSpPr/>
            <p:nvPr/>
          </p:nvSpPr>
          <p:spPr>
            <a:xfrm>
              <a:off x="4025972" y="5530523"/>
              <a:ext cx="1287951" cy="630518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45054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Cardinality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studied semantic data models and cardinality constraints in the early 1990’s</a:t>
            </a:r>
          </a:p>
          <a:p>
            <a:r>
              <a:rPr lang="en-US" dirty="0" smtClean="0"/>
              <a:t>You can do surprising things with participation constraints</a:t>
            </a:r>
          </a:p>
          <a:p>
            <a:pPr lvl="1"/>
            <a:r>
              <a:rPr lang="en-US" dirty="0" smtClean="0"/>
              <a:t>Graphical query language with universal and existential quantifiers coming from participation constraints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3773911" y="4984990"/>
            <a:ext cx="19204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sym typeface="Symbol"/>
              </a:rPr>
              <a:t>   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2289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6369</TotalTime>
  <Words>5062</Words>
  <Application>Microsoft Macintosh PowerPoint</Application>
  <PresentationFormat>On-screen Show (4:3)</PresentationFormat>
  <Paragraphs>888</Paragraphs>
  <Slides>68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Module</vt:lpstr>
      <vt:lpstr>Equation</vt:lpstr>
      <vt:lpstr>Abenteuer mit Informatik   A Conceptual-Modeling Approach to Data Extraction -or- “Oh the Places You [Ontologies] Will Go”</vt:lpstr>
      <vt:lpstr>Oh the Places You’ll Go</vt:lpstr>
      <vt:lpstr>Outline</vt:lpstr>
      <vt:lpstr>Complexity and Simplicity</vt:lpstr>
      <vt:lpstr>PowerPoint Presentation</vt:lpstr>
      <vt:lpstr>Big Ideas in Computer Science</vt:lpstr>
      <vt:lpstr>Big Ideas in Computer Science</vt:lpstr>
      <vt:lpstr>Other Big Ideas</vt:lpstr>
      <vt:lpstr>Cardinality Constraints</vt:lpstr>
      <vt:lpstr>Executable Conceptual Models</vt:lpstr>
      <vt:lpstr>Simplicity Is Profound?</vt:lpstr>
      <vt:lpstr>On Metaphysics and Simplicity</vt:lpstr>
      <vt:lpstr>PowerPoint Presentation</vt:lpstr>
      <vt:lpstr>What Else Can CMs Do?</vt:lpstr>
      <vt:lpstr>Query the Web like a Database</vt:lpstr>
      <vt:lpstr>Web Not Structured like a DB</vt:lpstr>
      <vt:lpstr>Making the Web Look Like a DB</vt:lpstr>
      <vt:lpstr>Automatic Wrapper Generation </vt:lpstr>
      <vt:lpstr>Application Ontology</vt:lpstr>
      <vt:lpstr>Data Frames</vt:lpstr>
      <vt:lpstr>Ontology Parser </vt:lpstr>
      <vt:lpstr>Record Extractor </vt:lpstr>
      <vt:lpstr>High Fan-Out Heuristic</vt:lpstr>
      <vt:lpstr>Record-Separator Heuristics</vt:lpstr>
      <vt:lpstr>Consensus Heuristic</vt:lpstr>
      <vt:lpstr>Record Extractor: Results</vt:lpstr>
      <vt:lpstr>Constant/Keyword Recognizer </vt:lpstr>
      <vt:lpstr>Heuristics</vt:lpstr>
      <vt:lpstr>Keyword Proximity</vt:lpstr>
      <vt:lpstr>Subsumed/Overlapping Constants</vt:lpstr>
      <vt:lpstr>Functional Relationships</vt:lpstr>
      <vt:lpstr>Nonfunctional Relationships</vt:lpstr>
      <vt:lpstr>First Occurrence without Constraint Violation</vt:lpstr>
      <vt:lpstr>Database-Instance Generator </vt:lpstr>
      <vt:lpstr>Recall &amp; Precision</vt:lpstr>
      <vt:lpstr>Results: Car Ads</vt:lpstr>
      <vt:lpstr>Car Ads: Comments</vt:lpstr>
      <vt:lpstr>Results: Computer Job Ads</vt:lpstr>
      <vt:lpstr>Obituaries (More Demanding)</vt:lpstr>
      <vt:lpstr>Obituary Ontology</vt:lpstr>
      <vt:lpstr>Lexicons &amp; Specializations</vt:lpstr>
      <vt:lpstr>Keyword Heuristics: Singleton Items</vt:lpstr>
      <vt:lpstr>Keyword Heuristics: Multiple Items</vt:lpstr>
      <vt:lpstr>Results: Obituaries</vt:lpstr>
      <vt:lpstr>Results: Obituaries</vt:lpstr>
      <vt:lpstr>Extraction Conclusions</vt:lpstr>
      <vt:lpstr>Next Steps: Refinement</vt:lpstr>
      <vt:lpstr>A Web of Pages  A Web of Facts</vt:lpstr>
      <vt:lpstr>Toward a Web of Knowledge</vt:lpstr>
      <vt:lpstr>Ontology</vt:lpstr>
      <vt:lpstr>Epistemology</vt:lpstr>
      <vt:lpstr>Logic</vt:lpstr>
      <vt:lpstr>Linguistics: Communication (Turning Raw Symbols into Knowledge)</vt:lpstr>
      <vt:lpstr>Linguistics: Communication (Turning Raw Symbols into Knowledge)</vt:lpstr>
      <vt:lpstr>IE Actualization (with Extraction Ontologies)</vt:lpstr>
      <vt:lpstr>IE Actualization (with Extraction Ontologies)</vt:lpstr>
      <vt:lpstr>Free-form Query Processing with Annotated Results</vt:lpstr>
      <vt:lpstr>Finding Facts in Historical Documents</vt:lpstr>
      <vt:lpstr>PowerPoint Presentation</vt:lpstr>
      <vt:lpstr>PowerPoint Presentation</vt:lpstr>
      <vt:lpstr>PowerPoint Presentation</vt:lpstr>
      <vt:lpstr>PowerPoint Presentation</vt:lpstr>
      <vt:lpstr>Additional Help Needed: Examples</vt:lpstr>
      <vt:lpstr>Multilingual Query Processing</vt:lpstr>
      <vt:lpstr>Future Directions</vt:lpstr>
      <vt:lpstr>Summary</vt:lpstr>
      <vt:lpstr>Kid [Conceptual Modeling], You’ll Move Mountains!</vt:lpstr>
      <vt:lpstr>More Information</vt:lpstr>
    </vt:vector>
  </TitlesOfParts>
  <Company>Brigham Young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Platform Architecture</dc:title>
  <dc:creator>Steve Liddle</dc:creator>
  <cp:lastModifiedBy>Steve Liddle</cp:lastModifiedBy>
  <cp:revision>133</cp:revision>
  <cp:lastPrinted>2011-05-13T06:53:01Z</cp:lastPrinted>
  <dcterms:created xsi:type="dcterms:W3CDTF">2010-01-19T20:59:50Z</dcterms:created>
  <dcterms:modified xsi:type="dcterms:W3CDTF">2012-05-16T13:33:58Z</dcterms:modified>
</cp:coreProperties>
</file>