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handoutMasterIdLst>
    <p:handoutMasterId r:id="rId66"/>
  </p:handoutMasterIdLst>
  <p:sldIdLst>
    <p:sldId id="306" r:id="rId2"/>
    <p:sldId id="307" r:id="rId3"/>
    <p:sldId id="308" r:id="rId4"/>
    <p:sldId id="258" r:id="rId5"/>
    <p:sldId id="264" r:id="rId6"/>
    <p:sldId id="267" r:id="rId7"/>
    <p:sldId id="293" r:id="rId8"/>
    <p:sldId id="294" r:id="rId9"/>
    <p:sldId id="295" r:id="rId10"/>
    <p:sldId id="296" r:id="rId11"/>
    <p:sldId id="278" r:id="rId12"/>
    <p:sldId id="281" r:id="rId13"/>
    <p:sldId id="310" r:id="rId14"/>
    <p:sldId id="345" r:id="rId15"/>
    <p:sldId id="277" r:id="rId16"/>
    <p:sldId id="282" r:id="rId17"/>
    <p:sldId id="291" r:id="rId18"/>
    <p:sldId id="284" r:id="rId19"/>
    <p:sldId id="286" r:id="rId20"/>
    <p:sldId id="287" r:id="rId21"/>
    <p:sldId id="290" r:id="rId22"/>
    <p:sldId id="311" r:id="rId23"/>
    <p:sldId id="313" r:id="rId24"/>
    <p:sldId id="289" r:id="rId25"/>
    <p:sldId id="346" r:id="rId26"/>
    <p:sldId id="288" r:id="rId27"/>
    <p:sldId id="314" r:id="rId28"/>
    <p:sldId id="327" r:id="rId29"/>
    <p:sldId id="329" r:id="rId30"/>
    <p:sldId id="330" r:id="rId31"/>
    <p:sldId id="331" r:id="rId32"/>
    <p:sldId id="332" r:id="rId33"/>
    <p:sldId id="333" r:id="rId34"/>
    <p:sldId id="334" r:id="rId35"/>
    <p:sldId id="335" r:id="rId36"/>
    <p:sldId id="336" r:id="rId37"/>
    <p:sldId id="337" r:id="rId38"/>
    <p:sldId id="338" r:id="rId39"/>
    <p:sldId id="339" r:id="rId40"/>
    <p:sldId id="340" r:id="rId41"/>
    <p:sldId id="341" r:id="rId42"/>
    <p:sldId id="342" r:id="rId43"/>
    <p:sldId id="343" r:id="rId44"/>
    <p:sldId id="32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268" r:id="rId53"/>
    <p:sldId id="297" r:id="rId54"/>
    <p:sldId id="298" r:id="rId55"/>
    <p:sldId id="299" r:id="rId56"/>
    <p:sldId id="300" r:id="rId57"/>
    <p:sldId id="301" r:id="rId58"/>
    <p:sldId id="302" r:id="rId59"/>
    <p:sldId id="303" r:id="rId60"/>
    <p:sldId id="304" r:id="rId61"/>
    <p:sldId id="309" r:id="rId62"/>
    <p:sldId id="344" r:id="rId63"/>
    <p:sldId id="266" r:id="rId6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88" autoAdjust="0"/>
  </p:normalViewPr>
  <p:slideViewPr>
    <p:cSldViewPr>
      <p:cViewPr varScale="1">
        <p:scale>
          <a:sx n="111" d="100"/>
          <a:sy n="111" d="100"/>
        </p:scale>
        <p:origin x="-96" y="-4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image" Target="../media/image26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1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B30359-E691-45B0-A296-6A2810A0959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2C9675-94B2-44BB-BEA6-D37EC2434C2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1D62A0-3D98-482F-AE81-E213E515C4EC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052251-C16B-47A8-AB92-BB0FF856E78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Not just bio-research studies.  I’ll draw from some of these as I further</a:t>
            </a:r>
            <a:r>
              <a:rPr lang="en-US" baseline="0" dirty="0" smtClean="0"/>
              <a:t> explain KBs and KBBs.  (Switching applications because 1. Cui is not here to explain the medical biology &amp; 2. it’s not implemented, but most of what I will present is implemented, although not fully integrated and not fully working as well as it should for the system to be commercialized.)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Explain what is “mini” about the ontology</a:t>
            </a:r>
          </a:p>
          <a:p>
            <a:pPr eaLnBrk="1" hangingPunct="1">
              <a:spcBef>
                <a:spcPct val="0"/>
              </a:spcBef>
              <a:buFontTx/>
              <a:buChar char="-"/>
            </a:pPr>
            <a:r>
              <a:rPr lang="en-US" smtClean="0"/>
              <a:t> Walk user through the mini-ontology to explain what it tells us about the concepts/relationships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B6BB2519-59B8-447A-B660-45F6F7B14A74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0979E9EE-624E-4A66-A3A4-564866D870EA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EA6170FA-CA40-4BFD-88C5-458FAA66C591}" type="slidenum">
              <a:rPr lang="en-US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CFCCAA3F-BBDF-41B1-98FA-26AAA1A96418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59149255-BD82-40C4-B6F3-8B8BDB94B4E5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69426028-7790-4045-A882-EF11CB335A7E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- Explain how functional dependencies are found better – values in original table are functionally determined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/>
          <a:p>
            <a:fld id="{377178D5-5472-422C-A8C4-6F5B7591EFB5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</a:t>
            </a:r>
            <a:r>
              <a:rPr lang="en-US" smtClean="0"/>
              <a:t>working</a:t>
            </a:r>
            <a:r>
              <a:rPr lang="en-US" baseline="0" smtClean="0"/>
              <a:t> toward KBs and KBBs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What’s my take-home message?  “KBs and KBBs can play a significant role in assisting researchers locate,</a:t>
            </a:r>
            <a:r>
              <a:rPr lang="en-US" baseline="0" dirty="0" smtClean="0"/>
              <a:t> gather, and organize information for research studies.”  As an example, this may well be the essence of what ACM-L means: conceptual modeling (CM) is the foundation for KBs and active learning (A…-L) is the foundation for KBBs.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Emphasize here and later.  (What must listeners understand to be able to take the message home?)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Doesn’t matter whether it is the essence of ACM-L or not – may be better to pitch it as one possible way to achieve</a:t>
            </a:r>
            <a:r>
              <a:rPr lang="en-US" baseline="0" dirty="0" smtClean="0"/>
              <a:t> Active Conceptual Modeling </a:t>
            </a:r>
            <a:r>
              <a:rPr lang="en-US" baseline="0" smtClean="0"/>
              <a:t>for Learning (ACM-L).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</a:t>
            </a:r>
            <a:r>
              <a:rPr lang="en-US" baseline="0" dirty="0" smtClean="0"/>
              <a:t> formal framework and semi-automatic creation in the rest of the presentation.  Tie into ACM-L.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Explain how FOCIH works.  Also,</a:t>
            </a:r>
            <a:r>
              <a:rPr lang="en-US" baseline="0" dirty="0" smtClean="0"/>
              <a:t> how it will work when we add a filtering mechanism (e.g., minor allele frequency &gt; 1%)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Works by linguistically grounding an extraction ontology.  (e.g., people in the </a:t>
            </a:r>
            <a:r>
              <a:rPr lang="en-US" baseline="0" dirty="0" err="1" smtClean="0"/>
              <a:t>bioInformatics</a:t>
            </a:r>
            <a:r>
              <a:rPr lang="en-US" baseline="0" dirty="0" smtClean="0"/>
              <a:t> community may know about </a:t>
            </a:r>
            <a:r>
              <a:rPr lang="en-US" baseline="0" dirty="0" err="1" smtClean="0"/>
              <a:t>OpenDMAP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Another reasoning</a:t>
            </a:r>
            <a:r>
              <a:rPr lang="en-US" baseline="0" dirty="0" smtClean="0"/>
              <a:t> possibility to point out: “Thursday”, which does not have a specific date attached to it can be reasoned about to realize that it must be March 12, 1998.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 are </a:t>
            </a:r>
            <a:r>
              <a:rPr lang="en-US" smtClean="0"/>
              <a:t>working</a:t>
            </a:r>
            <a:r>
              <a:rPr lang="en-US" baseline="0" smtClean="0"/>
              <a:t> toward KBs and KBBs 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42950" lvl="2" indent="-342900"/>
            <a:r>
              <a:rPr lang="en-US" dirty="0" smtClean="0"/>
              <a:t>Automated</a:t>
            </a:r>
            <a:r>
              <a:rPr lang="en-US" baseline="0" dirty="0" smtClean="0"/>
              <a:t> extraction is critical.  </a:t>
            </a:r>
            <a:r>
              <a:rPr lang="en-US" baseline="0" dirty="0" err="1" smtClean="0"/>
              <a:t>OpenDMAP</a:t>
            </a:r>
            <a:r>
              <a:rPr lang="en-US" baseline="0" dirty="0" smtClean="0"/>
              <a:t> for biology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C495A-27DD-43A9-9EA5-BF9636B9B4B3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general, reverse engineering from any structured</a:t>
            </a:r>
            <a:r>
              <a:rPr lang="en-US" baseline="0" dirty="0" smtClean="0"/>
              <a:t> schema.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052251-C16B-47A8-AB92-BB0FF856E78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DEA561-421A-440B-ABC7-463E08804406}" type="datetimeFigureOut">
              <a:rPr lang="en-US" smtClean="0"/>
              <a:pPr/>
              <a:t>1/15/2010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C89084A-C51B-45A2-AD6C-F0C93E8A7997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14.bin"/><Relationship Id="rId4" Type="http://schemas.openxmlformats.org/officeDocument/2006/relationships/oleObject" Target="../embeddings/oleObject13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png"/><Relationship Id="rId4" Type="http://schemas.openxmlformats.org/officeDocument/2006/relationships/oleObject" Target="../embeddings/oleObject15.bin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6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7.bin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Relationship Id="rId9" Type="http://schemas.openxmlformats.org/officeDocument/2006/relationships/oleObject" Target="../embeddings/oleObject1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4.png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3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4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Knowledge Discovery and Dissemination (KDD) Program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81400"/>
            <a:ext cx="7854696" cy="1752600"/>
          </a:xfrm>
        </p:spPr>
        <p:txBody>
          <a:bodyPr/>
          <a:lstStyle/>
          <a:p>
            <a:pPr algn="ctr"/>
            <a:r>
              <a:rPr lang="en-US" dirty="0" smtClean="0"/>
              <a:t>IARPA-BAA-09-10</a:t>
            </a:r>
          </a:p>
          <a:p>
            <a:pPr algn="ctr"/>
            <a:r>
              <a:rPr lang="en-US" dirty="0" smtClean="0"/>
              <a:t>Question Period: 22 Dec 09 – 2 Feb 10</a:t>
            </a:r>
          </a:p>
          <a:p>
            <a:pPr algn="ctr"/>
            <a:r>
              <a:rPr lang="en-US" dirty="0" smtClean="0"/>
              <a:t>Proposal Due Date: 16 Feb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533400" y="6400800"/>
            <a:ext cx="683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Age(x) :- </a:t>
            </a:r>
            <a:r>
              <a:rPr lang="en-US" b="1" dirty="0" err="1" smtClean="0">
                <a:solidFill>
                  <a:srgbClr val="FF0000"/>
                </a:solidFill>
              </a:rPr>
              <a:t>ObituaryDate</a:t>
            </a:r>
            <a:r>
              <a:rPr lang="en-US" b="1" dirty="0" smtClean="0">
                <a:solidFill>
                  <a:srgbClr val="FF0000"/>
                </a:solidFill>
              </a:rPr>
              <a:t>(y), </a:t>
            </a:r>
            <a:r>
              <a:rPr lang="en-US" b="1" dirty="0" err="1" smtClean="0">
                <a:solidFill>
                  <a:srgbClr val="FF0000"/>
                </a:solidFill>
              </a:rPr>
              <a:t>BirthDate</a:t>
            </a:r>
            <a:r>
              <a:rPr lang="en-US" b="1" dirty="0" smtClean="0">
                <a:solidFill>
                  <a:srgbClr val="FF0000"/>
                </a:solidFill>
              </a:rPr>
              <a:t>(z), </a:t>
            </a:r>
            <a:r>
              <a:rPr lang="en-US" b="1" dirty="0" err="1" smtClean="0">
                <a:solidFill>
                  <a:srgbClr val="FF0000"/>
                </a:solidFill>
              </a:rPr>
              <a:t>AgeCalculator</a:t>
            </a:r>
            <a:r>
              <a:rPr lang="en-US" b="1" dirty="0" smtClean="0">
                <a:solidFill>
                  <a:srgbClr val="FF0000"/>
                </a:solidFill>
              </a:rPr>
              <a:t>(x, y, z)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KB Query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447800"/>
            <a:ext cx="5853113" cy="53420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" name="Picture 3" descr="DemoObit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127116"/>
            <a:ext cx="4939496" cy="65784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KB Reasoning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33600" y="3276600"/>
            <a:ext cx="31180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Screenshots from CW’s thesis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Free-form Query Processing with Annotated Results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643632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KBB:</a:t>
            </a:r>
            <a:br>
              <a:rPr lang="en-US" dirty="0" smtClean="0"/>
            </a:br>
            <a:r>
              <a:rPr lang="en-US" dirty="0" smtClean="0"/>
              <a:t>(Semi)-Automatically Building KBs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/>
          <a:lstStyle/>
          <a:p>
            <a:r>
              <a:rPr lang="en-US" dirty="0" err="1" smtClean="0"/>
              <a:t>OntologyEditor</a:t>
            </a:r>
            <a:r>
              <a:rPr lang="en-US" dirty="0" smtClean="0"/>
              <a:t> (manual; gives full control)</a:t>
            </a:r>
          </a:p>
          <a:p>
            <a:r>
              <a:rPr lang="en-US" dirty="0" smtClean="0"/>
              <a:t>FOCIH (semi-automatic)</a:t>
            </a:r>
          </a:p>
          <a:p>
            <a:r>
              <a:rPr lang="en-US" dirty="0" smtClean="0"/>
              <a:t>TANGO (semi-automatic)</a:t>
            </a:r>
          </a:p>
          <a:p>
            <a:r>
              <a:rPr lang="en-US" dirty="0" smtClean="0"/>
              <a:t>TISP (fully automatic)</a:t>
            </a:r>
          </a:p>
          <a:p>
            <a:r>
              <a:rPr lang="en-US" dirty="0" smtClean="0"/>
              <a:t>NER (Named-Entity Recognition research)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Ontology Editor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676400"/>
            <a:ext cx="4488295" cy="42570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2209800"/>
            <a:ext cx="4512950" cy="428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990600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FOCIH: Form-based Ontology Creation and Information Harvesting</a:t>
            </a:r>
            <a:endParaRPr lang="en-US" dirty="0"/>
          </a:p>
        </p:txBody>
      </p:sp>
      <p:pic>
        <p:nvPicPr>
          <p:cNvPr id="3074" name="Picture 2" descr="C:\Documents and Settings\David W. Embley\My Documents\StudentWork\Cui Tao\ER2009\CzechRe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2286000"/>
            <a:ext cx="7099217" cy="4475915"/>
          </a:xfrm>
          <a:prstGeom prst="rect">
            <a:avLst/>
          </a:prstGeom>
          <a:noFill/>
        </p:spPr>
      </p:pic>
      <p:sp>
        <p:nvSpPr>
          <p:cNvPr id="4" name="Oval 3"/>
          <p:cNvSpPr/>
          <p:nvPr/>
        </p:nvSpPr>
        <p:spPr>
          <a:xfrm>
            <a:off x="1524000" y="5943600"/>
            <a:ext cx="685800" cy="304800"/>
          </a:xfrm>
          <a:prstGeom prst="ellipse">
            <a:avLst/>
          </a:prstGeom>
          <a:noFill/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1943100" y="3771900"/>
            <a:ext cx="2514600" cy="1981200"/>
          </a:xfrm>
          <a:prstGeom prst="straightConnector1">
            <a:avLst/>
          </a:prstGeom>
          <a:ln w="1905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096000" y="4191000"/>
            <a:ext cx="1066800" cy="1066800"/>
            <a:chOff x="4896" y="3216"/>
            <a:chExt cx="624" cy="624"/>
          </a:xfrm>
        </p:grpSpPr>
        <p:sp>
          <p:nvSpPr>
            <p:cNvPr id="2086" name="Oval 3"/>
            <p:cNvSpPr>
              <a:spLocks noChangeArrowheads="1"/>
            </p:cNvSpPr>
            <p:nvPr/>
          </p:nvSpPr>
          <p:spPr bwMode="auto">
            <a:xfrm>
              <a:off x="4896" y="3216"/>
              <a:ext cx="624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992" y="3312"/>
              <a:ext cx="432" cy="426"/>
              <a:chOff x="2256" y="3456"/>
              <a:chExt cx="528" cy="57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56" y="3456"/>
                <a:ext cx="384" cy="240"/>
                <a:chOff x="2304" y="3504"/>
                <a:chExt cx="384" cy="240"/>
              </a:xfrm>
            </p:grpSpPr>
            <p:sp>
              <p:nvSpPr>
                <p:cNvPr id="2097" name="Oval 6"/>
                <p:cNvSpPr>
                  <a:spLocks noChangeArrowheads="1"/>
                </p:cNvSpPr>
                <p:nvPr/>
              </p:nvSpPr>
              <p:spPr bwMode="auto">
                <a:xfrm>
                  <a:off x="2448" y="36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304" y="3504"/>
                  <a:ext cx="384" cy="192"/>
                  <a:chOff x="2304" y="3504"/>
                  <a:chExt cx="384" cy="192"/>
                </a:xfrm>
              </p:grpSpPr>
              <p:sp>
                <p:nvSpPr>
                  <p:cNvPr id="209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0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0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60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1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64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2102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8" y="3552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3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364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2104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36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2089" name="Oval 14"/>
              <p:cNvSpPr>
                <a:spLocks noChangeArrowheads="1"/>
              </p:cNvSpPr>
              <p:nvPr/>
            </p:nvSpPr>
            <p:spPr bwMode="auto">
              <a:xfrm>
                <a:off x="2688" y="37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0" name="Oval 15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1" name="Oval 16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2" name="Oval 17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2093" name="Line 18"/>
              <p:cNvSpPr>
                <a:spLocks noChangeShapeType="1"/>
              </p:cNvSpPr>
              <p:nvPr/>
            </p:nvSpPr>
            <p:spPr bwMode="auto">
              <a:xfrm flipV="1">
                <a:off x="2592" y="379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Line 19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Line 20"/>
              <p:cNvSpPr>
                <a:spLocks noChangeShapeType="1"/>
              </p:cNvSpPr>
              <p:nvPr/>
            </p:nvSpPr>
            <p:spPr bwMode="auto">
              <a:xfrm>
                <a:off x="2544" y="393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Line 21"/>
              <p:cNvSpPr>
                <a:spLocks noChangeShapeType="1"/>
              </p:cNvSpPr>
              <p:nvPr/>
            </p:nvSpPr>
            <p:spPr bwMode="auto">
              <a:xfrm flipH="1" flipV="1">
                <a:off x="2448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054" name="AutoShape 22"/>
          <p:cNvSpPr>
            <a:spLocks noChangeArrowheads="1"/>
          </p:cNvSpPr>
          <p:nvPr/>
        </p:nvSpPr>
        <p:spPr bwMode="auto">
          <a:xfrm>
            <a:off x="5029200" y="4343400"/>
            <a:ext cx="762000" cy="838200"/>
          </a:xfrm>
          <a:prstGeom prst="curvedRightArrow">
            <a:avLst>
              <a:gd name="adj1" fmla="val 22000"/>
              <a:gd name="adj2" fmla="val 4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5" name="Rectangle 23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2050" name="Object 24"/>
          <p:cNvGraphicFramePr>
            <a:graphicFrameLocks noChangeAspect="1"/>
          </p:cNvGraphicFramePr>
          <p:nvPr/>
        </p:nvGraphicFramePr>
        <p:xfrm>
          <a:off x="457200" y="4114800"/>
          <a:ext cx="4191000" cy="1365250"/>
        </p:xfrm>
        <a:graphic>
          <a:graphicData uri="http://schemas.openxmlformats.org/presentationml/2006/ole">
            <p:oleObj spid="_x0000_s4098" name="Bitmap Image" r:id="rId3" imgW="4800000" imgH="1590897" progId="PBrush">
              <p:embed/>
            </p:oleObj>
          </a:graphicData>
        </a:graphic>
      </p:graphicFrame>
      <p:graphicFrame>
        <p:nvGraphicFramePr>
          <p:cNvPr id="32793" name="Group 25"/>
          <p:cNvGraphicFramePr>
            <a:graphicFrameLocks noGrp="1"/>
          </p:cNvGraphicFramePr>
          <p:nvPr/>
        </p:nvGraphicFramePr>
        <p:xfrm>
          <a:off x="4800600" y="1905000"/>
          <a:ext cx="2743200" cy="2052638"/>
        </p:xfrm>
        <a:graphic>
          <a:graphicData uri="http://schemas.openxmlformats.org/drawingml/2006/table">
            <a:tbl>
              <a:tblPr/>
              <a:tblGrid>
                <a:gridCol w="1036638"/>
                <a:gridCol w="871537"/>
                <a:gridCol w="835025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fleck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velter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gonsity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(ld/gg)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hepth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(gd)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burlam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falder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multon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051" name="Rectangle 51"/>
          <p:cNvGraphicFramePr>
            <a:graphicFrameLocks/>
          </p:cNvGraphicFramePr>
          <p:nvPr/>
        </p:nvGraphicFramePr>
        <p:xfrm>
          <a:off x="5029200" y="4953000"/>
          <a:ext cx="2514600" cy="1346200"/>
        </p:xfrm>
        <a:graphic>
          <a:graphicData uri="http://schemas.openxmlformats.org/presentationml/2006/ole">
            <p:oleObj spid="_x0000_s4099" name="Allegro Diagram" r:id="rId4" imgW="0" imgH="0" progId="Allegro.Document">
              <p:embed/>
            </p:oleObj>
          </a:graphicData>
        </a:graphic>
      </p:graphicFrame>
      <p:sp>
        <p:nvSpPr>
          <p:cNvPr id="2082" name="Text Box 52"/>
          <p:cNvSpPr txBox="1">
            <a:spLocks noChangeArrowheads="1"/>
          </p:cNvSpPr>
          <p:nvPr/>
        </p:nvSpPr>
        <p:spPr bwMode="auto">
          <a:xfrm>
            <a:off x="990600" y="2057400"/>
            <a:ext cx="311816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/>
            <a:r>
              <a:rPr lang="en-US" sz="1600" dirty="0">
                <a:latin typeface="Arial" pitchFamily="34" charset="0"/>
              </a:rPr>
              <a:t>repeat: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understand table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generate mini-ontology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match with growing ontology</a:t>
            </a:r>
          </a:p>
          <a:p>
            <a:pPr marL="342900" indent="-342900">
              <a:buFontTx/>
              <a:buAutoNum type="arabicPeriod"/>
            </a:pPr>
            <a:r>
              <a:rPr lang="en-US" sz="1600" dirty="0">
                <a:latin typeface="Arial" pitchFamily="34" charset="0"/>
              </a:rPr>
              <a:t>a</a:t>
            </a:r>
            <a:r>
              <a:rPr lang="en-US" sz="1600" dirty="0" smtClean="0">
                <a:latin typeface="Arial" pitchFamily="34" charset="0"/>
              </a:rPr>
              <a:t>djust </a:t>
            </a:r>
            <a:r>
              <a:rPr lang="en-US" sz="1600" dirty="0">
                <a:latin typeface="Arial" pitchFamily="34" charset="0"/>
              </a:rPr>
              <a:t>&amp; merge</a:t>
            </a:r>
          </a:p>
          <a:p>
            <a:pPr marL="342900" indent="-342900"/>
            <a:r>
              <a:rPr lang="en-US" sz="1600" dirty="0">
                <a:latin typeface="Arial" pitchFamily="34" charset="0"/>
              </a:rPr>
              <a:t>until ontology developed</a:t>
            </a:r>
          </a:p>
        </p:txBody>
      </p:sp>
      <p:sp>
        <p:nvSpPr>
          <p:cNvPr id="2083" name="Rectangle 53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83058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TANGO:</a:t>
            </a:r>
            <a:br>
              <a:rPr lang="en-US" sz="3600" dirty="0" smtClean="0"/>
            </a:br>
            <a:r>
              <a:rPr lang="en-US" sz="3600" dirty="0" smtClean="0"/>
              <a:t>Table </a:t>
            </a:r>
            <a:r>
              <a:rPr lang="en-US" sz="3600" dirty="0" err="1" smtClean="0"/>
              <a:t>ANalysis</a:t>
            </a:r>
            <a:r>
              <a:rPr lang="en-US" sz="3600" dirty="0" smtClean="0"/>
              <a:t> for Generating </a:t>
            </a:r>
            <a:r>
              <a:rPr lang="en-US" sz="3600" dirty="0" err="1" smtClean="0"/>
              <a:t>Ontologies</a:t>
            </a:r>
            <a:endParaRPr lang="en-US" sz="3600" dirty="0" smtClean="0"/>
          </a:p>
        </p:txBody>
      </p:sp>
      <p:graphicFrame>
        <p:nvGraphicFramePr>
          <p:cNvPr id="2052" name="Object 54"/>
          <p:cNvGraphicFramePr>
            <a:graphicFrameLocks noChangeAspect="1"/>
          </p:cNvGraphicFramePr>
          <p:nvPr>
            <p:ph idx="1"/>
          </p:nvPr>
        </p:nvGraphicFramePr>
        <p:xfrm>
          <a:off x="4495800" y="5422900"/>
          <a:ext cx="3505200" cy="1816100"/>
        </p:xfrm>
        <a:graphic>
          <a:graphicData uri="http://schemas.openxmlformats.org/presentationml/2006/ole">
            <p:oleObj spid="_x0000_s4100" name="Allegro Diagram" r:id="rId5" imgW="2352600" imgH="1219320" progId="Allegro.Document">
              <p:embed/>
            </p:oleObj>
          </a:graphicData>
        </a:graphic>
      </p:graphicFrame>
      <p:sp>
        <p:nvSpPr>
          <p:cNvPr id="2085" name="Text Box 56"/>
          <p:cNvSpPr txBox="1">
            <a:spLocks noChangeArrowheads="1"/>
          </p:cNvSpPr>
          <p:nvPr/>
        </p:nvSpPr>
        <p:spPr bwMode="auto">
          <a:xfrm>
            <a:off x="7239000" y="4495800"/>
            <a:ext cx="7921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pitchFamily="34" charset="0"/>
              </a:rPr>
              <a:t>Growing</a:t>
            </a:r>
          </a:p>
          <a:p>
            <a:r>
              <a:rPr lang="en-US" sz="1200">
                <a:latin typeface="Arial" pitchFamily="34" charset="0"/>
              </a:rPr>
              <a:t>Ontology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smtClean="0"/>
              <a:t>TISP: Table Interpretation by Sibling Pages</a:t>
            </a:r>
          </a:p>
        </p:txBody>
      </p:sp>
      <p:pic>
        <p:nvPicPr>
          <p:cNvPr id="2969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9890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29702" name="Straight Arrow Connector 8"/>
          <p:cNvCxnSpPr>
            <a:cxnSpLocks noChangeShapeType="1"/>
          </p:cNvCxnSpPr>
          <p:nvPr/>
        </p:nvCxnSpPr>
        <p:spPr bwMode="auto">
          <a:xfrm rot="16200000" flipH="1">
            <a:off x="4686300" y="1866900"/>
            <a:ext cx="533400" cy="4572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3" name="Straight Arrow Connector 10"/>
          <p:cNvCxnSpPr>
            <a:cxnSpLocks noChangeShapeType="1"/>
          </p:cNvCxnSpPr>
          <p:nvPr/>
        </p:nvCxnSpPr>
        <p:spPr bwMode="auto">
          <a:xfrm>
            <a:off x="4572000" y="2286000"/>
            <a:ext cx="609600" cy="5334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4" name="Straight Arrow Connector 19"/>
          <p:cNvCxnSpPr>
            <a:cxnSpLocks noChangeShapeType="1"/>
          </p:cNvCxnSpPr>
          <p:nvPr/>
        </p:nvCxnSpPr>
        <p:spPr bwMode="auto">
          <a:xfrm>
            <a:off x="4724400" y="2819400"/>
            <a:ext cx="16002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5" name="Straight Arrow Connector 22"/>
          <p:cNvCxnSpPr>
            <a:cxnSpLocks noChangeShapeType="1"/>
          </p:cNvCxnSpPr>
          <p:nvPr/>
        </p:nvCxnSpPr>
        <p:spPr bwMode="auto">
          <a:xfrm>
            <a:off x="990600" y="3200400"/>
            <a:ext cx="4572000" cy="7620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29706" name="Straight Arrow Connector 24"/>
          <p:cNvCxnSpPr>
            <a:cxnSpLocks noChangeShapeType="1"/>
          </p:cNvCxnSpPr>
          <p:nvPr/>
        </p:nvCxnSpPr>
        <p:spPr bwMode="auto">
          <a:xfrm>
            <a:off x="4572000" y="3200400"/>
            <a:ext cx="1828800" cy="609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35480"/>
            <a:ext cx="8991600" cy="4693920"/>
          </a:xfrm>
        </p:spPr>
        <p:txBody>
          <a:bodyPr/>
          <a:lstStyle/>
          <a:p>
            <a:r>
              <a:rPr lang="en-US" dirty="0" smtClean="0"/>
              <a:t>Information Extraction / Annotation / Wrapper Generation</a:t>
            </a:r>
          </a:p>
          <a:p>
            <a:pPr lvl="1"/>
            <a:r>
              <a:rPr lang="en-US" dirty="0" smtClean="0"/>
              <a:t>Wide Variety of Data Sets</a:t>
            </a:r>
          </a:p>
          <a:p>
            <a:pPr lvl="1"/>
            <a:r>
              <a:rPr lang="en-US" dirty="0" smtClean="0"/>
              <a:t>(Possibly) Large Data Sets</a:t>
            </a:r>
          </a:p>
          <a:p>
            <a:pPr lvl="1"/>
            <a:r>
              <a:rPr lang="en-US" dirty="0" smtClean="0"/>
              <a:t>(Possibly) Numerous Data Sets</a:t>
            </a:r>
          </a:p>
          <a:p>
            <a:r>
              <a:rPr lang="en-US" dirty="0" smtClean="0"/>
              <a:t>Alignment of Data Sets</a:t>
            </a:r>
          </a:p>
          <a:p>
            <a:pPr lvl="1"/>
            <a:r>
              <a:rPr lang="en-US" dirty="0" smtClean="0"/>
              <a:t>Schema Mapping &amp; Schema Integration</a:t>
            </a:r>
          </a:p>
          <a:p>
            <a:pPr lvl="1"/>
            <a:r>
              <a:rPr lang="en-US" dirty="0" smtClean="0"/>
              <a:t>Data Cleaning and Integration</a:t>
            </a:r>
          </a:p>
          <a:p>
            <a:r>
              <a:rPr lang="en-US" dirty="0" smtClean="0"/>
              <a:t>Advanced Analytic  Algorithms / Query / Reasoning</a:t>
            </a:r>
          </a:p>
          <a:p>
            <a:r>
              <a:rPr lang="en-US" dirty="0" smtClean="0"/>
              <a:t>Performance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86106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TISP: Table Interpretation by Sibling Pages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5791200" y="1676400"/>
            <a:ext cx="13430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>
                <a:solidFill>
                  <a:srgbClr val="FF0000"/>
                </a:solidFill>
              </a:rPr>
              <a:t>Different</a:t>
            </a:r>
          </a:p>
        </p:txBody>
      </p:sp>
      <p:cxnSp>
        <p:nvCxnSpPr>
          <p:cNvPr id="31750" name="Straight Arrow Connector 8"/>
          <p:cNvCxnSpPr>
            <a:cxnSpLocks noChangeShapeType="1"/>
          </p:cNvCxnSpPr>
          <p:nvPr/>
        </p:nvCxnSpPr>
        <p:spPr bwMode="auto">
          <a:xfrm>
            <a:off x="2514600" y="3352800"/>
            <a:ext cx="3962400" cy="6096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1" name="Straight Arrow Connector 10"/>
          <p:cNvCxnSpPr>
            <a:cxnSpLocks noChangeShapeType="1"/>
          </p:cNvCxnSpPr>
          <p:nvPr/>
        </p:nvCxnSpPr>
        <p:spPr bwMode="auto">
          <a:xfrm>
            <a:off x="2743200" y="3581400"/>
            <a:ext cx="4267200" cy="685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2" name="Straight Arrow Connector 18"/>
          <p:cNvCxnSpPr>
            <a:cxnSpLocks noChangeShapeType="1"/>
          </p:cNvCxnSpPr>
          <p:nvPr/>
        </p:nvCxnSpPr>
        <p:spPr bwMode="auto">
          <a:xfrm>
            <a:off x="3124200" y="3886200"/>
            <a:ext cx="3352800" cy="9144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cxnSp>
        <p:nvCxnSpPr>
          <p:cNvPr id="31753" name="Straight Arrow Connector 21"/>
          <p:cNvCxnSpPr>
            <a:cxnSpLocks noChangeShapeType="1"/>
          </p:cNvCxnSpPr>
          <p:nvPr/>
        </p:nvCxnSpPr>
        <p:spPr bwMode="auto">
          <a:xfrm>
            <a:off x="3048000" y="4343400"/>
            <a:ext cx="3276600" cy="7620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 type="arrow" w="med" len="med"/>
            <a:tailEnd type="arrow" w="med" len="med"/>
          </a:ln>
        </p:spPr>
      </p:cxnSp>
      <p:sp>
        <p:nvSpPr>
          <p:cNvPr id="31754" name="TextBox 22"/>
          <p:cNvSpPr txBox="1">
            <a:spLocks noChangeArrowheads="1"/>
          </p:cNvSpPr>
          <p:nvPr/>
        </p:nvSpPr>
        <p:spPr bwMode="auto">
          <a:xfrm>
            <a:off x="2057400" y="6172200"/>
            <a:ext cx="787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>
                <a:solidFill>
                  <a:srgbClr val="00B050"/>
                </a:solidFill>
              </a:rPr>
              <a:t>Same</a:t>
            </a:r>
          </a:p>
        </p:txBody>
      </p:sp>
      <p:cxnSp>
        <p:nvCxnSpPr>
          <p:cNvPr id="31755" name="Straight Arrow Connector 24"/>
          <p:cNvCxnSpPr>
            <a:cxnSpLocks noChangeShapeType="1"/>
          </p:cNvCxnSpPr>
          <p:nvPr/>
        </p:nvCxnSpPr>
        <p:spPr bwMode="auto">
          <a:xfrm>
            <a:off x="2438400" y="3962400"/>
            <a:ext cx="3886200" cy="990600"/>
          </a:xfrm>
          <a:prstGeom prst="straightConnector1">
            <a:avLst/>
          </a:prstGeom>
          <a:noFill/>
          <a:ln w="19050" algn="ctr">
            <a:solidFill>
              <a:srgbClr val="00B050"/>
            </a:solidFill>
            <a:round/>
            <a:headEnd type="arrow" w="med" len="med"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NER: Named-Entity Recognition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098" name="Picture 2" descr="C:\TomP\Work\School\Ancestry\Presentations\Pictures\ExtractionExample-PCF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057400"/>
            <a:ext cx="9144000" cy="425946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 Engineering from Structured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038600"/>
          </a:xfrm>
        </p:spPr>
        <p:txBody>
          <a:bodyPr>
            <a:normAutofit/>
          </a:bodyPr>
          <a:lstStyle/>
          <a:p>
            <a:r>
              <a:rPr lang="en-US" dirty="0" smtClean="0"/>
              <a:t>Transformation from source (?) to target (</a:t>
            </a:r>
            <a:r>
              <a:rPr lang="en-US" i="1" dirty="0" smtClean="0"/>
              <a:t>O, R, C, I, </a:t>
            </a:r>
            <a:r>
              <a:rPr lang="en-US" dirty="0" smtClean="0"/>
              <a:t>…)</a:t>
            </a:r>
          </a:p>
          <a:p>
            <a:pPr lvl="1"/>
            <a:r>
              <a:rPr lang="en-US" dirty="0" smtClean="0"/>
              <a:t>Information Preserving</a:t>
            </a:r>
          </a:p>
          <a:p>
            <a:pPr lvl="1"/>
            <a:r>
              <a:rPr lang="en-US" dirty="0" smtClean="0"/>
              <a:t>Constraint Preserving</a:t>
            </a:r>
          </a:p>
          <a:p>
            <a:r>
              <a:rPr lang="en-US" dirty="0" smtClean="0"/>
              <a:t>Structured source</a:t>
            </a:r>
          </a:p>
          <a:p>
            <a:pPr lvl="1"/>
            <a:r>
              <a:rPr lang="en-US" dirty="0" smtClean="0"/>
              <a:t>Predicates and constraints formalized in some way</a:t>
            </a:r>
          </a:p>
          <a:p>
            <a:pPr lvl="1"/>
            <a:r>
              <a:rPr lang="en-US" dirty="0" smtClean="0"/>
              <a:t>Examples: RDB, XML, OWL, Nested Forms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RDB Reverse Engineering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14600"/>
            <a:ext cx="86609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Theorem. </a:t>
            </a:r>
            <a:r>
              <a:rPr lang="en-US" i="1" dirty="0" smtClean="0"/>
              <a:t>Let S be </a:t>
            </a:r>
            <a:r>
              <a:rPr lang="en-US" i="1" dirty="0" smtClean="0">
                <a:solidFill>
                  <a:srgbClr val="FF0000"/>
                </a:solidFill>
              </a:rPr>
              <a:t>a relational database </a:t>
            </a:r>
            <a:r>
              <a:rPr lang="en-US" i="1" dirty="0" smtClean="0"/>
              <a:t>with its schema </a:t>
            </a:r>
            <a:r>
              <a:rPr lang="en-US" i="1" dirty="0" smtClean="0">
                <a:solidFill>
                  <a:srgbClr val="FF0000"/>
                </a:solidFill>
              </a:rPr>
              <a:t>restricted</a:t>
            </a:r>
            <a:r>
              <a:rPr lang="en-US" i="1" dirty="0" smtClean="0"/>
              <a:t> as follows:</a:t>
            </a:r>
          </a:p>
          <a:p>
            <a:r>
              <a:rPr lang="en-US" i="1" dirty="0" smtClean="0"/>
              <a:t>(1) the only declared constraints are single-attribute primary key constraints and</a:t>
            </a:r>
          </a:p>
          <a:p>
            <a:r>
              <a:rPr lang="en-US" i="1" dirty="0" smtClean="0"/>
              <a:t>single-attribute foreign-key constraints, (2) every relation schema has a primary</a:t>
            </a:r>
          </a:p>
          <a:p>
            <a:r>
              <a:rPr lang="en-US" i="1" dirty="0" smtClean="0"/>
              <a:t>key, (3) all foreign keys reference only primary keys and have the same name</a:t>
            </a:r>
          </a:p>
          <a:p>
            <a:r>
              <a:rPr lang="en-US" i="1" dirty="0" smtClean="0"/>
              <a:t>as the primary key they reference, (4) except for attributes referencing foreign</a:t>
            </a:r>
          </a:p>
          <a:p>
            <a:r>
              <a:rPr lang="en-US" i="1" dirty="0" smtClean="0"/>
              <a:t>keys, all attribute names are unique throughout the entire database schema, (5)</a:t>
            </a:r>
          </a:p>
          <a:p>
            <a:r>
              <a:rPr lang="en-US" i="1" dirty="0" smtClean="0"/>
              <a:t>all relation schemas are in 3NF. Let T be an OSM-O model instance. A </a:t>
            </a:r>
            <a:r>
              <a:rPr lang="en-US" i="1" dirty="0" smtClean="0">
                <a:solidFill>
                  <a:srgbClr val="FF0000"/>
                </a:solidFill>
              </a:rPr>
              <a:t>transformation</a:t>
            </a:r>
          </a:p>
          <a:p>
            <a:r>
              <a:rPr lang="en-US" i="1" dirty="0" smtClean="0"/>
              <a:t>from S to T </a:t>
            </a:r>
            <a:r>
              <a:rPr lang="en-US" i="1" dirty="0" smtClean="0">
                <a:solidFill>
                  <a:srgbClr val="FF0000"/>
                </a:solidFill>
              </a:rPr>
              <a:t>exists that preserves information and constraints</a:t>
            </a:r>
            <a:r>
              <a:rPr lang="en-US" i="1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305800" cy="1143000"/>
          </a:xfrm>
        </p:spPr>
        <p:txBody>
          <a:bodyPr/>
          <a:lstStyle/>
          <a:p>
            <a:r>
              <a:rPr lang="en-US" dirty="0" smtClean="0"/>
              <a:t>C-XML: Conceptual XML</a:t>
            </a:r>
            <a:endParaRPr lang="en-US" dirty="0"/>
          </a:p>
        </p:txBody>
      </p:sp>
      <p:graphicFrame>
        <p:nvGraphicFramePr>
          <p:cNvPr id="3" name="Object 15"/>
          <p:cNvGraphicFramePr>
            <a:graphicFrameLocks noChangeAspect="1"/>
          </p:cNvGraphicFramePr>
          <p:nvPr/>
        </p:nvGraphicFramePr>
        <p:xfrm>
          <a:off x="609601" y="1981200"/>
          <a:ext cx="4176004" cy="4628271"/>
        </p:xfrm>
        <a:graphic>
          <a:graphicData uri="http://schemas.openxmlformats.org/presentationml/2006/ole">
            <p:oleObj spid="_x0000_s6146" name="Bitmap Image" r:id="rId4" imgW="6990476" imgH="7009524" progId="PBrush">
              <p:embed/>
            </p:oleObj>
          </a:graphicData>
        </a:graphic>
      </p:graphicFrame>
      <p:graphicFrame>
        <p:nvGraphicFramePr>
          <p:cNvPr id="4" name="Object 8"/>
          <p:cNvGraphicFramePr>
            <a:graphicFrameLocks noChangeAspect="1"/>
          </p:cNvGraphicFramePr>
          <p:nvPr/>
        </p:nvGraphicFramePr>
        <p:xfrm>
          <a:off x="6019800" y="1981200"/>
          <a:ext cx="2676867" cy="3581400"/>
        </p:xfrm>
        <a:graphic>
          <a:graphicData uri="http://schemas.openxmlformats.org/presentationml/2006/ole">
            <p:oleObj spid="_x0000_s6147" name="Bitmap Image" r:id="rId5" imgW="6477904" imgH="7790476" progId="PBrush">
              <p:embed/>
            </p:oleObj>
          </a:graphicData>
        </a:graphic>
      </p:graphicFrame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219200" y="3581400"/>
            <a:ext cx="7162800" cy="533400"/>
            <a:chOff x="480" y="1872"/>
            <a:chExt cx="5184" cy="312"/>
          </a:xfrm>
        </p:grpSpPr>
        <p:sp>
          <p:nvSpPr>
            <p:cNvPr id="6" name="Line 17"/>
            <p:cNvSpPr>
              <a:spLocks noChangeShapeType="1"/>
            </p:cNvSpPr>
            <p:nvPr/>
          </p:nvSpPr>
          <p:spPr bwMode="auto">
            <a:xfrm>
              <a:off x="2352" y="2064"/>
              <a:ext cx="1440" cy="0"/>
            </a:xfrm>
            <a:prstGeom prst="line">
              <a:avLst/>
            </a:prstGeom>
            <a:noFill/>
            <a:ln w="57150" cap="sq">
              <a:solidFill>
                <a:srgbClr val="800000"/>
              </a:solidFill>
              <a:round/>
              <a:headEnd type="none" w="sm" len="sm"/>
              <a:tailEnd type="triangle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 Box 18"/>
            <p:cNvSpPr txBox="1">
              <a:spLocks noChangeArrowheads="1"/>
            </p:cNvSpPr>
            <p:nvPr/>
          </p:nvSpPr>
          <p:spPr bwMode="auto">
            <a:xfrm>
              <a:off x="480" y="1872"/>
              <a:ext cx="1776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XML Schema</a:t>
              </a:r>
            </a:p>
          </p:txBody>
        </p:sp>
        <p:sp>
          <p:nvSpPr>
            <p:cNvPr id="8" name="Text Box 19"/>
            <p:cNvSpPr txBox="1">
              <a:spLocks noChangeArrowheads="1"/>
            </p:cNvSpPr>
            <p:nvPr/>
          </p:nvSpPr>
          <p:spPr bwMode="auto">
            <a:xfrm>
              <a:off x="3840" y="1872"/>
              <a:ext cx="1824" cy="312"/>
            </a:xfrm>
            <a:prstGeom prst="rect">
              <a:avLst/>
            </a:prstGeom>
            <a:solidFill>
              <a:srgbClr val="FFFF00"/>
            </a:solidFill>
            <a:ln w="12700" cap="sq">
              <a:solidFill>
                <a:srgbClr val="A50021"/>
              </a:solidFill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kumimoji="1" lang="en-US" sz="2400">
                  <a:solidFill>
                    <a:srgbClr val="0000FF"/>
                  </a:solidFill>
                </a:rPr>
                <a:t>        C- XML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OWL </a:t>
            </a:r>
            <a:r>
              <a:rPr lang="en-US" dirty="0" smtClean="0">
                <a:sym typeface="Symbol"/>
              </a:rPr>
              <a:t></a:t>
            </a:r>
            <a:r>
              <a:rPr lang="en-US" dirty="0" smtClean="0"/>
              <a:t> OSM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3124200"/>
            <a:ext cx="263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Yihong’s</a:t>
            </a:r>
            <a:r>
              <a:rPr lang="en-US" dirty="0" smtClean="0"/>
              <a:t> Converter Code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763000" cy="1143000"/>
          </a:xfrm>
        </p:spPr>
        <p:txBody>
          <a:bodyPr>
            <a:noAutofit/>
          </a:bodyPr>
          <a:lstStyle/>
          <a:p>
            <a:r>
              <a:rPr lang="en-US" sz="4000" dirty="0" smtClean="0"/>
              <a:t>Nested Table Reverse Engineering via TISP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676400"/>
            <a:ext cx="457041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362200"/>
            <a:ext cx="4038600" cy="413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3352800"/>
            <a:ext cx="5419725" cy="27813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2286000"/>
            <a:ext cx="7548670" cy="92333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Theorem. </a:t>
            </a:r>
            <a:r>
              <a:rPr lang="en-US" i="1" dirty="0" smtClean="0"/>
              <a:t>Let S be a </a:t>
            </a:r>
            <a:r>
              <a:rPr lang="en-US" i="1" dirty="0" smtClean="0">
                <a:solidFill>
                  <a:srgbClr val="FF0000"/>
                </a:solidFill>
              </a:rPr>
              <a:t>nested table </a:t>
            </a:r>
            <a:r>
              <a:rPr lang="en-US" i="1" dirty="0" smtClean="0"/>
              <a:t>with a single label path to each data item,</a:t>
            </a:r>
          </a:p>
          <a:p>
            <a:r>
              <a:rPr lang="en-US" i="1" dirty="0" smtClean="0"/>
              <a:t>and let T be an OSM-O model instance. A </a:t>
            </a:r>
            <a:r>
              <a:rPr lang="en-US" i="1" dirty="0" smtClean="0">
                <a:solidFill>
                  <a:srgbClr val="FF0000"/>
                </a:solidFill>
              </a:rPr>
              <a:t>transformation</a:t>
            </a:r>
            <a:r>
              <a:rPr lang="en-US" i="1" dirty="0" smtClean="0"/>
              <a:t> from S to T </a:t>
            </a:r>
            <a:r>
              <a:rPr lang="en-US" i="1" dirty="0" smtClean="0">
                <a:solidFill>
                  <a:srgbClr val="FF0000"/>
                </a:solidFill>
              </a:rPr>
              <a:t>exists</a:t>
            </a:r>
          </a:p>
          <a:p>
            <a:r>
              <a:rPr lang="en-US" i="1" dirty="0" smtClean="0">
                <a:solidFill>
                  <a:srgbClr val="FF0000"/>
                </a:solidFill>
              </a:rPr>
              <a:t>that preserves information and constraints</a:t>
            </a:r>
            <a:r>
              <a:rPr lang="en-US" i="1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Semantic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Schema Mapping</a:t>
            </a:r>
          </a:p>
          <a:p>
            <a:pPr lvl="1"/>
            <a:r>
              <a:rPr lang="en-US" dirty="0" smtClean="0"/>
              <a:t>Direct &amp; Indirect</a:t>
            </a:r>
          </a:p>
          <a:p>
            <a:pPr lvl="1"/>
            <a:r>
              <a:rPr lang="en-US" dirty="0" smtClean="0"/>
              <a:t>Use of 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r>
              <a:rPr lang="en-US" dirty="0" smtClean="0"/>
              <a:t>Semantic Enhancement for Integration</a:t>
            </a:r>
          </a:p>
          <a:p>
            <a:pPr lvl="1"/>
            <a:r>
              <a:rPr lang="en-US" dirty="0" smtClean="0"/>
              <a:t>Semantics of many sources abstracted away</a:t>
            </a:r>
          </a:p>
          <a:p>
            <a:pPr lvl="1"/>
            <a:r>
              <a:rPr lang="en-US" dirty="0" smtClean="0"/>
              <a:t>Alignment with global community knowledge</a:t>
            </a:r>
          </a:p>
          <a:p>
            <a:pPr lvl="2"/>
            <a:r>
              <a:rPr lang="en-US" dirty="0" err="1" smtClean="0"/>
              <a:t>WordNet</a:t>
            </a:r>
            <a:endParaRPr lang="en-US" dirty="0" smtClean="0"/>
          </a:p>
          <a:p>
            <a:pPr lvl="2"/>
            <a:r>
              <a:rPr lang="en-US" dirty="0" smtClean="0"/>
              <a:t>Data-frame library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Multi-faceted Schema Mapping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/>
              <a:t>Central Idea: Exploit All Data &amp; Metadata</a:t>
            </a:r>
          </a:p>
          <a:p>
            <a:pPr eaLnBrk="1" hangingPunct="1"/>
            <a:r>
              <a:rPr lang="en-US" dirty="0" smtClean="0"/>
              <a:t>Matching Possibilities (Facets)</a:t>
            </a:r>
          </a:p>
          <a:p>
            <a:pPr lvl="1" eaLnBrk="1" hangingPunct="1"/>
            <a:r>
              <a:rPr lang="en-US" dirty="0" smtClean="0"/>
              <a:t>Attribute Names</a:t>
            </a:r>
          </a:p>
          <a:p>
            <a:pPr lvl="1" eaLnBrk="1" hangingPunct="1"/>
            <a:r>
              <a:rPr lang="en-US" dirty="0" smtClean="0"/>
              <a:t>Data-Value Characteristics</a:t>
            </a:r>
          </a:p>
          <a:p>
            <a:pPr lvl="1" eaLnBrk="1" hangingPunct="1"/>
            <a:r>
              <a:rPr lang="en-US" dirty="0" smtClean="0"/>
              <a:t>Expected Data Values (use of extraction </a:t>
            </a:r>
            <a:r>
              <a:rPr lang="en-US" dirty="0" err="1" smtClean="0"/>
              <a:t>ontologies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en-US" dirty="0" smtClean="0"/>
              <a:t>Data-Dictionary Information</a:t>
            </a:r>
          </a:p>
          <a:p>
            <a:pPr lvl="1" eaLnBrk="1" hangingPunct="1"/>
            <a:r>
              <a:rPr lang="en-US" dirty="0" smtClean="0"/>
              <a:t>Structural Properties</a:t>
            </a:r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Example</a:t>
            </a:r>
          </a:p>
        </p:txBody>
      </p:sp>
      <p:sp>
        <p:nvSpPr>
          <p:cNvPr id="19459" name="Line 3"/>
          <p:cNvSpPr>
            <a:spLocks noChangeShapeType="1"/>
          </p:cNvSpPr>
          <p:nvPr/>
        </p:nvSpPr>
        <p:spPr bwMode="auto">
          <a:xfrm flipH="1">
            <a:off x="13716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 flipH="1">
            <a:off x="14478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3048000" y="3581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2" name="Rectangle 6"/>
          <p:cNvSpPr>
            <a:spLocks noChangeArrowheads="1"/>
          </p:cNvSpPr>
          <p:nvPr/>
        </p:nvSpPr>
        <p:spPr bwMode="auto">
          <a:xfrm>
            <a:off x="4724400" y="1600200"/>
            <a:ext cx="38862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5334000" y="55626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Source Schema S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5562600" y="35814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>
            <a:off x="6629400" y="3810000"/>
            <a:ext cx="6858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>
            <a:off x="6705600" y="40386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7" name="Rectangle 11"/>
          <p:cNvSpPr>
            <a:spLocks noChangeArrowheads="1"/>
          </p:cNvSpPr>
          <p:nvPr/>
        </p:nvSpPr>
        <p:spPr bwMode="auto">
          <a:xfrm>
            <a:off x="6172200" y="34290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Car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19468" name="Line 12"/>
          <p:cNvSpPr>
            <a:spLocks noChangeShapeType="1"/>
          </p:cNvSpPr>
          <p:nvPr/>
        </p:nvSpPr>
        <p:spPr bwMode="auto">
          <a:xfrm>
            <a:off x="6477000" y="3657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781800" y="35814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70" name="Freeform 14"/>
          <p:cNvSpPr>
            <a:spLocks/>
          </p:cNvSpPr>
          <p:nvPr/>
        </p:nvSpPr>
        <p:spPr bwMode="auto">
          <a:xfrm>
            <a:off x="6096000" y="3505200"/>
            <a:ext cx="990600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68" name="Rectangle 16"/>
          <p:cNvSpPr>
            <a:spLocks noChangeArrowheads="1"/>
          </p:cNvSpPr>
          <p:nvPr/>
        </p:nvSpPr>
        <p:spPr bwMode="auto">
          <a:xfrm>
            <a:off x="6248400" y="22098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Year</a:t>
            </a:r>
          </a:p>
        </p:txBody>
      </p:sp>
      <p:sp>
        <p:nvSpPr>
          <p:cNvPr id="19569" name="Text Box 17"/>
          <p:cNvSpPr txBox="1">
            <a:spLocks noChangeAspect="1" noChangeArrowheads="1"/>
          </p:cNvSpPr>
          <p:nvPr/>
        </p:nvSpPr>
        <p:spPr bwMode="auto">
          <a:xfrm>
            <a:off x="6629400" y="2819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70" name="Line 18"/>
          <p:cNvSpPr>
            <a:spLocks noChangeShapeType="1"/>
          </p:cNvSpPr>
          <p:nvPr/>
        </p:nvSpPr>
        <p:spPr bwMode="auto">
          <a:xfrm flipV="1">
            <a:off x="6553200" y="2514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71" name="Line 19"/>
          <p:cNvSpPr>
            <a:spLocks noChangeShapeType="1"/>
          </p:cNvSpPr>
          <p:nvPr/>
        </p:nvSpPr>
        <p:spPr bwMode="auto">
          <a:xfrm flipV="1">
            <a:off x="6629400" y="28194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63" name="Rectangle 22"/>
          <p:cNvSpPr>
            <a:spLocks noChangeArrowheads="1"/>
          </p:cNvSpPr>
          <p:nvPr/>
        </p:nvSpPr>
        <p:spPr bwMode="auto">
          <a:xfrm>
            <a:off x="5105400" y="24384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Make</a:t>
            </a:r>
          </a:p>
        </p:txBody>
      </p:sp>
      <p:sp>
        <p:nvSpPr>
          <p:cNvPr id="19564" name="Line 23"/>
          <p:cNvSpPr>
            <a:spLocks noChangeShapeType="1"/>
          </p:cNvSpPr>
          <p:nvPr/>
        </p:nvSpPr>
        <p:spPr bwMode="auto">
          <a:xfrm flipH="1" flipV="1">
            <a:off x="5562600" y="27432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65" name="Line 24"/>
          <p:cNvSpPr>
            <a:spLocks noChangeShapeType="1"/>
          </p:cNvSpPr>
          <p:nvPr/>
        </p:nvSpPr>
        <p:spPr bwMode="auto">
          <a:xfrm flipH="1" flipV="1">
            <a:off x="5715000" y="30480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66" name="Text Box 25"/>
          <p:cNvSpPr txBox="1">
            <a:spLocks noChangeAspect="1" noChangeArrowheads="1"/>
          </p:cNvSpPr>
          <p:nvPr/>
        </p:nvSpPr>
        <p:spPr bwMode="auto">
          <a:xfrm>
            <a:off x="5486400" y="31242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60" name="Rectangle 28"/>
          <p:cNvSpPr>
            <a:spLocks noChangeArrowheads="1"/>
          </p:cNvSpPr>
          <p:nvPr/>
        </p:nvSpPr>
        <p:spPr bwMode="auto">
          <a:xfrm>
            <a:off x="4876800" y="3505200"/>
            <a:ext cx="655904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Model</a:t>
            </a:r>
          </a:p>
        </p:txBody>
      </p:sp>
      <p:sp>
        <p:nvSpPr>
          <p:cNvPr id="19561" name="Text Box 29"/>
          <p:cNvSpPr txBox="1">
            <a:spLocks noChangeAspect="1" noChangeArrowheads="1"/>
          </p:cNvSpPr>
          <p:nvPr/>
        </p:nvSpPr>
        <p:spPr bwMode="auto">
          <a:xfrm>
            <a:off x="5626404" y="3657600"/>
            <a:ext cx="46850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474" name="Line 31"/>
          <p:cNvSpPr>
            <a:spLocks noChangeShapeType="1"/>
          </p:cNvSpPr>
          <p:nvPr/>
        </p:nvSpPr>
        <p:spPr bwMode="auto">
          <a:xfrm flipH="1">
            <a:off x="5715000" y="36576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75" name="Rectangle 32"/>
          <p:cNvSpPr>
            <a:spLocks noChangeArrowheads="1"/>
          </p:cNvSpPr>
          <p:nvPr/>
        </p:nvSpPr>
        <p:spPr bwMode="auto">
          <a:xfrm>
            <a:off x="6934200" y="46482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19476" name="Rectangle 33"/>
          <p:cNvSpPr>
            <a:spLocks noChangeArrowheads="1"/>
          </p:cNvSpPr>
          <p:nvPr/>
        </p:nvSpPr>
        <p:spPr bwMode="auto">
          <a:xfrm>
            <a:off x="7848600" y="35052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Style</a:t>
            </a:r>
          </a:p>
        </p:txBody>
      </p:sp>
      <p:sp>
        <p:nvSpPr>
          <p:cNvPr id="19477" name="Line 34"/>
          <p:cNvSpPr>
            <a:spLocks noChangeShapeType="1"/>
          </p:cNvSpPr>
          <p:nvPr/>
        </p:nvSpPr>
        <p:spPr bwMode="auto">
          <a:xfrm>
            <a:off x="7086600" y="3657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78" name="Line 35"/>
          <p:cNvSpPr>
            <a:spLocks noChangeShapeType="1"/>
          </p:cNvSpPr>
          <p:nvPr/>
        </p:nvSpPr>
        <p:spPr bwMode="auto">
          <a:xfrm>
            <a:off x="73914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79" name="Text Box 36"/>
          <p:cNvSpPr txBox="1">
            <a:spLocks noChangeAspect="1" noChangeArrowheads="1"/>
          </p:cNvSpPr>
          <p:nvPr/>
        </p:nvSpPr>
        <p:spPr bwMode="auto">
          <a:xfrm>
            <a:off x="6477000" y="4114800"/>
            <a:ext cx="381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480" name="Text Box 37"/>
          <p:cNvSpPr txBox="1">
            <a:spLocks noChangeAspect="1" noChangeArrowheads="1"/>
          </p:cNvSpPr>
          <p:nvPr/>
        </p:nvSpPr>
        <p:spPr bwMode="auto">
          <a:xfrm>
            <a:off x="7391400" y="37338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483" name="Rectangle 40"/>
          <p:cNvSpPr>
            <a:spLocks noChangeArrowheads="1"/>
          </p:cNvSpPr>
          <p:nvPr/>
        </p:nvSpPr>
        <p:spPr bwMode="auto">
          <a:xfrm>
            <a:off x="838200" y="1600200"/>
            <a:ext cx="3886200" cy="441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lgDashDotDot"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555" name="Rectangle 42"/>
          <p:cNvSpPr>
            <a:spLocks noChangeArrowheads="1"/>
          </p:cNvSpPr>
          <p:nvPr/>
        </p:nvSpPr>
        <p:spPr bwMode="auto">
          <a:xfrm>
            <a:off x="2209800" y="20574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Year</a:t>
            </a:r>
          </a:p>
        </p:txBody>
      </p:sp>
      <p:sp>
        <p:nvSpPr>
          <p:cNvPr id="19556" name="Text Box 43"/>
          <p:cNvSpPr txBox="1">
            <a:spLocks noChangeAspect="1" noChangeArrowheads="1"/>
          </p:cNvSpPr>
          <p:nvPr/>
        </p:nvSpPr>
        <p:spPr bwMode="auto">
          <a:xfrm>
            <a:off x="2590800" y="26670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57" name="Line 44"/>
          <p:cNvSpPr>
            <a:spLocks noChangeShapeType="1"/>
          </p:cNvSpPr>
          <p:nvPr/>
        </p:nvSpPr>
        <p:spPr bwMode="auto">
          <a:xfrm flipV="1">
            <a:off x="2514600" y="23622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58" name="Line 45"/>
          <p:cNvSpPr>
            <a:spLocks noChangeShapeType="1"/>
          </p:cNvSpPr>
          <p:nvPr/>
        </p:nvSpPr>
        <p:spPr bwMode="auto">
          <a:xfrm flipV="1">
            <a:off x="2590800" y="2667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50" name="Rectangle 48"/>
          <p:cNvSpPr>
            <a:spLocks noChangeArrowheads="1"/>
          </p:cNvSpPr>
          <p:nvPr/>
        </p:nvSpPr>
        <p:spPr bwMode="auto">
          <a:xfrm>
            <a:off x="3276600" y="2286000"/>
            <a:ext cx="6858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Feature</a:t>
            </a:r>
          </a:p>
        </p:txBody>
      </p:sp>
      <p:sp>
        <p:nvSpPr>
          <p:cNvPr id="19551" name="Line 49"/>
          <p:cNvSpPr>
            <a:spLocks noChangeShapeType="1"/>
          </p:cNvSpPr>
          <p:nvPr/>
        </p:nvSpPr>
        <p:spPr bwMode="auto">
          <a:xfrm flipV="1">
            <a:off x="2895600" y="25908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52" name="Line 50"/>
          <p:cNvSpPr>
            <a:spLocks noChangeShapeType="1"/>
          </p:cNvSpPr>
          <p:nvPr/>
        </p:nvSpPr>
        <p:spPr bwMode="auto">
          <a:xfrm flipV="1">
            <a:off x="3200400" y="28194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53" name="Text Box 51"/>
          <p:cNvSpPr txBox="1">
            <a:spLocks noChangeAspect="1" noChangeArrowheads="1"/>
          </p:cNvSpPr>
          <p:nvPr/>
        </p:nvSpPr>
        <p:spPr bwMode="auto">
          <a:xfrm>
            <a:off x="3352800" y="2895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46" name="Rectangle 54"/>
          <p:cNvSpPr>
            <a:spLocks noChangeArrowheads="1"/>
          </p:cNvSpPr>
          <p:nvPr/>
        </p:nvSpPr>
        <p:spPr bwMode="auto">
          <a:xfrm>
            <a:off x="3733800" y="32766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19547" name="Line 55"/>
          <p:cNvSpPr>
            <a:spLocks noChangeShapeType="1"/>
          </p:cNvSpPr>
          <p:nvPr/>
        </p:nvSpPr>
        <p:spPr bwMode="auto">
          <a:xfrm>
            <a:off x="3048000" y="3505200"/>
            <a:ext cx="6858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48" name="Text Box 56"/>
          <p:cNvSpPr txBox="1">
            <a:spLocks noChangeAspect="1" noChangeArrowheads="1"/>
          </p:cNvSpPr>
          <p:nvPr/>
        </p:nvSpPr>
        <p:spPr bwMode="auto">
          <a:xfrm>
            <a:off x="3352800" y="36576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487" name="Rectangle 58"/>
          <p:cNvSpPr>
            <a:spLocks noChangeArrowheads="1"/>
          </p:cNvSpPr>
          <p:nvPr/>
        </p:nvSpPr>
        <p:spPr bwMode="auto">
          <a:xfrm>
            <a:off x="2133600" y="3276600"/>
            <a:ext cx="4572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Car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19488" name="Line 59"/>
          <p:cNvSpPr>
            <a:spLocks noChangeShapeType="1"/>
          </p:cNvSpPr>
          <p:nvPr/>
        </p:nvSpPr>
        <p:spPr bwMode="auto">
          <a:xfrm>
            <a:off x="2438400" y="35052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89" name="Oval 60"/>
          <p:cNvSpPr>
            <a:spLocks noChangeArrowheads="1"/>
          </p:cNvSpPr>
          <p:nvPr/>
        </p:nvSpPr>
        <p:spPr bwMode="auto">
          <a:xfrm>
            <a:off x="2743200" y="3429000"/>
            <a:ext cx="152400" cy="1524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90" name="Freeform 61"/>
          <p:cNvSpPr>
            <a:spLocks/>
          </p:cNvSpPr>
          <p:nvPr/>
        </p:nvSpPr>
        <p:spPr bwMode="auto">
          <a:xfrm>
            <a:off x="2057400" y="3352800"/>
            <a:ext cx="990600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91" name="Rectangle 62"/>
          <p:cNvSpPr>
            <a:spLocks noChangeArrowheads="1"/>
          </p:cNvSpPr>
          <p:nvPr/>
        </p:nvSpPr>
        <p:spPr bwMode="auto">
          <a:xfrm>
            <a:off x="1524000" y="4648200"/>
            <a:ext cx="7620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Mileage</a:t>
            </a:r>
          </a:p>
        </p:txBody>
      </p:sp>
      <p:sp>
        <p:nvSpPr>
          <p:cNvPr id="19492" name="Line 63"/>
          <p:cNvSpPr>
            <a:spLocks noChangeShapeType="1"/>
          </p:cNvSpPr>
          <p:nvPr/>
        </p:nvSpPr>
        <p:spPr bwMode="auto">
          <a:xfrm flipH="1">
            <a:off x="1752600" y="3657600"/>
            <a:ext cx="83820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93" name="Line 64"/>
          <p:cNvSpPr>
            <a:spLocks noChangeShapeType="1"/>
          </p:cNvSpPr>
          <p:nvPr/>
        </p:nvSpPr>
        <p:spPr bwMode="auto">
          <a:xfrm flipH="1">
            <a:off x="2209800" y="39624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494" name="Text Box 65"/>
          <p:cNvSpPr txBox="1">
            <a:spLocks noChangeAspect="1" noChangeArrowheads="1"/>
          </p:cNvSpPr>
          <p:nvPr/>
        </p:nvSpPr>
        <p:spPr bwMode="auto">
          <a:xfrm>
            <a:off x="2362200" y="3962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41" name="Rectangle 67"/>
          <p:cNvSpPr>
            <a:spLocks noChangeArrowheads="1"/>
          </p:cNvSpPr>
          <p:nvPr/>
        </p:nvSpPr>
        <p:spPr bwMode="auto">
          <a:xfrm>
            <a:off x="3276600" y="45720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Phone</a:t>
            </a:r>
          </a:p>
        </p:txBody>
      </p:sp>
      <p:sp>
        <p:nvSpPr>
          <p:cNvPr id="19542" name="Line 68"/>
          <p:cNvSpPr>
            <a:spLocks noChangeShapeType="1"/>
          </p:cNvSpPr>
          <p:nvPr/>
        </p:nvSpPr>
        <p:spPr bwMode="auto">
          <a:xfrm>
            <a:off x="2819400" y="3657600"/>
            <a:ext cx="685800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43" name="Line 69"/>
          <p:cNvSpPr>
            <a:spLocks noChangeShapeType="1"/>
          </p:cNvSpPr>
          <p:nvPr/>
        </p:nvSpPr>
        <p:spPr bwMode="auto">
          <a:xfrm>
            <a:off x="3124200" y="3962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44" name="Text Box 70"/>
          <p:cNvSpPr txBox="1">
            <a:spLocks noChangeAspect="1" noChangeArrowheads="1"/>
          </p:cNvSpPr>
          <p:nvPr/>
        </p:nvSpPr>
        <p:spPr bwMode="auto">
          <a:xfrm>
            <a:off x="3200400" y="3962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538" name="Rectangle 74"/>
          <p:cNvSpPr>
            <a:spLocks noChangeArrowheads="1"/>
          </p:cNvSpPr>
          <p:nvPr/>
        </p:nvSpPr>
        <p:spPr bwMode="auto">
          <a:xfrm>
            <a:off x="1066800" y="34290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Model</a:t>
            </a:r>
          </a:p>
        </p:txBody>
      </p:sp>
      <p:sp>
        <p:nvSpPr>
          <p:cNvPr id="19539" name="Text Box 75"/>
          <p:cNvSpPr txBox="1">
            <a:spLocks noChangeAspect="1" noChangeArrowheads="1"/>
          </p:cNvSpPr>
          <p:nvPr/>
        </p:nvSpPr>
        <p:spPr bwMode="auto">
          <a:xfrm>
            <a:off x="1676400" y="35814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/>
              <a:t>has</a:t>
            </a:r>
          </a:p>
        </p:txBody>
      </p:sp>
      <p:sp>
        <p:nvSpPr>
          <p:cNvPr id="19498" name="Rectangle 77"/>
          <p:cNvSpPr>
            <a:spLocks noChangeArrowheads="1"/>
          </p:cNvSpPr>
          <p:nvPr/>
        </p:nvSpPr>
        <p:spPr bwMode="auto">
          <a:xfrm>
            <a:off x="1447800" y="5562600"/>
            <a:ext cx="2590800" cy="381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Target Schema T</a:t>
            </a:r>
          </a:p>
        </p:txBody>
      </p:sp>
      <p:sp>
        <p:nvSpPr>
          <p:cNvPr id="19533" name="Rectangle 79"/>
          <p:cNvSpPr>
            <a:spLocks noChangeArrowheads="1"/>
          </p:cNvSpPr>
          <p:nvPr/>
        </p:nvSpPr>
        <p:spPr bwMode="auto">
          <a:xfrm>
            <a:off x="1219200" y="2286000"/>
            <a:ext cx="5334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Make</a:t>
            </a:r>
          </a:p>
        </p:txBody>
      </p:sp>
      <p:sp>
        <p:nvSpPr>
          <p:cNvPr id="19534" name="Line 80"/>
          <p:cNvSpPr>
            <a:spLocks noChangeShapeType="1"/>
          </p:cNvSpPr>
          <p:nvPr/>
        </p:nvSpPr>
        <p:spPr bwMode="auto">
          <a:xfrm flipH="1" flipV="1">
            <a:off x="1676400" y="2590800"/>
            <a:ext cx="53340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35" name="Line 81"/>
          <p:cNvSpPr>
            <a:spLocks noChangeShapeType="1"/>
          </p:cNvSpPr>
          <p:nvPr/>
        </p:nvSpPr>
        <p:spPr bwMode="auto">
          <a:xfrm flipH="1" flipV="1">
            <a:off x="1828800" y="28956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36" name="Text Box 82"/>
          <p:cNvSpPr txBox="1">
            <a:spLocks noChangeAspect="1" noChangeArrowheads="1"/>
          </p:cNvSpPr>
          <p:nvPr/>
        </p:nvSpPr>
        <p:spPr bwMode="auto">
          <a:xfrm>
            <a:off x="1600200" y="2971800"/>
            <a:ext cx="381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r>
              <a:rPr lang="en-US" sz="1200" dirty="0"/>
              <a:t>has</a:t>
            </a:r>
          </a:p>
        </p:txBody>
      </p:sp>
      <p:sp>
        <p:nvSpPr>
          <p:cNvPr id="19500" name="Line 84"/>
          <p:cNvSpPr>
            <a:spLocks noChangeShapeType="1"/>
          </p:cNvSpPr>
          <p:nvPr/>
        </p:nvSpPr>
        <p:spPr bwMode="auto">
          <a:xfrm flipH="1">
            <a:off x="1600200" y="3505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01" name="Line 85"/>
          <p:cNvSpPr>
            <a:spLocks noChangeShapeType="1"/>
          </p:cNvSpPr>
          <p:nvPr/>
        </p:nvSpPr>
        <p:spPr bwMode="auto">
          <a:xfrm flipH="1">
            <a:off x="1752600" y="35814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02" name="Rectangle 86"/>
          <p:cNvSpPr>
            <a:spLocks noChangeArrowheads="1"/>
          </p:cNvSpPr>
          <p:nvPr/>
        </p:nvSpPr>
        <p:spPr bwMode="auto">
          <a:xfrm>
            <a:off x="5715000" y="4648200"/>
            <a:ext cx="533400" cy="304800"/>
          </a:xfrm>
          <a:prstGeom prst="rect">
            <a:avLst/>
          </a:prstGeom>
          <a:solidFill>
            <a:schemeClr val="bg1"/>
          </a:solidFill>
          <a:ln w="9525" cap="rnd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ahoma" pitchFamily="34" charset="0"/>
              </a:rPr>
              <a:t>Miles</a:t>
            </a:r>
          </a:p>
        </p:txBody>
      </p:sp>
      <p:sp>
        <p:nvSpPr>
          <p:cNvPr id="19503" name="Line 87"/>
          <p:cNvSpPr>
            <a:spLocks noChangeShapeType="1"/>
          </p:cNvSpPr>
          <p:nvPr/>
        </p:nvSpPr>
        <p:spPr bwMode="auto">
          <a:xfrm flipH="1">
            <a:off x="6019800" y="3810000"/>
            <a:ext cx="45720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04" name="Line 88"/>
          <p:cNvSpPr>
            <a:spLocks noChangeShapeType="1"/>
          </p:cNvSpPr>
          <p:nvPr/>
        </p:nvSpPr>
        <p:spPr bwMode="auto">
          <a:xfrm flipH="1">
            <a:off x="6019800" y="4114800"/>
            <a:ext cx="22860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9505" name="Rectangle 89"/>
          <p:cNvSpPr>
            <a:spLocks noChangeArrowheads="1"/>
          </p:cNvSpPr>
          <p:nvPr/>
        </p:nvSpPr>
        <p:spPr bwMode="auto">
          <a:xfrm>
            <a:off x="5791200" y="4038600"/>
            <a:ext cx="381000" cy="1524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>
                <a:latin typeface="Tahoma" pitchFamily="34" charset="0"/>
              </a:rPr>
              <a:t>has</a:t>
            </a:r>
          </a:p>
        </p:txBody>
      </p:sp>
      <p:grpSp>
        <p:nvGrpSpPr>
          <p:cNvPr id="11" name="Group 91"/>
          <p:cNvGrpSpPr>
            <a:grpSpLocks/>
          </p:cNvGrpSpPr>
          <p:nvPr/>
        </p:nvGrpSpPr>
        <p:grpSpPr bwMode="auto">
          <a:xfrm>
            <a:off x="1066800" y="1676400"/>
            <a:ext cx="6019800" cy="3733800"/>
            <a:chOff x="672" y="1296"/>
            <a:chExt cx="3792" cy="2352"/>
          </a:xfrm>
        </p:grpSpPr>
        <p:sp>
          <p:nvSpPr>
            <p:cNvPr id="19512" name="Rectangle 92"/>
            <p:cNvSpPr>
              <a:spLocks noChangeArrowheads="1"/>
            </p:cNvSpPr>
            <p:nvPr/>
          </p:nvSpPr>
          <p:spPr bwMode="auto">
            <a:xfrm>
              <a:off x="1392" y="1536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latin typeface="Tahoma" pitchFamily="34" charset="0"/>
                </a:rPr>
                <a:t>Year</a:t>
              </a:r>
            </a:p>
          </p:txBody>
        </p:sp>
        <p:sp>
          <p:nvSpPr>
            <p:cNvPr id="19513" name="Rectangle 93"/>
            <p:cNvSpPr>
              <a:spLocks noChangeArrowheads="1"/>
            </p:cNvSpPr>
            <p:nvPr/>
          </p:nvSpPr>
          <p:spPr bwMode="auto">
            <a:xfrm>
              <a:off x="672" y="240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Tahoma" pitchFamily="34" charset="0"/>
                </a:rPr>
                <a:t>Model</a:t>
              </a:r>
            </a:p>
          </p:txBody>
        </p:sp>
        <p:sp>
          <p:nvSpPr>
            <p:cNvPr id="19514" name="Rectangle 94"/>
            <p:cNvSpPr>
              <a:spLocks noChangeArrowheads="1"/>
            </p:cNvSpPr>
            <p:nvPr/>
          </p:nvSpPr>
          <p:spPr bwMode="auto">
            <a:xfrm>
              <a:off x="768" y="1680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hlink"/>
                  </a:solidFill>
                  <a:latin typeface="Tahoma" pitchFamily="34" charset="0"/>
                </a:rPr>
                <a:t>Make</a:t>
              </a:r>
            </a:p>
          </p:txBody>
        </p:sp>
        <p:sp>
          <p:nvSpPr>
            <p:cNvPr id="19515" name="Rectangle 95"/>
            <p:cNvSpPr>
              <a:spLocks noChangeArrowheads="1"/>
            </p:cNvSpPr>
            <p:nvPr/>
          </p:nvSpPr>
          <p:spPr bwMode="auto">
            <a:xfrm>
              <a:off x="3936" y="1632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accent2"/>
                  </a:solidFill>
                  <a:latin typeface="Tahoma" pitchFamily="34" charset="0"/>
                </a:rPr>
                <a:t>Year</a:t>
              </a:r>
            </a:p>
          </p:txBody>
        </p:sp>
        <p:sp>
          <p:nvSpPr>
            <p:cNvPr id="19516" name="Rectangle 96"/>
            <p:cNvSpPr>
              <a:spLocks noChangeArrowheads="1"/>
            </p:cNvSpPr>
            <p:nvPr/>
          </p:nvSpPr>
          <p:spPr bwMode="auto">
            <a:xfrm>
              <a:off x="3216" y="1776"/>
              <a:ext cx="336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hlink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hlink"/>
                  </a:solidFill>
                  <a:latin typeface="Tahoma" pitchFamily="34" charset="0"/>
                </a:rPr>
                <a:t>Make</a:t>
              </a:r>
            </a:p>
          </p:txBody>
        </p:sp>
        <p:sp>
          <p:nvSpPr>
            <p:cNvPr id="19517" name="Rectangle 97"/>
            <p:cNvSpPr>
              <a:spLocks noChangeArrowheads="1"/>
            </p:cNvSpPr>
            <p:nvPr/>
          </p:nvSpPr>
          <p:spPr bwMode="auto">
            <a:xfrm>
              <a:off x="3072" y="2448"/>
              <a:ext cx="413" cy="19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2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chemeClr val="tx2"/>
                  </a:solidFill>
                  <a:latin typeface="Tahoma" pitchFamily="34" charset="0"/>
                </a:rPr>
                <a:t>Model</a:t>
              </a:r>
            </a:p>
          </p:txBody>
        </p:sp>
        <p:sp>
          <p:nvSpPr>
            <p:cNvPr id="19518" name="Freeform 98"/>
            <p:cNvSpPr>
              <a:spLocks/>
            </p:cNvSpPr>
            <p:nvPr/>
          </p:nvSpPr>
          <p:spPr bwMode="auto">
            <a:xfrm>
              <a:off x="1584" y="1344"/>
              <a:ext cx="2448" cy="288"/>
            </a:xfrm>
            <a:custGeom>
              <a:avLst/>
              <a:gdLst>
                <a:gd name="T0" fmla="*/ 0 w 2448"/>
                <a:gd name="T1" fmla="*/ 144 h 336"/>
                <a:gd name="T2" fmla="*/ 0 w 2448"/>
                <a:gd name="T3" fmla="*/ 0 h 336"/>
                <a:gd name="T4" fmla="*/ 2448 w 2448"/>
                <a:gd name="T5" fmla="*/ 0 h 336"/>
                <a:gd name="T6" fmla="*/ 2448 w 2448"/>
                <a:gd name="T7" fmla="*/ 336 h 33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336"/>
                <a:gd name="T14" fmla="*/ 2448 w 2448"/>
                <a:gd name="T15" fmla="*/ 336 h 3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336">
                  <a:moveTo>
                    <a:pt x="0" y="144"/>
                  </a:moveTo>
                  <a:lnTo>
                    <a:pt x="0" y="0"/>
                  </a:lnTo>
                  <a:lnTo>
                    <a:pt x="2448" y="0"/>
                  </a:lnTo>
                  <a:lnTo>
                    <a:pt x="2448" y="336"/>
                  </a:lnTo>
                </a:path>
              </a:pathLst>
            </a:custGeom>
            <a:noFill/>
            <a:ln w="22225" cap="flat" cmpd="sng">
              <a:solidFill>
                <a:schemeClr val="accent2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19" name="Freeform 99"/>
            <p:cNvSpPr>
              <a:spLocks/>
            </p:cNvSpPr>
            <p:nvPr/>
          </p:nvSpPr>
          <p:spPr bwMode="auto">
            <a:xfrm>
              <a:off x="912" y="1296"/>
              <a:ext cx="2400" cy="576"/>
            </a:xfrm>
            <a:custGeom>
              <a:avLst/>
              <a:gdLst>
                <a:gd name="T0" fmla="*/ 0 w 2400"/>
                <a:gd name="T1" fmla="*/ 384 h 576"/>
                <a:gd name="T2" fmla="*/ 0 w 2400"/>
                <a:gd name="T3" fmla="*/ 0 h 576"/>
                <a:gd name="T4" fmla="*/ 2400 w 2400"/>
                <a:gd name="T5" fmla="*/ 0 h 576"/>
                <a:gd name="T6" fmla="*/ 2400 w 2400"/>
                <a:gd name="T7" fmla="*/ 576 h 57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00"/>
                <a:gd name="T13" fmla="*/ 0 h 576"/>
                <a:gd name="T14" fmla="*/ 2400 w 2400"/>
                <a:gd name="T15" fmla="*/ 576 h 57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00" h="576">
                  <a:moveTo>
                    <a:pt x="0" y="384"/>
                  </a:moveTo>
                  <a:lnTo>
                    <a:pt x="0" y="0"/>
                  </a:lnTo>
                  <a:lnTo>
                    <a:pt x="2400" y="0"/>
                  </a:lnTo>
                  <a:lnTo>
                    <a:pt x="2400" y="576"/>
                  </a:lnTo>
                </a:path>
              </a:pathLst>
            </a:custGeom>
            <a:noFill/>
            <a:ln w="22225" cap="flat" cmpd="sng">
              <a:solidFill>
                <a:schemeClr val="hlink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0" name="Freeform 100"/>
            <p:cNvSpPr>
              <a:spLocks/>
            </p:cNvSpPr>
            <p:nvPr/>
          </p:nvSpPr>
          <p:spPr bwMode="auto">
            <a:xfrm>
              <a:off x="816" y="2592"/>
              <a:ext cx="2448" cy="1056"/>
            </a:xfrm>
            <a:custGeom>
              <a:avLst/>
              <a:gdLst>
                <a:gd name="T0" fmla="*/ 0 w 2448"/>
                <a:gd name="T1" fmla="*/ 0 h 1008"/>
                <a:gd name="T2" fmla="*/ 0 w 2448"/>
                <a:gd name="T3" fmla="*/ 1008 h 1008"/>
                <a:gd name="T4" fmla="*/ 2448 w 2448"/>
                <a:gd name="T5" fmla="*/ 1008 h 1008"/>
                <a:gd name="T6" fmla="*/ 2448 w 2448"/>
                <a:gd name="T7" fmla="*/ 144 h 100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48"/>
                <a:gd name="T13" fmla="*/ 0 h 1008"/>
                <a:gd name="T14" fmla="*/ 2448 w 2448"/>
                <a:gd name="T15" fmla="*/ 1008 h 100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48" h="1008">
                  <a:moveTo>
                    <a:pt x="0" y="0"/>
                  </a:moveTo>
                  <a:lnTo>
                    <a:pt x="0" y="1008"/>
                  </a:lnTo>
                  <a:lnTo>
                    <a:pt x="2448" y="1008"/>
                  </a:lnTo>
                  <a:lnTo>
                    <a:pt x="2448" y="144"/>
                  </a:lnTo>
                </a:path>
              </a:pathLst>
            </a:custGeom>
            <a:noFill/>
            <a:ln w="22225" cap="flat" cmpd="sng">
              <a:solidFill>
                <a:schemeClr val="tx2"/>
              </a:solidFill>
              <a:prstDash val="lg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1" name="Rectangle 101"/>
            <p:cNvSpPr>
              <a:spLocks noChangeArrowheads="1"/>
            </p:cNvSpPr>
            <p:nvPr/>
          </p:nvSpPr>
          <p:spPr bwMode="auto">
            <a:xfrm>
              <a:off x="1344" y="2304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19522" name="Line 102"/>
            <p:cNvSpPr>
              <a:spLocks noChangeShapeType="1"/>
            </p:cNvSpPr>
            <p:nvPr/>
          </p:nvSpPr>
          <p:spPr bwMode="auto">
            <a:xfrm>
              <a:off x="1536" y="2448"/>
              <a:ext cx="14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3" name="Oval 103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4" name="Freeform 104"/>
            <p:cNvSpPr>
              <a:spLocks/>
            </p:cNvSpPr>
            <p:nvPr/>
          </p:nvSpPr>
          <p:spPr bwMode="auto">
            <a:xfrm>
              <a:off x="1296" y="2352"/>
              <a:ext cx="624" cy="192"/>
            </a:xfrm>
            <a:custGeom>
              <a:avLst/>
              <a:gdLst>
                <a:gd name="T0" fmla="*/ 0 w 624"/>
                <a:gd name="T1" fmla="*/ 48 h 192"/>
                <a:gd name="T2" fmla="*/ 0 w 624"/>
                <a:gd name="T3" fmla="*/ 192 h 192"/>
                <a:gd name="T4" fmla="*/ 624 w 624"/>
                <a:gd name="T5" fmla="*/ 192 h 192"/>
                <a:gd name="T6" fmla="*/ 624 w 624"/>
                <a:gd name="T7" fmla="*/ 0 h 192"/>
                <a:gd name="T8" fmla="*/ 0 w 624"/>
                <a:gd name="T9" fmla="*/ 0 h 192"/>
                <a:gd name="T10" fmla="*/ 0 w 624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92"/>
                <a:gd name="T20" fmla="*/ 624 w 62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92">
                  <a:moveTo>
                    <a:pt x="0" y="48"/>
                  </a:moveTo>
                  <a:lnTo>
                    <a:pt x="0" y="192"/>
                  </a:lnTo>
                  <a:lnTo>
                    <a:pt x="624" y="192"/>
                  </a:lnTo>
                  <a:lnTo>
                    <a:pt x="624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5" name="Rectangle 105"/>
            <p:cNvSpPr>
              <a:spLocks noChangeArrowheads="1"/>
            </p:cNvSpPr>
            <p:nvPr/>
          </p:nvSpPr>
          <p:spPr bwMode="auto">
            <a:xfrm>
              <a:off x="3888" y="2400"/>
              <a:ext cx="288" cy="24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19526" name="Line 106"/>
            <p:cNvSpPr>
              <a:spLocks noChangeShapeType="1"/>
            </p:cNvSpPr>
            <p:nvPr/>
          </p:nvSpPr>
          <p:spPr bwMode="auto">
            <a:xfrm>
              <a:off x="4080" y="2544"/>
              <a:ext cx="144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miter lim="800000"/>
              <a:headEnd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7" name="Oval 107"/>
            <p:cNvSpPr>
              <a:spLocks noChangeArrowheads="1"/>
            </p:cNvSpPr>
            <p:nvPr/>
          </p:nvSpPr>
          <p:spPr bwMode="auto">
            <a:xfrm>
              <a:off x="4272" y="2496"/>
              <a:ext cx="96" cy="96"/>
            </a:xfrm>
            <a:prstGeom prst="ellipse">
              <a:avLst/>
            </a:prstGeom>
            <a:solidFill>
              <a:srgbClr val="FF00FF"/>
            </a:solidFill>
            <a:ln w="9525">
              <a:solidFill>
                <a:srgbClr val="FF00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528" name="Freeform 108"/>
            <p:cNvSpPr>
              <a:spLocks/>
            </p:cNvSpPr>
            <p:nvPr/>
          </p:nvSpPr>
          <p:spPr bwMode="auto">
            <a:xfrm>
              <a:off x="3840" y="2448"/>
              <a:ext cx="624" cy="192"/>
            </a:xfrm>
            <a:custGeom>
              <a:avLst/>
              <a:gdLst>
                <a:gd name="T0" fmla="*/ 0 w 624"/>
                <a:gd name="T1" fmla="*/ 48 h 192"/>
                <a:gd name="T2" fmla="*/ 0 w 624"/>
                <a:gd name="T3" fmla="*/ 192 h 192"/>
                <a:gd name="T4" fmla="*/ 624 w 624"/>
                <a:gd name="T5" fmla="*/ 192 h 192"/>
                <a:gd name="T6" fmla="*/ 624 w 624"/>
                <a:gd name="T7" fmla="*/ 0 h 192"/>
                <a:gd name="T8" fmla="*/ 0 w 624"/>
                <a:gd name="T9" fmla="*/ 0 h 192"/>
                <a:gd name="T10" fmla="*/ 0 w 624"/>
                <a:gd name="T11" fmla="*/ 96 h 19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24"/>
                <a:gd name="T19" fmla="*/ 0 h 192"/>
                <a:gd name="T20" fmla="*/ 624 w 624"/>
                <a:gd name="T21" fmla="*/ 192 h 19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24" h="192">
                  <a:moveTo>
                    <a:pt x="0" y="48"/>
                  </a:moveTo>
                  <a:lnTo>
                    <a:pt x="0" y="192"/>
                  </a:lnTo>
                  <a:lnTo>
                    <a:pt x="624" y="192"/>
                  </a:lnTo>
                  <a:lnTo>
                    <a:pt x="624" y="0"/>
                  </a:lnTo>
                  <a:lnTo>
                    <a:pt x="0" y="0"/>
                  </a:lnTo>
                  <a:lnTo>
                    <a:pt x="0" y="96"/>
                  </a:lnTo>
                </a:path>
              </a:pathLst>
            </a:custGeom>
            <a:noFill/>
            <a:ln w="9525" cap="flat" cmpd="sng">
              <a:solidFill>
                <a:srgbClr val="FF00FF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29" name="Freeform 109"/>
            <p:cNvSpPr>
              <a:spLocks/>
            </p:cNvSpPr>
            <p:nvPr/>
          </p:nvSpPr>
          <p:spPr bwMode="auto">
            <a:xfrm>
              <a:off x="1680" y="2544"/>
              <a:ext cx="2256" cy="480"/>
            </a:xfrm>
            <a:custGeom>
              <a:avLst/>
              <a:gdLst>
                <a:gd name="T0" fmla="*/ 0 w 2256"/>
                <a:gd name="T1" fmla="*/ 0 h 480"/>
                <a:gd name="T2" fmla="*/ 0 w 2256"/>
                <a:gd name="T3" fmla="*/ 480 h 480"/>
                <a:gd name="T4" fmla="*/ 2256 w 2256"/>
                <a:gd name="T5" fmla="*/ 480 h 480"/>
                <a:gd name="T6" fmla="*/ 2256 w 2256"/>
                <a:gd name="T7" fmla="*/ 96 h 48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256"/>
                <a:gd name="T13" fmla="*/ 0 h 480"/>
                <a:gd name="T14" fmla="*/ 2256 w 2256"/>
                <a:gd name="T15" fmla="*/ 480 h 48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256" h="480">
                  <a:moveTo>
                    <a:pt x="0" y="0"/>
                  </a:moveTo>
                  <a:lnTo>
                    <a:pt x="0" y="480"/>
                  </a:lnTo>
                  <a:lnTo>
                    <a:pt x="2256" y="480"/>
                  </a:lnTo>
                  <a:lnTo>
                    <a:pt x="2256" y="96"/>
                  </a:lnTo>
                </a:path>
              </a:pathLst>
            </a:custGeom>
            <a:noFill/>
            <a:ln w="22225" cap="flat" cmpd="sng">
              <a:solidFill>
                <a:srgbClr val="FF00FF"/>
              </a:solidFill>
              <a:prstDash val="dashDot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30" name="Freeform 110"/>
            <p:cNvSpPr>
              <a:spLocks/>
            </p:cNvSpPr>
            <p:nvPr/>
          </p:nvSpPr>
          <p:spPr bwMode="auto">
            <a:xfrm>
              <a:off x="1152" y="3360"/>
              <a:ext cx="2640" cy="192"/>
            </a:xfrm>
            <a:custGeom>
              <a:avLst/>
              <a:gdLst>
                <a:gd name="T0" fmla="*/ 0 w 2640"/>
                <a:gd name="T1" fmla="*/ 0 h 192"/>
                <a:gd name="T2" fmla="*/ 0 w 2640"/>
                <a:gd name="T3" fmla="*/ 192 h 192"/>
                <a:gd name="T4" fmla="*/ 2640 w 2640"/>
                <a:gd name="T5" fmla="*/ 192 h 192"/>
                <a:gd name="T6" fmla="*/ 2640 w 2640"/>
                <a:gd name="T7" fmla="*/ 0 h 19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192"/>
                <a:gd name="T14" fmla="*/ 2640 w 2640"/>
                <a:gd name="T15" fmla="*/ 192 h 19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192">
                  <a:moveTo>
                    <a:pt x="0" y="0"/>
                  </a:moveTo>
                  <a:lnTo>
                    <a:pt x="0" y="192"/>
                  </a:lnTo>
                  <a:lnTo>
                    <a:pt x="2640" y="192"/>
                  </a:lnTo>
                  <a:lnTo>
                    <a:pt x="2640" y="0"/>
                  </a:lnTo>
                </a:path>
              </a:pathLst>
            </a:custGeom>
            <a:noFill/>
            <a:ln w="22225" cap="flat" cmpd="sng">
              <a:solidFill>
                <a:srgbClr val="00FF00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9531" name="Rectangle 111"/>
            <p:cNvSpPr>
              <a:spLocks noChangeArrowheads="1"/>
            </p:cNvSpPr>
            <p:nvPr/>
          </p:nvSpPr>
          <p:spPr bwMode="auto">
            <a:xfrm>
              <a:off x="960" y="3168"/>
              <a:ext cx="480" cy="19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FF00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66FF33"/>
                  </a:solidFill>
                  <a:latin typeface="Tahoma" pitchFamily="34" charset="0"/>
                </a:rPr>
                <a:t>Mileage</a:t>
              </a:r>
            </a:p>
          </p:txBody>
        </p:sp>
        <p:sp>
          <p:nvSpPr>
            <p:cNvPr id="19532" name="Rectangle 112"/>
            <p:cNvSpPr>
              <a:spLocks noChangeArrowheads="1"/>
            </p:cNvSpPr>
            <p:nvPr/>
          </p:nvSpPr>
          <p:spPr bwMode="auto">
            <a:xfrm>
              <a:off x="3600" y="3168"/>
              <a:ext cx="336" cy="192"/>
            </a:xfrm>
            <a:prstGeom prst="rect">
              <a:avLst/>
            </a:prstGeom>
            <a:solidFill>
              <a:schemeClr val="bg1"/>
            </a:solidFill>
            <a:ln w="9525" cap="rnd">
              <a:solidFill>
                <a:srgbClr val="66FF33"/>
              </a:solidFill>
              <a:prstDash val="sysDot"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66FF33"/>
                  </a:solidFill>
                  <a:latin typeface="Tahoma" pitchFamily="34" charset="0"/>
                </a:rPr>
                <a:t>Miles</a:t>
              </a:r>
            </a:p>
          </p:txBody>
        </p:sp>
      </p:grpSp>
      <p:grpSp>
        <p:nvGrpSpPr>
          <p:cNvPr id="12" name="Group 113"/>
          <p:cNvGrpSpPr>
            <a:grpSpLocks/>
          </p:cNvGrpSpPr>
          <p:nvPr/>
        </p:nvGrpSpPr>
        <p:grpSpPr bwMode="auto">
          <a:xfrm>
            <a:off x="3962400" y="2438400"/>
            <a:ext cx="3886200" cy="2362200"/>
            <a:chOff x="2496" y="1536"/>
            <a:chExt cx="2448" cy="1488"/>
          </a:xfrm>
        </p:grpSpPr>
        <p:sp>
          <p:nvSpPr>
            <p:cNvPr id="19509" name="Line 114"/>
            <p:cNvSpPr>
              <a:spLocks noChangeShapeType="1"/>
            </p:cNvSpPr>
            <p:nvPr/>
          </p:nvSpPr>
          <p:spPr bwMode="auto">
            <a:xfrm>
              <a:off x="2544" y="2256"/>
              <a:ext cx="0" cy="768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Line 115"/>
            <p:cNvSpPr>
              <a:spLocks noChangeShapeType="1"/>
            </p:cNvSpPr>
            <p:nvPr/>
          </p:nvSpPr>
          <p:spPr bwMode="auto">
            <a:xfrm flipH="1">
              <a:off x="2544" y="3024"/>
              <a:ext cx="182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Line 116"/>
            <p:cNvSpPr>
              <a:spLocks noChangeShapeType="1"/>
            </p:cNvSpPr>
            <p:nvPr/>
          </p:nvSpPr>
          <p:spPr bwMode="auto">
            <a:xfrm>
              <a:off x="2496" y="1536"/>
              <a:ext cx="2448" cy="72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Unifying Solution Theme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69392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Knowledge Bundles (KBs) ~ “discovered”/extracted/annotated knowledge organized for “dissemination”/query/analysis</a:t>
            </a:r>
          </a:p>
          <a:p>
            <a:pPr lvl="1"/>
            <a:r>
              <a:rPr lang="en-US" dirty="0" smtClean="0"/>
              <a:t>Either actual or virtual, or, a combination</a:t>
            </a:r>
          </a:p>
          <a:p>
            <a:pPr lvl="1"/>
            <a:r>
              <a:rPr lang="en-US" dirty="0" smtClean="0"/>
              <a:t>Queries, reasoning, algorithmic analysis, data mining</a:t>
            </a:r>
          </a:p>
          <a:p>
            <a:pPr lvl="2"/>
            <a:r>
              <a:rPr lang="en-US" dirty="0" smtClean="0"/>
              <a:t>Queries &amp; reasoning should always immediately work based on library of extraction </a:t>
            </a:r>
            <a:r>
              <a:rPr lang="en-US" dirty="0" err="1" smtClean="0"/>
              <a:t>ontologies</a:t>
            </a:r>
            <a:r>
              <a:rPr lang="en-US" dirty="0" smtClean="0"/>
              <a:t>, ontology snippets, and instance recognizers</a:t>
            </a:r>
          </a:p>
          <a:p>
            <a:pPr lvl="2"/>
            <a:r>
              <a:rPr lang="en-US" dirty="0" smtClean="0"/>
              <a:t>“Pay as you go”: greater organization, more extraction, improved analysis based on just doing the KDD work</a:t>
            </a:r>
          </a:p>
          <a:p>
            <a:r>
              <a:rPr lang="en-US" dirty="0" smtClean="0"/>
              <a:t>Knowledge-Bundle Builder (KBB)</a:t>
            </a:r>
          </a:p>
          <a:p>
            <a:pPr lvl="1"/>
            <a:r>
              <a:rPr lang="en-US" dirty="0" smtClean="0"/>
              <a:t>Knowledge begets knowledge (KBs as extraction </a:t>
            </a:r>
            <a:r>
              <a:rPr lang="en-US" dirty="0" err="1" smtClean="0"/>
              <a:t>ontologies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Fully automatic KBB tools</a:t>
            </a:r>
          </a:p>
          <a:p>
            <a:pPr lvl="1"/>
            <a:r>
              <a:rPr lang="en-US" dirty="0" smtClean="0"/>
              <a:t>Semi-automatic KBB tools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Individual Facet Matching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Attribute Names</a:t>
            </a:r>
          </a:p>
          <a:p>
            <a:pPr eaLnBrk="1" hangingPunct="1"/>
            <a:r>
              <a:rPr lang="en-US" smtClean="0"/>
              <a:t>Data-Value Characteristics</a:t>
            </a:r>
          </a:p>
          <a:p>
            <a:pPr eaLnBrk="1" hangingPunct="1"/>
            <a:r>
              <a:rPr lang="en-US" smtClean="0"/>
              <a:t>Expected Data Values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Attribute Names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239000" cy="41148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smtClean="0"/>
              <a:t>Target and Source Attributes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T</a:t>
            </a:r>
            <a:r>
              <a:rPr lang="en-US" sz="2400" smtClean="0"/>
              <a:t> : </a:t>
            </a:r>
            <a:r>
              <a:rPr lang="en-US" sz="2400" i="1" smtClean="0"/>
              <a:t>A</a:t>
            </a:r>
            <a:r>
              <a:rPr lang="en-US" sz="240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i="1" smtClean="0"/>
              <a:t>S </a:t>
            </a:r>
            <a:r>
              <a:rPr lang="en-US" sz="2400" smtClean="0"/>
              <a:t>: </a:t>
            </a:r>
            <a:r>
              <a:rPr lang="en-US" sz="2400" i="1" smtClean="0"/>
              <a:t>B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WordNet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smtClean="0"/>
              <a:t>C4.5 Decision Tree: feature selection, trained on schemas in DB books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f0: same word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f1: synonym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f2: sum of distances to a common hypernym root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f3: number of different common hypernym roots</a:t>
            </a:r>
            <a:endParaRPr lang="en-US" sz="2400" i="1" smtClean="0"/>
          </a:p>
          <a:p>
            <a:pPr lvl="1" eaLnBrk="1" hangingPunct="1">
              <a:lnSpc>
                <a:spcPct val="90000"/>
              </a:lnSpc>
            </a:pPr>
            <a:r>
              <a:rPr lang="en-US" sz="2400" smtClean="0"/>
              <a:t>f4: sum of the number of senses of </a:t>
            </a:r>
            <a:r>
              <a:rPr lang="en-US" sz="2400" i="1" smtClean="0"/>
              <a:t>A</a:t>
            </a:r>
            <a:r>
              <a:rPr lang="en-US" sz="2400" smtClean="0"/>
              <a:t> and </a:t>
            </a:r>
            <a:r>
              <a:rPr lang="en-US" sz="2400" i="1" smtClean="0"/>
              <a:t>B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WordNet Rule	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>
            <p:ph type="body" idx="1"/>
          </p:nvPr>
        </p:nvGraphicFramePr>
        <p:xfrm>
          <a:off x="1219200" y="2057400"/>
          <a:ext cx="6508750" cy="4114800"/>
        </p:xfrm>
        <a:graphic>
          <a:graphicData uri="http://schemas.openxmlformats.org/presentationml/2006/ole">
            <p:oleObj spid="_x0000_s62466" name="Bitmap Image" r:id="rId3" imgW="5334745" imgH="3371429" progId="PBrush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28600" y="2133600"/>
            <a:ext cx="8402638" cy="3124200"/>
            <a:chOff x="144" y="1344"/>
            <a:chExt cx="5293" cy="1968"/>
          </a:xfrm>
        </p:grpSpPr>
        <p:sp>
          <p:nvSpPr>
            <p:cNvPr id="4101" name="AutoShape 5"/>
            <p:cNvSpPr>
              <a:spLocks/>
            </p:cNvSpPr>
            <p:nvPr/>
          </p:nvSpPr>
          <p:spPr bwMode="auto">
            <a:xfrm>
              <a:off x="192" y="1344"/>
              <a:ext cx="672" cy="864"/>
            </a:xfrm>
            <a:prstGeom prst="borderCallout2">
              <a:avLst>
                <a:gd name="adj1" fmla="val 8333"/>
                <a:gd name="adj2" fmla="val 107144"/>
                <a:gd name="adj3" fmla="val 8333"/>
                <a:gd name="adj4" fmla="val 118602"/>
                <a:gd name="adj5" fmla="val 11921"/>
                <a:gd name="adj6" fmla="val 130505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The number of different common hypernym roots of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A </a:t>
              </a:r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and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B</a:t>
              </a:r>
            </a:p>
          </p:txBody>
        </p:sp>
        <p:sp>
          <p:nvSpPr>
            <p:cNvPr id="4102" name="AutoShape 6"/>
            <p:cNvSpPr>
              <a:spLocks/>
            </p:cNvSpPr>
            <p:nvPr/>
          </p:nvSpPr>
          <p:spPr bwMode="auto">
            <a:xfrm>
              <a:off x="144" y="2640"/>
              <a:ext cx="816" cy="672"/>
            </a:xfrm>
            <a:prstGeom prst="borderCallout2">
              <a:avLst>
                <a:gd name="adj1" fmla="val 10713"/>
                <a:gd name="adj2" fmla="val 105884"/>
                <a:gd name="adj3" fmla="val 10713"/>
                <a:gd name="adj4" fmla="val 132231"/>
                <a:gd name="adj5" fmla="val -33931"/>
                <a:gd name="adj6" fmla="val 159806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The sum of distances of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A</a:t>
              </a:r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 and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B</a:t>
              </a:r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 to a common hypernym</a:t>
              </a:r>
            </a:p>
          </p:txBody>
        </p:sp>
        <p:sp>
          <p:nvSpPr>
            <p:cNvPr id="4103" name="AutoShape 7"/>
            <p:cNvSpPr>
              <a:spLocks/>
            </p:cNvSpPr>
            <p:nvPr/>
          </p:nvSpPr>
          <p:spPr bwMode="auto">
            <a:xfrm>
              <a:off x="4752" y="2256"/>
              <a:ext cx="685" cy="528"/>
            </a:xfrm>
            <a:prstGeom prst="borderCallout2">
              <a:avLst>
                <a:gd name="adj1" fmla="val 13634"/>
                <a:gd name="adj2" fmla="val -7009"/>
                <a:gd name="adj3" fmla="val 13634"/>
                <a:gd name="adj4" fmla="val -212264"/>
                <a:gd name="adj5" fmla="val 243750"/>
                <a:gd name="adj6" fmla="val -425403"/>
              </a:avLst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The sum of the number of senses of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A</a:t>
              </a:r>
              <a:r>
                <a:rPr lang="en-US" sz="1200" b="1">
                  <a:solidFill>
                    <a:schemeClr val="tx2"/>
                  </a:solidFill>
                  <a:latin typeface="Tahoma" pitchFamily="34" charset="0"/>
                </a:rPr>
                <a:t> and </a:t>
              </a:r>
              <a:r>
                <a:rPr lang="en-US" sz="1200" b="1" i="1">
                  <a:solidFill>
                    <a:schemeClr val="tx2"/>
                  </a:solidFill>
                  <a:latin typeface="Tahoma" pitchFamily="34" charset="0"/>
                </a:rPr>
                <a:t>B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Measures</a:t>
            </a:r>
          </a:p>
        </p:txBody>
      </p:sp>
      <p:graphicFrame>
        <p:nvGraphicFramePr>
          <p:cNvPr id="5122" name="Object 3"/>
          <p:cNvGraphicFramePr>
            <a:graphicFrameLocks noChangeAspect="1"/>
          </p:cNvGraphicFramePr>
          <p:nvPr/>
        </p:nvGraphicFramePr>
        <p:xfrm>
          <a:off x="762000" y="2057400"/>
          <a:ext cx="7294563" cy="3390900"/>
        </p:xfrm>
        <a:graphic>
          <a:graphicData uri="http://schemas.openxmlformats.org/presentationml/2006/ole">
            <p:oleObj spid="_x0000_s63490" name="Bitmap Image" r:id="rId3" imgW="7295238" imgH="3390476" progId="PBrush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057400" y="2590800"/>
            <a:ext cx="5638800" cy="1905000"/>
            <a:chOff x="1296" y="1632"/>
            <a:chExt cx="3552" cy="1200"/>
          </a:xfrm>
        </p:grpSpPr>
        <p:sp>
          <p:nvSpPr>
            <p:cNvPr id="5125" name="Line 5"/>
            <p:cNvSpPr>
              <a:spLocks noChangeShapeType="1"/>
            </p:cNvSpPr>
            <p:nvPr/>
          </p:nvSpPr>
          <p:spPr bwMode="auto">
            <a:xfrm>
              <a:off x="1296" y="163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6" name="Line 6"/>
            <p:cNvSpPr>
              <a:spLocks noChangeShapeType="1"/>
            </p:cNvSpPr>
            <p:nvPr/>
          </p:nvSpPr>
          <p:spPr bwMode="auto">
            <a:xfrm>
              <a:off x="1776" y="1824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2304" y="201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8" name="Line 8"/>
            <p:cNvSpPr>
              <a:spLocks noChangeShapeType="1"/>
            </p:cNvSpPr>
            <p:nvPr/>
          </p:nvSpPr>
          <p:spPr bwMode="auto">
            <a:xfrm>
              <a:off x="2304" y="216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9" name="Line 9"/>
            <p:cNvSpPr>
              <a:spLocks noChangeShapeType="1"/>
            </p:cNvSpPr>
            <p:nvPr/>
          </p:nvSpPr>
          <p:spPr bwMode="auto">
            <a:xfrm>
              <a:off x="2928" y="201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0" name="Line 10"/>
            <p:cNvSpPr>
              <a:spLocks noChangeShapeType="1"/>
            </p:cNvSpPr>
            <p:nvPr/>
          </p:nvSpPr>
          <p:spPr bwMode="auto">
            <a:xfrm>
              <a:off x="3504" y="201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1" name="Line 11"/>
            <p:cNvSpPr>
              <a:spLocks noChangeShapeType="1"/>
            </p:cNvSpPr>
            <p:nvPr/>
          </p:nvSpPr>
          <p:spPr bwMode="auto">
            <a:xfrm>
              <a:off x="2928" y="216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2" name="Line 12"/>
            <p:cNvSpPr>
              <a:spLocks noChangeShapeType="1"/>
            </p:cNvSpPr>
            <p:nvPr/>
          </p:nvSpPr>
          <p:spPr bwMode="auto">
            <a:xfrm>
              <a:off x="3504" y="216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3" name="Line 13"/>
            <p:cNvSpPr>
              <a:spLocks noChangeShapeType="1"/>
            </p:cNvSpPr>
            <p:nvPr/>
          </p:nvSpPr>
          <p:spPr bwMode="auto">
            <a:xfrm>
              <a:off x="4560" y="235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4" name="Line 14"/>
            <p:cNvSpPr>
              <a:spLocks noChangeShapeType="1"/>
            </p:cNvSpPr>
            <p:nvPr/>
          </p:nvSpPr>
          <p:spPr bwMode="auto">
            <a:xfrm>
              <a:off x="4032" y="268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5" name="Line 15"/>
            <p:cNvSpPr>
              <a:spLocks noChangeShapeType="1"/>
            </p:cNvSpPr>
            <p:nvPr/>
          </p:nvSpPr>
          <p:spPr bwMode="auto">
            <a:xfrm>
              <a:off x="3504" y="268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36" name="Line 16"/>
            <p:cNvSpPr>
              <a:spLocks noChangeShapeType="1"/>
            </p:cNvSpPr>
            <p:nvPr/>
          </p:nvSpPr>
          <p:spPr bwMode="auto">
            <a:xfrm>
              <a:off x="2304" y="283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Data-Value Characteristics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C4.5 Decision Tree </a:t>
            </a:r>
          </a:p>
          <a:p>
            <a:pPr eaLnBrk="1" hangingPunct="1"/>
            <a:r>
              <a:rPr lang="en-US" smtClean="0"/>
              <a:t>Features</a:t>
            </a:r>
          </a:p>
          <a:p>
            <a:pPr lvl="1" eaLnBrk="1" hangingPunct="1"/>
            <a:r>
              <a:rPr lang="en-US" smtClean="0"/>
              <a:t>Numeric data</a:t>
            </a:r>
          </a:p>
          <a:p>
            <a:pPr lvl="2" eaLnBrk="1" hangingPunct="1">
              <a:buFontTx/>
              <a:buNone/>
            </a:pPr>
            <a:r>
              <a:rPr lang="en-US" smtClean="0"/>
              <a:t>(Mean, variation, standard deviation, …) </a:t>
            </a:r>
          </a:p>
          <a:p>
            <a:pPr lvl="1" eaLnBrk="1" hangingPunct="1"/>
            <a:r>
              <a:rPr lang="en-US" smtClean="0"/>
              <a:t>Alphanumeric data</a:t>
            </a:r>
          </a:p>
          <a:p>
            <a:pPr lvl="2" eaLnBrk="1" hangingPunct="1">
              <a:buFontTx/>
              <a:buNone/>
            </a:pPr>
            <a:r>
              <a:rPr lang="en-US" smtClean="0"/>
              <a:t>(String length, numeric ratio, space ratio)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Measures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609600" y="2133600"/>
          <a:ext cx="7467600" cy="3124200"/>
        </p:xfrm>
        <a:graphic>
          <a:graphicData uri="http://schemas.openxmlformats.org/presentationml/2006/ole">
            <p:oleObj spid="_x0000_s64514" name="Bitmap Image" r:id="rId3" imgW="6714286" imgH="2467319" progId="PBrush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895600" y="2971800"/>
            <a:ext cx="4953000" cy="1524000"/>
            <a:chOff x="1824" y="1872"/>
            <a:chExt cx="3120" cy="960"/>
          </a:xfrm>
        </p:grpSpPr>
        <p:sp>
          <p:nvSpPr>
            <p:cNvPr id="6149" name="Line 5"/>
            <p:cNvSpPr>
              <a:spLocks noChangeShapeType="1"/>
            </p:cNvSpPr>
            <p:nvPr/>
          </p:nvSpPr>
          <p:spPr bwMode="auto">
            <a:xfrm>
              <a:off x="1824" y="187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0" name="Line 6"/>
            <p:cNvSpPr>
              <a:spLocks noChangeShapeType="1"/>
            </p:cNvSpPr>
            <p:nvPr/>
          </p:nvSpPr>
          <p:spPr bwMode="auto">
            <a:xfrm>
              <a:off x="2352" y="201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1" name="Line 7"/>
            <p:cNvSpPr>
              <a:spLocks noChangeShapeType="1"/>
            </p:cNvSpPr>
            <p:nvPr/>
          </p:nvSpPr>
          <p:spPr bwMode="auto">
            <a:xfrm>
              <a:off x="2976" y="201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2" name="Line 8"/>
            <p:cNvSpPr>
              <a:spLocks noChangeShapeType="1"/>
            </p:cNvSpPr>
            <p:nvPr/>
          </p:nvSpPr>
          <p:spPr bwMode="auto">
            <a:xfrm>
              <a:off x="4080" y="235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3" name="Line 9"/>
            <p:cNvSpPr>
              <a:spLocks noChangeShapeType="1"/>
            </p:cNvSpPr>
            <p:nvPr/>
          </p:nvSpPr>
          <p:spPr bwMode="auto">
            <a:xfrm>
              <a:off x="4608" y="187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4" name="Line 10"/>
            <p:cNvSpPr>
              <a:spLocks noChangeShapeType="1"/>
            </p:cNvSpPr>
            <p:nvPr/>
          </p:nvSpPr>
          <p:spPr bwMode="auto">
            <a:xfrm>
              <a:off x="4608" y="235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5" name="Line 11"/>
            <p:cNvSpPr>
              <a:spLocks noChangeShapeType="1"/>
            </p:cNvSpPr>
            <p:nvPr/>
          </p:nvSpPr>
          <p:spPr bwMode="auto">
            <a:xfrm>
              <a:off x="2976" y="2832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6" name="Line 12"/>
            <p:cNvSpPr>
              <a:spLocks noChangeShapeType="1"/>
            </p:cNvSpPr>
            <p:nvPr/>
          </p:nvSpPr>
          <p:spPr bwMode="auto">
            <a:xfrm>
              <a:off x="4656" y="264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7" name="Line 13"/>
            <p:cNvSpPr>
              <a:spLocks noChangeShapeType="1"/>
            </p:cNvSpPr>
            <p:nvPr/>
          </p:nvSpPr>
          <p:spPr bwMode="auto">
            <a:xfrm>
              <a:off x="2352" y="216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58" name="Line 14"/>
            <p:cNvSpPr>
              <a:spLocks noChangeShapeType="1"/>
            </p:cNvSpPr>
            <p:nvPr/>
          </p:nvSpPr>
          <p:spPr bwMode="auto">
            <a:xfrm>
              <a:off x="2976" y="216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Expected Data Values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209800"/>
            <a:ext cx="7772400" cy="4114800"/>
          </a:xfrm>
        </p:spPr>
        <p:txBody>
          <a:bodyPr/>
          <a:lstStyle/>
          <a:p>
            <a:pPr eaLnBrk="1" hangingPunct="1"/>
            <a:r>
              <a:rPr lang="en-US" sz="2800" smtClean="0"/>
              <a:t>Target Schema </a:t>
            </a:r>
            <a:r>
              <a:rPr lang="en-US" sz="2800" i="1" smtClean="0"/>
              <a:t>T</a:t>
            </a:r>
            <a:r>
              <a:rPr lang="en-US" sz="2800" smtClean="0"/>
              <a:t> and Source Schema </a:t>
            </a:r>
            <a:r>
              <a:rPr lang="en-US" sz="2800" i="1" smtClean="0"/>
              <a:t>S</a:t>
            </a:r>
          </a:p>
          <a:p>
            <a:pPr lvl="1" eaLnBrk="1" hangingPunct="1"/>
            <a:r>
              <a:rPr lang="en-US" sz="2400" smtClean="0"/>
              <a:t>Regular expression recognizer for attribute </a:t>
            </a:r>
            <a:r>
              <a:rPr lang="en-US" sz="2400" i="1" smtClean="0"/>
              <a:t>A </a:t>
            </a:r>
            <a:r>
              <a:rPr lang="en-US" sz="2400" smtClean="0"/>
              <a:t>in</a:t>
            </a:r>
            <a:r>
              <a:rPr lang="en-US" sz="2400" i="1" smtClean="0"/>
              <a:t> T</a:t>
            </a:r>
            <a:endParaRPr lang="en-US" sz="2400" smtClean="0"/>
          </a:p>
          <a:p>
            <a:pPr lvl="1" eaLnBrk="1" hangingPunct="1"/>
            <a:r>
              <a:rPr lang="en-US" sz="2400" smtClean="0"/>
              <a:t>Data instances for attribute </a:t>
            </a:r>
            <a:r>
              <a:rPr lang="en-US" sz="2400" i="1" smtClean="0"/>
              <a:t>B </a:t>
            </a:r>
            <a:r>
              <a:rPr lang="en-US" sz="2400" smtClean="0"/>
              <a:t>in</a:t>
            </a:r>
            <a:r>
              <a:rPr lang="en-US" sz="2400" i="1" smtClean="0"/>
              <a:t> S</a:t>
            </a:r>
          </a:p>
          <a:p>
            <a:pPr eaLnBrk="1" hangingPunct="1"/>
            <a:r>
              <a:rPr lang="en-US" sz="2800" smtClean="0"/>
              <a:t>Hit Ratio = N</a:t>
            </a:r>
            <a:r>
              <a:rPr lang="en-US" sz="2800" smtClean="0">
                <a:cs typeface="Times New Roman" pitchFamily="18" charset="0"/>
              </a:rPr>
              <a:t>'</a:t>
            </a:r>
            <a:r>
              <a:rPr lang="en-US" sz="2800" smtClean="0"/>
              <a:t>/N for (</a:t>
            </a:r>
            <a:r>
              <a:rPr lang="en-US" sz="2800" i="1" smtClean="0"/>
              <a:t>A</a:t>
            </a:r>
            <a:r>
              <a:rPr lang="en-US" sz="2800" smtClean="0"/>
              <a:t>, </a:t>
            </a:r>
            <a:r>
              <a:rPr lang="en-US" sz="2800" i="1" smtClean="0"/>
              <a:t>B</a:t>
            </a:r>
            <a:r>
              <a:rPr lang="en-US" sz="2800" smtClean="0"/>
              <a:t>) match</a:t>
            </a:r>
          </a:p>
          <a:p>
            <a:pPr lvl="1" eaLnBrk="1" hangingPunct="1"/>
            <a:r>
              <a:rPr lang="en-US" sz="2400" smtClean="0"/>
              <a:t>N</a:t>
            </a:r>
            <a:r>
              <a:rPr lang="en-US" sz="2400" smtClean="0">
                <a:cs typeface="Times New Roman" pitchFamily="18" charset="0"/>
              </a:rPr>
              <a:t>'</a:t>
            </a:r>
            <a:r>
              <a:rPr lang="en-US" sz="2400" smtClean="0"/>
              <a:t> : number of </a:t>
            </a:r>
            <a:r>
              <a:rPr lang="en-US" sz="2400" i="1" smtClean="0"/>
              <a:t>B</a:t>
            </a:r>
            <a:r>
              <a:rPr lang="en-US" sz="2400" smtClean="0"/>
              <a:t> data instances recognized by the regular expressions of </a:t>
            </a:r>
            <a:r>
              <a:rPr lang="en-US" sz="2400" i="1" smtClean="0"/>
              <a:t>A</a:t>
            </a:r>
            <a:endParaRPr lang="en-US" sz="2400" smtClean="0"/>
          </a:p>
          <a:p>
            <a:pPr lvl="1" eaLnBrk="1" hangingPunct="1"/>
            <a:r>
              <a:rPr lang="en-US" sz="2400" smtClean="0"/>
              <a:t>N: number of </a:t>
            </a:r>
            <a:r>
              <a:rPr lang="en-US" sz="2400" i="1" smtClean="0"/>
              <a:t>B </a:t>
            </a:r>
            <a:r>
              <a:rPr lang="en-US" sz="2400" smtClean="0"/>
              <a:t>data instances</a:t>
            </a:r>
          </a:p>
          <a:p>
            <a:pPr lvl="1" eaLnBrk="1" hangingPunct="1">
              <a:buFontTx/>
              <a:buNone/>
            </a:pPr>
            <a:r>
              <a:rPr lang="en-US" sz="2400" smtClean="0"/>
              <a:t> </a:t>
            </a:r>
          </a:p>
          <a:p>
            <a:pPr lvl="1" eaLnBrk="1" hangingPunct="1">
              <a:buFontTx/>
              <a:buNone/>
            </a:pPr>
            <a:endParaRPr lang="en-U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Confidence Measures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685800" y="1981200"/>
          <a:ext cx="7467600" cy="3505200"/>
        </p:xfrm>
        <a:graphic>
          <a:graphicData uri="http://schemas.openxmlformats.org/presentationml/2006/ole">
            <p:oleObj spid="_x0000_s65538" name="Bitmap Image" r:id="rId3" imgW="6466667" imgH="2610214" progId="PBrush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2971800" y="3048000"/>
            <a:ext cx="5105400" cy="1600200"/>
            <a:chOff x="1872" y="1920"/>
            <a:chExt cx="3216" cy="1008"/>
          </a:xfrm>
        </p:grpSpPr>
        <p:sp>
          <p:nvSpPr>
            <p:cNvPr id="7173" name="Line 5"/>
            <p:cNvSpPr>
              <a:spLocks noChangeShapeType="1"/>
            </p:cNvSpPr>
            <p:nvPr/>
          </p:nvSpPr>
          <p:spPr bwMode="auto">
            <a:xfrm>
              <a:off x="1872" y="192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4" name="Line 6"/>
            <p:cNvSpPr>
              <a:spLocks noChangeShapeType="1"/>
            </p:cNvSpPr>
            <p:nvPr/>
          </p:nvSpPr>
          <p:spPr bwMode="auto">
            <a:xfrm>
              <a:off x="2448" y="2064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5" name="Line 7"/>
            <p:cNvSpPr>
              <a:spLocks noChangeShapeType="1"/>
            </p:cNvSpPr>
            <p:nvPr/>
          </p:nvSpPr>
          <p:spPr bwMode="auto">
            <a:xfrm>
              <a:off x="3072" y="2256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6" name="Line 8"/>
            <p:cNvSpPr>
              <a:spLocks noChangeShapeType="1"/>
            </p:cNvSpPr>
            <p:nvPr/>
          </p:nvSpPr>
          <p:spPr bwMode="auto">
            <a:xfrm>
              <a:off x="4800" y="2400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77" name="Line 9"/>
            <p:cNvSpPr>
              <a:spLocks noChangeShapeType="1"/>
            </p:cNvSpPr>
            <p:nvPr/>
          </p:nvSpPr>
          <p:spPr bwMode="auto">
            <a:xfrm>
              <a:off x="3696" y="2928"/>
              <a:ext cx="288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Combined Measures</a:t>
            </a:r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533400" y="1981200"/>
          <a:ext cx="7620000" cy="3505200"/>
        </p:xfrm>
        <a:graphic>
          <a:graphicData uri="http://schemas.openxmlformats.org/presentationml/2006/ole">
            <p:oleObj spid="_x0000_s66562" name="Bitmap Image" r:id="rId3" imgW="6542857" imgH="2676899" progId="PBrush">
              <p:embed/>
            </p:oleObj>
          </a:graphicData>
        </a:graphic>
      </p:graphicFrame>
      <p:sp>
        <p:nvSpPr>
          <p:cNvPr id="174084" name="Rectangle 4"/>
          <p:cNvSpPr>
            <a:spLocks noChangeArrowheads="1"/>
          </p:cNvSpPr>
          <p:nvPr/>
        </p:nvSpPr>
        <p:spPr bwMode="auto">
          <a:xfrm>
            <a:off x="1143000" y="5715000"/>
            <a:ext cx="2590800" cy="76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b="1">
                <a:solidFill>
                  <a:schemeClr val="accent2"/>
                </a:solidFill>
                <a:latin typeface="Tahoma" pitchFamily="34" charset="0"/>
              </a:rPr>
              <a:t>Threshold: 0.5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905000" y="2438400"/>
            <a:ext cx="6096000" cy="2057400"/>
            <a:chOff x="1200" y="1536"/>
            <a:chExt cx="3840" cy="1296"/>
          </a:xfrm>
        </p:grpSpPr>
        <p:sp>
          <p:nvSpPr>
            <p:cNvPr id="8238" name="Rectangle 6"/>
            <p:cNvSpPr>
              <a:spLocks noChangeArrowheads="1"/>
            </p:cNvSpPr>
            <p:nvPr/>
          </p:nvSpPr>
          <p:spPr bwMode="auto">
            <a:xfrm>
              <a:off x="1728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239" name="Rectangle 7"/>
            <p:cNvSpPr>
              <a:spLocks noChangeArrowheads="1"/>
            </p:cNvSpPr>
            <p:nvPr/>
          </p:nvSpPr>
          <p:spPr bwMode="auto">
            <a:xfrm>
              <a:off x="1728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0" name="Rectangle 8"/>
            <p:cNvSpPr>
              <a:spLocks noChangeArrowheads="1"/>
            </p:cNvSpPr>
            <p:nvPr/>
          </p:nvSpPr>
          <p:spPr bwMode="auto">
            <a:xfrm>
              <a:off x="1728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1" name="Rectangle 9"/>
            <p:cNvSpPr>
              <a:spLocks noChangeArrowheads="1"/>
            </p:cNvSpPr>
            <p:nvPr/>
          </p:nvSpPr>
          <p:spPr bwMode="auto">
            <a:xfrm>
              <a:off x="1728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2" name="Rectangle 10"/>
            <p:cNvSpPr>
              <a:spLocks noChangeArrowheads="1"/>
            </p:cNvSpPr>
            <p:nvPr/>
          </p:nvSpPr>
          <p:spPr bwMode="auto">
            <a:xfrm>
              <a:off x="1728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3" name="Rectangle 11"/>
            <p:cNvSpPr>
              <a:spLocks noChangeArrowheads="1"/>
            </p:cNvSpPr>
            <p:nvPr/>
          </p:nvSpPr>
          <p:spPr bwMode="auto">
            <a:xfrm>
              <a:off x="1728" y="235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4" name="Rectangle 12"/>
            <p:cNvSpPr>
              <a:spLocks noChangeArrowheads="1"/>
            </p:cNvSpPr>
            <p:nvPr/>
          </p:nvSpPr>
          <p:spPr bwMode="auto">
            <a:xfrm>
              <a:off x="1728" y="249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5" name="Rectangle 13"/>
            <p:cNvSpPr>
              <a:spLocks noChangeArrowheads="1"/>
            </p:cNvSpPr>
            <p:nvPr/>
          </p:nvSpPr>
          <p:spPr bwMode="auto">
            <a:xfrm>
              <a:off x="1728" y="268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6" name="Rectangle 14"/>
            <p:cNvSpPr>
              <a:spLocks noChangeArrowheads="1"/>
            </p:cNvSpPr>
            <p:nvPr/>
          </p:nvSpPr>
          <p:spPr bwMode="auto">
            <a:xfrm>
              <a:off x="1200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7" name="Rectangle 15"/>
            <p:cNvSpPr>
              <a:spLocks noChangeArrowheads="1"/>
            </p:cNvSpPr>
            <p:nvPr/>
          </p:nvSpPr>
          <p:spPr bwMode="auto">
            <a:xfrm>
              <a:off x="2304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8" name="Rectangle 16"/>
            <p:cNvSpPr>
              <a:spLocks noChangeArrowheads="1"/>
            </p:cNvSpPr>
            <p:nvPr/>
          </p:nvSpPr>
          <p:spPr bwMode="auto">
            <a:xfrm>
              <a:off x="2928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49" name="Rectangle 17"/>
            <p:cNvSpPr>
              <a:spLocks noChangeArrowheads="1"/>
            </p:cNvSpPr>
            <p:nvPr/>
          </p:nvSpPr>
          <p:spPr bwMode="auto">
            <a:xfrm>
              <a:off x="3552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50" name="Rectangle 18"/>
            <p:cNvSpPr>
              <a:spLocks noChangeArrowheads="1"/>
            </p:cNvSpPr>
            <p:nvPr/>
          </p:nvSpPr>
          <p:spPr bwMode="auto">
            <a:xfrm>
              <a:off x="4128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51" name="Rectangle 19"/>
            <p:cNvSpPr>
              <a:spLocks noChangeArrowheads="1"/>
            </p:cNvSpPr>
            <p:nvPr/>
          </p:nvSpPr>
          <p:spPr bwMode="auto">
            <a:xfrm>
              <a:off x="4704" y="1680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1905000" y="2438400"/>
            <a:ext cx="6096000" cy="2057400"/>
            <a:chOff x="1200" y="1536"/>
            <a:chExt cx="3840" cy="1296"/>
          </a:xfrm>
        </p:grpSpPr>
        <p:sp>
          <p:nvSpPr>
            <p:cNvPr id="8228" name="Rectangle 21"/>
            <p:cNvSpPr>
              <a:spLocks noChangeArrowheads="1"/>
            </p:cNvSpPr>
            <p:nvPr/>
          </p:nvSpPr>
          <p:spPr bwMode="auto">
            <a:xfrm>
              <a:off x="1200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229" name="Rectangle 22"/>
            <p:cNvSpPr>
              <a:spLocks noChangeArrowheads="1"/>
            </p:cNvSpPr>
            <p:nvPr/>
          </p:nvSpPr>
          <p:spPr bwMode="auto">
            <a:xfrm>
              <a:off x="1200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0" name="Rectangle 23"/>
            <p:cNvSpPr>
              <a:spLocks noChangeArrowheads="1"/>
            </p:cNvSpPr>
            <p:nvPr/>
          </p:nvSpPr>
          <p:spPr bwMode="auto">
            <a:xfrm>
              <a:off x="1200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1" name="Rectangle 24"/>
            <p:cNvSpPr>
              <a:spLocks noChangeArrowheads="1"/>
            </p:cNvSpPr>
            <p:nvPr/>
          </p:nvSpPr>
          <p:spPr bwMode="auto">
            <a:xfrm>
              <a:off x="1200" y="235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2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3" name="Rectangle 26"/>
            <p:cNvSpPr>
              <a:spLocks noChangeArrowheads="1"/>
            </p:cNvSpPr>
            <p:nvPr/>
          </p:nvSpPr>
          <p:spPr bwMode="auto">
            <a:xfrm>
              <a:off x="1200" y="268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4" name="Rectangle 27"/>
            <p:cNvSpPr>
              <a:spLocks noChangeArrowheads="1"/>
            </p:cNvSpPr>
            <p:nvPr/>
          </p:nvSpPr>
          <p:spPr bwMode="auto">
            <a:xfrm>
              <a:off x="2928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5" name="Rectangle 28"/>
            <p:cNvSpPr>
              <a:spLocks noChangeArrowheads="1"/>
            </p:cNvSpPr>
            <p:nvPr/>
          </p:nvSpPr>
          <p:spPr bwMode="auto">
            <a:xfrm>
              <a:off x="3552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6" name="Rectangle 29"/>
            <p:cNvSpPr>
              <a:spLocks noChangeArrowheads="1"/>
            </p:cNvSpPr>
            <p:nvPr/>
          </p:nvSpPr>
          <p:spPr bwMode="auto">
            <a:xfrm>
              <a:off x="4128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37" name="Rectangle 30"/>
            <p:cNvSpPr>
              <a:spLocks noChangeArrowheads="1"/>
            </p:cNvSpPr>
            <p:nvPr/>
          </p:nvSpPr>
          <p:spPr bwMode="auto">
            <a:xfrm>
              <a:off x="4704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4" name="Group 31"/>
          <p:cNvGrpSpPr>
            <a:grpSpLocks/>
          </p:cNvGrpSpPr>
          <p:nvPr/>
        </p:nvGrpSpPr>
        <p:grpSpPr bwMode="auto">
          <a:xfrm>
            <a:off x="1905000" y="2438400"/>
            <a:ext cx="6096000" cy="2057400"/>
            <a:chOff x="1200" y="1536"/>
            <a:chExt cx="3840" cy="1296"/>
          </a:xfrm>
        </p:grpSpPr>
        <p:sp>
          <p:nvSpPr>
            <p:cNvPr id="8216" name="Rectangle 32"/>
            <p:cNvSpPr>
              <a:spLocks noChangeArrowheads="1"/>
            </p:cNvSpPr>
            <p:nvPr/>
          </p:nvSpPr>
          <p:spPr bwMode="auto">
            <a:xfrm>
              <a:off x="2304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217" name="Rectangle 33"/>
            <p:cNvSpPr>
              <a:spLocks noChangeArrowheads="1"/>
            </p:cNvSpPr>
            <p:nvPr/>
          </p:nvSpPr>
          <p:spPr bwMode="auto">
            <a:xfrm>
              <a:off x="1200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8" name="Rectangle 34"/>
            <p:cNvSpPr>
              <a:spLocks noChangeArrowheads="1"/>
            </p:cNvSpPr>
            <p:nvPr/>
          </p:nvSpPr>
          <p:spPr bwMode="auto">
            <a:xfrm>
              <a:off x="2304" y="153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9" name="Rectangle 35"/>
            <p:cNvSpPr>
              <a:spLocks noChangeArrowheads="1"/>
            </p:cNvSpPr>
            <p:nvPr/>
          </p:nvSpPr>
          <p:spPr bwMode="auto">
            <a:xfrm>
              <a:off x="2928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0" name="Rectangle 36"/>
            <p:cNvSpPr>
              <a:spLocks noChangeArrowheads="1"/>
            </p:cNvSpPr>
            <p:nvPr/>
          </p:nvSpPr>
          <p:spPr bwMode="auto">
            <a:xfrm>
              <a:off x="3552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1" name="Rectangle 37"/>
            <p:cNvSpPr>
              <a:spLocks noChangeArrowheads="1"/>
            </p:cNvSpPr>
            <p:nvPr/>
          </p:nvSpPr>
          <p:spPr bwMode="auto">
            <a:xfrm>
              <a:off x="4128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2" name="Rectangle 38"/>
            <p:cNvSpPr>
              <a:spLocks noChangeArrowheads="1"/>
            </p:cNvSpPr>
            <p:nvPr/>
          </p:nvSpPr>
          <p:spPr bwMode="auto">
            <a:xfrm>
              <a:off x="4704" y="187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3" name="Rectangle 39"/>
            <p:cNvSpPr>
              <a:spLocks noChangeArrowheads="1"/>
            </p:cNvSpPr>
            <p:nvPr/>
          </p:nvSpPr>
          <p:spPr bwMode="auto">
            <a:xfrm>
              <a:off x="2304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4" name="Rectangle 40"/>
            <p:cNvSpPr>
              <a:spLocks noChangeArrowheads="1"/>
            </p:cNvSpPr>
            <p:nvPr/>
          </p:nvSpPr>
          <p:spPr bwMode="auto">
            <a:xfrm>
              <a:off x="2304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5" name="Rectangle 41"/>
            <p:cNvSpPr>
              <a:spLocks noChangeArrowheads="1"/>
            </p:cNvSpPr>
            <p:nvPr/>
          </p:nvSpPr>
          <p:spPr bwMode="auto">
            <a:xfrm>
              <a:off x="2304" y="235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6" name="Rectangle 42"/>
            <p:cNvSpPr>
              <a:spLocks noChangeArrowheads="1"/>
            </p:cNvSpPr>
            <p:nvPr/>
          </p:nvSpPr>
          <p:spPr bwMode="auto">
            <a:xfrm>
              <a:off x="2304" y="249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27" name="Rectangle 43"/>
            <p:cNvSpPr>
              <a:spLocks noChangeArrowheads="1"/>
            </p:cNvSpPr>
            <p:nvPr/>
          </p:nvSpPr>
          <p:spPr bwMode="auto">
            <a:xfrm>
              <a:off x="2304" y="268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5" name="Group 44"/>
          <p:cNvGrpSpPr>
            <a:grpSpLocks/>
          </p:cNvGrpSpPr>
          <p:nvPr/>
        </p:nvGrpSpPr>
        <p:grpSpPr bwMode="auto">
          <a:xfrm>
            <a:off x="4648200" y="3200400"/>
            <a:ext cx="2438400" cy="1295400"/>
            <a:chOff x="2928" y="2016"/>
            <a:chExt cx="1536" cy="816"/>
          </a:xfrm>
        </p:grpSpPr>
        <p:sp>
          <p:nvSpPr>
            <p:cNvPr id="8210" name="Rectangle 45"/>
            <p:cNvSpPr>
              <a:spLocks noChangeArrowheads="1"/>
            </p:cNvSpPr>
            <p:nvPr/>
          </p:nvSpPr>
          <p:spPr bwMode="auto">
            <a:xfrm>
              <a:off x="2928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211" name="Rectangle 46"/>
            <p:cNvSpPr>
              <a:spLocks noChangeArrowheads="1"/>
            </p:cNvSpPr>
            <p:nvPr/>
          </p:nvSpPr>
          <p:spPr bwMode="auto">
            <a:xfrm>
              <a:off x="2928" y="235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2" name="Rectangle 47"/>
            <p:cNvSpPr>
              <a:spLocks noChangeArrowheads="1"/>
            </p:cNvSpPr>
            <p:nvPr/>
          </p:nvSpPr>
          <p:spPr bwMode="auto">
            <a:xfrm>
              <a:off x="2928" y="249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3" name="Rectangle 48"/>
            <p:cNvSpPr>
              <a:spLocks noChangeArrowheads="1"/>
            </p:cNvSpPr>
            <p:nvPr/>
          </p:nvSpPr>
          <p:spPr bwMode="auto">
            <a:xfrm>
              <a:off x="2928" y="268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4" name="Rectangle 49"/>
            <p:cNvSpPr>
              <a:spLocks noChangeArrowheads="1"/>
            </p:cNvSpPr>
            <p:nvPr/>
          </p:nvSpPr>
          <p:spPr bwMode="auto">
            <a:xfrm>
              <a:off x="3552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15" name="Rectangle 50"/>
            <p:cNvSpPr>
              <a:spLocks noChangeArrowheads="1"/>
            </p:cNvSpPr>
            <p:nvPr/>
          </p:nvSpPr>
          <p:spPr bwMode="auto">
            <a:xfrm>
              <a:off x="4128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6" name="Group 51"/>
          <p:cNvGrpSpPr>
            <a:grpSpLocks/>
          </p:cNvGrpSpPr>
          <p:nvPr/>
        </p:nvGrpSpPr>
        <p:grpSpPr bwMode="auto">
          <a:xfrm>
            <a:off x="4648200" y="3200400"/>
            <a:ext cx="3352800" cy="1295400"/>
            <a:chOff x="2928" y="2016"/>
            <a:chExt cx="2112" cy="816"/>
          </a:xfrm>
        </p:grpSpPr>
        <p:sp>
          <p:nvSpPr>
            <p:cNvPr id="8202" name="Rectangle 52"/>
            <p:cNvSpPr>
              <a:spLocks noChangeArrowheads="1"/>
            </p:cNvSpPr>
            <p:nvPr/>
          </p:nvSpPr>
          <p:spPr bwMode="auto">
            <a:xfrm>
              <a:off x="4704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1</a:t>
              </a:r>
            </a:p>
          </p:txBody>
        </p:sp>
        <p:sp>
          <p:nvSpPr>
            <p:cNvPr id="8203" name="Rectangle 53"/>
            <p:cNvSpPr>
              <a:spLocks noChangeArrowheads="1"/>
            </p:cNvSpPr>
            <p:nvPr/>
          </p:nvSpPr>
          <p:spPr bwMode="auto">
            <a:xfrm>
              <a:off x="3552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4" name="Rectangle 54"/>
            <p:cNvSpPr>
              <a:spLocks noChangeArrowheads="1"/>
            </p:cNvSpPr>
            <p:nvPr/>
          </p:nvSpPr>
          <p:spPr bwMode="auto">
            <a:xfrm>
              <a:off x="4128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5" name="Rectangle 55"/>
            <p:cNvSpPr>
              <a:spLocks noChangeArrowheads="1"/>
            </p:cNvSpPr>
            <p:nvPr/>
          </p:nvSpPr>
          <p:spPr bwMode="auto">
            <a:xfrm>
              <a:off x="4704" y="2352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6" name="Rectangle 56"/>
            <p:cNvSpPr>
              <a:spLocks noChangeArrowheads="1"/>
            </p:cNvSpPr>
            <p:nvPr/>
          </p:nvSpPr>
          <p:spPr bwMode="auto">
            <a:xfrm>
              <a:off x="4704" y="268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7" name="Rectangle 57"/>
            <p:cNvSpPr>
              <a:spLocks noChangeArrowheads="1"/>
            </p:cNvSpPr>
            <p:nvPr/>
          </p:nvSpPr>
          <p:spPr bwMode="auto">
            <a:xfrm>
              <a:off x="4704" y="249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8" name="Rectangle 58"/>
            <p:cNvSpPr>
              <a:spLocks noChangeArrowheads="1"/>
            </p:cNvSpPr>
            <p:nvPr/>
          </p:nvSpPr>
          <p:spPr bwMode="auto">
            <a:xfrm>
              <a:off x="4704" y="2016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  <p:sp>
          <p:nvSpPr>
            <p:cNvPr id="8209" name="Rectangle 59"/>
            <p:cNvSpPr>
              <a:spLocks noChangeArrowheads="1"/>
            </p:cNvSpPr>
            <p:nvPr/>
          </p:nvSpPr>
          <p:spPr bwMode="auto">
            <a:xfrm>
              <a:off x="2928" y="2208"/>
              <a:ext cx="336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solidFill>
                    <a:schemeClr val="hlink"/>
                  </a:solidFill>
                  <a:latin typeface="Tahoma" pitchFamily="34" charset="0"/>
                </a:rPr>
                <a:t>0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Final Confidence Measures </a:t>
            </a:r>
          </a:p>
        </p:txBody>
      </p:sp>
      <p:graphicFrame>
        <p:nvGraphicFramePr>
          <p:cNvPr id="9218" name="Object 3"/>
          <p:cNvGraphicFramePr>
            <a:graphicFrameLocks noChangeAspect="1"/>
          </p:cNvGraphicFramePr>
          <p:nvPr/>
        </p:nvGraphicFramePr>
        <p:xfrm>
          <a:off x="685800" y="1905000"/>
          <a:ext cx="7239000" cy="3276600"/>
        </p:xfrm>
        <a:graphic>
          <a:graphicData uri="http://schemas.openxmlformats.org/presentationml/2006/ole">
            <p:oleObj spid="_x0000_s67586" name="Bitmap Image" r:id="rId3" imgW="6811326" imgH="2486372" progId="PBrush">
              <p:embed/>
            </p:oleObj>
          </a:graphicData>
        </a:graphic>
      </p:graphicFrame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981200" y="2514600"/>
            <a:ext cx="5562600" cy="1066800"/>
            <a:chOff x="1248" y="1584"/>
            <a:chExt cx="3504" cy="672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1248" y="1584"/>
              <a:ext cx="1872" cy="528"/>
              <a:chOff x="1248" y="1584"/>
              <a:chExt cx="1872" cy="528"/>
            </a:xfrm>
          </p:grpSpPr>
          <p:sp>
            <p:nvSpPr>
              <p:cNvPr id="9226" name="Line 6"/>
              <p:cNvSpPr>
                <a:spLocks noChangeShapeType="1"/>
              </p:cNvSpPr>
              <p:nvPr/>
            </p:nvSpPr>
            <p:spPr bwMode="auto">
              <a:xfrm>
                <a:off x="1248" y="1584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27" name="Line 7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28" name="Line 8"/>
              <p:cNvSpPr>
                <a:spLocks noChangeShapeType="1"/>
              </p:cNvSpPr>
              <p:nvPr/>
            </p:nvSpPr>
            <p:spPr bwMode="auto">
              <a:xfrm>
                <a:off x="2304" y="1920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229" name="Line 9"/>
              <p:cNvSpPr>
                <a:spLocks noChangeShapeType="1"/>
              </p:cNvSpPr>
              <p:nvPr/>
            </p:nvSpPr>
            <p:spPr bwMode="auto">
              <a:xfrm>
                <a:off x="2832" y="2112"/>
                <a:ext cx="288" cy="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miter lim="800000"/>
                <a:headEnd/>
                <a:tailEnd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9225" name="Line 10"/>
            <p:cNvSpPr>
              <a:spLocks noChangeShapeType="1"/>
            </p:cNvSpPr>
            <p:nvPr/>
          </p:nvSpPr>
          <p:spPr bwMode="auto">
            <a:xfrm>
              <a:off x="4464" y="2256"/>
              <a:ext cx="288" cy="0"/>
            </a:xfrm>
            <a:prstGeom prst="line">
              <a:avLst/>
            </a:prstGeom>
            <a:noFill/>
            <a:ln w="76200">
              <a:solidFill>
                <a:schemeClr val="hlink"/>
              </a:solidFill>
              <a:miter lim="800000"/>
              <a:headEnd/>
              <a:tailEnd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9221" name="Rectangle 11"/>
          <p:cNvSpPr>
            <a:spLocks noChangeArrowheads="1"/>
          </p:cNvSpPr>
          <p:nvPr/>
        </p:nvSpPr>
        <p:spPr bwMode="auto">
          <a:xfrm>
            <a:off x="7010400" y="38862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0</a:t>
            </a:r>
          </a:p>
        </p:txBody>
      </p:sp>
      <p:sp>
        <p:nvSpPr>
          <p:cNvPr id="9222" name="Rectangle 12"/>
          <p:cNvSpPr>
            <a:spLocks noChangeArrowheads="1"/>
          </p:cNvSpPr>
          <p:nvPr/>
        </p:nvSpPr>
        <p:spPr bwMode="auto">
          <a:xfrm>
            <a:off x="7010400" y="41148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0</a:t>
            </a:r>
          </a:p>
        </p:txBody>
      </p:sp>
      <p:sp>
        <p:nvSpPr>
          <p:cNvPr id="9223" name="Rectangle 13"/>
          <p:cNvSpPr>
            <a:spLocks noChangeArrowheads="1"/>
          </p:cNvSpPr>
          <p:nvPr/>
        </p:nvSpPr>
        <p:spPr bwMode="auto">
          <a:xfrm>
            <a:off x="7010400" y="3581400"/>
            <a:ext cx="533400" cy="2286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Times New Roman" pitchFamily="18" charset="0"/>
              </a:rPr>
              <a:t>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Many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3703320"/>
          </a:xfrm>
        </p:spPr>
        <p:txBody>
          <a:bodyPr>
            <a:normAutofit/>
          </a:bodyPr>
          <a:lstStyle/>
          <a:p>
            <a:r>
              <a:rPr lang="en-US" dirty="0" smtClean="0"/>
              <a:t>Business planning and decision making</a:t>
            </a:r>
          </a:p>
          <a:p>
            <a:r>
              <a:rPr lang="en-US" dirty="0" smtClean="0"/>
              <a:t>Scientific research studies</a:t>
            </a:r>
          </a:p>
          <a:p>
            <a:r>
              <a:rPr lang="en-US" dirty="0" smtClean="0"/>
              <a:t>Purchase of large-ticket items</a:t>
            </a:r>
          </a:p>
          <a:p>
            <a:r>
              <a:rPr lang="en-US" dirty="0" smtClean="0"/>
              <a:t>Genealogy and family history</a:t>
            </a:r>
          </a:p>
          <a:p>
            <a:r>
              <a:rPr lang="en-US" dirty="0" smtClean="0"/>
              <a:t>Web of Knowledge</a:t>
            </a:r>
          </a:p>
          <a:p>
            <a:pPr lvl="1"/>
            <a:r>
              <a:rPr lang="en-US" dirty="0" smtClean="0"/>
              <a:t>Interconnected KBs superimposed over a web of pages</a:t>
            </a:r>
          </a:p>
          <a:p>
            <a:pPr lvl="1"/>
            <a:r>
              <a:rPr lang="en-US" dirty="0" smtClean="0"/>
              <a:t>Yahoo’s “Web of Concepts” initiative [Kumar et al., PODS09]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5715000"/>
            <a:ext cx="840653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chemeClr val="tx2"/>
                </a:solidFill>
                <a:latin typeface="+mj-lt"/>
              </a:rPr>
              <a:t>And Intelligence Gathering and Analysis</a:t>
            </a:r>
            <a:endParaRPr lang="en-US" sz="4000" dirty="0">
              <a:solidFill>
                <a:schemeClr val="tx2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Direct &amp; Indirect Schema Mappings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5029200" y="5562600"/>
            <a:ext cx="296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Source</a:t>
            </a:r>
          </a:p>
        </p:txBody>
      </p:sp>
      <p:sp>
        <p:nvSpPr>
          <p:cNvPr id="26628" name="Line 4"/>
          <p:cNvSpPr>
            <a:spLocks noChangeShapeType="1"/>
          </p:cNvSpPr>
          <p:nvPr/>
        </p:nvSpPr>
        <p:spPr bwMode="auto">
          <a:xfrm>
            <a:off x="6781800" y="3810000"/>
            <a:ext cx="784225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29" name="Rectangle 5"/>
          <p:cNvSpPr>
            <a:spLocks noChangeArrowheads="1"/>
          </p:cNvSpPr>
          <p:nvPr/>
        </p:nvSpPr>
        <p:spPr bwMode="auto">
          <a:xfrm>
            <a:off x="6248400" y="3429000"/>
            <a:ext cx="5222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FF"/>
                </a:solidFill>
                <a:latin typeface="Tahoma" pitchFamily="34" charset="0"/>
              </a:rPr>
              <a:t>Car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26630" name="Freeform 6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1" name="Rectangle 7"/>
          <p:cNvSpPr>
            <a:spLocks noChangeArrowheads="1"/>
          </p:cNvSpPr>
          <p:nvPr/>
        </p:nvSpPr>
        <p:spPr bwMode="auto">
          <a:xfrm>
            <a:off x="6248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6632" name="Line 8"/>
          <p:cNvSpPr>
            <a:spLocks noChangeShapeType="1"/>
          </p:cNvSpPr>
          <p:nvPr/>
        </p:nvSpPr>
        <p:spPr bwMode="auto">
          <a:xfrm flipV="1">
            <a:off x="6553200" y="2286000"/>
            <a:ext cx="0" cy="12192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3" name="Rectangle 9"/>
          <p:cNvSpPr>
            <a:spLocks noChangeArrowheads="1"/>
          </p:cNvSpPr>
          <p:nvPr/>
        </p:nvSpPr>
        <p:spPr bwMode="auto">
          <a:xfrm>
            <a:off x="7086600" y="4648200"/>
            <a:ext cx="87153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6634" name="Rectangle 10"/>
          <p:cNvSpPr>
            <a:spLocks noChangeArrowheads="1"/>
          </p:cNvSpPr>
          <p:nvPr/>
        </p:nvSpPr>
        <p:spPr bwMode="auto">
          <a:xfrm>
            <a:off x="7772400" y="35052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Style</a:t>
            </a:r>
          </a:p>
        </p:txBody>
      </p:sp>
      <p:sp>
        <p:nvSpPr>
          <p:cNvPr id="26635" name="Line 11"/>
          <p:cNvSpPr>
            <a:spLocks noChangeShapeType="1"/>
          </p:cNvSpPr>
          <p:nvPr/>
        </p:nvSpPr>
        <p:spPr bwMode="auto">
          <a:xfrm>
            <a:off x="7391400" y="3657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6" name="Rectangle 12"/>
          <p:cNvSpPr>
            <a:spLocks noChangeArrowheads="1"/>
          </p:cNvSpPr>
          <p:nvPr/>
        </p:nvSpPr>
        <p:spPr bwMode="auto">
          <a:xfrm>
            <a:off x="2057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6637" name="Line 13"/>
          <p:cNvSpPr>
            <a:spLocks noChangeShapeType="1"/>
          </p:cNvSpPr>
          <p:nvPr/>
        </p:nvSpPr>
        <p:spPr bwMode="auto">
          <a:xfrm flipV="1">
            <a:off x="2438400" y="2362200"/>
            <a:ext cx="0" cy="9906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38" name="Rectangle 14"/>
          <p:cNvSpPr>
            <a:spLocks noChangeArrowheads="1"/>
          </p:cNvSpPr>
          <p:nvPr/>
        </p:nvSpPr>
        <p:spPr bwMode="auto">
          <a:xfrm>
            <a:off x="3048000" y="2286000"/>
            <a:ext cx="784225" cy="304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Feature</a:t>
            </a:r>
          </a:p>
        </p:txBody>
      </p:sp>
      <p:sp>
        <p:nvSpPr>
          <p:cNvPr id="26639" name="Line 15"/>
          <p:cNvSpPr>
            <a:spLocks noChangeShapeType="1"/>
          </p:cNvSpPr>
          <p:nvPr/>
        </p:nvSpPr>
        <p:spPr bwMode="auto">
          <a:xfrm flipV="1">
            <a:off x="2590800" y="2590800"/>
            <a:ext cx="784225" cy="762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0" name="Rectangle 16"/>
          <p:cNvSpPr>
            <a:spLocks noChangeArrowheads="1"/>
          </p:cNvSpPr>
          <p:nvPr/>
        </p:nvSpPr>
        <p:spPr bwMode="auto">
          <a:xfrm>
            <a:off x="3527425" y="3276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6641" name="Line 17"/>
          <p:cNvSpPr>
            <a:spLocks noChangeShapeType="1"/>
          </p:cNvSpPr>
          <p:nvPr/>
        </p:nvSpPr>
        <p:spPr bwMode="auto">
          <a:xfrm>
            <a:off x="2743200" y="3505200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2" name="Line 18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3" name="Line 19"/>
          <p:cNvSpPr>
            <a:spLocks noChangeShapeType="1"/>
          </p:cNvSpPr>
          <p:nvPr/>
        </p:nvSpPr>
        <p:spPr bwMode="auto">
          <a:xfrm flipH="1">
            <a:off x="1447800" y="3657600"/>
            <a:ext cx="871538" cy="9906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4" name="Rectangle 20"/>
          <p:cNvSpPr>
            <a:spLocks noChangeArrowheads="1"/>
          </p:cNvSpPr>
          <p:nvPr/>
        </p:nvSpPr>
        <p:spPr bwMode="auto">
          <a:xfrm>
            <a:off x="3048000" y="45720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Phone</a:t>
            </a:r>
          </a:p>
        </p:txBody>
      </p:sp>
      <p:sp>
        <p:nvSpPr>
          <p:cNvPr id="26645" name="Line 21"/>
          <p:cNvSpPr>
            <a:spLocks noChangeShapeType="1"/>
          </p:cNvSpPr>
          <p:nvPr/>
        </p:nvSpPr>
        <p:spPr bwMode="auto">
          <a:xfrm>
            <a:off x="2525713" y="3657600"/>
            <a:ext cx="7842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6" name="Line 22"/>
          <p:cNvSpPr>
            <a:spLocks noChangeShapeType="1"/>
          </p:cNvSpPr>
          <p:nvPr/>
        </p:nvSpPr>
        <p:spPr bwMode="auto">
          <a:xfrm flipH="1">
            <a:off x="6172200" y="3810000"/>
            <a:ext cx="522288" cy="8382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47" name="Line 23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3276600"/>
            <a:ext cx="2960688" cy="2667000"/>
            <a:chOff x="912" y="2304"/>
            <a:chExt cx="1632" cy="1680"/>
          </a:xfrm>
        </p:grpSpPr>
        <p:sp>
          <p:nvSpPr>
            <p:cNvPr id="26676" name="Rectangle 25"/>
            <p:cNvSpPr>
              <a:spLocks noChangeArrowheads="1"/>
            </p:cNvSpPr>
            <p:nvPr/>
          </p:nvSpPr>
          <p:spPr bwMode="auto">
            <a:xfrm>
              <a:off x="912" y="3744"/>
              <a:ext cx="16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Target</a:t>
              </a:r>
            </a:p>
          </p:txBody>
        </p:sp>
        <p:sp>
          <p:nvSpPr>
            <p:cNvPr id="26677" name="Rectangle 26"/>
            <p:cNvSpPr>
              <a:spLocks noChangeArrowheads="1"/>
            </p:cNvSpPr>
            <p:nvPr/>
          </p:nvSpPr>
          <p:spPr bwMode="auto">
            <a:xfrm>
              <a:off x="1344" y="2304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26678" name="Oval 27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6649" name="Freeform 28"/>
          <p:cNvSpPr>
            <a:spLocks/>
          </p:cNvSpPr>
          <p:nvPr/>
        </p:nvSpPr>
        <p:spPr bwMode="auto">
          <a:xfrm>
            <a:off x="1752600" y="33528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0" name="Line 29"/>
          <p:cNvSpPr>
            <a:spLocks noChangeShapeType="1"/>
          </p:cNvSpPr>
          <p:nvPr/>
        </p:nvSpPr>
        <p:spPr bwMode="auto">
          <a:xfrm>
            <a:off x="6705600" y="36576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1" name="Oval 30"/>
          <p:cNvSpPr>
            <a:spLocks noChangeArrowheads="1"/>
          </p:cNvSpPr>
          <p:nvPr/>
        </p:nvSpPr>
        <p:spPr bwMode="auto">
          <a:xfrm>
            <a:off x="7010400" y="35814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652" name="Freeform 31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3" name="Freeform 32"/>
          <p:cNvSpPr>
            <a:spLocks/>
          </p:cNvSpPr>
          <p:nvPr/>
        </p:nvSpPr>
        <p:spPr bwMode="auto">
          <a:xfrm>
            <a:off x="2362200" y="3810000"/>
            <a:ext cx="4092575" cy="609600"/>
          </a:xfrm>
          <a:custGeom>
            <a:avLst/>
            <a:gdLst>
              <a:gd name="T0" fmla="*/ 0 w 2256"/>
              <a:gd name="T1" fmla="*/ 0 h 480"/>
              <a:gd name="T2" fmla="*/ 0 w 2256"/>
              <a:gd name="T3" fmla="*/ 480 h 480"/>
              <a:gd name="T4" fmla="*/ 2256 w 2256"/>
              <a:gd name="T5" fmla="*/ 480 h 480"/>
              <a:gd name="T6" fmla="*/ 2256 w 2256"/>
              <a:gd name="T7" fmla="*/ 96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480"/>
              <a:gd name="T14" fmla="*/ 2256 w 2256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480">
                <a:moveTo>
                  <a:pt x="0" y="0"/>
                </a:moveTo>
                <a:lnTo>
                  <a:pt x="0" y="480"/>
                </a:lnTo>
                <a:lnTo>
                  <a:pt x="2256" y="480"/>
                </a:lnTo>
                <a:lnTo>
                  <a:pt x="2256" y="96"/>
                </a:lnTo>
              </a:path>
            </a:pathLst>
          </a:custGeom>
          <a:noFill/>
          <a:ln w="22225" cap="flat" cmpd="sng">
            <a:solidFill>
              <a:srgbClr val="FF00FF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4" name="Rectangle 33"/>
          <p:cNvSpPr>
            <a:spLocks noChangeArrowheads="1"/>
          </p:cNvSpPr>
          <p:nvPr/>
        </p:nvSpPr>
        <p:spPr bwMode="auto">
          <a:xfrm>
            <a:off x="5867400" y="4648200"/>
            <a:ext cx="609600" cy="304800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B2541A"/>
                </a:solidFill>
                <a:latin typeface="Tahoma" pitchFamily="34" charset="0"/>
              </a:rPr>
              <a:t>Miles</a:t>
            </a:r>
          </a:p>
        </p:txBody>
      </p:sp>
      <p:sp>
        <p:nvSpPr>
          <p:cNvPr id="26655" name="Freeform 34"/>
          <p:cNvSpPr>
            <a:spLocks/>
          </p:cNvSpPr>
          <p:nvPr/>
        </p:nvSpPr>
        <p:spPr bwMode="auto">
          <a:xfrm>
            <a:off x="1524000" y="4953000"/>
            <a:ext cx="4789488" cy="304800"/>
          </a:xfrm>
          <a:custGeom>
            <a:avLst/>
            <a:gdLst>
              <a:gd name="T0" fmla="*/ 0 w 2640"/>
              <a:gd name="T1" fmla="*/ 0 h 192"/>
              <a:gd name="T2" fmla="*/ 0 w 2640"/>
              <a:gd name="T3" fmla="*/ 192 h 192"/>
              <a:gd name="T4" fmla="*/ 2640 w 2640"/>
              <a:gd name="T5" fmla="*/ 192 h 192"/>
              <a:gd name="T6" fmla="*/ 2640 w 264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92"/>
              <a:gd name="T14" fmla="*/ 2640 w 264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92">
                <a:moveTo>
                  <a:pt x="0" y="0"/>
                </a:moveTo>
                <a:lnTo>
                  <a:pt x="0" y="192"/>
                </a:lnTo>
                <a:lnTo>
                  <a:pt x="2640" y="192"/>
                </a:lnTo>
                <a:lnTo>
                  <a:pt x="264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6" name="Rectangle 35"/>
          <p:cNvSpPr>
            <a:spLocks noChangeArrowheads="1"/>
          </p:cNvSpPr>
          <p:nvPr/>
        </p:nvSpPr>
        <p:spPr bwMode="auto">
          <a:xfrm>
            <a:off x="1219200" y="4648200"/>
            <a:ext cx="871538" cy="304800"/>
          </a:xfrm>
          <a:prstGeom prst="rect">
            <a:avLst/>
          </a:prstGeom>
          <a:solidFill>
            <a:schemeClr val="bg1"/>
          </a:solidFill>
          <a:ln w="25400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B2541A"/>
                </a:solidFill>
                <a:latin typeface="Tahoma" pitchFamily="34" charset="0"/>
              </a:rPr>
              <a:t>Mileage</a:t>
            </a:r>
          </a:p>
        </p:txBody>
      </p:sp>
      <p:sp>
        <p:nvSpPr>
          <p:cNvPr id="26657" name="Line 36"/>
          <p:cNvSpPr>
            <a:spLocks noChangeShapeType="1"/>
          </p:cNvSpPr>
          <p:nvPr/>
        </p:nvSpPr>
        <p:spPr bwMode="auto">
          <a:xfrm flipH="1" flipV="1">
            <a:off x="1447800" y="25908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8" name="Line 37"/>
          <p:cNvSpPr>
            <a:spLocks noChangeShapeType="1"/>
          </p:cNvSpPr>
          <p:nvPr/>
        </p:nvSpPr>
        <p:spPr bwMode="auto">
          <a:xfrm flipH="1">
            <a:off x="1219200" y="3505200"/>
            <a:ext cx="522288" cy="158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59" name="Rectangle 38"/>
          <p:cNvSpPr>
            <a:spLocks noChangeArrowheads="1"/>
          </p:cNvSpPr>
          <p:nvPr/>
        </p:nvSpPr>
        <p:spPr bwMode="auto">
          <a:xfrm>
            <a:off x="609600" y="33528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6660" name="Rectangle 39"/>
          <p:cNvSpPr>
            <a:spLocks noChangeArrowheads="1"/>
          </p:cNvSpPr>
          <p:nvPr/>
        </p:nvSpPr>
        <p:spPr bwMode="auto">
          <a:xfrm>
            <a:off x="1066800" y="22860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</p:txBody>
      </p:sp>
      <p:sp>
        <p:nvSpPr>
          <p:cNvPr id="26661" name="Rectangle 40"/>
          <p:cNvSpPr>
            <a:spLocks noChangeArrowheads="1"/>
          </p:cNvSpPr>
          <p:nvPr/>
        </p:nvSpPr>
        <p:spPr bwMode="auto">
          <a:xfrm>
            <a:off x="4953000" y="2286000"/>
            <a:ext cx="892175" cy="685800"/>
          </a:xfrm>
          <a:prstGeom prst="rect">
            <a:avLst/>
          </a:prstGeom>
          <a:noFill/>
          <a:ln w="3175">
            <a:solidFill>
              <a:srgbClr val="0000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6662" name="Line 41"/>
          <p:cNvSpPr>
            <a:spLocks noChangeShapeType="1"/>
          </p:cNvSpPr>
          <p:nvPr/>
        </p:nvSpPr>
        <p:spPr bwMode="auto">
          <a:xfrm flipH="1" flipV="1">
            <a:off x="5638800" y="2971800"/>
            <a:ext cx="708025" cy="53340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6663" name="Rectangle 42"/>
          <p:cNvSpPr>
            <a:spLocks noChangeArrowheads="1"/>
          </p:cNvSpPr>
          <p:nvPr/>
        </p:nvSpPr>
        <p:spPr bwMode="auto">
          <a:xfrm>
            <a:off x="7315200" y="19812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Color</a:t>
            </a:r>
          </a:p>
        </p:txBody>
      </p:sp>
      <p:sp>
        <p:nvSpPr>
          <p:cNvPr id="26664" name="Rectangle 43"/>
          <p:cNvSpPr>
            <a:spLocks noChangeArrowheads="1"/>
          </p:cNvSpPr>
          <p:nvPr/>
        </p:nvSpPr>
        <p:spPr bwMode="auto">
          <a:xfrm>
            <a:off x="7391400" y="2743200"/>
            <a:ext cx="9906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Body Type</a:t>
            </a:r>
          </a:p>
        </p:txBody>
      </p:sp>
      <p:sp>
        <p:nvSpPr>
          <p:cNvPr id="26665" name="Line 44"/>
          <p:cNvSpPr>
            <a:spLocks noChangeShapeType="1"/>
          </p:cNvSpPr>
          <p:nvPr/>
        </p:nvSpPr>
        <p:spPr bwMode="auto">
          <a:xfrm flipV="1">
            <a:off x="6858000" y="23622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6" name="Line 45"/>
          <p:cNvSpPr>
            <a:spLocks noChangeShapeType="1"/>
          </p:cNvSpPr>
          <p:nvPr/>
        </p:nvSpPr>
        <p:spPr bwMode="auto">
          <a:xfrm flipV="1">
            <a:off x="6934200" y="3124200"/>
            <a:ext cx="8382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>
            <a:off x="533400" y="1524000"/>
            <a:ext cx="8048625" cy="2667000"/>
            <a:chOff x="336" y="960"/>
            <a:chExt cx="5070" cy="1680"/>
          </a:xfrm>
        </p:grpSpPr>
        <p:grpSp>
          <p:nvGrpSpPr>
            <p:cNvPr id="4" name="Group 47"/>
            <p:cNvGrpSpPr>
              <a:grpSpLocks/>
            </p:cNvGrpSpPr>
            <p:nvPr/>
          </p:nvGrpSpPr>
          <p:grpSpPr bwMode="auto">
            <a:xfrm>
              <a:off x="2160" y="960"/>
              <a:ext cx="3246" cy="1680"/>
              <a:chOff x="2160" y="960"/>
              <a:chExt cx="3246" cy="1680"/>
            </a:xfrm>
          </p:grpSpPr>
          <p:sp>
            <p:nvSpPr>
              <p:cNvPr id="26674" name="Freeform 48"/>
              <p:cNvSpPr>
                <a:spLocks/>
              </p:cNvSpPr>
              <p:nvPr/>
            </p:nvSpPr>
            <p:spPr bwMode="auto">
              <a:xfrm>
                <a:off x="2160" y="960"/>
                <a:ext cx="2784" cy="528"/>
              </a:xfrm>
              <a:custGeom>
                <a:avLst/>
                <a:gdLst>
                  <a:gd name="T0" fmla="*/ 0 w 2688"/>
                  <a:gd name="T1" fmla="*/ 432 h 432"/>
                  <a:gd name="T2" fmla="*/ 0 w 2688"/>
                  <a:gd name="T3" fmla="*/ 0 h 432"/>
                  <a:gd name="T4" fmla="*/ 2688 w 2688"/>
                  <a:gd name="T5" fmla="*/ 0 h 432"/>
                  <a:gd name="T6" fmla="*/ 2688 w 2688"/>
                  <a:gd name="T7" fmla="*/ 144 h 43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88"/>
                  <a:gd name="T13" fmla="*/ 0 h 432"/>
                  <a:gd name="T14" fmla="*/ 2688 w 2688"/>
                  <a:gd name="T15" fmla="*/ 432 h 43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88" h="432">
                    <a:moveTo>
                      <a:pt x="0" y="432"/>
                    </a:moveTo>
                    <a:lnTo>
                      <a:pt x="0" y="0"/>
                    </a:lnTo>
                    <a:lnTo>
                      <a:pt x="2688" y="0"/>
                    </a:lnTo>
                    <a:lnTo>
                      <a:pt x="2688" y="144"/>
                    </a:lnTo>
                  </a:path>
                </a:pathLst>
              </a:custGeom>
              <a:noFill/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5" name="Freeform 49"/>
              <p:cNvSpPr>
                <a:spLocks/>
              </p:cNvSpPr>
              <p:nvPr/>
            </p:nvSpPr>
            <p:spPr bwMode="auto">
              <a:xfrm>
                <a:off x="3696" y="1152"/>
                <a:ext cx="1710" cy="1488"/>
              </a:xfrm>
              <a:custGeom>
                <a:avLst/>
                <a:gdLst>
                  <a:gd name="T0" fmla="*/ 0 w 1632"/>
                  <a:gd name="T1" fmla="*/ 1440 h 1440"/>
                  <a:gd name="T2" fmla="*/ 528 w 1632"/>
                  <a:gd name="T3" fmla="*/ 432 h 1440"/>
                  <a:gd name="T4" fmla="*/ 768 w 1632"/>
                  <a:gd name="T5" fmla="*/ 0 h 1440"/>
                  <a:gd name="T6" fmla="*/ 1536 w 1632"/>
                  <a:gd name="T7" fmla="*/ 0 h 1440"/>
                  <a:gd name="T8" fmla="*/ 1632 w 1632"/>
                  <a:gd name="T9" fmla="*/ 0 h 1440"/>
                  <a:gd name="T10" fmla="*/ 1632 w 1632"/>
                  <a:gd name="T11" fmla="*/ 1344 h 1440"/>
                  <a:gd name="T12" fmla="*/ 1632 w 1632"/>
                  <a:gd name="T13" fmla="*/ 1392 h 1440"/>
                  <a:gd name="T14" fmla="*/ 0 w 1632"/>
                  <a:gd name="T15" fmla="*/ 1392 h 144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632"/>
                  <a:gd name="T25" fmla="*/ 0 h 1440"/>
                  <a:gd name="T26" fmla="*/ 1632 w 1632"/>
                  <a:gd name="T27" fmla="*/ 1440 h 144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632" h="1440">
                    <a:moveTo>
                      <a:pt x="0" y="1440"/>
                    </a:moveTo>
                    <a:lnTo>
                      <a:pt x="528" y="432"/>
                    </a:lnTo>
                    <a:lnTo>
                      <a:pt x="768" y="0"/>
                    </a:lnTo>
                    <a:lnTo>
                      <a:pt x="1536" y="0"/>
                    </a:lnTo>
                    <a:lnTo>
                      <a:pt x="1632" y="0"/>
                    </a:lnTo>
                    <a:lnTo>
                      <a:pt x="1632" y="1344"/>
                    </a:lnTo>
                    <a:lnTo>
                      <a:pt x="1632" y="1392"/>
                    </a:lnTo>
                    <a:lnTo>
                      <a:pt x="0" y="1392"/>
                    </a:lnTo>
                  </a:path>
                </a:pathLst>
              </a:custGeom>
              <a:noFill/>
              <a:ln w="38100" cap="flat" cmpd="sng">
                <a:solidFill>
                  <a:srgbClr val="808080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50"/>
            <p:cNvGrpSpPr>
              <a:grpSpLocks/>
            </p:cNvGrpSpPr>
            <p:nvPr/>
          </p:nvGrpSpPr>
          <p:grpSpPr bwMode="auto">
            <a:xfrm>
              <a:off x="336" y="1248"/>
              <a:ext cx="3120" cy="1344"/>
              <a:chOff x="336" y="1248"/>
              <a:chExt cx="3120" cy="1344"/>
            </a:xfrm>
          </p:grpSpPr>
          <p:sp>
            <p:nvSpPr>
              <p:cNvPr id="26672" name="Freeform 51"/>
              <p:cNvSpPr>
                <a:spLocks/>
              </p:cNvSpPr>
              <p:nvPr/>
            </p:nvSpPr>
            <p:spPr bwMode="auto">
              <a:xfrm>
                <a:off x="816" y="1872"/>
                <a:ext cx="2640" cy="720"/>
              </a:xfrm>
              <a:custGeom>
                <a:avLst/>
                <a:gdLst>
                  <a:gd name="T0" fmla="*/ 0 w 2640"/>
                  <a:gd name="T1" fmla="*/ 480 h 720"/>
                  <a:gd name="T2" fmla="*/ 0 w 2640"/>
                  <a:gd name="T3" fmla="*/ 720 h 720"/>
                  <a:gd name="T4" fmla="*/ 2640 w 2640"/>
                  <a:gd name="T5" fmla="*/ 720 h 720"/>
                  <a:gd name="T6" fmla="*/ 2640 w 2640"/>
                  <a:gd name="T7" fmla="*/ 0 h 72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640"/>
                  <a:gd name="T13" fmla="*/ 0 h 720"/>
                  <a:gd name="T14" fmla="*/ 2640 w 2640"/>
                  <a:gd name="T15" fmla="*/ 720 h 72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640" h="720">
                    <a:moveTo>
                      <a:pt x="0" y="480"/>
                    </a:moveTo>
                    <a:lnTo>
                      <a:pt x="0" y="720"/>
                    </a:lnTo>
                    <a:lnTo>
                      <a:pt x="2640" y="720"/>
                    </a:lnTo>
                    <a:lnTo>
                      <a:pt x="2640" y="0"/>
                    </a:lnTo>
                  </a:path>
                </a:pathLst>
              </a:custGeom>
              <a:noFill/>
              <a:ln w="28575" cap="flat" cmpd="sng">
                <a:solidFill>
                  <a:srgbClr val="80808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673" name="Freeform 52"/>
              <p:cNvSpPr>
                <a:spLocks/>
              </p:cNvSpPr>
              <p:nvPr/>
            </p:nvSpPr>
            <p:spPr bwMode="auto">
              <a:xfrm>
                <a:off x="336" y="1248"/>
                <a:ext cx="1488" cy="1104"/>
              </a:xfrm>
              <a:custGeom>
                <a:avLst/>
                <a:gdLst>
                  <a:gd name="T0" fmla="*/ 0 w 1488"/>
                  <a:gd name="T1" fmla="*/ 48 h 1200"/>
                  <a:gd name="T2" fmla="*/ 0 w 1488"/>
                  <a:gd name="T3" fmla="*/ 1200 h 1200"/>
                  <a:gd name="T4" fmla="*/ 1488 w 1488"/>
                  <a:gd name="T5" fmla="*/ 1200 h 1200"/>
                  <a:gd name="T6" fmla="*/ 1488 w 1488"/>
                  <a:gd name="T7" fmla="*/ 480 h 1200"/>
                  <a:gd name="T8" fmla="*/ 336 w 1488"/>
                  <a:gd name="T9" fmla="*/ 0 h 1200"/>
                  <a:gd name="T10" fmla="*/ 0 w 1488"/>
                  <a:gd name="T11" fmla="*/ 0 h 1200"/>
                  <a:gd name="T12" fmla="*/ 0 w 1488"/>
                  <a:gd name="T13" fmla="*/ 144 h 12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88"/>
                  <a:gd name="T22" fmla="*/ 0 h 1200"/>
                  <a:gd name="T23" fmla="*/ 1488 w 1488"/>
                  <a:gd name="T24" fmla="*/ 1200 h 1200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88" h="1200">
                    <a:moveTo>
                      <a:pt x="0" y="48"/>
                    </a:moveTo>
                    <a:lnTo>
                      <a:pt x="0" y="1200"/>
                    </a:lnTo>
                    <a:lnTo>
                      <a:pt x="1488" y="1200"/>
                    </a:lnTo>
                    <a:lnTo>
                      <a:pt x="1488" y="480"/>
                    </a:lnTo>
                    <a:lnTo>
                      <a:pt x="336" y="0"/>
                    </a:lnTo>
                    <a:lnTo>
                      <a:pt x="0" y="0"/>
                    </a:lnTo>
                    <a:lnTo>
                      <a:pt x="0" y="144"/>
                    </a:lnTo>
                  </a:path>
                </a:pathLst>
              </a:custGeom>
              <a:noFill/>
              <a:ln w="38100" cap="flat" cmpd="sng">
                <a:solidFill>
                  <a:srgbClr val="969696"/>
                </a:solidFill>
                <a:prstDash val="dash"/>
                <a:miter lim="800000"/>
                <a:headEnd type="none" w="med" len="med"/>
                <a:tailEnd type="none" w="med" len="med"/>
              </a:ln>
            </p:spPr>
            <p:txBody>
              <a:bodyPr wrap="none"/>
              <a:lstStyle/>
              <a:p>
                <a:endParaRPr lang="en-US"/>
              </a:p>
            </p:txBody>
          </p:sp>
        </p:grpSp>
      </p:grpSp>
      <p:sp>
        <p:nvSpPr>
          <p:cNvPr id="26668" name="Freeform 53"/>
          <p:cNvSpPr>
            <a:spLocks/>
          </p:cNvSpPr>
          <p:nvPr/>
        </p:nvSpPr>
        <p:spPr bwMode="auto">
          <a:xfrm>
            <a:off x="2362200" y="1676400"/>
            <a:ext cx="4191000" cy="381000"/>
          </a:xfrm>
          <a:custGeom>
            <a:avLst/>
            <a:gdLst>
              <a:gd name="T0" fmla="*/ 0 w 2640"/>
              <a:gd name="T1" fmla="*/ 240 h 240"/>
              <a:gd name="T2" fmla="*/ 0 w 2640"/>
              <a:gd name="T3" fmla="*/ 0 h 240"/>
              <a:gd name="T4" fmla="*/ 2640 w 2640"/>
              <a:gd name="T5" fmla="*/ 0 h 240"/>
              <a:gd name="T6" fmla="*/ 2640 w 264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240"/>
              <a:gd name="T14" fmla="*/ 2640 w 264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240">
                <a:moveTo>
                  <a:pt x="0" y="240"/>
                </a:moveTo>
                <a:lnTo>
                  <a:pt x="0" y="0"/>
                </a:lnTo>
                <a:lnTo>
                  <a:pt x="2640" y="0"/>
                </a:lnTo>
                <a:lnTo>
                  <a:pt x="2640" y="24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6669" name="Oval 54"/>
          <p:cNvSpPr>
            <a:spLocks noChangeArrowheads="1"/>
          </p:cNvSpPr>
          <p:nvPr/>
        </p:nvSpPr>
        <p:spPr bwMode="auto">
          <a:xfrm>
            <a:off x="2514600" y="34290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Mapping Generation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8305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Direct  Matches as described earlier: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Attribute Names based on </a:t>
            </a:r>
            <a:r>
              <a:rPr lang="en-US" sz="2400" dirty="0" err="1" smtClean="0"/>
              <a:t>WordNet</a:t>
            </a: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Value Characteristics based on value lengths, averages,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Expected Values based on regular-expression recognizers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Indirect Matches: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1-n, n-1, or n-m based on d</a:t>
            </a:r>
            <a:r>
              <a:rPr lang="en-US" sz="2400" dirty="0" smtClean="0"/>
              <a:t>irect matches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Structure Evaluation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Union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Selection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Decomposition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000" dirty="0" smtClean="0"/>
              <a:t>Composition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 smtClean="0"/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Union and Selection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429000" y="1524000"/>
            <a:ext cx="5153025" cy="2667000"/>
            <a:chOff x="2160" y="960"/>
            <a:chExt cx="3246" cy="1680"/>
          </a:xfrm>
        </p:grpSpPr>
        <p:sp>
          <p:nvSpPr>
            <p:cNvPr id="28722" name="Freeform 4"/>
            <p:cNvSpPr>
              <a:spLocks/>
            </p:cNvSpPr>
            <p:nvPr/>
          </p:nvSpPr>
          <p:spPr bwMode="auto">
            <a:xfrm>
              <a:off x="2160" y="960"/>
              <a:ext cx="2784" cy="528"/>
            </a:xfrm>
            <a:custGeom>
              <a:avLst/>
              <a:gdLst>
                <a:gd name="T0" fmla="*/ 0 w 2688"/>
                <a:gd name="T1" fmla="*/ 432 h 432"/>
                <a:gd name="T2" fmla="*/ 0 w 2688"/>
                <a:gd name="T3" fmla="*/ 0 h 432"/>
                <a:gd name="T4" fmla="*/ 2688 w 2688"/>
                <a:gd name="T5" fmla="*/ 0 h 432"/>
                <a:gd name="T6" fmla="*/ 2688 w 2688"/>
                <a:gd name="T7" fmla="*/ 144 h 43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88"/>
                <a:gd name="T13" fmla="*/ 0 h 432"/>
                <a:gd name="T14" fmla="*/ 2688 w 2688"/>
                <a:gd name="T15" fmla="*/ 432 h 43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88" h="432">
                  <a:moveTo>
                    <a:pt x="0" y="432"/>
                  </a:moveTo>
                  <a:lnTo>
                    <a:pt x="0" y="0"/>
                  </a:lnTo>
                  <a:lnTo>
                    <a:pt x="2688" y="0"/>
                  </a:lnTo>
                  <a:lnTo>
                    <a:pt x="2688" y="144"/>
                  </a:ln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Freeform 5"/>
            <p:cNvSpPr>
              <a:spLocks/>
            </p:cNvSpPr>
            <p:nvPr/>
          </p:nvSpPr>
          <p:spPr bwMode="auto">
            <a:xfrm>
              <a:off x="3696" y="1152"/>
              <a:ext cx="1710" cy="1488"/>
            </a:xfrm>
            <a:custGeom>
              <a:avLst/>
              <a:gdLst>
                <a:gd name="T0" fmla="*/ 0 w 1632"/>
                <a:gd name="T1" fmla="*/ 1440 h 1440"/>
                <a:gd name="T2" fmla="*/ 528 w 1632"/>
                <a:gd name="T3" fmla="*/ 432 h 1440"/>
                <a:gd name="T4" fmla="*/ 768 w 1632"/>
                <a:gd name="T5" fmla="*/ 0 h 1440"/>
                <a:gd name="T6" fmla="*/ 1536 w 1632"/>
                <a:gd name="T7" fmla="*/ 0 h 1440"/>
                <a:gd name="T8" fmla="*/ 1632 w 1632"/>
                <a:gd name="T9" fmla="*/ 0 h 1440"/>
                <a:gd name="T10" fmla="*/ 1632 w 1632"/>
                <a:gd name="T11" fmla="*/ 1344 h 1440"/>
                <a:gd name="T12" fmla="*/ 1632 w 1632"/>
                <a:gd name="T13" fmla="*/ 1392 h 1440"/>
                <a:gd name="T14" fmla="*/ 0 w 1632"/>
                <a:gd name="T15" fmla="*/ 1392 h 14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632"/>
                <a:gd name="T25" fmla="*/ 0 h 1440"/>
                <a:gd name="T26" fmla="*/ 1632 w 1632"/>
                <a:gd name="T27" fmla="*/ 1440 h 14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632" h="1440">
                  <a:moveTo>
                    <a:pt x="0" y="1440"/>
                  </a:moveTo>
                  <a:lnTo>
                    <a:pt x="528" y="432"/>
                  </a:lnTo>
                  <a:lnTo>
                    <a:pt x="768" y="0"/>
                  </a:lnTo>
                  <a:lnTo>
                    <a:pt x="1536" y="0"/>
                  </a:lnTo>
                  <a:lnTo>
                    <a:pt x="1632" y="0"/>
                  </a:lnTo>
                  <a:lnTo>
                    <a:pt x="1632" y="1344"/>
                  </a:lnTo>
                  <a:lnTo>
                    <a:pt x="1632" y="1392"/>
                  </a:lnTo>
                  <a:lnTo>
                    <a:pt x="0" y="1392"/>
                  </a:lnTo>
                </a:path>
              </a:pathLst>
            </a:custGeom>
            <a:noFill/>
            <a:ln w="38100" cap="flat" cmpd="sng">
              <a:solidFill>
                <a:srgbClr val="808080"/>
              </a:solidFill>
              <a:prstDash val="dash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6324600" y="3429000"/>
            <a:ext cx="522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FF"/>
                </a:solidFill>
                <a:latin typeface="Tahoma" pitchFamily="34" charset="0"/>
              </a:rPr>
              <a:t>Car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5029200" y="5562600"/>
            <a:ext cx="296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Source</a:t>
            </a:r>
          </a:p>
        </p:txBody>
      </p:sp>
      <p:sp>
        <p:nvSpPr>
          <p:cNvPr id="28678" name="Line 8"/>
          <p:cNvSpPr>
            <a:spLocks noChangeShapeType="1"/>
          </p:cNvSpPr>
          <p:nvPr/>
        </p:nvSpPr>
        <p:spPr bwMode="auto">
          <a:xfrm>
            <a:off x="6781800" y="3810000"/>
            <a:ext cx="784225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79" name="Freeform 9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0" name="Rectangle 10"/>
          <p:cNvSpPr>
            <a:spLocks noChangeArrowheads="1"/>
          </p:cNvSpPr>
          <p:nvPr/>
        </p:nvSpPr>
        <p:spPr bwMode="auto">
          <a:xfrm>
            <a:off x="6248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8681" name="Line 11"/>
          <p:cNvSpPr>
            <a:spLocks noChangeShapeType="1"/>
          </p:cNvSpPr>
          <p:nvPr/>
        </p:nvSpPr>
        <p:spPr bwMode="auto">
          <a:xfrm flipV="1">
            <a:off x="6553200" y="2286000"/>
            <a:ext cx="0" cy="12192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2" name="Rectangle 12"/>
          <p:cNvSpPr>
            <a:spLocks noChangeArrowheads="1"/>
          </p:cNvSpPr>
          <p:nvPr/>
        </p:nvSpPr>
        <p:spPr bwMode="auto">
          <a:xfrm>
            <a:off x="7086600" y="4648200"/>
            <a:ext cx="87153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8683" name="Rectangle 13"/>
          <p:cNvSpPr>
            <a:spLocks noChangeArrowheads="1"/>
          </p:cNvSpPr>
          <p:nvPr/>
        </p:nvSpPr>
        <p:spPr bwMode="auto">
          <a:xfrm>
            <a:off x="7772400" y="35052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Style</a:t>
            </a:r>
          </a:p>
        </p:txBody>
      </p:sp>
      <p:sp>
        <p:nvSpPr>
          <p:cNvPr id="28684" name="Line 14"/>
          <p:cNvSpPr>
            <a:spLocks noChangeShapeType="1"/>
          </p:cNvSpPr>
          <p:nvPr/>
        </p:nvSpPr>
        <p:spPr bwMode="auto">
          <a:xfrm>
            <a:off x="7391400" y="3657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5" name="Rectangle 15"/>
          <p:cNvSpPr>
            <a:spLocks noChangeArrowheads="1"/>
          </p:cNvSpPr>
          <p:nvPr/>
        </p:nvSpPr>
        <p:spPr bwMode="auto">
          <a:xfrm>
            <a:off x="2057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8686" name="Line 16"/>
          <p:cNvSpPr>
            <a:spLocks noChangeShapeType="1"/>
          </p:cNvSpPr>
          <p:nvPr/>
        </p:nvSpPr>
        <p:spPr bwMode="auto">
          <a:xfrm flipV="1">
            <a:off x="2438400" y="2362200"/>
            <a:ext cx="0" cy="9906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7" name="Rectangle 17"/>
          <p:cNvSpPr>
            <a:spLocks noChangeArrowheads="1"/>
          </p:cNvSpPr>
          <p:nvPr/>
        </p:nvSpPr>
        <p:spPr bwMode="auto">
          <a:xfrm>
            <a:off x="3048000" y="2286000"/>
            <a:ext cx="784225" cy="304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Feature</a:t>
            </a:r>
          </a:p>
        </p:txBody>
      </p:sp>
      <p:sp>
        <p:nvSpPr>
          <p:cNvPr id="28688" name="Line 18"/>
          <p:cNvSpPr>
            <a:spLocks noChangeShapeType="1"/>
          </p:cNvSpPr>
          <p:nvPr/>
        </p:nvSpPr>
        <p:spPr bwMode="auto">
          <a:xfrm flipV="1">
            <a:off x="2590800" y="2590800"/>
            <a:ext cx="784225" cy="762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89" name="Rectangle 19"/>
          <p:cNvSpPr>
            <a:spLocks noChangeArrowheads="1"/>
          </p:cNvSpPr>
          <p:nvPr/>
        </p:nvSpPr>
        <p:spPr bwMode="auto">
          <a:xfrm>
            <a:off x="3527425" y="3276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8690" name="Line 20"/>
          <p:cNvSpPr>
            <a:spLocks noChangeShapeType="1"/>
          </p:cNvSpPr>
          <p:nvPr/>
        </p:nvSpPr>
        <p:spPr bwMode="auto">
          <a:xfrm>
            <a:off x="2743200" y="3505200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1" name="Line 21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2" name="Line 22"/>
          <p:cNvSpPr>
            <a:spLocks noChangeShapeType="1"/>
          </p:cNvSpPr>
          <p:nvPr/>
        </p:nvSpPr>
        <p:spPr bwMode="auto">
          <a:xfrm flipH="1">
            <a:off x="1447800" y="3657600"/>
            <a:ext cx="871538" cy="9906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3" name="Rectangle 23"/>
          <p:cNvSpPr>
            <a:spLocks noChangeArrowheads="1"/>
          </p:cNvSpPr>
          <p:nvPr/>
        </p:nvSpPr>
        <p:spPr bwMode="auto">
          <a:xfrm>
            <a:off x="3048000" y="45720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Phone</a:t>
            </a:r>
          </a:p>
        </p:txBody>
      </p:sp>
      <p:sp>
        <p:nvSpPr>
          <p:cNvPr id="28694" name="Line 24"/>
          <p:cNvSpPr>
            <a:spLocks noChangeShapeType="1"/>
          </p:cNvSpPr>
          <p:nvPr/>
        </p:nvSpPr>
        <p:spPr bwMode="auto">
          <a:xfrm>
            <a:off x="2525713" y="3657600"/>
            <a:ext cx="7842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5" name="Line 25"/>
          <p:cNvSpPr>
            <a:spLocks noChangeShapeType="1"/>
          </p:cNvSpPr>
          <p:nvPr/>
        </p:nvSpPr>
        <p:spPr bwMode="auto">
          <a:xfrm flipH="1">
            <a:off x="6172200" y="3810000"/>
            <a:ext cx="522288" cy="8382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6" name="Line 26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3" name="Group 27"/>
          <p:cNvGrpSpPr>
            <a:grpSpLocks/>
          </p:cNvGrpSpPr>
          <p:nvPr/>
        </p:nvGrpSpPr>
        <p:grpSpPr bwMode="auto">
          <a:xfrm>
            <a:off x="1066800" y="3276600"/>
            <a:ext cx="2960688" cy="2667000"/>
            <a:chOff x="912" y="2304"/>
            <a:chExt cx="1632" cy="1680"/>
          </a:xfrm>
        </p:grpSpPr>
        <p:sp>
          <p:nvSpPr>
            <p:cNvPr id="28719" name="Rectangle 28"/>
            <p:cNvSpPr>
              <a:spLocks noChangeArrowheads="1"/>
            </p:cNvSpPr>
            <p:nvPr/>
          </p:nvSpPr>
          <p:spPr bwMode="auto">
            <a:xfrm>
              <a:off x="912" y="3744"/>
              <a:ext cx="16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Target</a:t>
              </a:r>
            </a:p>
          </p:txBody>
        </p:sp>
        <p:sp>
          <p:nvSpPr>
            <p:cNvPr id="28720" name="Rectangle 29"/>
            <p:cNvSpPr>
              <a:spLocks noChangeArrowheads="1"/>
            </p:cNvSpPr>
            <p:nvPr/>
          </p:nvSpPr>
          <p:spPr bwMode="auto">
            <a:xfrm>
              <a:off x="1344" y="2304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28721" name="Oval 30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8698" name="Freeform 31"/>
          <p:cNvSpPr>
            <a:spLocks/>
          </p:cNvSpPr>
          <p:nvPr/>
        </p:nvSpPr>
        <p:spPr bwMode="auto">
          <a:xfrm>
            <a:off x="1676400" y="33528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699" name="Line 32"/>
          <p:cNvSpPr>
            <a:spLocks noChangeShapeType="1"/>
          </p:cNvSpPr>
          <p:nvPr/>
        </p:nvSpPr>
        <p:spPr bwMode="auto">
          <a:xfrm>
            <a:off x="6705600" y="36576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0" name="Oval 33"/>
          <p:cNvSpPr>
            <a:spLocks noChangeArrowheads="1"/>
          </p:cNvSpPr>
          <p:nvPr/>
        </p:nvSpPr>
        <p:spPr bwMode="auto">
          <a:xfrm>
            <a:off x="7010400" y="35814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701" name="Freeform 34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2" name="Freeform 35"/>
          <p:cNvSpPr>
            <a:spLocks/>
          </p:cNvSpPr>
          <p:nvPr/>
        </p:nvSpPr>
        <p:spPr bwMode="auto">
          <a:xfrm>
            <a:off x="2362200" y="3810000"/>
            <a:ext cx="4092575" cy="609600"/>
          </a:xfrm>
          <a:custGeom>
            <a:avLst/>
            <a:gdLst>
              <a:gd name="T0" fmla="*/ 0 w 2256"/>
              <a:gd name="T1" fmla="*/ 0 h 480"/>
              <a:gd name="T2" fmla="*/ 0 w 2256"/>
              <a:gd name="T3" fmla="*/ 480 h 480"/>
              <a:gd name="T4" fmla="*/ 2256 w 2256"/>
              <a:gd name="T5" fmla="*/ 480 h 480"/>
              <a:gd name="T6" fmla="*/ 2256 w 2256"/>
              <a:gd name="T7" fmla="*/ 96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480"/>
              <a:gd name="T14" fmla="*/ 2256 w 2256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480">
                <a:moveTo>
                  <a:pt x="0" y="0"/>
                </a:moveTo>
                <a:lnTo>
                  <a:pt x="0" y="480"/>
                </a:lnTo>
                <a:lnTo>
                  <a:pt x="2256" y="480"/>
                </a:lnTo>
                <a:lnTo>
                  <a:pt x="2256" y="96"/>
                </a:lnTo>
              </a:path>
            </a:pathLst>
          </a:custGeom>
          <a:noFill/>
          <a:ln w="22225" cap="flat" cmpd="sng">
            <a:solidFill>
              <a:srgbClr val="FF00FF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3" name="Rectangle 36"/>
          <p:cNvSpPr>
            <a:spLocks noChangeArrowheads="1"/>
          </p:cNvSpPr>
          <p:nvPr/>
        </p:nvSpPr>
        <p:spPr bwMode="auto">
          <a:xfrm>
            <a:off x="5867400" y="4648200"/>
            <a:ext cx="609600" cy="304800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B2541A"/>
                </a:solidFill>
                <a:latin typeface="Tahoma" pitchFamily="34" charset="0"/>
              </a:rPr>
              <a:t>Miles</a:t>
            </a:r>
          </a:p>
        </p:txBody>
      </p:sp>
      <p:sp>
        <p:nvSpPr>
          <p:cNvPr id="28704" name="Freeform 37"/>
          <p:cNvSpPr>
            <a:spLocks/>
          </p:cNvSpPr>
          <p:nvPr/>
        </p:nvSpPr>
        <p:spPr bwMode="auto">
          <a:xfrm>
            <a:off x="1524000" y="4953000"/>
            <a:ext cx="4789488" cy="304800"/>
          </a:xfrm>
          <a:custGeom>
            <a:avLst/>
            <a:gdLst>
              <a:gd name="T0" fmla="*/ 0 w 2640"/>
              <a:gd name="T1" fmla="*/ 0 h 192"/>
              <a:gd name="T2" fmla="*/ 0 w 2640"/>
              <a:gd name="T3" fmla="*/ 192 h 192"/>
              <a:gd name="T4" fmla="*/ 2640 w 2640"/>
              <a:gd name="T5" fmla="*/ 192 h 192"/>
              <a:gd name="T6" fmla="*/ 2640 w 264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92"/>
              <a:gd name="T14" fmla="*/ 2640 w 264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92">
                <a:moveTo>
                  <a:pt x="0" y="0"/>
                </a:moveTo>
                <a:lnTo>
                  <a:pt x="0" y="192"/>
                </a:lnTo>
                <a:lnTo>
                  <a:pt x="2640" y="192"/>
                </a:lnTo>
                <a:lnTo>
                  <a:pt x="264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5" name="Rectangle 38"/>
          <p:cNvSpPr>
            <a:spLocks noChangeArrowheads="1"/>
          </p:cNvSpPr>
          <p:nvPr/>
        </p:nvSpPr>
        <p:spPr bwMode="auto">
          <a:xfrm>
            <a:off x="1219200" y="4648200"/>
            <a:ext cx="871538" cy="304800"/>
          </a:xfrm>
          <a:prstGeom prst="rect">
            <a:avLst/>
          </a:prstGeom>
          <a:solidFill>
            <a:schemeClr val="bg1"/>
          </a:solidFill>
          <a:ln w="2540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B2541A"/>
                </a:solidFill>
                <a:latin typeface="Tahoma" pitchFamily="34" charset="0"/>
              </a:rPr>
              <a:t>Mileage</a:t>
            </a:r>
          </a:p>
        </p:txBody>
      </p:sp>
      <p:sp>
        <p:nvSpPr>
          <p:cNvPr id="28706" name="Line 39"/>
          <p:cNvSpPr>
            <a:spLocks noChangeShapeType="1"/>
          </p:cNvSpPr>
          <p:nvPr/>
        </p:nvSpPr>
        <p:spPr bwMode="auto">
          <a:xfrm flipH="1" flipV="1">
            <a:off x="1447800" y="25908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7" name="Line 40"/>
          <p:cNvSpPr>
            <a:spLocks noChangeShapeType="1"/>
          </p:cNvSpPr>
          <p:nvPr/>
        </p:nvSpPr>
        <p:spPr bwMode="auto">
          <a:xfrm flipH="1">
            <a:off x="1219200" y="3505200"/>
            <a:ext cx="522288" cy="158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08" name="Rectangle 41"/>
          <p:cNvSpPr>
            <a:spLocks noChangeArrowheads="1"/>
          </p:cNvSpPr>
          <p:nvPr/>
        </p:nvSpPr>
        <p:spPr bwMode="auto">
          <a:xfrm>
            <a:off x="609600" y="33528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8709" name="Rectangle 42"/>
          <p:cNvSpPr>
            <a:spLocks noChangeArrowheads="1"/>
          </p:cNvSpPr>
          <p:nvPr/>
        </p:nvSpPr>
        <p:spPr bwMode="auto">
          <a:xfrm>
            <a:off x="1066800" y="22860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</p:txBody>
      </p:sp>
      <p:sp>
        <p:nvSpPr>
          <p:cNvPr id="28710" name="Rectangle 43"/>
          <p:cNvSpPr>
            <a:spLocks noChangeArrowheads="1"/>
          </p:cNvSpPr>
          <p:nvPr/>
        </p:nvSpPr>
        <p:spPr bwMode="auto">
          <a:xfrm>
            <a:off x="4953000" y="2286000"/>
            <a:ext cx="892175" cy="68580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8711" name="Line 44"/>
          <p:cNvSpPr>
            <a:spLocks noChangeShapeType="1"/>
          </p:cNvSpPr>
          <p:nvPr/>
        </p:nvSpPr>
        <p:spPr bwMode="auto">
          <a:xfrm flipH="1" flipV="1">
            <a:off x="5638800" y="2971800"/>
            <a:ext cx="708025" cy="53340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8712" name="Rectangle 45"/>
          <p:cNvSpPr>
            <a:spLocks noChangeArrowheads="1"/>
          </p:cNvSpPr>
          <p:nvPr/>
        </p:nvSpPr>
        <p:spPr bwMode="auto">
          <a:xfrm>
            <a:off x="7315200" y="19812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Color</a:t>
            </a:r>
          </a:p>
        </p:txBody>
      </p:sp>
      <p:sp>
        <p:nvSpPr>
          <p:cNvPr id="28713" name="Rectangle 46"/>
          <p:cNvSpPr>
            <a:spLocks noChangeArrowheads="1"/>
          </p:cNvSpPr>
          <p:nvPr/>
        </p:nvSpPr>
        <p:spPr bwMode="auto">
          <a:xfrm>
            <a:off x="7391400" y="2743200"/>
            <a:ext cx="9906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Body Type</a:t>
            </a:r>
          </a:p>
        </p:txBody>
      </p:sp>
      <p:sp>
        <p:nvSpPr>
          <p:cNvPr id="28714" name="Line 47"/>
          <p:cNvSpPr>
            <a:spLocks noChangeShapeType="1"/>
          </p:cNvSpPr>
          <p:nvPr/>
        </p:nvSpPr>
        <p:spPr bwMode="auto">
          <a:xfrm flipV="1">
            <a:off x="6858000" y="23622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5" name="Line 48"/>
          <p:cNvSpPr>
            <a:spLocks noChangeShapeType="1"/>
          </p:cNvSpPr>
          <p:nvPr/>
        </p:nvSpPr>
        <p:spPr bwMode="auto">
          <a:xfrm flipV="1">
            <a:off x="6934200" y="3124200"/>
            <a:ext cx="8382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6" name="Freeform 49"/>
          <p:cNvSpPr>
            <a:spLocks/>
          </p:cNvSpPr>
          <p:nvPr/>
        </p:nvSpPr>
        <p:spPr bwMode="auto">
          <a:xfrm>
            <a:off x="2362200" y="1676400"/>
            <a:ext cx="4191000" cy="381000"/>
          </a:xfrm>
          <a:custGeom>
            <a:avLst/>
            <a:gdLst>
              <a:gd name="T0" fmla="*/ 0 w 2640"/>
              <a:gd name="T1" fmla="*/ 240 h 240"/>
              <a:gd name="T2" fmla="*/ 0 w 2640"/>
              <a:gd name="T3" fmla="*/ 0 h 240"/>
              <a:gd name="T4" fmla="*/ 2640 w 2640"/>
              <a:gd name="T5" fmla="*/ 0 h 240"/>
              <a:gd name="T6" fmla="*/ 2640 w 264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240"/>
              <a:gd name="T14" fmla="*/ 2640 w 264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240">
                <a:moveTo>
                  <a:pt x="0" y="240"/>
                </a:moveTo>
                <a:lnTo>
                  <a:pt x="0" y="0"/>
                </a:lnTo>
                <a:lnTo>
                  <a:pt x="2640" y="0"/>
                </a:lnTo>
                <a:lnTo>
                  <a:pt x="2640" y="24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717" name="Oval 50"/>
          <p:cNvSpPr>
            <a:spLocks noChangeArrowheads="1"/>
          </p:cNvSpPr>
          <p:nvPr/>
        </p:nvSpPr>
        <p:spPr bwMode="auto">
          <a:xfrm>
            <a:off x="2438400" y="34290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0275" name="Line 51"/>
          <p:cNvSpPr>
            <a:spLocks noChangeShapeType="1"/>
          </p:cNvSpPr>
          <p:nvPr/>
        </p:nvSpPr>
        <p:spPr bwMode="auto">
          <a:xfrm>
            <a:off x="3048000" y="5791200"/>
            <a:ext cx="2971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Decomposition and Composition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6324600" y="3429000"/>
            <a:ext cx="5222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FF"/>
                </a:solidFill>
                <a:latin typeface="Tahoma" pitchFamily="34" charset="0"/>
              </a:rPr>
              <a:t>Car</a:t>
            </a:r>
            <a:r>
              <a:rPr lang="en-US" sz="2400">
                <a:latin typeface="Tahoma" pitchFamily="34" charset="0"/>
              </a:rPr>
              <a:t> </a:t>
            </a:r>
          </a:p>
        </p:txBody>
      </p:sp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5029200" y="5562600"/>
            <a:ext cx="2960688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>
                <a:latin typeface="Tahoma" pitchFamily="34" charset="0"/>
              </a:rPr>
              <a:t>Source</a:t>
            </a: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>
            <a:off x="6781800" y="3810000"/>
            <a:ext cx="784225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2" name="Freeform 6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248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9704" name="Line 8"/>
          <p:cNvSpPr>
            <a:spLocks noChangeShapeType="1"/>
          </p:cNvSpPr>
          <p:nvPr/>
        </p:nvSpPr>
        <p:spPr bwMode="auto">
          <a:xfrm flipV="1">
            <a:off x="6553200" y="2286000"/>
            <a:ext cx="0" cy="12192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086600" y="4648200"/>
            <a:ext cx="871538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7772400" y="3505200"/>
            <a:ext cx="609600" cy="304800"/>
          </a:xfrm>
          <a:prstGeom prst="rect">
            <a:avLst/>
          </a:prstGeom>
          <a:noFill/>
          <a:ln w="9525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Style</a:t>
            </a:r>
          </a:p>
        </p:txBody>
      </p:sp>
      <p:sp>
        <p:nvSpPr>
          <p:cNvPr id="29707" name="Line 11"/>
          <p:cNvSpPr>
            <a:spLocks noChangeShapeType="1"/>
          </p:cNvSpPr>
          <p:nvPr/>
        </p:nvSpPr>
        <p:spPr bwMode="auto">
          <a:xfrm>
            <a:off x="7391400" y="3657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2057400" y="20574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rgbClr val="00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solidFill>
                  <a:srgbClr val="006600"/>
                </a:solidFill>
                <a:latin typeface="Tahoma" pitchFamily="34" charset="0"/>
              </a:rPr>
              <a:t>Year</a:t>
            </a: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2438400" y="2362200"/>
            <a:ext cx="0" cy="990600"/>
          </a:xfrm>
          <a:prstGeom prst="line">
            <a:avLst/>
          </a:prstGeom>
          <a:noFill/>
          <a:ln w="12700">
            <a:solidFill>
              <a:srgbClr val="008000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048000" y="2286000"/>
            <a:ext cx="784225" cy="304800"/>
          </a:xfrm>
          <a:prstGeom prst="rect">
            <a:avLst/>
          </a:prstGeom>
          <a:noFill/>
          <a:ln w="25400">
            <a:solidFill>
              <a:srgbClr val="FF0000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Feature</a:t>
            </a: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2590800" y="2590800"/>
            <a:ext cx="784225" cy="762000"/>
          </a:xfrm>
          <a:prstGeom prst="line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3527425" y="32766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Cost</a:t>
            </a: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743200" y="3505200"/>
            <a:ext cx="7842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4" name="Line 18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H="1">
            <a:off x="1447800" y="3657600"/>
            <a:ext cx="871538" cy="9906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3048000" y="4572000"/>
            <a:ext cx="609600" cy="304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>
                <a:latin typeface="Tahoma" pitchFamily="34" charset="0"/>
              </a:rPr>
              <a:t>Phone</a:t>
            </a: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>
            <a:off x="2525713" y="3657600"/>
            <a:ext cx="784225" cy="914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 flipH="1">
            <a:off x="6172200" y="3810000"/>
            <a:ext cx="522288" cy="838200"/>
          </a:xfrm>
          <a:prstGeom prst="line">
            <a:avLst/>
          </a:prstGeom>
          <a:noFill/>
          <a:ln w="25400">
            <a:solidFill>
              <a:srgbClr val="B2541A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2133600" y="35052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1066800" y="3276600"/>
            <a:ext cx="2960688" cy="2667000"/>
            <a:chOff x="912" y="2304"/>
            <a:chExt cx="1632" cy="1680"/>
          </a:xfrm>
        </p:grpSpPr>
        <p:sp>
          <p:nvSpPr>
            <p:cNvPr id="29745" name="Rectangle 25"/>
            <p:cNvSpPr>
              <a:spLocks noChangeArrowheads="1"/>
            </p:cNvSpPr>
            <p:nvPr/>
          </p:nvSpPr>
          <p:spPr bwMode="auto">
            <a:xfrm>
              <a:off x="912" y="3744"/>
              <a:ext cx="163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800">
                  <a:latin typeface="Tahoma" pitchFamily="34" charset="0"/>
                </a:rPr>
                <a:t>Target</a:t>
              </a:r>
            </a:p>
          </p:txBody>
        </p:sp>
        <p:sp>
          <p:nvSpPr>
            <p:cNvPr id="29746" name="Rectangle 26"/>
            <p:cNvSpPr>
              <a:spLocks noChangeArrowheads="1"/>
            </p:cNvSpPr>
            <p:nvPr/>
          </p:nvSpPr>
          <p:spPr bwMode="auto">
            <a:xfrm>
              <a:off x="1344" y="2304"/>
              <a:ext cx="192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1400" b="1">
                  <a:solidFill>
                    <a:srgbClr val="FF00FF"/>
                  </a:solidFill>
                  <a:latin typeface="Tahoma" pitchFamily="34" charset="0"/>
                </a:rPr>
                <a:t>Car</a:t>
              </a:r>
              <a:r>
                <a:rPr lang="en-US" sz="2400">
                  <a:latin typeface="Tahoma" pitchFamily="34" charset="0"/>
                </a:rPr>
                <a:t> </a:t>
              </a:r>
            </a:p>
          </p:txBody>
        </p:sp>
        <p:sp>
          <p:nvSpPr>
            <p:cNvPr id="29747" name="Oval 27"/>
            <p:cNvSpPr>
              <a:spLocks noChangeArrowheads="1"/>
            </p:cNvSpPr>
            <p:nvPr/>
          </p:nvSpPr>
          <p:spPr bwMode="auto">
            <a:xfrm>
              <a:off x="1728" y="2400"/>
              <a:ext cx="96" cy="96"/>
            </a:xfrm>
            <a:prstGeom prst="ellipse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9721" name="Freeform 28"/>
          <p:cNvSpPr>
            <a:spLocks/>
          </p:cNvSpPr>
          <p:nvPr/>
        </p:nvSpPr>
        <p:spPr bwMode="auto">
          <a:xfrm>
            <a:off x="1676400" y="33528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2" name="Line 29"/>
          <p:cNvSpPr>
            <a:spLocks noChangeShapeType="1"/>
          </p:cNvSpPr>
          <p:nvPr/>
        </p:nvSpPr>
        <p:spPr bwMode="auto">
          <a:xfrm>
            <a:off x="6705600" y="3657600"/>
            <a:ext cx="261938" cy="1588"/>
          </a:xfrm>
          <a:prstGeom prst="line">
            <a:avLst/>
          </a:prstGeom>
          <a:noFill/>
          <a:ln w="38100">
            <a:solidFill>
              <a:srgbClr val="FF00FF"/>
            </a:solidFill>
            <a:miter lim="800000"/>
            <a:headEnd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3" name="Oval 30"/>
          <p:cNvSpPr>
            <a:spLocks noChangeArrowheads="1"/>
          </p:cNvSpPr>
          <p:nvPr/>
        </p:nvSpPr>
        <p:spPr bwMode="auto">
          <a:xfrm>
            <a:off x="7010400" y="35814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724" name="Freeform 31"/>
          <p:cNvSpPr>
            <a:spLocks/>
          </p:cNvSpPr>
          <p:nvPr/>
        </p:nvSpPr>
        <p:spPr bwMode="auto">
          <a:xfrm>
            <a:off x="6248400" y="3505200"/>
            <a:ext cx="1131888" cy="304800"/>
          </a:xfrm>
          <a:custGeom>
            <a:avLst/>
            <a:gdLst>
              <a:gd name="T0" fmla="*/ 0 w 624"/>
              <a:gd name="T1" fmla="*/ 48 h 192"/>
              <a:gd name="T2" fmla="*/ 0 w 624"/>
              <a:gd name="T3" fmla="*/ 192 h 192"/>
              <a:gd name="T4" fmla="*/ 624 w 624"/>
              <a:gd name="T5" fmla="*/ 192 h 192"/>
              <a:gd name="T6" fmla="*/ 624 w 624"/>
              <a:gd name="T7" fmla="*/ 0 h 192"/>
              <a:gd name="T8" fmla="*/ 0 w 624"/>
              <a:gd name="T9" fmla="*/ 0 h 192"/>
              <a:gd name="T10" fmla="*/ 0 w 624"/>
              <a:gd name="T11" fmla="*/ 96 h 192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624"/>
              <a:gd name="T19" fmla="*/ 0 h 192"/>
              <a:gd name="T20" fmla="*/ 624 w 624"/>
              <a:gd name="T21" fmla="*/ 192 h 192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624" h="192">
                <a:moveTo>
                  <a:pt x="0" y="48"/>
                </a:moveTo>
                <a:lnTo>
                  <a:pt x="0" y="192"/>
                </a:lnTo>
                <a:lnTo>
                  <a:pt x="624" y="192"/>
                </a:lnTo>
                <a:lnTo>
                  <a:pt x="624" y="0"/>
                </a:lnTo>
                <a:lnTo>
                  <a:pt x="0" y="0"/>
                </a:lnTo>
                <a:lnTo>
                  <a:pt x="0" y="96"/>
                </a:lnTo>
              </a:path>
            </a:pathLst>
          </a:custGeom>
          <a:noFill/>
          <a:ln w="9525" cap="flat" cmpd="sng">
            <a:solidFill>
              <a:srgbClr val="FF00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5" name="Freeform 32"/>
          <p:cNvSpPr>
            <a:spLocks/>
          </p:cNvSpPr>
          <p:nvPr/>
        </p:nvSpPr>
        <p:spPr bwMode="auto">
          <a:xfrm>
            <a:off x="2362200" y="3810000"/>
            <a:ext cx="4092575" cy="609600"/>
          </a:xfrm>
          <a:custGeom>
            <a:avLst/>
            <a:gdLst>
              <a:gd name="T0" fmla="*/ 0 w 2256"/>
              <a:gd name="T1" fmla="*/ 0 h 480"/>
              <a:gd name="T2" fmla="*/ 0 w 2256"/>
              <a:gd name="T3" fmla="*/ 480 h 480"/>
              <a:gd name="T4" fmla="*/ 2256 w 2256"/>
              <a:gd name="T5" fmla="*/ 480 h 480"/>
              <a:gd name="T6" fmla="*/ 2256 w 2256"/>
              <a:gd name="T7" fmla="*/ 96 h 480"/>
              <a:gd name="T8" fmla="*/ 0 60000 65536"/>
              <a:gd name="T9" fmla="*/ 0 60000 65536"/>
              <a:gd name="T10" fmla="*/ 0 60000 65536"/>
              <a:gd name="T11" fmla="*/ 0 60000 65536"/>
              <a:gd name="T12" fmla="*/ 0 w 2256"/>
              <a:gd name="T13" fmla="*/ 0 h 480"/>
              <a:gd name="T14" fmla="*/ 2256 w 2256"/>
              <a:gd name="T15" fmla="*/ 480 h 48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256" h="480">
                <a:moveTo>
                  <a:pt x="0" y="0"/>
                </a:moveTo>
                <a:lnTo>
                  <a:pt x="0" y="480"/>
                </a:lnTo>
                <a:lnTo>
                  <a:pt x="2256" y="480"/>
                </a:lnTo>
                <a:lnTo>
                  <a:pt x="2256" y="96"/>
                </a:lnTo>
              </a:path>
            </a:pathLst>
          </a:custGeom>
          <a:noFill/>
          <a:ln w="22225" cap="flat" cmpd="sng">
            <a:solidFill>
              <a:srgbClr val="FF00FF"/>
            </a:solidFill>
            <a:prstDash val="dashDot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6" name="Rectangle 33"/>
          <p:cNvSpPr>
            <a:spLocks noChangeArrowheads="1"/>
          </p:cNvSpPr>
          <p:nvPr/>
        </p:nvSpPr>
        <p:spPr bwMode="auto">
          <a:xfrm>
            <a:off x="5867400" y="4648200"/>
            <a:ext cx="609600" cy="304800"/>
          </a:xfrm>
          <a:prstGeom prst="rect">
            <a:avLst/>
          </a:prstGeom>
          <a:solidFill>
            <a:schemeClr val="bg1"/>
          </a:solidFill>
          <a:ln w="25400" cap="rnd">
            <a:solidFill>
              <a:srgbClr val="FF66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200" b="1">
                <a:solidFill>
                  <a:srgbClr val="B2541A"/>
                </a:solidFill>
                <a:latin typeface="Tahoma" pitchFamily="34" charset="0"/>
              </a:rPr>
              <a:t>Miles</a:t>
            </a:r>
          </a:p>
        </p:txBody>
      </p:sp>
      <p:sp>
        <p:nvSpPr>
          <p:cNvPr id="29727" name="Freeform 34"/>
          <p:cNvSpPr>
            <a:spLocks/>
          </p:cNvSpPr>
          <p:nvPr/>
        </p:nvSpPr>
        <p:spPr bwMode="auto">
          <a:xfrm>
            <a:off x="1524000" y="4953000"/>
            <a:ext cx="4789488" cy="304800"/>
          </a:xfrm>
          <a:custGeom>
            <a:avLst/>
            <a:gdLst>
              <a:gd name="T0" fmla="*/ 0 w 2640"/>
              <a:gd name="T1" fmla="*/ 0 h 192"/>
              <a:gd name="T2" fmla="*/ 0 w 2640"/>
              <a:gd name="T3" fmla="*/ 192 h 192"/>
              <a:gd name="T4" fmla="*/ 2640 w 2640"/>
              <a:gd name="T5" fmla="*/ 192 h 192"/>
              <a:gd name="T6" fmla="*/ 2640 w 2640"/>
              <a:gd name="T7" fmla="*/ 0 h 192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192"/>
              <a:gd name="T14" fmla="*/ 2640 w 2640"/>
              <a:gd name="T15" fmla="*/ 192 h 1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192">
                <a:moveTo>
                  <a:pt x="0" y="0"/>
                </a:moveTo>
                <a:lnTo>
                  <a:pt x="0" y="192"/>
                </a:lnTo>
                <a:lnTo>
                  <a:pt x="2640" y="192"/>
                </a:lnTo>
                <a:lnTo>
                  <a:pt x="2640" y="0"/>
                </a:lnTo>
              </a:path>
            </a:pathLst>
          </a:custGeom>
          <a:noFill/>
          <a:ln w="25400" cap="flat" cmpd="sng">
            <a:solidFill>
              <a:srgbClr val="FF6600"/>
            </a:solidFill>
            <a:prstDash val="dash"/>
            <a:miter lim="800000"/>
            <a:headEnd type="none" w="med" len="med"/>
            <a:tailEnd type="non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28" name="Rectangle 35"/>
          <p:cNvSpPr>
            <a:spLocks noChangeArrowheads="1"/>
          </p:cNvSpPr>
          <p:nvPr/>
        </p:nvSpPr>
        <p:spPr bwMode="auto">
          <a:xfrm>
            <a:off x="1219200" y="4648200"/>
            <a:ext cx="871538" cy="304800"/>
          </a:xfrm>
          <a:prstGeom prst="rect">
            <a:avLst/>
          </a:prstGeom>
          <a:solidFill>
            <a:schemeClr val="bg1"/>
          </a:solidFill>
          <a:ln w="25400">
            <a:noFill/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>
                <a:solidFill>
                  <a:srgbClr val="B2541A"/>
                </a:solidFill>
                <a:latin typeface="Tahoma" pitchFamily="34" charset="0"/>
              </a:rPr>
              <a:t>Mileage</a:t>
            </a:r>
          </a:p>
        </p:txBody>
      </p:sp>
      <p:sp>
        <p:nvSpPr>
          <p:cNvPr id="29729" name="Line 36"/>
          <p:cNvSpPr>
            <a:spLocks noChangeShapeType="1"/>
          </p:cNvSpPr>
          <p:nvPr/>
        </p:nvSpPr>
        <p:spPr bwMode="auto">
          <a:xfrm flipH="1" flipV="1">
            <a:off x="1447800" y="2590800"/>
            <a:ext cx="609600" cy="762000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30" name="Line 37"/>
          <p:cNvSpPr>
            <a:spLocks noChangeShapeType="1"/>
          </p:cNvSpPr>
          <p:nvPr/>
        </p:nvSpPr>
        <p:spPr bwMode="auto">
          <a:xfrm flipH="1">
            <a:off x="1219200" y="3505200"/>
            <a:ext cx="522288" cy="1588"/>
          </a:xfrm>
          <a:prstGeom prst="line">
            <a:avLst/>
          </a:prstGeom>
          <a:noFill/>
          <a:ln w="381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31" name="Rectangle 38"/>
          <p:cNvSpPr>
            <a:spLocks noChangeArrowheads="1"/>
          </p:cNvSpPr>
          <p:nvPr/>
        </p:nvSpPr>
        <p:spPr bwMode="auto">
          <a:xfrm>
            <a:off x="609600" y="33528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9732" name="Rectangle 39"/>
          <p:cNvSpPr>
            <a:spLocks noChangeArrowheads="1"/>
          </p:cNvSpPr>
          <p:nvPr/>
        </p:nvSpPr>
        <p:spPr bwMode="auto">
          <a:xfrm>
            <a:off x="1066800" y="2286000"/>
            <a:ext cx="609600" cy="304800"/>
          </a:xfrm>
          <a:prstGeom prst="rect">
            <a:avLst/>
          </a:prstGeom>
          <a:noFill/>
          <a:ln w="9525">
            <a:solidFill>
              <a:srgbClr val="0000FF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</p:txBody>
      </p:sp>
      <p:sp>
        <p:nvSpPr>
          <p:cNvPr id="29733" name="Rectangle 40"/>
          <p:cNvSpPr>
            <a:spLocks noChangeArrowheads="1"/>
          </p:cNvSpPr>
          <p:nvPr/>
        </p:nvSpPr>
        <p:spPr bwMode="auto">
          <a:xfrm>
            <a:off x="4953000" y="2286000"/>
            <a:ext cx="892175" cy="685800"/>
          </a:xfrm>
          <a:prstGeom prst="rect">
            <a:avLst/>
          </a:prstGeom>
          <a:noFill/>
          <a:ln w="38100">
            <a:solidFill>
              <a:srgbClr val="0000FF"/>
            </a:solidFill>
            <a:prstDash val="dash"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Make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&amp;</a:t>
            </a:r>
          </a:p>
          <a:p>
            <a:pPr algn="ctr"/>
            <a:r>
              <a:rPr lang="en-US" sz="1400" b="1" dirty="0">
                <a:solidFill>
                  <a:srgbClr val="0000FF"/>
                </a:solidFill>
                <a:latin typeface="Tahoma" pitchFamily="34" charset="0"/>
              </a:rPr>
              <a:t>Model</a:t>
            </a:r>
          </a:p>
        </p:txBody>
      </p:sp>
      <p:sp>
        <p:nvSpPr>
          <p:cNvPr id="29734" name="Line 41"/>
          <p:cNvSpPr>
            <a:spLocks noChangeShapeType="1"/>
          </p:cNvSpPr>
          <p:nvPr/>
        </p:nvSpPr>
        <p:spPr bwMode="auto">
          <a:xfrm flipH="1" flipV="1">
            <a:off x="5638800" y="2971800"/>
            <a:ext cx="708025" cy="533400"/>
          </a:xfrm>
          <a:prstGeom prst="line">
            <a:avLst/>
          </a:prstGeom>
          <a:noFill/>
          <a:ln w="25400">
            <a:solidFill>
              <a:srgbClr val="0000FF"/>
            </a:solidFill>
            <a:miter lim="800000"/>
            <a:headEnd/>
            <a:tailEnd type="triangle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29735" name="Rectangle 42"/>
          <p:cNvSpPr>
            <a:spLocks noChangeArrowheads="1"/>
          </p:cNvSpPr>
          <p:nvPr/>
        </p:nvSpPr>
        <p:spPr bwMode="auto">
          <a:xfrm>
            <a:off x="7315200" y="1981200"/>
            <a:ext cx="8382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Color</a:t>
            </a:r>
          </a:p>
        </p:txBody>
      </p:sp>
      <p:sp>
        <p:nvSpPr>
          <p:cNvPr id="29736" name="Rectangle 43"/>
          <p:cNvSpPr>
            <a:spLocks noChangeArrowheads="1"/>
          </p:cNvSpPr>
          <p:nvPr/>
        </p:nvSpPr>
        <p:spPr bwMode="auto">
          <a:xfrm>
            <a:off x="7391400" y="2743200"/>
            <a:ext cx="990600" cy="381000"/>
          </a:xfrm>
          <a:prstGeom prst="rect">
            <a:avLst/>
          </a:prstGeom>
          <a:noFill/>
          <a:ln w="28575">
            <a:solidFill>
              <a:srgbClr val="FF0000"/>
            </a:solidFill>
            <a:prstDash val="sysDot"/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20000"/>
              </a:spcBef>
              <a:buClr>
                <a:schemeClr val="hlink"/>
              </a:buClr>
              <a:buSzPct val="110000"/>
              <a:buFont typeface="Wingdings" pitchFamily="2" charset="2"/>
              <a:buNone/>
            </a:pPr>
            <a:r>
              <a:rPr lang="en-US" sz="1400" b="1">
                <a:solidFill>
                  <a:srgbClr val="FF0000"/>
                </a:solidFill>
                <a:latin typeface="Tahoma" pitchFamily="34" charset="0"/>
              </a:rPr>
              <a:t>Body Type</a:t>
            </a:r>
          </a:p>
        </p:txBody>
      </p:sp>
      <p:sp>
        <p:nvSpPr>
          <p:cNvPr id="29737" name="Line 44"/>
          <p:cNvSpPr>
            <a:spLocks noChangeShapeType="1"/>
          </p:cNvSpPr>
          <p:nvPr/>
        </p:nvSpPr>
        <p:spPr bwMode="auto">
          <a:xfrm flipV="1">
            <a:off x="6858000" y="2362200"/>
            <a:ext cx="5334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38" name="Line 45"/>
          <p:cNvSpPr>
            <a:spLocks noChangeShapeType="1"/>
          </p:cNvSpPr>
          <p:nvPr/>
        </p:nvSpPr>
        <p:spPr bwMode="auto">
          <a:xfrm flipV="1">
            <a:off x="6934200" y="3124200"/>
            <a:ext cx="838200" cy="381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39" name="Freeform 46"/>
          <p:cNvSpPr>
            <a:spLocks/>
          </p:cNvSpPr>
          <p:nvPr/>
        </p:nvSpPr>
        <p:spPr bwMode="auto">
          <a:xfrm>
            <a:off x="2362200" y="1676400"/>
            <a:ext cx="4191000" cy="381000"/>
          </a:xfrm>
          <a:custGeom>
            <a:avLst/>
            <a:gdLst>
              <a:gd name="T0" fmla="*/ 0 w 2640"/>
              <a:gd name="T1" fmla="*/ 240 h 240"/>
              <a:gd name="T2" fmla="*/ 0 w 2640"/>
              <a:gd name="T3" fmla="*/ 0 h 240"/>
              <a:gd name="T4" fmla="*/ 2640 w 2640"/>
              <a:gd name="T5" fmla="*/ 0 h 240"/>
              <a:gd name="T6" fmla="*/ 2640 w 2640"/>
              <a:gd name="T7" fmla="*/ 240 h 240"/>
              <a:gd name="T8" fmla="*/ 0 60000 65536"/>
              <a:gd name="T9" fmla="*/ 0 60000 65536"/>
              <a:gd name="T10" fmla="*/ 0 60000 65536"/>
              <a:gd name="T11" fmla="*/ 0 60000 65536"/>
              <a:gd name="T12" fmla="*/ 0 w 2640"/>
              <a:gd name="T13" fmla="*/ 0 h 240"/>
              <a:gd name="T14" fmla="*/ 2640 w 2640"/>
              <a:gd name="T15" fmla="*/ 240 h 2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40" h="240">
                <a:moveTo>
                  <a:pt x="0" y="240"/>
                </a:moveTo>
                <a:lnTo>
                  <a:pt x="0" y="0"/>
                </a:lnTo>
                <a:lnTo>
                  <a:pt x="2640" y="0"/>
                </a:lnTo>
                <a:lnTo>
                  <a:pt x="2640" y="240"/>
                </a:lnTo>
              </a:path>
            </a:pathLst>
          </a:custGeom>
          <a:noFill/>
          <a:ln w="28575" cap="flat" cmpd="sng">
            <a:solidFill>
              <a:srgbClr val="009900"/>
            </a:solidFill>
            <a:prstDash val="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9740" name="Oval 47"/>
          <p:cNvSpPr>
            <a:spLocks noChangeArrowheads="1"/>
          </p:cNvSpPr>
          <p:nvPr/>
        </p:nvSpPr>
        <p:spPr bwMode="auto">
          <a:xfrm>
            <a:off x="2438400" y="3429000"/>
            <a:ext cx="174625" cy="152400"/>
          </a:xfrm>
          <a:prstGeom prst="ellipse">
            <a:avLst/>
          </a:prstGeom>
          <a:solidFill>
            <a:srgbClr val="FF00FF"/>
          </a:solidFill>
          <a:ln w="9525">
            <a:solidFill>
              <a:srgbClr val="FF00FF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1296" name="Line 48"/>
          <p:cNvSpPr>
            <a:spLocks noChangeShapeType="1"/>
          </p:cNvSpPr>
          <p:nvPr/>
        </p:nvSpPr>
        <p:spPr bwMode="auto">
          <a:xfrm>
            <a:off x="3048000" y="5791200"/>
            <a:ext cx="2971800" cy="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49"/>
          <p:cNvGrpSpPr>
            <a:grpSpLocks/>
          </p:cNvGrpSpPr>
          <p:nvPr/>
        </p:nvGrpSpPr>
        <p:grpSpPr bwMode="auto">
          <a:xfrm>
            <a:off x="533400" y="1981200"/>
            <a:ext cx="4953000" cy="2133600"/>
            <a:chOff x="336" y="1248"/>
            <a:chExt cx="3120" cy="1344"/>
          </a:xfrm>
        </p:grpSpPr>
        <p:sp>
          <p:nvSpPr>
            <p:cNvPr id="29743" name="Freeform 50"/>
            <p:cNvSpPr>
              <a:spLocks/>
            </p:cNvSpPr>
            <p:nvPr/>
          </p:nvSpPr>
          <p:spPr bwMode="auto">
            <a:xfrm>
              <a:off x="816" y="1872"/>
              <a:ext cx="2640" cy="720"/>
            </a:xfrm>
            <a:custGeom>
              <a:avLst/>
              <a:gdLst>
                <a:gd name="T0" fmla="*/ 0 w 2640"/>
                <a:gd name="T1" fmla="*/ 480 h 720"/>
                <a:gd name="T2" fmla="*/ 0 w 2640"/>
                <a:gd name="T3" fmla="*/ 720 h 720"/>
                <a:gd name="T4" fmla="*/ 2640 w 2640"/>
                <a:gd name="T5" fmla="*/ 720 h 720"/>
                <a:gd name="T6" fmla="*/ 2640 w 2640"/>
                <a:gd name="T7" fmla="*/ 0 h 72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40"/>
                <a:gd name="T13" fmla="*/ 0 h 720"/>
                <a:gd name="T14" fmla="*/ 2640 w 2640"/>
                <a:gd name="T15" fmla="*/ 720 h 72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40" h="720">
                  <a:moveTo>
                    <a:pt x="0" y="480"/>
                  </a:moveTo>
                  <a:lnTo>
                    <a:pt x="0" y="720"/>
                  </a:lnTo>
                  <a:lnTo>
                    <a:pt x="2640" y="720"/>
                  </a:lnTo>
                  <a:lnTo>
                    <a:pt x="2640" y="0"/>
                  </a:lnTo>
                </a:path>
              </a:pathLst>
            </a:custGeom>
            <a:noFill/>
            <a:ln w="28575" cap="flat" cmpd="sng">
              <a:solidFill>
                <a:srgbClr val="80808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744" name="Freeform 51"/>
            <p:cNvSpPr>
              <a:spLocks/>
            </p:cNvSpPr>
            <p:nvPr/>
          </p:nvSpPr>
          <p:spPr bwMode="auto">
            <a:xfrm>
              <a:off x="336" y="1248"/>
              <a:ext cx="1488" cy="1104"/>
            </a:xfrm>
            <a:custGeom>
              <a:avLst/>
              <a:gdLst>
                <a:gd name="T0" fmla="*/ 0 w 1488"/>
                <a:gd name="T1" fmla="*/ 48 h 1200"/>
                <a:gd name="T2" fmla="*/ 0 w 1488"/>
                <a:gd name="T3" fmla="*/ 1200 h 1200"/>
                <a:gd name="T4" fmla="*/ 1488 w 1488"/>
                <a:gd name="T5" fmla="*/ 1200 h 1200"/>
                <a:gd name="T6" fmla="*/ 1488 w 1488"/>
                <a:gd name="T7" fmla="*/ 480 h 1200"/>
                <a:gd name="T8" fmla="*/ 336 w 1488"/>
                <a:gd name="T9" fmla="*/ 0 h 1200"/>
                <a:gd name="T10" fmla="*/ 0 w 1488"/>
                <a:gd name="T11" fmla="*/ 0 h 1200"/>
                <a:gd name="T12" fmla="*/ 0 w 1488"/>
                <a:gd name="T13" fmla="*/ 144 h 12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1488"/>
                <a:gd name="T22" fmla="*/ 0 h 1200"/>
                <a:gd name="T23" fmla="*/ 1488 w 1488"/>
                <a:gd name="T24" fmla="*/ 1200 h 12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1488" h="1200">
                  <a:moveTo>
                    <a:pt x="0" y="48"/>
                  </a:moveTo>
                  <a:lnTo>
                    <a:pt x="0" y="1200"/>
                  </a:lnTo>
                  <a:lnTo>
                    <a:pt x="1488" y="1200"/>
                  </a:lnTo>
                  <a:lnTo>
                    <a:pt x="1488" y="480"/>
                  </a:lnTo>
                  <a:lnTo>
                    <a:pt x="336" y="0"/>
                  </a:lnTo>
                  <a:lnTo>
                    <a:pt x="0" y="0"/>
                  </a:lnTo>
                  <a:lnTo>
                    <a:pt x="0" y="144"/>
                  </a:lnTo>
                </a:path>
              </a:pathLst>
            </a:custGeom>
            <a:noFill/>
            <a:ln w="38100" cap="flat" cmpd="sng">
              <a:solidFill>
                <a:srgbClr val="969696"/>
              </a:solidFill>
              <a:prstDash val="dash"/>
              <a:miter lim="800000"/>
              <a:headEnd type="none" w="med" len="med"/>
              <a:tailEnd type="non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Semantic Enrichment (e.g., MOGO)</a:t>
            </a: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172200" y="3873500"/>
            <a:ext cx="1066800" cy="1066800"/>
            <a:chOff x="4896" y="3216"/>
            <a:chExt cx="624" cy="624"/>
          </a:xfrm>
        </p:grpSpPr>
        <p:sp>
          <p:nvSpPr>
            <p:cNvPr id="4134" name="Oval 3"/>
            <p:cNvSpPr>
              <a:spLocks noChangeArrowheads="1"/>
            </p:cNvSpPr>
            <p:nvPr/>
          </p:nvSpPr>
          <p:spPr bwMode="auto">
            <a:xfrm>
              <a:off x="4896" y="3216"/>
              <a:ext cx="624" cy="624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  <a:p>
              <a:pPr algn="ctr"/>
              <a:endParaRPr lang="en-US" sz="900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4992" y="3324"/>
              <a:ext cx="432" cy="428"/>
              <a:chOff x="2256" y="3456"/>
              <a:chExt cx="528" cy="576"/>
            </a:xfrm>
          </p:grpSpPr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2256" y="3456"/>
                <a:ext cx="384" cy="240"/>
                <a:chOff x="2304" y="3504"/>
                <a:chExt cx="384" cy="240"/>
              </a:xfrm>
            </p:grpSpPr>
            <p:sp>
              <p:nvSpPr>
                <p:cNvPr id="4145" name="Oval 6"/>
                <p:cNvSpPr>
                  <a:spLocks noChangeArrowheads="1"/>
                </p:cNvSpPr>
                <p:nvPr/>
              </p:nvSpPr>
              <p:spPr bwMode="auto">
                <a:xfrm>
                  <a:off x="2448" y="3648"/>
                  <a:ext cx="96" cy="96"/>
                </a:xfrm>
                <a:prstGeom prst="ellips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en-US" sz="1400"/>
                </a:p>
              </p:txBody>
            </p:sp>
            <p:grpSp>
              <p:nvGrpSpPr>
                <p:cNvPr id="5" name="Group 7"/>
                <p:cNvGrpSpPr>
                  <a:grpSpLocks/>
                </p:cNvGrpSpPr>
                <p:nvPr/>
              </p:nvGrpSpPr>
              <p:grpSpPr bwMode="auto">
                <a:xfrm>
                  <a:off x="2304" y="3504"/>
                  <a:ext cx="384" cy="192"/>
                  <a:chOff x="2304" y="3504"/>
                  <a:chExt cx="384" cy="192"/>
                </a:xfrm>
              </p:grpSpPr>
              <p:sp>
                <p:nvSpPr>
                  <p:cNvPr id="4147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2400" y="3504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148" name="Oval 9"/>
                  <p:cNvSpPr>
                    <a:spLocks noChangeArrowheads="1"/>
                  </p:cNvSpPr>
                  <p:nvPr/>
                </p:nvSpPr>
                <p:spPr bwMode="auto">
                  <a:xfrm>
                    <a:off x="2640" y="3600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149" name="Oval 10"/>
                  <p:cNvSpPr>
                    <a:spLocks noChangeArrowheads="1"/>
                  </p:cNvSpPr>
                  <p:nvPr/>
                </p:nvSpPr>
                <p:spPr bwMode="auto">
                  <a:xfrm>
                    <a:off x="2304" y="3648"/>
                    <a:ext cx="48" cy="48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pPr algn="ctr"/>
                    <a:endParaRPr lang="en-US" sz="1400"/>
                  </a:p>
                </p:txBody>
              </p:sp>
              <p:sp>
                <p:nvSpPr>
                  <p:cNvPr id="4150" name="Line 11"/>
                  <p:cNvSpPr>
                    <a:spLocks noChangeShapeType="1"/>
                  </p:cNvSpPr>
                  <p:nvPr/>
                </p:nvSpPr>
                <p:spPr bwMode="auto">
                  <a:xfrm flipH="1" flipV="1">
                    <a:off x="2448" y="3552"/>
                    <a:ext cx="48" cy="96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1" name="Line 1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544" y="3648"/>
                    <a:ext cx="96" cy="4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4152" name="Line 1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352" y="3696"/>
                    <a:ext cx="96" cy="0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4137" name="Oval 14"/>
              <p:cNvSpPr>
                <a:spLocks noChangeArrowheads="1"/>
              </p:cNvSpPr>
              <p:nvPr/>
            </p:nvSpPr>
            <p:spPr bwMode="auto">
              <a:xfrm>
                <a:off x="2688" y="3744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38" name="Oval 15"/>
              <p:cNvSpPr>
                <a:spLocks noChangeArrowheads="1"/>
              </p:cNvSpPr>
              <p:nvPr/>
            </p:nvSpPr>
            <p:spPr bwMode="auto">
              <a:xfrm>
                <a:off x="2256" y="3792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39" name="Oval 16"/>
              <p:cNvSpPr>
                <a:spLocks noChangeArrowheads="1"/>
              </p:cNvSpPr>
              <p:nvPr/>
            </p:nvSpPr>
            <p:spPr bwMode="auto">
              <a:xfrm>
                <a:off x="2640" y="393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40" name="Oval 17"/>
              <p:cNvSpPr>
                <a:spLocks noChangeArrowheads="1"/>
              </p:cNvSpPr>
              <p:nvPr/>
            </p:nvSpPr>
            <p:spPr bwMode="auto">
              <a:xfrm>
                <a:off x="2448" y="3792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4141" name="Line 18"/>
              <p:cNvSpPr>
                <a:spLocks noChangeShapeType="1"/>
              </p:cNvSpPr>
              <p:nvPr/>
            </p:nvSpPr>
            <p:spPr bwMode="auto">
              <a:xfrm flipV="1">
                <a:off x="2592" y="3792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2" name="Line 19"/>
              <p:cNvSpPr>
                <a:spLocks noChangeShapeType="1"/>
              </p:cNvSpPr>
              <p:nvPr/>
            </p:nvSpPr>
            <p:spPr bwMode="auto">
              <a:xfrm flipH="1">
                <a:off x="2352" y="3840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3" name="Line 20"/>
              <p:cNvSpPr>
                <a:spLocks noChangeShapeType="1"/>
              </p:cNvSpPr>
              <p:nvPr/>
            </p:nvSpPr>
            <p:spPr bwMode="auto">
              <a:xfrm>
                <a:off x="2544" y="3936"/>
                <a:ext cx="96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44" name="Line 21"/>
              <p:cNvSpPr>
                <a:spLocks noChangeShapeType="1"/>
              </p:cNvSpPr>
              <p:nvPr/>
            </p:nvSpPr>
            <p:spPr bwMode="auto">
              <a:xfrm flipH="1" flipV="1">
                <a:off x="2448" y="3696"/>
                <a:ext cx="48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4103" name="AutoShape 22"/>
          <p:cNvSpPr>
            <a:spLocks noChangeArrowheads="1"/>
          </p:cNvSpPr>
          <p:nvPr/>
        </p:nvSpPr>
        <p:spPr bwMode="auto">
          <a:xfrm>
            <a:off x="5105400" y="4025900"/>
            <a:ext cx="762000" cy="838200"/>
          </a:xfrm>
          <a:prstGeom prst="curvedRightArrow">
            <a:avLst>
              <a:gd name="adj1" fmla="val 22000"/>
              <a:gd name="adj2" fmla="val 4400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98" name="Object 24"/>
          <p:cNvGraphicFramePr>
            <a:graphicFrameLocks noChangeAspect="1"/>
          </p:cNvGraphicFramePr>
          <p:nvPr/>
        </p:nvGraphicFramePr>
        <p:xfrm>
          <a:off x="457200" y="3505200"/>
          <a:ext cx="4191000" cy="1365250"/>
        </p:xfrm>
        <a:graphic>
          <a:graphicData uri="http://schemas.openxmlformats.org/presentationml/2006/ole">
            <p:oleObj spid="_x0000_s61442" name="Bitmap Image" r:id="rId3" imgW="4800000" imgH="1590897" progId="PBrush">
              <p:embed/>
            </p:oleObj>
          </a:graphicData>
        </a:graphic>
      </p:graphicFrame>
      <p:graphicFrame>
        <p:nvGraphicFramePr>
          <p:cNvPr id="25" name="Group 25"/>
          <p:cNvGraphicFramePr>
            <a:graphicFrameLocks noGrp="1"/>
          </p:cNvGraphicFramePr>
          <p:nvPr/>
        </p:nvGraphicFramePr>
        <p:xfrm>
          <a:off x="4876800" y="1587500"/>
          <a:ext cx="2743200" cy="2052638"/>
        </p:xfrm>
        <a:graphic>
          <a:graphicData uri="http://schemas.openxmlformats.org/drawingml/2006/table">
            <a:tbl>
              <a:tblPr/>
              <a:tblGrid>
                <a:gridCol w="1036638"/>
                <a:gridCol w="871537"/>
                <a:gridCol w="835025"/>
              </a:tblGrid>
              <a:tr h="36512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fleck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velter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937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gonsity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 </a:t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(ld/gg)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hepth</a:t>
                      </a: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</a:b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(gd)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3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burlam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1.2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120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falder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2.3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230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multon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2.5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Bookman Old Style" pitchFamily="18" charset="0"/>
                          <a:cs typeface="Times New Roman" pitchFamily="18" charset="0"/>
                        </a:rPr>
                        <a:t>400</a:t>
                      </a: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099" name="Rectangle 51"/>
          <p:cNvGraphicFramePr>
            <a:graphicFrameLocks/>
          </p:cNvGraphicFramePr>
          <p:nvPr/>
        </p:nvGraphicFramePr>
        <p:xfrm>
          <a:off x="5105400" y="4635500"/>
          <a:ext cx="2514600" cy="1346200"/>
        </p:xfrm>
        <a:graphic>
          <a:graphicData uri="http://schemas.openxmlformats.org/presentationml/2006/ole">
            <p:oleObj spid="_x0000_s61443" name="Allegro Diagram" r:id="rId4" imgW="0" imgH="0" progId="Allegro.Document">
              <p:embed/>
            </p:oleObj>
          </a:graphicData>
        </a:graphic>
      </p:graphicFrame>
      <p:graphicFrame>
        <p:nvGraphicFramePr>
          <p:cNvPr id="4100" name="Object 54"/>
          <p:cNvGraphicFramePr>
            <a:graphicFrameLocks noChangeAspect="1"/>
          </p:cNvGraphicFramePr>
          <p:nvPr/>
        </p:nvGraphicFramePr>
        <p:xfrm>
          <a:off x="4572000" y="5105400"/>
          <a:ext cx="3505200" cy="1816100"/>
        </p:xfrm>
        <a:graphic>
          <a:graphicData uri="http://schemas.openxmlformats.org/presentationml/2006/ole">
            <p:oleObj spid="_x0000_s61444" name="Allegro Diagram" r:id="rId5" imgW="2352600" imgH="1219320" progId="Allegro.Document">
              <p:embed/>
            </p:oleObj>
          </a:graphicData>
        </a:graphic>
      </p:graphicFrame>
      <p:sp>
        <p:nvSpPr>
          <p:cNvPr id="4130" name="Text Box 55"/>
          <p:cNvSpPr txBox="1">
            <a:spLocks noChangeArrowheads="1"/>
          </p:cNvSpPr>
          <p:nvPr/>
        </p:nvSpPr>
        <p:spPr bwMode="auto">
          <a:xfrm>
            <a:off x="762000" y="1676400"/>
            <a:ext cx="36576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/>
              <a:t>TANGO repeatedly turns raw tables into conceptual mini-ontologies and integrates them into a growing ontology.</a:t>
            </a:r>
          </a:p>
        </p:txBody>
      </p:sp>
      <p:sp>
        <p:nvSpPr>
          <p:cNvPr id="4131" name="Text Box 56"/>
          <p:cNvSpPr txBox="1">
            <a:spLocks noChangeArrowheads="1"/>
          </p:cNvSpPr>
          <p:nvPr/>
        </p:nvSpPr>
        <p:spPr bwMode="auto">
          <a:xfrm>
            <a:off x="7315200" y="4178300"/>
            <a:ext cx="1135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/>
              <a:t>Growing</a:t>
            </a:r>
          </a:p>
          <a:p>
            <a:r>
              <a:rPr lang="en-US" sz="2000"/>
              <a:t>Ontology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3276600" y="5029200"/>
            <a:ext cx="1143000" cy="60960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33" name="TextBox 32"/>
          <p:cNvSpPr txBox="1">
            <a:spLocks noChangeArrowheads="1"/>
          </p:cNvSpPr>
          <p:nvPr/>
        </p:nvSpPr>
        <p:spPr bwMode="auto">
          <a:xfrm>
            <a:off x="304800" y="5410200"/>
            <a:ext cx="37780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MOGO </a:t>
            </a:r>
            <a:r>
              <a:rPr lang="en-US" dirty="0" smtClean="0"/>
              <a:t>(Mini-Ontology </a:t>
            </a:r>
            <a:r>
              <a:rPr lang="en-US" dirty="0" err="1" smtClean="0"/>
              <a:t>GeneratOr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generates mini-</a:t>
            </a:r>
            <a:r>
              <a:rPr lang="en-US" dirty="0" err="1" smtClean="0"/>
              <a:t>ontologies</a:t>
            </a:r>
            <a:r>
              <a:rPr lang="en-US" dirty="0" smtClean="0"/>
              <a:t> from</a:t>
            </a:r>
          </a:p>
          <a:p>
            <a:r>
              <a:rPr lang="en-US" dirty="0" smtClean="0"/>
              <a:t>interpreted </a:t>
            </a:r>
            <a:r>
              <a:rPr lang="en-US" dirty="0"/>
              <a:t>tables.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2667000" cy="601662"/>
          </a:xfrm>
        </p:spPr>
        <p:txBody>
          <a:bodyPr/>
          <a:lstStyle/>
          <a:p>
            <a:pPr eaLnBrk="1" hangingPunct="1"/>
            <a:r>
              <a:rPr lang="en-US" sz="3200" dirty="0" smtClean="0"/>
              <a:t>Sample Input </a:t>
            </a:r>
          </a:p>
        </p:txBody>
      </p:sp>
      <p:sp>
        <p:nvSpPr>
          <p:cNvPr id="512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667000" y="1524000"/>
          <a:ext cx="3455988" cy="1301115"/>
        </p:xfrm>
        <a:graphic>
          <a:graphicData uri="http://schemas.openxmlformats.org/drawingml/2006/table">
            <a:tbl>
              <a:tblPr/>
              <a:tblGrid>
                <a:gridCol w="996950"/>
                <a:gridCol w="1174750"/>
                <a:gridCol w="588963"/>
                <a:gridCol w="695325"/>
              </a:tblGrid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 and State Information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Population (2000)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Latitude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Northeast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2,122,869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Delaware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817,376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Maine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1,305,493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Northwest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9,690,665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Oregon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3,559,547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Washington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6,131,118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3733800" y="838200"/>
          <a:ext cx="5300663" cy="2667000"/>
        </p:xfrm>
        <a:graphic>
          <a:graphicData uri="http://schemas.openxmlformats.org/presentationml/2006/ole">
            <p:oleObj spid="_x0000_s55298" name="Visio" r:id="rId4" imgW="6206776" imgH="3120890" progId="Visio.Drawing.11">
              <p:embed/>
            </p:oleObj>
          </a:graphicData>
        </a:graphic>
      </p:graphicFrame>
      <p:pic>
        <p:nvPicPr>
          <p:cNvPr id="5168" name="Picture 6" descr="moFinal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09800" y="4191000"/>
            <a:ext cx="4572000" cy="214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152401" y="3505200"/>
            <a:ext cx="2743200" cy="60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3200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Sample Output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4.81481E-6 L -0.27188 -0.0007 " pathEditMode="relative" rAng="0" ptsTypes="AA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aphicFrame>
        <p:nvGraphicFramePr>
          <p:cNvPr id="9217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56322" name="Visio" r:id="rId4" imgW="6206776" imgH="3120890" progId="Visio.Drawing.11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xicalDataValueAssignHig"/>
          <p:cNvSpPr/>
          <p:nvPr/>
        </p:nvSpPr>
        <p:spPr>
          <a:xfrm>
            <a:off x="152400" y="1541463"/>
            <a:ext cx="2362200" cy="1841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aphicFrame>
        <p:nvGraphicFramePr>
          <p:cNvPr id="9217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57346" name="Visio" r:id="rId4" imgW="6206776" imgH="3120890" progId="Visio.Drawing.11">
              <p:embed/>
            </p:oleObj>
          </a:graphicData>
        </a:graphic>
      </p:graphicFrame>
      <p:grpSp>
        <p:nvGrpSpPr>
          <p:cNvPr id="4" name="ConceptValueAssign"/>
          <p:cNvGrpSpPr>
            <a:grpSpLocks/>
          </p:cNvGrpSpPr>
          <p:nvPr/>
        </p:nvGrpSpPr>
        <p:grpSpPr bwMode="auto">
          <a:xfrm>
            <a:off x="228600" y="4724400"/>
            <a:ext cx="8610600" cy="1560513"/>
            <a:chOff x="228600" y="4724400"/>
            <a:chExt cx="8610600" cy="1560731"/>
          </a:xfrm>
        </p:grpSpPr>
        <p:sp>
          <p:nvSpPr>
            <p:cNvPr id="7177" name="TextBox 12"/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861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Concepts and Value Assignments</a:t>
              </a:r>
            </a:p>
          </p:txBody>
        </p:sp>
        <p:sp>
          <p:nvSpPr>
            <p:cNvPr id="7178" name="TextBox 14"/>
            <p:cNvSpPr txBox="1">
              <a:spLocks noChangeArrowheads="1"/>
            </p:cNvSpPr>
            <p:nvPr/>
          </p:nvSpPr>
          <p:spPr bwMode="auto">
            <a:xfrm>
              <a:off x="19812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7179" name="TextBox 15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7180" name="TextBox 20"/>
            <p:cNvSpPr txBox="1">
              <a:spLocks noChangeArrowheads="1"/>
            </p:cNvSpPr>
            <p:nvPr/>
          </p:nvSpPr>
          <p:spPr bwMode="auto">
            <a:xfrm>
              <a:off x="1981200" y="56388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Northeast</a:t>
              </a:r>
            </a:p>
            <a:p>
              <a:r>
                <a:rPr lang="en-US" sz="900"/>
                <a:t>Northwest</a:t>
              </a:r>
            </a:p>
          </p:txBody>
        </p:sp>
        <p:sp>
          <p:nvSpPr>
            <p:cNvPr id="7181" name="TextBox 21"/>
            <p:cNvSpPr txBox="1">
              <a:spLocks noChangeArrowheads="1"/>
            </p:cNvSpPr>
            <p:nvPr/>
          </p:nvSpPr>
          <p:spPr bwMode="auto">
            <a:xfrm>
              <a:off x="33528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Delaware</a:t>
              </a:r>
            </a:p>
            <a:p>
              <a:r>
                <a:rPr lang="en-US" sz="900"/>
                <a:t>Maine</a:t>
              </a:r>
            </a:p>
            <a:p>
              <a:r>
                <a:rPr lang="en-US" sz="900"/>
                <a:t>Oregon</a:t>
              </a:r>
            </a:p>
            <a:p>
              <a:r>
                <a:rPr lang="en-US" sz="900"/>
                <a:t>Washington</a:t>
              </a:r>
            </a:p>
          </p:txBody>
        </p:sp>
        <p:sp>
          <p:nvSpPr>
            <p:cNvPr id="7182" name="TextBox 66"/>
            <p:cNvSpPr txBox="1">
              <a:spLocks noChangeArrowheads="1"/>
            </p:cNvSpPr>
            <p:nvPr/>
          </p:nvSpPr>
          <p:spPr bwMode="auto">
            <a:xfrm>
              <a:off x="685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Location</a:t>
              </a:r>
            </a:p>
          </p:txBody>
        </p:sp>
      </p:grp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981200" y="5257800"/>
            <a:ext cx="66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Region</a:t>
            </a: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3352800" y="5257800"/>
            <a:ext cx="544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/>
      <p:bldP spid="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DFDataValueAssignHig"/>
          <p:cNvSpPr/>
          <p:nvPr/>
        </p:nvSpPr>
        <p:spPr>
          <a:xfrm>
            <a:off x="153988" y="2138363"/>
            <a:ext cx="2352675" cy="1936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8" name="DFLabelAssignHig"/>
          <p:cNvSpPr/>
          <p:nvPr/>
        </p:nvSpPr>
        <p:spPr>
          <a:xfrm>
            <a:off x="149225" y="2335213"/>
            <a:ext cx="2362200" cy="1841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5" name="LexicalLabelAssignHig"/>
          <p:cNvSpPr/>
          <p:nvPr/>
        </p:nvSpPr>
        <p:spPr>
          <a:xfrm>
            <a:off x="155575" y="1722438"/>
            <a:ext cx="2362200" cy="1857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31" name="DefaultHeuristicHighlight"/>
          <p:cNvSpPr/>
          <p:nvPr/>
        </p:nvSpPr>
        <p:spPr>
          <a:xfrm>
            <a:off x="152400" y="2514600"/>
            <a:ext cx="2362200" cy="76200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Concept/Value Recognition</a:t>
            </a:r>
          </a:p>
        </p:txBody>
      </p:sp>
      <p:sp>
        <p:nvSpPr>
          <p:cNvPr id="3" name="BulletedHeuristicList"/>
          <p:cNvSpPr>
            <a:spLocks noGrp="1"/>
          </p:cNvSpPr>
          <p:nvPr>
            <p:ph sz="half" idx="1"/>
          </p:nvPr>
        </p:nvSpPr>
        <p:spPr>
          <a:xfrm>
            <a:off x="177800" y="1333500"/>
            <a:ext cx="2413000" cy="20193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Data Frame Clues</a:t>
            </a:r>
          </a:p>
          <a:p>
            <a:pPr lvl="1" eaLnBrk="1" hangingPunct="1"/>
            <a:r>
              <a:rPr lang="en-US" sz="1100" dirty="0" smtClean="0"/>
              <a:t>Labels as data values</a:t>
            </a:r>
          </a:p>
          <a:p>
            <a:pPr lvl="1" eaLnBrk="1" hangingPunct="1"/>
            <a:r>
              <a:rPr lang="en-US" sz="1100" dirty="0" smtClean="0"/>
              <a:t>Data value assignment</a:t>
            </a:r>
          </a:p>
          <a:p>
            <a:pPr eaLnBrk="1" hangingPunct="1"/>
            <a:r>
              <a:rPr lang="en-US" sz="1200" dirty="0" smtClean="0"/>
              <a:t>Default</a:t>
            </a:r>
          </a:p>
          <a:p>
            <a:pPr lvl="1" eaLnBrk="1" hangingPunct="1"/>
            <a:r>
              <a:rPr lang="en-US" sz="1100" dirty="0" smtClean="0"/>
              <a:t>Recognize  concepts and values by syntax and layout</a:t>
            </a:r>
          </a:p>
        </p:txBody>
      </p:sp>
      <p:grpSp>
        <p:nvGrpSpPr>
          <p:cNvPr id="4" name="PopLatLonObjectSets"/>
          <p:cNvGrpSpPr>
            <a:grpSpLocks/>
          </p:cNvGrpSpPr>
          <p:nvPr/>
        </p:nvGrpSpPr>
        <p:grpSpPr bwMode="auto">
          <a:xfrm>
            <a:off x="4648200" y="5257800"/>
            <a:ext cx="3733800" cy="1304925"/>
            <a:chOff x="4038600" y="5257800"/>
            <a:chExt cx="3733800" cy="1304330"/>
          </a:xfrm>
        </p:grpSpPr>
        <p:sp>
          <p:nvSpPr>
            <p:cNvPr id="8239" name="TextBox 16"/>
            <p:cNvSpPr txBox="1">
              <a:spLocks noChangeArrowheads="1"/>
            </p:cNvSpPr>
            <p:nvPr/>
          </p:nvSpPr>
          <p:spPr bwMode="auto">
            <a:xfrm>
              <a:off x="40386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Population</a:t>
              </a:r>
            </a:p>
          </p:txBody>
        </p:sp>
        <p:sp>
          <p:nvSpPr>
            <p:cNvPr id="8240" name="TextBox 17"/>
            <p:cNvSpPr txBox="1">
              <a:spLocks noChangeArrowheads="1"/>
            </p:cNvSpPr>
            <p:nvPr/>
          </p:nvSpPr>
          <p:spPr bwMode="auto">
            <a:xfrm>
              <a:off x="54864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Latitude</a:t>
              </a:r>
            </a:p>
          </p:txBody>
        </p:sp>
        <p:sp>
          <p:nvSpPr>
            <p:cNvPr id="8241" name="TextBox 18"/>
            <p:cNvSpPr txBox="1">
              <a:spLocks noChangeArrowheads="1"/>
            </p:cNvSpPr>
            <p:nvPr/>
          </p:nvSpPr>
          <p:spPr bwMode="auto">
            <a:xfrm>
              <a:off x="68580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Longitude</a:t>
              </a:r>
            </a:p>
          </p:txBody>
        </p:sp>
        <p:sp>
          <p:nvSpPr>
            <p:cNvPr id="8242" name="TextBox 22"/>
            <p:cNvSpPr txBox="1">
              <a:spLocks noChangeArrowheads="1"/>
            </p:cNvSpPr>
            <p:nvPr/>
          </p:nvSpPr>
          <p:spPr bwMode="auto">
            <a:xfrm>
              <a:off x="4038600" y="5638800"/>
              <a:ext cx="914400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2,122,869</a:t>
              </a:r>
            </a:p>
            <a:p>
              <a:r>
                <a:rPr lang="en-US" sz="900"/>
                <a:t>817,376</a:t>
              </a:r>
            </a:p>
            <a:p>
              <a:r>
                <a:rPr lang="en-US" sz="900"/>
                <a:t>1,305,493</a:t>
              </a:r>
            </a:p>
            <a:p>
              <a:r>
                <a:rPr lang="en-US" sz="900"/>
                <a:t>9,690,665</a:t>
              </a:r>
            </a:p>
            <a:p>
              <a:r>
                <a:rPr lang="en-US" sz="900"/>
                <a:t>3,559,547</a:t>
              </a:r>
            </a:p>
            <a:p>
              <a:r>
                <a:rPr lang="en-US" sz="900"/>
                <a:t>6,131,118</a:t>
              </a:r>
            </a:p>
          </p:txBody>
        </p:sp>
        <p:sp>
          <p:nvSpPr>
            <p:cNvPr id="8243" name="TextBox 23"/>
            <p:cNvSpPr txBox="1">
              <a:spLocks noChangeArrowheads="1"/>
            </p:cNvSpPr>
            <p:nvPr/>
          </p:nvSpPr>
          <p:spPr bwMode="auto">
            <a:xfrm>
              <a:off x="54864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45</a:t>
              </a:r>
            </a:p>
            <a:p>
              <a:r>
                <a:rPr lang="en-US" sz="900"/>
                <a:t>44</a:t>
              </a:r>
            </a:p>
            <a:p>
              <a:r>
                <a:rPr lang="en-US" sz="900"/>
                <a:t>45</a:t>
              </a:r>
            </a:p>
            <a:p>
              <a:r>
                <a:rPr lang="en-US" sz="900"/>
                <a:t>43</a:t>
              </a:r>
            </a:p>
          </p:txBody>
        </p:sp>
        <p:sp>
          <p:nvSpPr>
            <p:cNvPr id="8244" name="TextBox 24"/>
            <p:cNvSpPr txBox="1">
              <a:spLocks noChangeArrowheads="1"/>
            </p:cNvSpPr>
            <p:nvPr/>
          </p:nvSpPr>
          <p:spPr bwMode="auto">
            <a:xfrm>
              <a:off x="68580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-90</a:t>
              </a:r>
            </a:p>
            <a:p>
              <a:r>
                <a:rPr lang="en-US" sz="900"/>
                <a:t>-93</a:t>
              </a:r>
            </a:p>
            <a:p>
              <a:r>
                <a:rPr lang="en-US" sz="900"/>
                <a:t>-120</a:t>
              </a:r>
            </a:p>
            <a:p>
              <a:r>
                <a:rPr lang="en-US" sz="900"/>
                <a:t>-120</a:t>
              </a:r>
            </a:p>
          </p:txBody>
        </p:sp>
      </p:grpSp>
      <p:grpSp>
        <p:nvGrpSpPr>
          <p:cNvPr id="5" name="CityStateTablePict"/>
          <p:cNvGrpSpPr>
            <a:grpSpLocks/>
          </p:cNvGrpSpPr>
          <p:nvPr/>
        </p:nvGrpSpPr>
        <p:grpSpPr bwMode="auto">
          <a:xfrm>
            <a:off x="3581400" y="2133600"/>
            <a:ext cx="4487863" cy="1487488"/>
            <a:chOff x="3581400" y="2133600"/>
            <a:chExt cx="4487582" cy="1487301"/>
          </a:xfrm>
        </p:grpSpPr>
        <p:grpSp>
          <p:nvGrpSpPr>
            <p:cNvPr id="6" name="CityStateTablePic"/>
            <p:cNvGrpSpPr>
              <a:grpSpLocks/>
            </p:cNvGrpSpPr>
            <p:nvPr/>
          </p:nvGrpSpPr>
          <p:grpSpPr bwMode="auto">
            <a:xfrm>
              <a:off x="3581400" y="2133600"/>
              <a:ext cx="4487582" cy="1487301"/>
              <a:chOff x="3581400" y="2133600"/>
              <a:chExt cx="4487582" cy="1487301"/>
            </a:xfrm>
          </p:grpSpPr>
          <p:pic>
            <p:nvPicPr>
              <p:cNvPr id="8237" name="Picture 42" descr="objectSetsLexicalValues.gif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400800" y="2209800"/>
                <a:ext cx="1668182" cy="114993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38" name="Picture 43" descr="Picture1.png"/>
              <p:cNvPicPr>
                <a:picLocks noChangeAspect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81400" y="2133600"/>
                <a:ext cx="2176092" cy="148730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54" name="Rectangle 53"/>
            <p:cNvSpPr/>
            <p:nvPr/>
          </p:nvSpPr>
          <p:spPr>
            <a:xfrm>
              <a:off x="6476819" y="2209790"/>
              <a:ext cx="380976" cy="304762"/>
            </a:xfrm>
            <a:prstGeom prst="rect">
              <a:avLst/>
            </a:prstGeom>
            <a:noFill/>
            <a:ln w="635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7430847" y="2216140"/>
              <a:ext cx="438123" cy="307936"/>
            </a:xfrm>
            <a:prstGeom prst="rect">
              <a:avLst/>
            </a:prstGeom>
            <a:noFill/>
            <a:ln w="60325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pSp>
        <p:nvGrpSpPr>
          <p:cNvPr id="7" name="CityStateObjectBoxesA"/>
          <p:cNvGrpSpPr>
            <a:grpSpLocks/>
          </p:cNvGrpSpPr>
          <p:nvPr/>
        </p:nvGrpSpPr>
        <p:grpSpPr bwMode="auto">
          <a:xfrm>
            <a:off x="3733800" y="2206625"/>
            <a:ext cx="4457700" cy="1301750"/>
            <a:chOff x="3733800" y="2206375"/>
            <a:chExt cx="4457272" cy="1301393"/>
          </a:xfrm>
        </p:grpSpPr>
        <p:grpSp>
          <p:nvGrpSpPr>
            <p:cNvPr id="8" name="CiityStateObjectBoxes"/>
            <p:cNvGrpSpPr>
              <a:grpSpLocks/>
            </p:cNvGrpSpPr>
            <p:nvPr/>
          </p:nvGrpSpPr>
          <p:grpSpPr bwMode="auto">
            <a:xfrm>
              <a:off x="3733800" y="2590800"/>
              <a:ext cx="1922980" cy="916968"/>
              <a:chOff x="3733800" y="2590800"/>
              <a:chExt cx="1922980" cy="916968"/>
            </a:xfrm>
          </p:grpSpPr>
          <p:sp>
            <p:nvSpPr>
              <p:cNvPr id="46" name="Rectangle 45"/>
              <p:cNvSpPr/>
              <p:nvPr/>
            </p:nvSpPr>
            <p:spPr>
              <a:xfrm>
                <a:off x="3733800" y="2590445"/>
                <a:ext cx="914312" cy="9141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4741766" y="2593619"/>
                <a:ext cx="914312" cy="914149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</p:grpSp>
        <p:grpSp>
          <p:nvGrpSpPr>
            <p:cNvPr id="9" name="Group 51"/>
            <p:cNvGrpSpPr>
              <a:grpSpLocks/>
            </p:cNvGrpSpPr>
            <p:nvPr/>
          </p:nvGrpSpPr>
          <p:grpSpPr bwMode="auto">
            <a:xfrm>
              <a:off x="6477000" y="2206375"/>
              <a:ext cx="1714072" cy="308225"/>
              <a:chOff x="6477000" y="2206375"/>
              <a:chExt cx="1714072" cy="308225"/>
            </a:xfrm>
          </p:grpSpPr>
          <p:sp>
            <p:nvSpPr>
              <p:cNvPr id="50" name="Rectangle 49"/>
              <p:cNvSpPr/>
              <p:nvPr/>
            </p:nvSpPr>
            <p:spPr>
              <a:xfrm>
                <a:off x="6476737" y="2209549"/>
                <a:ext cx="761927" cy="30471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  <p:sp>
            <p:nvSpPr>
              <p:cNvPr id="51" name="Rectangle 50"/>
              <p:cNvSpPr/>
              <p:nvPr/>
            </p:nvSpPr>
            <p:spPr>
              <a:xfrm>
                <a:off x="7429145" y="2206375"/>
                <a:ext cx="761927" cy="304716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endParaRPr lang="en-US">
                  <a:solidFill>
                    <a:srgbClr val="405679"/>
                  </a:solidFill>
                </a:endParaRPr>
              </a:p>
            </p:txBody>
          </p:sp>
        </p:grpSp>
      </p:grpSp>
      <p:pic>
        <p:nvPicPr>
          <p:cNvPr id="61" name="YearTablePict" descr="Picture2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24200" y="2133600"/>
            <a:ext cx="2779713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YearObjecSet"/>
          <p:cNvGrpSpPr>
            <a:grpSpLocks/>
          </p:cNvGrpSpPr>
          <p:nvPr/>
        </p:nvGrpSpPr>
        <p:grpSpPr bwMode="auto">
          <a:xfrm>
            <a:off x="4084638" y="2286000"/>
            <a:ext cx="3840162" cy="735013"/>
            <a:chOff x="4083978" y="2286000"/>
            <a:chExt cx="3840822" cy="735687"/>
          </a:xfrm>
        </p:grpSpPr>
        <p:sp>
          <p:nvSpPr>
            <p:cNvPr id="8225" name="TextBox 61"/>
            <p:cNvSpPr txBox="1">
              <a:spLocks noChangeArrowheads="1"/>
            </p:cNvSpPr>
            <p:nvPr/>
          </p:nvSpPr>
          <p:spPr bwMode="auto">
            <a:xfrm>
              <a:off x="6934200" y="2286000"/>
              <a:ext cx="990600" cy="276999"/>
            </a:xfrm>
            <a:prstGeom prst="rect">
              <a:avLst/>
            </a:prstGeom>
            <a:noFill/>
            <a:ln w="25400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Year</a:t>
              </a:r>
            </a:p>
          </p:txBody>
        </p:sp>
        <p:sp>
          <p:nvSpPr>
            <p:cNvPr id="8226" name="TextBox 62"/>
            <p:cNvSpPr txBox="1">
              <a:spLocks noChangeArrowheads="1"/>
            </p:cNvSpPr>
            <p:nvPr/>
          </p:nvSpPr>
          <p:spPr bwMode="auto">
            <a:xfrm>
              <a:off x="6934200" y="2590800"/>
              <a:ext cx="99060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100"/>
                <a:t>2002</a:t>
              </a:r>
            </a:p>
            <a:p>
              <a:r>
                <a:rPr lang="en-US" sz="1100"/>
                <a:t>2003</a:t>
              </a: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4083978" y="2286000"/>
              <a:ext cx="1676688" cy="22881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68" name="CarpartPict" descr="Picture3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24200" y="2133600"/>
            <a:ext cx="2816225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CarpartObjectSet"/>
          <p:cNvGrpSpPr>
            <a:grpSpLocks/>
          </p:cNvGrpSpPr>
          <p:nvPr/>
        </p:nvGrpSpPr>
        <p:grpSpPr bwMode="auto">
          <a:xfrm>
            <a:off x="6400800" y="2209800"/>
            <a:ext cx="1943100" cy="1331913"/>
            <a:chOff x="6400800" y="2209800"/>
            <a:chExt cx="1943100" cy="1331833"/>
          </a:xfrm>
        </p:grpSpPr>
        <p:pic>
          <p:nvPicPr>
            <p:cNvPr id="8222" name="CarpartObjectSets" descr="objectSetsDataFrameValues.gif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400800" y="2209800"/>
              <a:ext cx="1943100" cy="13318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Rectangle 69"/>
            <p:cNvSpPr/>
            <p:nvPr/>
          </p:nvSpPr>
          <p:spPr>
            <a:xfrm>
              <a:off x="6477000" y="2209800"/>
              <a:ext cx="663575" cy="307957"/>
            </a:xfrm>
            <a:prstGeom prst="rect">
              <a:avLst/>
            </a:prstGeom>
            <a:noFill/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>
              <a:off x="7696200" y="2209800"/>
              <a:ext cx="533400" cy="317481"/>
            </a:xfrm>
            <a:prstGeom prst="rect">
              <a:avLst/>
            </a:prstGeom>
            <a:noFill/>
            <a:ln w="50800"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pSp>
        <p:nvGrpSpPr>
          <p:cNvPr id="12" name="CarpartHighlightBox"/>
          <p:cNvGrpSpPr>
            <a:grpSpLocks/>
          </p:cNvGrpSpPr>
          <p:nvPr/>
        </p:nvGrpSpPr>
        <p:grpSpPr bwMode="auto">
          <a:xfrm>
            <a:off x="3267075" y="2219325"/>
            <a:ext cx="5132388" cy="1304925"/>
            <a:chOff x="3266326" y="2220074"/>
            <a:chExt cx="5133653" cy="1303962"/>
          </a:xfrm>
        </p:grpSpPr>
        <p:sp>
          <p:nvSpPr>
            <p:cNvPr id="73" name="Rectangle 72"/>
            <p:cNvSpPr/>
            <p:nvPr/>
          </p:nvSpPr>
          <p:spPr>
            <a:xfrm>
              <a:off x="4612858" y="2591275"/>
              <a:ext cx="1181391" cy="93276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3266326" y="2591275"/>
              <a:ext cx="1182980" cy="932761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6370654" y="2220074"/>
              <a:ext cx="836818" cy="3045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>
              <a:off x="7561572" y="2220074"/>
              <a:ext cx="838407" cy="304575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graphicFrame>
        <p:nvGraphicFramePr>
          <p:cNvPr id="22" name="CanonicalizedTablePicture"/>
          <p:cNvGraphicFramePr>
            <a:graphicFrameLocks noChangeAspect="1"/>
          </p:cNvGraphicFramePr>
          <p:nvPr/>
        </p:nvGraphicFramePr>
        <p:xfrm>
          <a:off x="2590800" y="1371600"/>
          <a:ext cx="6361113" cy="3200400"/>
        </p:xfrm>
        <a:graphic>
          <a:graphicData uri="http://schemas.openxmlformats.org/presentationml/2006/ole">
            <p:oleObj spid="_x0000_s58370" name="Visio" r:id="rId9" imgW="6206776" imgH="3120890" progId="Visio.Drawing.11">
              <p:embed/>
            </p:oleObj>
          </a:graphicData>
        </a:graphic>
      </p:graphicFrame>
      <p:grpSp>
        <p:nvGrpSpPr>
          <p:cNvPr id="13" name="ConceptValueAssign"/>
          <p:cNvGrpSpPr>
            <a:grpSpLocks/>
          </p:cNvGrpSpPr>
          <p:nvPr/>
        </p:nvGrpSpPr>
        <p:grpSpPr bwMode="auto">
          <a:xfrm>
            <a:off x="228600" y="4724400"/>
            <a:ext cx="8610600" cy="1560513"/>
            <a:chOff x="228600" y="4724400"/>
            <a:chExt cx="8610600" cy="1560731"/>
          </a:xfrm>
        </p:grpSpPr>
        <p:sp>
          <p:nvSpPr>
            <p:cNvPr id="8212" name="TextBox 12"/>
            <p:cNvSpPr txBox="1">
              <a:spLocks noChangeArrowheads="1"/>
            </p:cNvSpPr>
            <p:nvPr/>
          </p:nvSpPr>
          <p:spPr bwMode="auto">
            <a:xfrm>
              <a:off x="228600" y="4724400"/>
              <a:ext cx="86106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Concepts and Value Assignments</a:t>
              </a:r>
            </a:p>
          </p:txBody>
        </p:sp>
        <p:sp>
          <p:nvSpPr>
            <p:cNvPr id="8213" name="TextBox 14"/>
            <p:cNvSpPr txBox="1">
              <a:spLocks noChangeArrowheads="1"/>
            </p:cNvSpPr>
            <p:nvPr/>
          </p:nvSpPr>
          <p:spPr bwMode="auto">
            <a:xfrm>
              <a:off x="19812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8214" name="TextBox 15"/>
            <p:cNvSpPr txBox="1">
              <a:spLocks noChangeArrowheads="1"/>
            </p:cNvSpPr>
            <p:nvPr/>
          </p:nvSpPr>
          <p:spPr bwMode="auto">
            <a:xfrm>
              <a:off x="3352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</a:t>
              </a:r>
            </a:p>
          </p:txBody>
        </p:sp>
        <p:sp>
          <p:nvSpPr>
            <p:cNvPr id="8215" name="TextBox 20"/>
            <p:cNvSpPr txBox="1">
              <a:spLocks noChangeArrowheads="1"/>
            </p:cNvSpPr>
            <p:nvPr/>
          </p:nvSpPr>
          <p:spPr bwMode="auto">
            <a:xfrm>
              <a:off x="1981200" y="5638800"/>
              <a:ext cx="91440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Northeast</a:t>
              </a:r>
            </a:p>
            <a:p>
              <a:r>
                <a:rPr lang="en-US" sz="900"/>
                <a:t>Northwest</a:t>
              </a:r>
            </a:p>
          </p:txBody>
        </p:sp>
        <p:sp>
          <p:nvSpPr>
            <p:cNvPr id="8216" name="TextBox 21"/>
            <p:cNvSpPr txBox="1">
              <a:spLocks noChangeArrowheads="1"/>
            </p:cNvSpPr>
            <p:nvPr/>
          </p:nvSpPr>
          <p:spPr bwMode="auto">
            <a:xfrm>
              <a:off x="3352800" y="5638800"/>
              <a:ext cx="9144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900"/>
                <a:t>Delaware</a:t>
              </a:r>
            </a:p>
            <a:p>
              <a:r>
                <a:rPr lang="en-US" sz="900"/>
                <a:t>Maine</a:t>
              </a:r>
            </a:p>
            <a:p>
              <a:r>
                <a:rPr lang="en-US" sz="900"/>
                <a:t>Oregon</a:t>
              </a:r>
            </a:p>
            <a:p>
              <a:r>
                <a:rPr lang="en-US" sz="900"/>
                <a:t>Washington</a:t>
              </a:r>
            </a:p>
          </p:txBody>
        </p:sp>
        <p:sp>
          <p:nvSpPr>
            <p:cNvPr id="8217" name="TextBox 66"/>
            <p:cNvSpPr txBox="1">
              <a:spLocks noChangeArrowheads="1"/>
            </p:cNvSpPr>
            <p:nvPr/>
          </p:nvSpPr>
          <p:spPr bwMode="auto">
            <a:xfrm>
              <a:off x="685800" y="5257800"/>
              <a:ext cx="914400" cy="276999"/>
            </a:xfrm>
            <a:prstGeom prst="rect">
              <a:avLst/>
            </a:prstGeom>
            <a:noFill/>
            <a:ln w="15875">
              <a:solidFill>
                <a:srgbClr val="00B05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 Location</a:t>
              </a:r>
            </a:p>
          </p:txBody>
        </p:sp>
      </p:grpSp>
      <p:sp>
        <p:nvSpPr>
          <p:cNvPr id="80" name="TextBox 79"/>
          <p:cNvSpPr txBox="1">
            <a:spLocks noChangeArrowheads="1"/>
          </p:cNvSpPr>
          <p:nvPr/>
        </p:nvSpPr>
        <p:spPr bwMode="auto">
          <a:xfrm>
            <a:off x="1981200" y="5257800"/>
            <a:ext cx="6683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Region</a:t>
            </a:r>
          </a:p>
        </p:txBody>
      </p:sp>
      <p:sp>
        <p:nvSpPr>
          <p:cNvPr id="81" name="TextBox 80"/>
          <p:cNvSpPr txBox="1">
            <a:spLocks noChangeArrowheads="1"/>
          </p:cNvSpPr>
          <p:nvPr/>
        </p:nvSpPr>
        <p:spPr bwMode="auto">
          <a:xfrm>
            <a:off x="3352800" y="5257800"/>
            <a:ext cx="544513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State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39" grpId="1" animBg="1"/>
      <p:bldP spid="38" grpId="0" animBg="1"/>
      <p:bldP spid="38" grpId="1" animBg="1"/>
      <p:bldP spid="35" grpId="0" animBg="1"/>
      <p:bldP spid="35" grpId="1" animBg="1"/>
      <p:bldP spid="31" grpId="0" animBg="1"/>
      <p:bldP spid="31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0" grpId="0"/>
      <p:bldP spid="81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42"/>
          <p:cNvGrpSpPr>
            <a:grpSpLocks/>
          </p:cNvGrpSpPr>
          <p:nvPr/>
        </p:nvGrpSpPr>
        <p:grpSpPr bwMode="auto">
          <a:xfrm>
            <a:off x="2706688" y="1295400"/>
            <a:ext cx="6361112" cy="3200400"/>
            <a:chOff x="2706688" y="1295400"/>
            <a:chExt cx="6361112" cy="3200400"/>
          </a:xfrm>
        </p:grpSpPr>
        <p:graphicFrame>
          <p:nvGraphicFramePr>
            <p:cNvPr id="9219" name="Object 2"/>
            <p:cNvGraphicFramePr>
              <a:graphicFrameLocks noChangeAspect="1"/>
            </p:cNvGraphicFramePr>
            <p:nvPr/>
          </p:nvGraphicFramePr>
          <p:xfrm>
            <a:off x="2706688" y="1295400"/>
            <a:ext cx="6361112" cy="3200400"/>
          </p:xfrm>
          <a:graphic>
            <a:graphicData uri="http://schemas.openxmlformats.org/presentationml/2006/ole">
              <p:oleObj spid="_x0000_s59395" name="Visio" r:id="rId4" imgW="6206776" imgH="3120890" progId="Visio.Drawing.11">
                <p:embed/>
              </p:oleObj>
            </a:graphicData>
          </a:graphic>
        </p:graphicFrame>
        <p:grpSp>
          <p:nvGrpSpPr>
            <p:cNvPr id="9" name="Group 41"/>
            <p:cNvGrpSpPr>
              <a:grpSpLocks/>
            </p:cNvGrpSpPr>
            <p:nvPr/>
          </p:nvGrpSpPr>
          <p:grpSpPr bwMode="auto">
            <a:xfrm>
              <a:off x="3644274" y="2213559"/>
              <a:ext cx="1636762" cy="189987"/>
              <a:chOff x="3644274" y="2213559"/>
              <a:chExt cx="1636762" cy="189987"/>
            </a:xfrm>
          </p:grpSpPr>
          <p:cxnSp>
            <p:nvCxnSpPr>
              <p:cNvPr id="40" name="Straight Connector 39"/>
              <p:cNvCxnSpPr/>
              <p:nvPr/>
            </p:nvCxnSpPr>
            <p:spPr>
              <a:xfrm flipV="1">
                <a:off x="3644900" y="2217738"/>
                <a:ext cx="820738" cy="185737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 flipV="1">
                <a:off x="4460875" y="2212975"/>
                <a:ext cx="820738" cy="185738"/>
              </a:xfrm>
              <a:prstGeom prst="line">
                <a:avLst/>
              </a:prstGeom>
              <a:ln w="158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" name="Rectangle 6"/>
          <p:cNvSpPr/>
          <p:nvPr/>
        </p:nvSpPr>
        <p:spPr>
          <a:xfrm>
            <a:off x="152400" y="2382838"/>
            <a:ext cx="2514600" cy="231775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2152650"/>
            <a:ext cx="2514600" cy="230188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60513"/>
            <a:ext cx="2514600" cy="592137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208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/>
          <a:lstStyle/>
          <a:p>
            <a:pPr eaLnBrk="1" hangingPunct="1"/>
            <a:r>
              <a:rPr lang="en-US" dirty="0" smtClean="0"/>
              <a:t>Relationship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2667000" cy="50673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Dimension Tree Mappings</a:t>
            </a:r>
          </a:p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Generalization/Specialization</a:t>
            </a:r>
          </a:p>
          <a:p>
            <a:pPr lvl="1" eaLnBrk="1" hangingPunct="1"/>
            <a:r>
              <a:rPr lang="en-US" sz="1100" dirty="0" smtClean="0"/>
              <a:t>Aggregation</a:t>
            </a:r>
          </a:p>
          <a:p>
            <a:pPr eaLnBrk="1" hangingPunct="1"/>
            <a:r>
              <a:rPr lang="en-US" sz="1200" dirty="0" smtClean="0"/>
              <a:t>Data Frames</a:t>
            </a:r>
          </a:p>
          <a:p>
            <a:pPr eaLnBrk="1" hangingPunct="1"/>
            <a:r>
              <a:rPr lang="en-US" sz="1200" dirty="0" smtClean="0"/>
              <a:t>Ontology Fragment Merge</a:t>
            </a:r>
          </a:p>
          <a:p>
            <a:pPr eaLnBrk="1" hangingPunct="1"/>
            <a:endParaRPr lang="en-US" sz="1200" dirty="0" smtClean="0"/>
          </a:p>
        </p:txBody>
      </p:sp>
      <p:graphicFrame>
        <p:nvGraphicFramePr>
          <p:cNvPr id="26625" name="Object 1"/>
          <p:cNvGraphicFramePr>
            <a:graphicFrameLocks noChangeAspect="1"/>
          </p:cNvGraphicFramePr>
          <p:nvPr/>
        </p:nvGraphicFramePr>
        <p:xfrm>
          <a:off x="2706688" y="1295400"/>
          <a:ext cx="6361112" cy="3200400"/>
        </p:xfrm>
        <a:graphic>
          <a:graphicData uri="http://schemas.openxmlformats.org/presentationml/2006/ole">
            <p:oleObj spid="_x0000_s59394" name="Visio" r:id="rId5" imgW="6206776" imgH="3120890" progId="Visio.Drawing.11">
              <p:embed/>
            </p:oleObj>
          </a:graphicData>
        </a:graphic>
      </p:graphicFrame>
      <p:pic>
        <p:nvPicPr>
          <p:cNvPr id="21" name="Picture 20" descr="objectSetsLabeled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5600" y="1371600"/>
            <a:ext cx="60960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relationshipsLinguistic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5000" y="4876800"/>
            <a:ext cx="5715000" cy="134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1752600" y="1295400"/>
            <a:ext cx="3429000" cy="4984750"/>
            <a:chOff x="1752600" y="1294948"/>
            <a:chExt cx="3429000" cy="4985779"/>
          </a:xfrm>
        </p:grpSpPr>
        <p:sp>
          <p:nvSpPr>
            <p:cNvPr id="23" name="Rectangle 22"/>
            <p:cNvSpPr/>
            <p:nvPr/>
          </p:nvSpPr>
          <p:spPr>
            <a:xfrm>
              <a:off x="2895600" y="1294948"/>
              <a:ext cx="2286000" cy="1981609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752600" y="4800872"/>
              <a:ext cx="2606675" cy="147985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28" name="Picture 27" descr="relationshipsDataFrames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905000" y="4572000"/>
            <a:ext cx="5181600" cy="190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Group 32"/>
          <p:cNvGrpSpPr>
            <a:grpSpLocks/>
          </p:cNvGrpSpPr>
          <p:nvPr/>
        </p:nvGrpSpPr>
        <p:grpSpPr bwMode="auto">
          <a:xfrm>
            <a:off x="4191000" y="914400"/>
            <a:ext cx="4800600" cy="5562600"/>
            <a:chOff x="4190799" y="913926"/>
            <a:chExt cx="4801391" cy="5563068"/>
          </a:xfrm>
        </p:grpSpPr>
        <p:sp>
          <p:nvSpPr>
            <p:cNvPr id="30" name="Rectangle 29"/>
            <p:cNvSpPr/>
            <p:nvPr/>
          </p:nvSpPr>
          <p:spPr>
            <a:xfrm>
              <a:off x="5181562" y="913926"/>
              <a:ext cx="1219401" cy="914477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77176" y="1294958"/>
              <a:ext cx="2515014" cy="533445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4190799" y="5029072"/>
              <a:ext cx="2972290" cy="1447922"/>
            </a:xfrm>
            <a:prstGeom prst="rect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pic>
        <p:nvPicPr>
          <p:cNvPr id="38" name="Picture 37" descr="relationshipsEdges.gi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667000" y="4648200"/>
            <a:ext cx="423862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5791200" y="914400"/>
            <a:ext cx="5826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/>
              <a:t>2000</a:t>
            </a:r>
          </a:p>
        </p:txBody>
      </p:sp>
      <p:cxnSp>
        <p:nvCxnSpPr>
          <p:cNvPr id="39" name="Straight Connector 38"/>
          <p:cNvCxnSpPr>
            <a:stCxn id="33" idx="2"/>
          </p:cNvCxnSpPr>
          <p:nvPr/>
        </p:nvCxnSpPr>
        <p:spPr>
          <a:xfrm rot="5400000">
            <a:off x="5747544" y="1189831"/>
            <a:ext cx="301625" cy="366713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6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458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Prior Research </a:t>
            </a:r>
            <a:r>
              <a:rPr lang="en-US" sz="2200" dirty="0" smtClean="0"/>
              <a:t>(outline for next part of presentation)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7848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Formalization of Ideas</a:t>
            </a:r>
          </a:p>
          <a:p>
            <a:r>
              <a:rPr lang="en-US" dirty="0" smtClean="0"/>
              <a:t>Query Processing and Reasoning</a:t>
            </a:r>
          </a:p>
          <a:p>
            <a:pPr lvl="1"/>
            <a:r>
              <a:rPr lang="en-US" dirty="0" err="1" smtClean="0"/>
              <a:t>AskOntos</a:t>
            </a:r>
            <a:r>
              <a:rPr lang="en-US" dirty="0" smtClean="0"/>
              <a:t> / </a:t>
            </a:r>
            <a:r>
              <a:rPr lang="en-US" dirty="0" err="1" smtClean="0"/>
              <a:t>SerFR</a:t>
            </a:r>
            <a:endParaRPr lang="en-US" dirty="0" smtClean="0"/>
          </a:p>
          <a:p>
            <a:pPr lvl="1"/>
            <a:r>
              <a:rPr lang="en-US" dirty="0" err="1" smtClean="0"/>
              <a:t>GenWoK</a:t>
            </a:r>
            <a:endParaRPr lang="en-US" dirty="0" smtClean="0"/>
          </a:p>
          <a:p>
            <a:r>
              <a:rPr lang="en-US" dirty="0" smtClean="0"/>
              <a:t>Extraction and Annotation  (Semi- &amp; Un-structured Sources)</a:t>
            </a:r>
          </a:p>
          <a:p>
            <a:pPr lvl="1"/>
            <a:r>
              <a:rPr lang="en-US" dirty="0" err="1" smtClean="0"/>
              <a:t>OntoES</a:t>
            </a:r>
            <a:endParaRPr lang="en-US" dirty="0" smtClean="0"/>
          </a:p>
          <a:p>
            <a:pPr lvl="1"/>
            <a:r>
              <a:rPr lang="en-US" dirty="0" smtClean="0"/>
              <a:t>FOCIH, TANGO, TISP</a:t>
            </a:r>
          </a:p>
          <a:p>
            <a:pPr lvl="1"/>
            <a:r>
              <a:rPr lang="en-US" dirty="0" smtClean="0"/>
              <a:t>NER</a:t>
            </a:r>
          </a:p>
          <a:p>
            <a:r>
              <a:rPr lang="en-US" dirty="0" smtClean="0"/>
              <a:t>Reverse Engineering (Structured Sources)</a:t>
            </a:r>
          </a:p>
          <a:p>
            <a:pPr lvl="1"/>
            <a:r>
              <a:rPr lang="en-US" dirty="0" smtClean="0"/>
              <a:t>RDB, XML, OWL</a:t>
            </a:r>
          </a:p>
          <a:p>
            <a:pPr lvl="1"/>
            <a:r>
              <a:rPr lang="en-US" dirty="0" smtClean="0"/>
              <a:t>Nested Tables</a:t>
            </a:r>
          </a:p>
          <a:p>
            <a:r>
              <a:rPr lang="en-US" dirty="0" smtClean="0"/>
              <a:t>Semantic Integration</a:t>
            </a:r>
          </a:p>
          <a:p>
            <a:pPr lvl="1"/>
            <a:r>
              <a:rPr lang="en-US" dirty="0" smtClean="0"/>
              <a:t>Multifaceted mappings (including mappings based on </a:t>
            </a:r>
            <a:r>
              <a:rPr lang="en-US" dirty="0" err="1" smtClean="0"/>
              <a:t>OntoES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Direct and indirect mappings</a:t>
            </a:r>
          </a:p>
          <a:p>
            <a:pPr lvl="1"/>
            <a:r>
              <a:rPr lang="en-US" dirty="0" smtClean="0"/>
              <a:t>Semantic enrichment for integration (e.g., MOGO)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382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Relationship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333500"/>
            <a:ext cx="2667000" cy="50673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Dimension Tree Mappings</a:t>
            </a:r>
          </a:p>
          <a:p>
            <a:pPr eaLnBrk="1" hangingPunct="1"/>
            <a:r>
              <a:rPr lang="en-US" sz="1200" dirty="0" smtClean="0"/>
              <a:t>Lexical Clues</a:t>
            </a:r>
          </a:p>
          <a:p>
            <a:pPr lvl="1" eaLnBrk="1" hangingPunct="1"/>
            <a:r>
              <a:rPr lang="en-US" sz="1100" dirty="0" smtClean="0"/>
              <a:t>Generalization/Specialization</a:t>
            </a:r>
          </a:p>
          <a:p>
            <a:pPr lvl="1" eaLnBrk="1" hangingPunct="1"/>
            <a:r>
              <a:rPr lang="en-US" sz="1100" dirty="0" smtClean="0"/>
              <a:t>Aggregation</a:t>
            </a:r>
          </a:p>
          <a:p>
            <a:pPr eaLnBrk="1" hangingPunct="1"/>
            <a:r>
              <a:rPr lang="en-US" sz="1200" dirty="0" smtClean="0"/>
              <a:t>Data Frames</a:t>
            </a:r>
          </a:p>
          <a:p>
            <a:pPr eaLnBrk="1" hangingPunct="1"/>
            <a:r>
              <a:rPr lang="en-US" sz="1200" dirty="0" smtClean="0"/>
              <a:t>Ontology Fragment Merge</a:t>
            </a:r>
          </a:p>
          <a:p>
            <a:pPr eaLnBrk="1" hangingPunct="1"/>
            <a:endParaRPr lang="en-US" sz="1200" dirty="0" smtClean="0"/>
          </a:p>
        </p:txBody>
      </p:sp>
      <p:sp>
        <p:nvSpPr>
          <p:cNvPr id="37" name="Rectangle 36"/>
          <p:cNvSpPr/>
          <p:nvPr/>
        </p:nvSpPr>
        <p:spPr>
          <a:xfrm>
            <a:off x="3084513" y="3276600"/>
            <a:ext cx="1182687" cy="436563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pic>
        <p:nvPicPr>
          <p:cNvPr id="16389" name="NoConstraint" descr="moNoConstraints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33600" y="31242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20066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782763"/>
            <a:ext cx="2514600" cy="2397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1557338"/>
            <a:ext cx="2514600" cy="239712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320800"/>
            <a:ext cx="2514600" cy="239713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Constraint Discovery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333500"/>
            <a:ext cx="2946400" cy="1181100"/>
          </a:xfrm>
        </p:spPr>
        <p:txBody>
          <a:bodyPr/>
          <a:lstStyle/>
          <a:p>
            <a:pPr eaLnBrk="1" hangingPunct="1"/>
            <a:r>
              <a:rPr lang="en-US" sz="1200" dirty="0" smtClean="0"/>
              <a:t>Generalization/Specialization</a:t>
            </a:r>
          </a:p>
          <a:p>
            <a:pPr eaLnBrk="1" hangingPunct="1"/>
            <a:r>
              <a:rPr lang="en-US" sz="1200" dirty="0" smtClean="0"/>
              <a:t>Computed Values</a:t>
            </a:r>
          </a:p>
          <a:p>
            <a:pPr eaLnBrk="1" hangingPunct="1"/>
            <a:r>
              <a:rPr lang="en-US" sz="1200" dirty="0" smtClean="0"/>
              <a:t>Functional Relationships</a:t>
            </a:r>
          </a:p>
          <a:p>
            <a:pPr eaLnBrk="1" hangingPunct="1"/>
            <a:r>
              <a:rPr lang="en-US" sz="1200" dirty="0" smtClean="0"/>
              <a:t>Optional Participation</a:t>
            </a:r>
          </a:p>
        </p:txBody>
      </p:sp>
      <p:pic>
        <p:nvPicPr>
          <p:cNvPr id="8" name="Picture 7" descr="objectSetsLabeled.gif"/>
          <p:cNvPicPr>
            <a:picLocks noChangeAspect="1"/>
          </p:cNvPicPr>
          <p:nvPr/>
        </p:nvPicPr>
        <p:blipFill>
          <a:blip r:embed="rId3" cstate="print"/>
          <a:srcRect r="63202"/>
          <a:stretch>
            <a:fillRect/>
          </a:stretch>
        </p:blipFill>
        <p:spPr bwMode="auto">
          <a:xfrm>
            <a:off x="5105400" y="1371600"/>
            <a:ext cx="1908175" cy="193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NoConstraint" descr="moNoConstraints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MutualExclusion" descr="moMutualExclusion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Computed" descr="moComputedValue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Functional" descr="moFunctional.gif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Optional" descr="moOptional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362200" y="3962400"/>
            <a:ext cx="4876800" cy="229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4" name="Table 53"/>
          <p:cNvGraphicFramePr>
            <a:graphicFrameLocks noGrp="1"/>
          </p:cNvGraphicFramePr>
          <p:nvPr/>
        </p:nvGraphicFramePr>
        <p:xfrm>
          <a:off x="4343400" y="1371600"/>
          <a:ext cx="3455988" cy="1301115"/>
        </p:xfrm>
        <a:graphic>
          <a:graphicData uri="http://schemas.openxmlformats.org/drawingml/2006/table">
            <a:tbl>
              <a:tblPr/>
              <a:tblGrid>
                <a:gridCol w="996950"/>
                <a:gridCol w="1174750"/>
                <a:gridCol w="588963"/>
                <a:gridCol w="695325"/>
              </a:tblGrid>
              <a:tr h="16192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Region and State Information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Location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Population (2000)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Latitude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Longitude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8D8D8"/>
                    </a:solidFill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Northeast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2,122,869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Delaware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817,376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Maine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1,305,493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44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-93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Northwest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9,690,665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Oregon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3,559,547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45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1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    Washington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6,131,118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43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-120</a:t>
                      </a:r>
                      <a:endParaRPr kumimoji="0" 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" name="Picture 54" descr="objectSetsLabele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371600"/>
            <a:ext cx="50292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Rectangle 55"/>
          <p:cNvSpPr/>
          <p:nvPr/>
        </p:nvSpPr>
        <p:spPr>
          <a:xfrm>
            <a:off x="3276600" y="4343400"/>
            <a:ext cx="533400" cy="4572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238500" y="5915025"/>
            <a:ext cx="3086100" cy="28575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  <p:grpSp>
        <p:nvGrpSpPr>
          <p:cNvPr id="9" name="Group 60"/>
          <p:cNvGrpSpPr>
            <a:grpSpLocks/>
          </p:cNvGrpSpPr>
          <p:nvPr/>
        </p:nvGrpSpPr>
        <p:grpSpPr bwMode="auto">
          <a:xfrm>
            <a:off x="2543175" y="4419600"/>
            <a:ext cx="3057525" cy="1095375"/>
            <a:chOff x="2543175" y="4419600"/>
            <a:chExt cx="3057525" cy="1095375"/>
          </a:xfrm>
        </p:grpSpPr>
        <p:sp>
          <p:nvSpPr>
            <p:cNvPr id="58" name="Rectangle 57"/>
            <p:cNvSpPr/>
            <p:nvPr/>
          </p:nvSpPr>
          <p:spPr>
            <a:xfrm>
              <a:off x="5219700" y="4419600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257675" y="5210175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2543175" y="4772025"/>
              <a:ext cx="381000" cy="304800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en-US">
                <a:solidFill>
                  <a:srgbClr val="405679"/>
                </a:solidFill>
              </a:endParaRPr>
            </a:p>
          </p:txBody>
        </p:sp>
      </p:grpSp>
      <p:sp>
        <p:nvSpPr>
          <p:cNvPr id="62" name="Rectangle 61"/>
          <p:cNvSpPr/>
          <p:nvPr/>
        </p:nvSpPr>
        <p:spPr>
          <a:xfrm>
            <a:off x="4648200" y="4419600"/>
            <a:ext cx="381000" cy="30480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40567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6" grpId="0" animBg="1"/>
      <p:bldP spid="6" grpId="1" animBg="1"/>
      <p:bldP spid="5" grpId="0" animBg="1"/>
      <p:bldP spid="5" grpId="1" animBg="1"/>
      <p:bldP spid="4" grpId="0" animBg="1"/>
      <p:bldP spid="4" grpId="1" animBg="1"/>
      <p:bldP spid="2" grpId="0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animBg="1"/>
      <p:bldP spid="56" grpId="1" animBg="1"/>
      <p:bldP spid="57" grpId="0" animBg="1"/>
      <p:bldP spid="57" grpId="1" animBg="1"/>
      <p:bldP spid="62" grpId="0" animBg="1"/>
      <p:bldP spid="62" grpId="1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90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Ontology Workbench:</a:t>
            </a:r>
            <a:br>
              <a:rPr lang="en-US" dirty="0" smtClean="0"/>
            </a:br>
            <a:r>
              <a:rPr lang="en-US" dirty="0" smtClean="0"/>
              <a:t> Prototype Development Tool</a:t>
            </a:r>
            <a:endParaRPr lang="en-US" dirty="0"/>
          </a:p>
        </p:txBody>
      </p:sp>
      <p:pic>
        <p:nvPicPr>
          <p:cNvPr id="5" name="Picture 4" descr="queryImage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286000"/>
            <a:ext cx="6436327" cy="449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Case Study: Knowledge Bundles</a:t>
            </a:r>
            <a:br>
              <a:rPr lang="en-US" dirty="0" smtClean="0"/>
            </a:br>
            <a:r>
              <a:rPr lang="en-US" dirty="0" smtClean="0"/>
              <a:t>for Bio-Research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9800"/>
            <a:ext cx="82296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Problem: locate, gather, organize data</a:t>
            </a:r>
          </a:p>
          <a:p>
            <a:r>
              <a:rPr lang="en-US" dirty="0" smtClean="0"/>
              <a:t>Solution: semi-automatically create KBs with KBBs</a:t>
            </a:r>
          </a:p>
          <a:p>
            <a:pPr lvl="1"/>
            <a:r>
              <a:rPr lang="en-US" dirty="0" smtClean="0"/>
              <a:t>KBs</a:t>
            </a:r>
          </a:p>
          <a:p>
            <a:pPr lvl="2"/>
            <a:r>
              <a:rPr lang="en-US" dirty="0" smtClean="0"/>
              <a:t>Conceptualized data + reasoning and provenance links</a:t>
            </a:r>
          </a:p>
          <a:p>
            <a:pPr lvl="2"/>
            <a:r>
              <a:rPr lang="en-US" dirty="0" smtClean="0"/>
              <a:t>Linguistically grounded &amp; thus extraction </a:t>
            </a:r>
            <a:r>
              <a:rPr lang="en-US" dirty="0" err="1" smtClean="0"/>
              <a:t>ontologies</a:t>
            </a:r>
            <a:endParaRPr lang="en-US" dirty="0" smtClean="0"/>
          </a:p>
          <a:p>
            <a:pPr lvl="1"/>
            <a:r>
              <a:rPr lang="en-US" dirty="0" smtClean="0"/>
              <a:t>KBBs</a:t>
            </a:r>
          </a:p>
          <a:p>
            <a:pPr lvl="2"/>
            <a:r>
              <a:rPr lang="en-US" dirty="0" smtClean="0"/>
              <a:t>KB Builder tool set</a:t>
            </a:r>
          </a:p>
          <a:p>
            <a:pPr lvl="2"/>
            <a:r>
              <a:rPr lang="en-US" dirty="0" smtClean="0"/>
              <a:t>Actively “learns” to build KBs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Research Study: Objective and Task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305800" cy="3657600"/>
          </a:xfrm>
        </p:spPr>
        <p:txBody>
          <a:bodyPr/>
          <a:lstStyle/>
          <a:p>
            <a:r>
              <a:rPr lang="en-US" dirty="0" smtClean="0"/>
              <a:t>Objective: Study the association of:</a:t>
            </a:r>
          </a:p>
          <a:p>
            <a:pPr lvl="1"/>
            <a:r>
              <a:rPr lang="en-US" dirty="0" smtClean="0"/>
              <a:t>TP53 polymorphism and</a:t>
            </a:r>
          </a:p>
          <a:p>
            <a:pPr lvl="1"/>
            <a:r>
              <a:rPr lang="en-US" dirty="0" smtClean="0"/>
              <a:t>Lung cancer</a:t>
            </a:r>
          </a:p>
          <a:p>
            <a:r>
              <a:rPr lang="en-US" dirty="0" smtClean="0"/>
              <a:t>Task: locate, gather, organize data from:</a:t>
            </a:r>
          </a:p>
          <a:p>
            <a:pPr lvl="1"/>
            <a:r>
              <a:rPr lang="en-US" dirty="0" smtClean="0"/>
              <a:t>Single Nucleotide Polymorphism database</a:t>
            </a:r>
          </a:p>
          <a:p>
            <a:pPr lvl="1"/>
            <a:r>
              <a:rPr lang="en-US" dirty="0" smtClean="0"/>
              <a:t>Medical journal articles</a:t>
            </a:r>
          </a:p>
          <a:p>
            <a:pPr lvl="1"/>
            <a:r>
              <a:rPr lang="en-US" dirty="0" smtClean="0"/>
              <a:t>Medical-record database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Gather SNP Information from the NCBI </a:t>
            </a:r>
            <a:r>
              <a:rPr lang="en-US" dirty="0" err="1" smtClean="0"/>
              <a:t>dbSNP</a:t>
            </a:r>
            <a:r>
              <a:rPr lang="en-US" dirty="0" smtClean="0"/>
              <a:t> Repository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6172200"/>
            <a:ext cx="5517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SNP: Single Nucleotide Polymorphism</a:t>
            </a:r>
          </a:p>
          <a:p>
            <a:r>
              <a:rPr lang="en-US" dirty="0" smtClean="0"/>
              <a:t>NCBI: National Center for Biotechnology Information</a:t>
            </a:r>
            <a:endParaRPr lang="en-US" dirty="0"/>
          </a:p>
        </p:txBody>
      </p:sp>
      <p:pic>
        <p:nvPicPr>
          <p:cNvPr id="5" name="Picture 4" descr="AnnotatedFormWorkbenchSNP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71600" y="2057400"/>
            <a:ext cx="6453432" cy="40747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Search </a:t>
            </a:r>
            <a:r>
              <a:rPr lang="en-US" dirty="0" err="1" smtClean="0"/>
              <a:t>PubMed</a:t>
            </a:r>
            <a:r>
              <a:rPr lang="en-US" dirty="0" smtClean="0"/>
              <a:t> Literature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6400800"/>
            <a:ext cx="88421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PubMed</a:t>
            </a:r>
            <a:r>
              <a:rPr lang="en-US" dirty="0" smtClean="0"/>
              <a:t>:  Search-engine access to life sciences and biomedical scientific journal articles</a:t>
            </a:r>
            <a:endParaRPr lang="en-US" dirty="0"/>
          </a:p>
        </p:txBody>
      </p:sp>
      <p:pic>
        <p:nvPicPr>
          <p:cNvPr id="25601" name="Picture 1" descr="C:\Documents and Settings\David W. Embley\My Documents\WoK\ACM-L\PMIDpaperHighlighted.croppe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2971800"/>
            <a:ext cx="63436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Reverse-Engineer Human Subject Information from I</a:t>
            </a:r>
            <a:r>
              <a:rPr lang="en-US" sz="4000" dirty="0" smtClean="0"/>
              <a:t>NDIVO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  <p:pic>
        <p:nvPicPr>
          <p:cNvPr id="5" name="Picture 4" descr="HumanSubjectInfo1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8432" y="2057400"/>
            <a:ext cx="5526248" cy="4300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umanSubjectInfo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47512" y="2057400"/>
            <a:ext cx="5527462" cy="430157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Reverse-Engineer Human Subject Information from I</a:t>
            </a:r>
            <a:r>
              <a:rPr lang="en-US" sz="4000" dirty="0" smtClean="0"/>
              <a:t>NDIVO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6324600"/>
            <a:ext cx="5178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</a:t>
            </a:r>
            <a:r>
              <a:rPr lang="en-US" sz="1400" dirty="0" smtClean="0"/>
              <a:t>NDIVO</a:t>
            </a:r>
            <a:r>
              <a:rPr lang="en-US" dirty="0" smtClean="0"/>
              <a:t>: personally controlled health record system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Add Annotated Images</a:t>
            </a:r>
            <a:endParaRPr lang="en-US" dirty="0"/>
          </a:p>
        </p:txBody>
      </p:sp>
      <p:pic>
        <p:nvPicPr>
          <p:cNvPr id="3" name="Picture 2" descr="X-rayImage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0600" y="2286000"/>
            <a:ext cx="3240690" cy="3810000"/>
          </a:xfrm>
          <a:prstGeom prst="rect">
            <a:avLst/>
          </a:prstGeom>
        </p:spPr>
      </p:pic>
      <p:sp>
        <p:nvSpPr>
          <p:cNvPr id="5" name="Folded Corner 4"/>
          <p:cNvSpPr/>
          <p:nvPr/>
        </p:nvSpPr>
        <p:spPr>
          <a:xfrm>
            <a:off x="5181600" y="2286000"/>
            <a:ext cx="2971800" cy="381000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Radiology Report</a:t>
            </a:r>
          </a:p>
          <a:p>
            <a:pPr algn="ctr"/>
            <a:r>
              <a:rPr lang="en-US" dirty="0" smtClean="0"/>
              <a:t>(John Doe, July 19, 12:14 pm)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KB Formalization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0772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KB—a 7-tuple: (</a:t>
            </a:r>
            <a:r>
              <a:rPr lang="en-US" i="1" dirty="0" smtClean="0"/>
              <a:t>O, R, C, I, D, A, L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O</a:t>
            </a:r>
            <a:r>
              <a:rPr lang="en-US" dirty="0" smtClean="0"/>
              <a:t>: Object sets—one-place predicates</a:t>
            </a:r>
          </a:p>
          <a:p>
            <a:pPr lvl="1"/>
            <a:r>
              <a:rPr lang="en-US" i="1" dirty="0" smtClean="0"/>
              <a:t>R</a:t>
            </a:r>
            <a:r>
              <a:rPr lang="en-US" dirty="0" smtClean="0"/>
              <a:t>: Relationship sets—</a:t>
            </a:r>
            <a:r>
              <a:rPr lang="en-US" i="1" dirty="0" smtClean="0"/>
              <a:t>n</a:t>
            </a:r>
            <a:r>
              <a:rPr lang="en-US" dirty="0" smtClean="0"/>
              <a:t>-place predicates</a:t>
            </a:r>
          </a:p>
          <a:p>
            <a:pPr lvl="1"/>
            <a:r>
              <a:rPr lang="en-US" i="1" dirty="0" smtClean="0"/>
              <a:t>C</a:t>
            </a:r>
            <a:r>
              <a:rPr lang="en-US" dirty="0" smtClean="0"/>
              <a:t>: Constraints—closed formulas</a:t>
            </a:r>
          </a:p>
          <a:p>
            <a:pPr lvl="1"/>
            <a:r>
              <a:rPr lang="en-US" i="1" dirty="0" smtClean="0"/>
              <a:t>I</a:t>
            </a:r>
            <a:r>
              <a:rPr lang="en-US" dirty="0" smtClean="0"/>
              <a:t>: Interpretations—predicate calc. models for (</a:t>
            </a:r>
            <a:r>
              <a:rPr lang="en-US" i="1" dirty="0" smtClean="0"/>
              <a:t>O, R, C</a:t>
            </a:r>
            <a:r>
              <a:rPr lang="en-US" dirty="0" smtClean="0"/>
              <a:t>)</a:t>
            </a:r>
          </a:p>
          <a:p>
            <a:pPr lvl="1"/>
            <a:r>
              <a:rPr lang="en-US" i="1" dirty="0" smtClean="0"/>
              <a:t>D</a:t>
            </a:r>
            <a:r>
              <a:rPr lang="en-US" dirty="0" smtClean="0"/>
              <a:t>: Deductive inference rules—open formulas</a:t>
            </a:r>
          </a:p>
          <a:p>
            <a:pPr lvl="1"/>
            <a:r>
              <a:rPr lang="en-US" i="1" dirty="0" smtClean="0"/>
              <a:t>A</a:t>
            </a:r>
            <a:r>
              <a:rPr lang="en-US" dirty="0" smtClean="0"/>
              <a:t>: Annotations—links from KB to source documents</a:t>
            </a:r>
          </a:p>
          <a:p>
            <a:pPr lvl="1"/>
            <a:r>
              <a:rPr lang="en-US" i="1" dirty="0" smtClean="0"/>
              <a:t>L</a:t>
            </a:r>
            <a:r>
              <a:rPr lang="en-US" dirty="0" smtClean="0"/>
              <a:t>: Linguistic groundings—data frames—to enable:</a:t>
            </a:r>
          </a:p>
          <a:p>
            <a:pPr lvl="2"/>
            <a:r>
              <a:rPr lang="en-US" dirty="0" smtClean="0"/>
              <a:t>high-precision document filtering</a:t>
            </a:r>
          </a:p>
          <a:p>
            <a:pPr lvl="2"/>
            <a:r>
              <a:rPr lang="en-US" dirty="0" smtClean="0"/>
              <a:t>automatic annotation</a:t>
            </a:r>
          </a:p>
          <a:p>
            <a:pPr lvl="2"/>
            <a:r>
              <a:rPr lang="en-US" dirty="0" smtClean="0"/>
              <a:t>free-form query processing</a:t>
            </a:r>
          </a:p>
          <a:p>
            <a:pPr lvl="2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305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Query and Analyze Data in Knowledge Bundle (KB)</a:t>
            </a:r>
            <a:endParaRPr lang="en-US" dirty="0"/>
          </a:p>
        </p:txBody>
      </p:sp>
      <p:pic>
        <p:nvPicPr>
          <p:cNvPr id="3" name="Picture 2" descr="KBBTool-Highlighte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07922"/>
            <a:ext cx="6705600" cy="44428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Research to Accomplish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24000"/>
            <a:ext cx="75438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Build Unified Prototype</a:t>
            </a:r>
          </a:p>
          <a:p>
            <a:pPr lvl="1"/>
            <a:r>
              <a:rPr lang="en-US" dirty="0" smtClean="0"/>
              <a:t>Integrate projects</a:t>
            </a:r>
          </a:p>
          <a:p>
            <a:pPr lvl="1"/>
            <a:r>
              <a:rPr lang="en-US" dirty="0" smtClean="0"/>
              <a:t>Enhance/Add KBB tools</a:t>
            </a:r>
          </a:p>
          <a:p>
            <a:pPr lvl="1"/>
            <a:r>
              <a:rPr lang="en-US" dirty="0" smtClean="0"/>
              <a:t>Create Knowledge Repository</a:t>
            </a:r>
          </a:p>
          <a:p>
            <a:pPr lvl="2"/>
            <a:r>
              <a:rPr lang="en-US" dirty="0" smtClean="0"/>
              <a:t>Data-frame recognizers</a:t>
            </a:r>
          </a:p>
          <a:p>
            <a:pPr lvl="2"/>
            <a:r>
              <a:rPr lang="en-US" dirty="0" smtClean="0"/>
              <a:t>Ontology snippets</a:t>
            </a:r>
          </a:p>
          <a:p>
            <a:pPr lvl="2"/>
            <a:r>
              <a:rPr lang="en-US" dirty="0" smtClean="0"/>
              <a:t>Extraction </a:t>
            </a:r>
            <a:r>
              <a:rPr lang="en-US" dirty="0" err="1" smtClean="0"/>
              <a:t>ontologies</a:t>
            </a:r>
            <a:r>
              <a:rPr lang="en-US" dirty="0" smtClean="0"/>
              <a:t> (both developed &amp; developing)</a:t>
            </a:r>
          </a:p>
          <a:p>
            <a:pPr lvl="1"/>
            <a:r>
              <a:rPr lang="en-US" dirty="0" smtClean="0"/>
              <a:t>Develop user interface</a:t>
            </a:r>
          </a:p>
          <a:p>
            <a:r>
              <a:rPr lang="en-US" dirty="0" smtClean="0"/>
              <a:t>Allow for virtual KBs</a:t>
            </a:r>
          </a:p>
          <a:p>
            <a:r>
              <a:rPr lang="en-US" dirty="0" smtClean="0"/>
              <a:t>Add/Develop </a:t>
            </a:r>
            <a:r>
              <a:rPr lang="en-US" dirty="0" smtClean="0"/>
              <a:t>analysis tools &amp; data mining tools</a:t>
            </a:r>
          </a:p>
          <a:p>
            <a:r>
              <a:rPr lang="en-US" dirty="0" smtClean="0"/>
              <a:t>Resolve performance issues</a:t>
            </a:r>
          </a:p>
          <a:p>
            <a:pPr lvl="1"/>
            <a:r>
              <a:rPr lang="en-US" dirty="0" smtClean="0"/>
              <a:t>Decidability &amp; tractability of basic algorithms</a:t>
            </a:r>
          </a:p>
          <a:p>
            <a:pPr lvl="1"/>
            <a:r>
              <a:rPr lang="en-US" dirty="0" smtClean="0"/>
              <a:t>Architecture for web-scale system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Issue Resolution (Summary)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6868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Wide variety of data sets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eneral references – the Web? CIA World </a:t>
            </a:r>
            <a:r>
              <a:rPr lang="en-US" dirty="0" err="1" smtClean="0"/>
              <a:t>Factbook</a:t>
            </a:r>
            <a:r>
              <a:rPr lang="en-US" dirty="0" smtClean="0"/>
              <a:t>? ... </a:t>
            </a:r>
            <a:r>
              <a:rPr lang="en-US" sz="2000" dirty="0" smtClean="0"/>
              <a:t>(</a:t>
            </a:r>
            <a:r>
              <a:rPr lang="en-US" sz="2000" dirty="0" err="1" smtClean="0"/>
              <a:t>OntoES</a:t>
            </a:r>
            <a:r>
              <a:rPr lang="en-US" sz="2000" dirty="0" smtClean="0"/>
              <a:t>, FOCIH, TISP)</a:t>
            </a:r>
          </a:p>
          <a:p>
            <a:pPr lvl="1"/>
            <a:r>
              <a:rPr lang="en-US" dirty="0" smtClean="0"/>
              <a:t>Free-running text – news, technical journals </a:t>
            </a:r>
            <a:r>
              <a:rPr lang="en-US" sz="2000" dirty="0" smtClean="0"/>
              <a:t>(</a:t>
            </a:r>
            <a:r>
              <a:rPr lang="en-US" sz="2000" dirty="0" err="1" smtClean="0"/>
              <a:t>WePS</a:t>
            </a:r>
            <a:r>
              <a:rPr lang="en-US" sz="2000" dirty="0" smtClean="0"/>
              <a:t>, [Embley09], Ancestry.com)</a:t>
            </a:r>
          </a:p>
          <a:p>
            <a:pPr lvl="1"/>
            <a:r>
              <a:rPr lang="en-US" dirty="0"/>
              <a:t>G</a:t>
            </a:r>
            <a:r>
              <a:rPr lang="en-US" dirty="0" smtClean="0"/>
              <a:t>eospatial data </a:t>
            </a:r>
            <a:r>
              <a:rPr lang="en-US" sz="2000" dirty="0" smtClean="0"/>
              <a:t>([Embley89b])</a:t>
            </a:r>
          </a:p>
          <a:p>
            <a:pPr lvl="1"/>
            <a:r>
              <a:rPr lang="en-US" dirty="0" smtClean="0"/>
              <a:t>Entity databases </a:t>
            </a:r>
            <a:r>
              <a:rPr lang="en-US" sz="2000" dirty="0" smtClean="0"/>
              <a:t>(</a:t>
            </a:r>
            <a:r>
              <a:rPr lang="en-US" sz="2000" dirty="0" err="1" smtClean="0"/>
              <a:t>RelDB</a:t>
            </a:r>
            <a:r>
              <a:rPr lang="en-US" sz="2000" dirty="0" smtClean="0"/>
              <a:t>[Embley97],  XML[Al-Kamha07,Al-Kamha08], IMS=</a:t>
            </a:r>
            <a:r>
              <a:rPr lang="en-US" sz="2000" dirty="0" err="1" smtClean="0"/>
              <a:t>heirarchical</a:t>
            </a:r>
            <a:r>
              <a:rPr lang="en-US" sz="2000" dirty="0" smtClean="0"/>
              <a:t>[Mok06,Mok10], Network=graph=OSM, OWL[Ding-converter])</a:t>
            </a:r>
          </a:p>
          <a:p>
            <a:pPr lvl="1"/>
            <a:r>
              <a:rPr lang="en-US" dirty="0" smtClean="0"/>
              <a:t>Reports </a:t>
            </a:r>
            <a:r>
              <a:rPr lang="en-US" sz="2000" dirty="0" smtClean="0"/>
              <a:t>(Filled-in forms and semi-structured data [Tao09,Liddle99],TANGO)</a:t>
            </a:r>
          </a:p>
          <a:p>
            <a:pPr lvl="1"/>
            <a:r>
              <a:rPr lang="en-US" dirty="0" smtClean="0"/>
              <a:t>And more </a:t>
            </a:r>
            <a:r>
              <a:rPr lang="en-US" sz="2000" dirty="0" smtClean="0"/>
              <a:t>(</a:t>
            </a:r>
            <a:r>
              <a:rPr lang="en-US" sz="2000" dirty="0" err="1" smtClean="0"/>
              <a:t>Attensity</a:t>
            </a:r>
            <a:r>
              <a:rPr lang="en-US" sz="2000" dirty="0" smtClean="0"/>
              <a:t>?)</a:t>
            </a:r>
          </a:p>
          <a:p>
            <a:r>
              <a:rPr lang="en-US" dirty="0" smtClean="0"/>
              <a:t>Large and numerous data sets </a:t>
            </a:r>
            <a:r>
              <a:rPr lang="en-US" sz="2000" dirty="0" smtClean="0"/>
              <a:t>(extension to large and additional types; performance)</a:t>
            </a:r>
          </a:p>
          <a:p>
            <a:r>
              <a:rPr lang="en-US" dirty="0" smtClean="0"/>
              <a:t>Alignment of data models </a:t>
            </a:r>
            <a:r>
              <a:rPr lang="en-US" sz="2000" dirty="0" smtClean="0"/>
              <a:t>(TANGO)</a:t>
            </a:r>
          </a:p>
          <a:p>
            <a:pPr lvl="1"/>
            <a:r>
              <a:rPr lang="en-US" dirty="0" smtClean="0"/>
              <a:t>Schema mapping </a:t>
            </a:r>
            <a:r>
              <a:rPr lang="en-US" sz="2000" dirty="0" smtClean="0"/>
              <a:t>([Xu03,Xu06], …)</a:t>
            </a:r>
          </a:p>
          <a:p>
            <a:pPr lvl="1"/>
            <a:r>
              <a:rPr lang="en-US" dirty="0" smtClean="0"/>
              <a:t>Data integration </a:t>
            </a:r>
            <a:r>
              <a:rPr lang="en-US" sz="2000" dirty="0" smtClean="0"/>
              <a:t>([Biskup03])</a:t>
            </a:r>
          </a:p>
          <a:p>
            <a:pPr lvl="1"/>
            <a:r>
              <a:rPr lang="en-US" dirty="0" smtClean="0"/>
              <a:t>Semantic enrichment </a:t>
            </a:r>
            <a:r>
              <a:rPr lang="en-US" sz="2100" dirty="0" smtClean="0"/>
              <a:t>(MOGO)</a:t>
            </a:r>
          </a:p>
          <a:p>
            <a:r>
              <a:rPr lang="en-US" dirty="0" smtClean="0"/>
              <a:t>Advanced analytic algorithms </a:t>
            </a:r>
            <a:r>
              <a:rPr lang="en-US" sz="2000" dirty="0" smtClean="0"/>
              <a:t>(Giraud-Carrier</a:t>
            </a:r>
            <a:r>
              <a:rPr lang="en-US" sz="2000" dirty="0" smtClean="0"/>
              <a:t>: knowledge-based semantic distance, record linkage, and hybrid social networks</a:t>
            </a:r>
            <a:r>
              <a:rPr lang="en-US" sz="2000" dirty="0" smtClean="0"/>
              <a:t>; </a:t>
            </a:r>
            <a:r>
              <a:rPr lang="en-US" sz="2000" dirty="0" smtClean="0"/>
              <a:t>best-effort, quick answers [Zitzelberger thesis])</a:t>
            </a:r>
          </a:p>
          <a:p>
            <a:r>
              <a:rPr lang="en-US" dirty="0" smtClean="0"/>
              <a:t>Performance </a:t>
            </a:r>
            <a:r>
              <a:rPr lang="en-US" sz="2000" dirty="0" smtClean="0"/>
              <a:t>([Al-Muhammed07b], IS/Liddle,  </a:t>
            </a:r>
            <a:r>
              <a:rPr lang="en-US" sz="2000" dirty="0" err="1" smtClean="0"/>
              <a:t>Attensity</a:t>
            </a:r>
            <a:r>
              <a:rPr lang="en-US" sz="2000" dirty="0" smtClean="0"/>
              <a:t>?)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EG.lo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01000" y="5486400"/>
            <a:ext cx="1050097" cy="11581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Vision: KBs &amp; KBBs for “Knowledge Discovery and Dissemination”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2209800"/>
            <a:ext cx="8458200" cy="3886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Custom harvesting of information into KBs</a:t>
            </a:r>
          </a:p>
          <a:p>
            <a:r>
              <a:rPr lang="en-US" dirty="0" smtClean="0"/>
              <a:t>KB creation via a KBB</a:t>
            </a:r>
          </a:p>
          <a:p>
            <a:pPr lvl="1"/>
            <a:r>
              <a:rPr lang="en-US" dirty="0" smtClean="0"/>
              <a:t>Semi-automatic: shifts harvesting burden to machine</a:t>
            </a:r>
          </a:p>
          <a:p>
            <a:pPr lvl="1"/>
            <a:r>
              <a:rPr lang="en-US" dirty="0" smtClean="0"/>
              <a:t>Synergistic: works without intrusive overhead</a:t>
            </a:r>
          </a:p>
          <a:p>
            <a:pPr lvl="1"/>
            <a:r>
              <a:rPr lang="en-US" dirty="0" smtClean="0"/>
              <a:t>Actively “learns as it goes” &amp; “improves with experience”</a:t>
            </a:r>
          </a:p>
          <a:p>
            <a:r>
              <a:rPr lang="en-US" dirty="0" smtClean="0"/>
              <a:t>Resolve challenging research issues</a:t>
            </a:r>
          </a:p>
          <a:p>
            <a:pPr lvl="1"/>
            <a:r>
              <a:rPr lang="en-US" dirty="0" smtClean="0"/>
              <a:t>KB/KBB prototype</a:t>
            </a:r>
          </a:p>
          <a:p>
            <a:pPr lvl="1"/>
            <a:r>
              <a:rPr lang="en-US" dirty="0" smtClean="0"/>
              <a:t>Semantic integration</a:t>
            </a:r>
          </a:p>
          <a:p>
            <a:pPr lvl="1"/>
            <a:r>
              <a:rPr lang="en-US" dirty="0" smtClean="0"/>
              <a:t>Analysis &amp; data mining tools</a:t>
            </a:r>
          </a:p>
          <a:p>
            <a:pPr lvl="1"/>
            <a:r>
              <a:rPr lang="en-US" dirty="0" smtClean="0"/>
              <a:t>Performance issues (including virtual KBs, large &amp; diverse source repositories, quick construction &amp; immediate usage)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86600" y="6400800"/>
            <a:ext cx="1948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www.deg.byu.edu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…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…,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Obit.ontology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" y="1752600"/>
            <a:ext cx="5934075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305800" cy="1143000"/>
          </a:xfrm>
        </p:spPr>
        <p:txBody>
          <a:bodyPr/>
          <a:lstStyle/>
          <a:p>
            <a:r>
              <a:rPr lang="en-US" dirty="0" smtClean="0"/>
              <a:t>KB: (</a:t>
            </a:r>
            <a:r>
              <a:rPr lang="en-US" i="1" dirty="0" smtClean="0"/>
              <a:t>O, R, C, I, …, A, L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31" name="Picture 30" descr="Obit.dataFrame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24200" y="3276600"/>
            <a:ext cx="5796242" cy="3090862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1905000" y="3276600"/>
            <a:ext cx="2133600" cy="304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0800000" flipV="1">
            <a:off x="2057400" y="1219200"/>
            <a:ext cx="4724400" cy="18288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35"/>
          <p:cNvGrpSpPr/>
          <p:nvPr/>
        </p:nvGrpSpPr>
        <p:grpSpPr>
          <a:xfrm>
            <a:off x="6781800" y="762000"/>
            <a:ext cx="2171700" cy="2562225"/>
            <a:chOff x="6781800" y="762000"/>
            <a:chExt cx="2171700" cy="2562225"/>
          </a:xfrm>
        </p:grpSpPr>
        <p:pic>
          <p:nvPicPr>
            <p:cNvPr id="8" name="Picture 7"/>
            <p:cNvPicPr>
              <a:picLocks noChangeArrowheads="1"/>
            </p:cNvPicPr>
            <p:nvPr/>
          </p:nvPicPr>
          <p:blipFill>
            <a:blip r:embed="rId5" cstate="print"/>
            <a:srcRect l="-2643" t="-2577" r="-3763" b="-6807"/>
            <a:stretch>
              <a:fillRect/>
            </a:stretch>
          </p:blipFill>
          <p:spPr bwMode="auto">
            <a:xfrm>
              <a:off x="6781800" y="762000"/>
              <a:ext cx="2171700" cy="2562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Rectangle 8"/>
            <p:cNvSpPr/>
            <p:nvPr/>
          </p:nvSpPr>
          <p:spPr>
            <a:xfrm>
              <a:off x="7620000" y="838200"/>
              <a:ext cx="990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7086600" y="914400"/>
              <a:ext cx="762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858000" y="10668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858000" y="1371600"/>
              <a:ext cx="762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6858000" y="1447800"/>
              <a:ext cx="762000" cy="121919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447800"/>
              <a:ext cx="914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7467600" y="1600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7924800" y="17526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610600" y="1752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6858000" y="1905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7239000" y="18288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7772400" y="19050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620000" y="1981200"/>
              <a:ext cx="685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8382000" y="2057400"/>
              <a:ext cx="3048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858000" y="21336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772400" y="21336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467600" y="24384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858000" y="2514600"/>
              <a:ext cx="1905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58000" y="26670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62800" y="2819400"/>
              <a:ext cx="15240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858000" y="2971800"/>
              <a:ext cx="838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610600" y="2286000"/>
              <a:ext cx="1524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58000" y="2362200"/>
              <a:ext cx="2286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8001000" y="2667000"/>
              <a:ext cx="457200" cy="152400"/>
            </a:xfrm>
            <a:prstGeom prst="rect">
              <a:avLst/>
            </a:prstGeom>
            <a:solidFill>
              <a:srgbClr val="FFFF00">
                <a:alpha val="3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1594</TotalTime>
  <Words>2425</Words>
  <Application>Microsoft Office PowerPoint</Application>
  <PresentationFormat>On-screen Show (4:3)</PresentationFormat>
  <Paragraphs>636</Paragraphs>
  <Slides>63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Flow</vt:lpstr>
      <vt:lpstr>Bitmap Image</vt:lpstr>
      <vt:lpstr>Allegro Diagram</vt:lpstr>
      <vt:lpstr>Visio</vt:lpstr>
      <vt:lpstr>Knowledge Discovery and Dissemination (KDD) Program</vt:lpstr>
      <vt:lpstr>Issues</vt:lpstr>
      <vt:lpstr>Unifying Solution Theme</vt:lpstr>
      <vt:lpstr>Many Applications</vt:lpstr>
      <vt:lpstr>Prior Research (outline for next part of presentation)</vt:lpstr>
      <vt:lpstr>KB Formalization</vt:lpstr>
      <vt:lpstr>KB: (O, R, C, …)</vt:lpstr>
      <vt:lpstr>KB: (O, R, C, …, L)</vt:lpstr>
      <vt:lpstr>KB: (O, R, C, I, …, A, L)</vt:lpstr>
      <vt:lpstr>KB: (O, R, C, I, D, A, L)</vt:lpstr>
      <vt:lpstr>KB Query</vt:lpstr>
      <vt:lpstr>KB Query</vt:lpstr>
      <vt:lpstr>KB Reasoning</vt:lpstr>
      <vt:lpstr>Free-form Query Processing with Annotated Results</vt:lpstr>
      <vt:lpstr>KBB: (Semi)-Automatically Building KBs</vt:lpstr>
      <vt:lpstr>Ontology Editor</vt:lpstr>
      <vt:lpstr>FOCIH: Form-based Ontology Creation and Information Harvesting</vt:lpstr>
      <vt:lpstr>TANGO: Table ANalysis for Generating Ontologies</vt:lpstr>
      <vt:lpstr>TISP: Table Interpretation by Sibling Pages</vt:lpstr>
      <vt:lpstr>TISP: Table Interpretation by Sibling Pages</vt:lpstr>
      <vt:lpstr>NER: Named-Entity Recognition</vt:lpstr>
      <vt:lpstr>Reverse Engineering from Structured Sources</vt:lpstr>
      <vt:lpstr>RDB Reverse Engineering</vt:lpstr>
      <vt:lpstr>C-XML: Conceptual XML</vt:lpstr>
      <vt:lpstr>OWL  OSM</vt:lpstr>
      <vt:lpstr>Nested Table Reverse Engineering via TISP</vt:lpstr>
      <vt:lpstr>Semantic Integration</vt:lpstr>
      <vt:lpstr>Multi-faceted Schema Mapping</vt:lpstr>
      <vt:lpstr>Example</vt:lpstr>
      <vt:lpstr>Individual Facet Matching</vt:lpstr>
      <vt:lpstr>Attribute Names </vt:lpstr>
      <vt:lpstr>WordNet Rule </vt:lpstr>
      <vt:lpstr>Confidence Measures</vt:lpstr>
      <vt:lpstr>Data-Value Characteristics</vt:lpstr>
      <vt:lpstr>Confidence Measures</vt:lpstr>
      <vt:lpstr>Expected Data Values</vt:lpstr>
      <vt:lpstr>Confidence Measures</vt:lpstr>
      <vt:lpstr>Combined Measures</vt:lpstr>
      <vt:lpstr>Final Confidence Measures </vt:lpstr>
      <vt:lpstr>Direct &amp; Indirect Schema Mappings</vt:lpstr>
      <vt:lpstr>Mapping Generation</vt:lpstr>
      <vt:lpstr>Union and Selection</vt:lpstr>
      <vt:lpstr>Decomposition and Composition</vt:lpstr>
      <vt:lpstr>Semantic Enrichment (e.g., MOGO)</vt:lpstr>
      <vt:lpstr>Sample Input </vt:lpstr>
      <vt:lpstr>Concept/Value Recognition</vt:lpstr>
      <vt:lpstr>Concept/Value Recognition</vt:lpstr>
      <vt:lpstr>Concept/Value Recognition</vt:lpstr>
      <vt:lpstr>Relationship Discovery</vt:lpstr>
      <vt:lpstr>Relationship Discovery</vt:lpstr>
      <vt:lpstr>Constraint Discovery</vt:lpstr>
      <vt:lpstr>Ontology Workbench:  Prototype Development Tool</vt:lpstr>
      <vt:lpstr>Case Study: Knowledge Bundles for Bio-Research</vt:lpstr>
      <vt:lpstr>Research Study: Objective and Task</vt:lpstr>
      <vt:lpstr>Gather SNP Information from the NCBI dbSNP Repository</vt:lpstr>
      <vt:lpstr>Search PubMed Literature</vt:lpstr>
      <vt:lpstr>Reverse-Engineer Human Subject Information from INDIVO</vt:lpstr>
      <vt:lpstr>Reverse-Engineer Human Subject Information from INDIVO</vt:lpstr>
      <vt:lpstr>Add Annotated Images</vt:lpstr>
      <vt:lpstr>Query and Analyze Data in Knowledge Bundle (KB)</vt:lpstr>
      <vt:lpstr>Research to Accomplish</vt:lpstr>
      <vt:lpstr>Issue Resolution (Summary)</vt:lpstr>
      <vt:lpstr>Vision: KBs &amp; KBBs for “Knowledge Discovery and Dissemination”</vt:lpstr>
    </vt:vector>
  </TitlesOfParts>
  <Company>BYU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KBB: A Knowledge-Bundle Builder for Research Studies</dc:title>
  <dc:creator>David W. Embley</dc:creator>
  <cp:lastModifiedBy>David W. Embley</cp:lastModifiedBy>
  <cp:revision>203</cp:revision>
  <dcterms:created xsi:type="dcterms:W3CDTF">2009-09-01T14:23:04Z</dcterms:created>
  <dcterms:modified xsi:type="dcterms:W3CDTF">2010-01-15T20:21:11Z</dcterms:modified>
</cp:coreProperties>
</file>