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6" r:id="rId6"/>
    <p:sldId id="261" r:id="rId7"/>
    <p:sldId id="265" r:id="rId8"/>
    <p:sldId id="263" r:id="rId9"/>
    <p:sldId id="267" r:id="rId10"/>
    <p:sldId id="262" r:id="rId11"/>
    <p:sldId id="271" r:id="rId12"/>
    <p:sldId id="272" r:id="rId13"/>
    <p:sldId id="270" r:id="rId14"/>
    <p:sldId id="269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94" autoAdjust="0"/>
  </p:normalViewPr>
  <p:slideViewPr>
    <p:cSldViewPr>
      <p:cViewPr varScale="1">
        <p:scale>
          <a:sx n="49" d="100"/>
          <a:sy n="49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omP\Work\School\My%20Writing\ExtractionCollaboration\2_Paper\Images\AncestryOcrProgress-2009.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All-or-None</a:t>
            </a:r>
            <a:r>
              <a:rPr lang="en-US" baseline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F-Measure</a:t>
            </a:r>
            <a:r>
              <a:rPr lang="en-US" baseline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of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Full-Names, </a:t>
            </a: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Blind Test, a Dozen Different Documents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c:rich>
      </c:tx>
      <c:layout/>
    </c:title>
    <c:plotArea>
      <c:layout/>
      <c:barChart>
        <c:barDir val="col"/>
        <c:grouping val="clustered"/>
        <c:ser>
          <c:idx val="2"/>
          <c:order val="0"/>
          <c:tx>
            <c:strRef>
              <c:f>'Corpus blind F-measures'!$A$2</c:f>
              <c:strCache>
                <c:ptCount val="1"/>
                <c:pt idx="0">
                  <c:v>F-Measure of Full-Names, 
Blind Test, a Dozen Different Documents
</c:v>
                </c:pt>
              </c:strCache>
            </c:strRef>
          </c:tx>
          <c:spPr>
            <a:solidFill>
              <a:srgbClr val="FFFF66"/>
            </a:solidFill>
          </c:spPr>
          <c:dLbls>
            <c:showVal val="1"/>
          </c:dLbls>
          <c:cat>
            <c:strRef>
              <c:f>'Corpus blind F-measures'!$B$1:$F$1</c:f>
              <c:strCache>
                <c:ptCount val="5"/>
                <c:pt idx="0">
                  <c:v>1. Dictionary</c:v>
                </c:pt>
                <c:pt idx="1">
                  <c:v>2. Regex</c:v>
                </c:pt>
                <c:pt idx="2">
                  <c:v>3. MEMM</c:v>
                </c:pt>
                <c:pt idx="3">
                  <c:v>4. CRF</c:v>
                </c:pt>
                <c:pt idx="4">
                  <c:v>Ensemble (1, 2, 3)</c:v>
                </c:pt>
              </c:strCache>
            </c:strRef>
          </c:cat>
          <c:val>
            <c:numRef>
              <c:f>'Corpus blind F-measures'!$B$2:$F$2</c:f>
              <c:numCache>
                <c:formatCode>0.0%</c:formatCode>
                <c:ptCount val="5"/>
                <c:pt idx="0">
                  <c:v>0.31730000000000047</c:v>
                </c:pt>
                <c:pt idx="1">
                  <c:v>0.48300000000000026</c:v>
                </c:pt>
                <c:pt idx="2">
                  <c:v>0.32880000000000043</c:v>
                </c:pt>
                <c:pt idx="3">
                  <c:v>0.35370000000000001</c:v>
                </c:pt>
                <c:pt idx="4">
                  <c:v>0.51249999999999996</c:v>
                </c:pt>
              </c:numCache>
            </c:numRef>
          </c:val>
        </c:ser>
        <c:axId val="56238464"/>
        <c:axId val="56240000"/>
      </c:barChart>
      <c:catAx>
        <c:axId val="56238464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pPr>
            <a:endParaRPr lang="en-US"/>
          </a:p>
        </c:txPr>
        <c:crossAx val="56240000"/>
        <c:crosses val="autoZero"/>
        <c:auto val="1"/>
        <c:lblAlgn val="ctr"/>
        <c:lblOffset val="100"/>
      </c:catAx>
      <c:valAx>
        <c:axId val="56240000"/>
        <c:scaling>
          <c:orientation val="minMax"/>
          <c:max val="1"/>
        </c:scaling>
        <c:axPos val="l"/>
        <c:majorGridlines/>
        <c:numFmt formatCode="0.0%" sourceLinked="1"/>
        <c:tickLblPos val="nextTo"/>
        <c:txPr>
          <a:bodyPr/>
          <a:lstStyle/>
          <a:p>
            <a: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pPr>
            <a:endParaRPr lang="en-US"/>
          </a:p>
        </c:txPr>
        <c:crossAx val="56238464"/>
        <c:crosses val="autoZero"/>
        <c:crossBetween val="between"/>
      </c:valAx>
    </c:plotArea>
    <c:plotVisOnly val="1"/>
  </c:chart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930DA-3A2B-4DEE-8310-54D483387775}" type="datetimeFigureOut">
              <a:rPr lang="en-US" smtClean="0"/>
              <a:pPr/>
              <a:t>2/19/2010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AF039-0442-473D-A3BB-E78759DC7F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document search and knowledge engineering.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BOPCRIS was getting 70-80% F-measure</a:t>
            </a:r>
            <a:r>
              <a:rPr lang="en-US" baseline="0" dirty="0" smtClean="0"/>
              <a:t> on their data.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Line breaks</a:t>
            </a:r>
            <a:r>
              <a:rPr lang="en-US" baseline="0" dirty="0" smtClean="0"/>
              <a:t> in one document or paragraph mean something different than what they do in another.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I’d most</a:t>
            </a:r>
            <a:r>
              <a:rPr lang="en-US" baseline="0" dirty="0" smtClean="0"/>
              <a:t> like to consider is scoring indirectly by an extraction grammar applicability score to fuel semi-supervised grammar induction as part of bootstrapping.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AF039-0442-473D-A3BB-E78759DC7F3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E4B3-082C-4991-8265-9A45A47DABD5}" type="datetime1">
              <a:rPr lang="en-US" smtClean="0"/>
              <a:pPr/>
              <a:t>2/19/2010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6384D-A811-4DA3-8EFA-3E8B8886FAEB}" type="datetime1">
              <a:rPr lang="en-US" smtClean="0"/>
              <a:pPr/>
              <a:t>2/19/2010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5E7C-45AF-4601-B40E-5B50C1BEA4E0}" type="datetime1">
              <a:rPr lang="en-US" smtClean="0"/>
              <a:pPr/>
              <a:t>2/19/2010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663A-5213-4AA2-8CD7-DDBE1A25CAA8}" type="datetime1">
              <a:rPr lang="en-US" smtClean="0"/>
              <a:pPr/>
              <a:t>2/19/2010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2B468-8AF9-4239-9685-458D07636DB2}" type="datetime1">
              <a:rPr lang="en-US" smtClean="0"/>
              <a:pPr/>
              <a:t>2/19/2010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21E97-7B93-4AB3-884A-B695F329A008}" type="datetime1">
              <a:rPr lang="en-US" smtClean="0"/>
              <a:pPr/>
              <a:t>2/19/2010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94B0-FD3E-477B-B6E8-84C2F9844ED7}" type="datetime1">
              <a:rPr lang="en-US" smtClean="0"/>
              <a:pPr/>
              <a:t>2/19/2010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AADF1-AAE5-4135-8A41-037F8BDBB65D}" type="datetime1">
              <a:rPr lang="en-US" smtClean="0"/>
              <a:pPr/>
              <a:t>2/19/2010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DFEA-B60D-4121-A8DA-878D99E8520F}" type="datetime1">
              <a:rPr lang="en-US" smtClean="0"/>
              <a:pPr/>
              <a:t>2/19/2010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7E32B-4C72-49B9-9DF8-CD97D9F5645A}" type="datetime1">
              <a:rPr lang="en-US" smtClean="0"/>
              <a:pPr/>
              <a:t>2/19/2010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50CA-ACCF-472F-86F6-CB0970964059}" type="datetime1">
              <a:rPr lang="en-US" smtClean="0"/>
              <a:pPr/>
              <a:t>2/19/2010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29478-A110-41D2-905E-B4210899F55A}" type="datetime1">
              <a:rPr lang="en-US" smtClean="0"/>
              <a:pPr/>
              <a:t>2/19/2010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772400" cy="16954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Extracting </a:t>
            </a:r>
            <a:r>
              <a:rPr lang="en-US" dirty="0" smtClean="0">
                <a:solidFill>
                  <a:srgbClr val="FFFF00"/>
                </a:solidFill>
              </a:rPr>
              <a:t>Information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from </a:t>
            </a:r>
            <a:r>
              <a:rPr lang="en-US" dirty="0" smtClean="0">
                <a:solidFill>
                  <a:srgbClr val="FFFF00"/>
                </a:solidFill>
              </a:rPr>
              <a:t>Diverse and Noisy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Scanned Document Images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60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Thomas L. Packer 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and 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DEG &amp; NLP Labs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C7153-9027-4B81-BF45-68D622E92798}" type="datetime1">
              <a:rPr lang="en-US" smtClean="0"/>
              <a:pPr/>
              <a:t>2/19/2010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My Dropbox\Projects\School\Projects\NLP\Presentations\Pictures\Character-Level Noise, separated lin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1" y="2667000"/>
            <a:ext cx="7848599" cy="302755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Challenge 3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16002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OCR and other character-level noise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0A7D-9B24-4A6C-94F8-C9D6E113F2FE}" type="datetime1">
              <a:rPr lang="en-US" smtClean="0"/>
              <a:pPr/>
              <a:t>2/19/2010</a:t>
            </a:fld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176124" y="4265612"/>
            <a:ext cx="457200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09248" y="3511944"/>
            <a:ext cx="2133600" cy="0"/>
          </a:xfrm>
          <a:prstGeom prst="line">
            <a:avLst/>
          </a:prstGeom>
          <a:ln w="254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155260" y="5048756"/>
            <a:ext cx="152400" cy="0"/>
          </a:xfrm>
          <a:prstGeom prst="line">
            <a:avLst/>
          </a:prstGeom>
          <a:ln w="254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82632" y="2939432"/>
            <a:ext cx="990600" cy="0"/>
          </a:xfrm>
          <a:prstGeom prst="line">
            <a:avLst/>
          </a:prstGeom>
          <a:ln w="254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910476" y="4531540"/>
            <a:ext cx="1600200" cy="0"/>
          </a:xfrm>
          <a:prstGeom prst="line">
            <a:avLst/>
          </a:prstGeom>
          <a:ln w="254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112184" y="3998140"/>
            <a:ext cx="914400" cy="0"/>
          </a:xfrm>
          <a:prstGeom prst="line">
            <a:avLst/>
          </a:prstGeom>
          <a:ln w="254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664384" y="5510676"/>
            <a:ext cx="152400" cy="0"/>
          </a:xfrm>
          <a:prstGeom prst="line">
            <a:avLst/>
          </a:prstGeom>
          <a:ln w="254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934200" y="2939432"/>
            <a:ext cx="1447800" cy="0"/>
          </a:xfrm>
          <a:prstGeom prst="line">
            <a:avLst/>
          </a:prstGeom>
          <a:ln w="254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809244" y="3540940"/>
            <a:ext cx="609600" cy="0"/>
          </a:xfrm>
          <a:prstGeom prst="line">
            <a:avLst/>
          </a:prstGeom>
          <a:ln w="254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598892" y="2855140"/>
            <a:ext cx="304800" cy="0"/>
          </a:xfrm>
          <a:prstGeom prst="line">
            <a:avLst/>
          </a:prstGeom>
          <a:ln w="254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33876" y="3139710"/>
            <a:ext cx="312892" cy="20230"/>
          </a:xfrm>
          <a:prstGeom prst="line">
            <a:avLst/>
          </a:prstGeom>
          <a:ln w="254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022968" y="3091158"/>
            <a:ext cx="1882073" cy="49228"/>
          </a:xfrm>
          <a:prstGeom prst="line">
            <a:avLst/>
          </a:prstGeom>
          <a:ln w="254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563152" y="3928009"/>
            <a:ext cx="304800" cy="0"/>
          </a:xfrm>
          <a:prstGeom prst="line">
            <a:avLst/>
          </a:prstGeom>
          <a:ln w="254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37248" y="4116823"/>
            <a:ext cx="304800" cy="0"/>
          </a:xfrm>
          <a:prstGeom prst="line">
            <a:avLst/>
          </a:prstGeom>
          <a:ln w="254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182786" y="4988066"/>
            <a:ext cx="152400" cy="0"/>
          </a:xfrm>
          <a:prstGeom prst="line">
            <a:avLst/>
          </a:prstGeom>
          <a:ln w="254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766087" y="5525511"/>
            <a:ext cx="152400" cy="0"/>
          </a:xfrm>
          <a:prstGeom prst="line">
            <a:avLst/>
          </a:prstGeom>
          <a:ln w="254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422216" y="4447248"/>
            <a:ext cx="457200" cy="0"/>
          </a:xfrm>
          <a:prstGeom prst="line">
            <a:avLst/>
          </a:prstGeom>
          <a:ln w="254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645340" y="4652920"/>
            <a:ext cx="592741" cy="14836"/>
          </a:xfrm>
          <a:prstGeom prst="line">
            <a:avLst/>
          </a:prstGeom>
          <a:ln w="254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Proposed Solution 1 to Challenge 3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19600"/>
          </a:xfrm>
        </p:spPr>
        <p:txBody>
          <a:bodyPr>
            <a:normAutofit fontScale="62500" lnSpcReduction="20000"/>
          </a:bodyPr>
          <a:lstStyle/>
          <a:p>
            <a:pPr lvl="1">
              <a:buNone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GivenName  </a:t>
            </a:r>
            <a:r>
              <a:rPr lang="en-US" dirty="0" smtClean="0">
                <a:solidFill>
                  <a:srgbClr val="FFFF66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sym typeface="Wingdings" pitchFamily="2" charset="2"/>
              </a:rPr>
              <a:t>  “John” </a:t>
            </a:r>
            <a:r>
              <a:rPr lang="en-US" dirty="0" smtClean="0">
                <a:solidFill>
                  <a:srgbClr val="FFFF66"/>
                </a:solidFill>
                <a:sym typeface="Wingdings" pitchFamily="2" charset="2"/>
              </a:rPr>
              <a:t>|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sym typeface="Wingdings" pitchFamily="2" charset="2"/>
              </a:rPr>
              <a:t> “Margaret”</a:t>
            </a:r>
            <a:endParaRPr lang="en-US" sz="900" dirty="0" smtClean="0">
              <a:solidFill>
                <a:schemeClr val="accent6">
                  <a:lumMod val="20000"/>
                  <a:lumOff val="80000"/>
                </a:schemeClr>
              </a:solidFill>
              <a:sym typeface="Wingdings" pitchFamily="2" charset="2"/>
            </a:endParaRPr>
          </a:p>
          <a:p>
            <a:pPr lvl="1">
              <a:buNone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sym typeface="Wingdings" pitchFamily="2" charset="2"/>
              </a:rPr>
              <a:t>Surname  </a:t>
            </a:r>
            <a:r>
              <a:rPr lang="en-US" dirty="0" smtClean="0">
                <a:solidFill>
                  <a:srgbClr val="FFFF66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sym typeface="Wingdings" pitchFamily="2" charset="2"/>
              </a:rPr>
              <a:t>  “Steele” </a:t>
            </a:r>
            <a:r>
              <a:rPr lang="en-US" dirty="0" smtClean="0">
                <a:solidFill>
                  <a:srgbClr val="FFFF66"/>
                </a:solidFill>
                <a:sym typeface="Wingdings" pitchFamily="2" charset="2"/>
              </a:rPr>
              <a:t>|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sym typeface="Wingdings" pitchFamily="2" charset="2"/>
              </a:rPr>
              <a:t> “Anderson”</a:t>
            </a:r>
          </a:p>
          <a:p>
            <a:pPr lvl="1">
              <a:buNone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sym typeface="Wingdings" pitchFamily="2" charset="2"/>
              </a:rPr>
              <a:t>PersonName  </a:t>
            </a:r>
            <a:r>
              <a:rPr lang="en-US" dirty="0" smtClean="0">
                <a:solidFill>
                  <a:srgbClr val="FFFF66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sym typeface="Wingdings" pitchFamily="2" charset="2"/>
              </a:rPr>
              <a:t>  GivenName </a:t>
            </a:r>
            <a:r>
              <a:rPr lang="en-US" dirty="0" smtClean="0">
                <a:solidFill>
                  <a:srgbClr val="FFFF66"/>
                </a:solidFill>
                <a:sym typeface="Wingdings" pitchFamily="2" charset="2"/>
              </a:rPr>
              <a:t>|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sym typeface="Wingdings" pitchFamily="2" charset="2"/>
              </a:rPr>
              <a:t> GivenName Surname</a:t>
            </a: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lvl="1">
              <a:buNone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ParentChildRelationship  </a:t>
            </a:r>
            <a:r>
              <a:rPr lang="en-US" dirty="0" smtClean="0">
                <a:solidFill>
                  <a:srgbClr val="FFFF66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sym typeface="Wingdings" pitchFamily="2" charset="2"/>
              </a:rPr>
              <a:t>  </a:t>
            </a:r>
            <a:r>
              <a:rPr lang="en-US" sz="2700" dirty="0" smtClean="0">
                <a:solidFill>
                  <a:schemeClr val="accent6">
                    <a:lumMod val="20000"/>
                    <a:lumOff val="80000"/>
                  </a:schemeClr>
                </a:solidFill>
                <a:sym typeface="Wingdings" pitchFamily="2" charset="2"/>
              </a:rPr>
              <a:t>PersonName  ChildKeyWord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sym typeface="Wingdings" pitchFamily="2" charset="2"/>
              </a:rPr>
              <a:t>  PersonName</a:t>
            </a:r>
            <a:endParaRPr lang="en-US" sz="900" dirty="0" smtClean="0">
              <a:solidFill>
                <a:schemeClr val="accent6">
                  <a:lumMod val="20000"/>
                  <a:lumOff val="80000"/>
                </a:schemeClr>
              </a:solidFill>
              <a:sym typeface="Wingdings" pitchFamily="2" charset="2"/>
            </a:endParaRPr>
          </a:p>
          <a:p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“Post-Terminal” CFG Rules</a:t>
            </a:r>
          </a:p>
          <a:p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lvl="1">
              <a:buNone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sym typeface="Wingdings" pitchFamily="2" charset="2"/>
              </a:rPr>
              <a:t>“Steele”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FFFF66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sym typeface="Wingdings" pitchFamily="2" charset="2"/>
              </a:rPr>
              <a:t>  “S  t  e  e  l  e”</a:t>
            </a:r>
            <a:endParaRPr lang="en-US" sz="900" dirty="0" smtClean="0">
              <a:solidFill>
                <a:schemeClr val="accent6">
                  <a:lumMod val="20000"/>
                  <a:lumOff val="80000"/>
                </a:schemeClr>
              </a:solidFill>
              <a:sym typeface="Wingdings" pitchFamily="2" charset="2"/>
            </a:endParaRPr>
          </a:p>
          <a:p>
            <a:pPr lvl="1">
              <a:buNone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sym typeface="Wingdings" pitchFamily="2" charset="2"/>
              </a:rPr>
              <a:t>MergedTokens  </a:t>
            </a:r>
            <a:r>
              <a:rPr lang="en-US" dirty="0" smtClean="0">
                <a:solidFill>
                  <a:srgbClr val="FFFF66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sym typeface="Wingdings" pitchFamily="2" charset="2"/>
              </a:rPr>
              <a:t>  </a:t>
            </a:r>
            <a:r>
              <a:rPr lang="en-US" dirty="0" smtClean="0">
                <a:solidFill>
                  <a:srgbClr val="FFFF66"/>
                </a:solidFill>
                <a:sym typeface="Wingdings" pitchFamily="2" charset="2"/>
              </a:rPr>
              <a:t>(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sym typeface="Wingdings" pitchFamily="2" charset="2"/>
              </a:rPr>
              <a:t>SingleCharToken “ ”</a:t>
            </a:r>
            <a:r>
              <a:rPr lang="en-US" dirty="0" smtClean="0">
                <a:solidFill>
                  <a:srgbClr val="FFFF66"/>
                </a:solidFill>
                <a:sym typeface="Wingdings" pitchFamily="2" charset="2"/>
              </a:rPr>
              <a:t>) {2-20} </a:t>
            </a:r>
            <a:endParaRPr lang="en-US" sz="700" dirty="0" smtClean="0">
              <a:solidFill>
                <a:srgbClr val="FFFF66"/>
              </a:solidFill>
              <a:sym typeface="Wingdings" pitchFamily="2" charset="2"/>
            </a:endParaRPr>
          </a:p>
          <a:p>
            <a:pPr lvl="1">
              <a:buNone/>
            </a:pP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  <a:sym typeface="Wingdings" pitchFamily="2" charset="2"/>
            </a:endParaRPr>
          </a:p>
          <a:p>
            <a:pPr lvl="1">
              <a:buNone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sym typeface="Wingdings" pitchFamily="2" charset="2"/>
              </a:rPr>
              <a:t>“Anderson”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FFFF66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sym typeface="Wingdings" pitchFamily="2" charset="2"/>
              </a:rPr>
              <a:t>  “Ander-  son”</a:t>
            </a:r>
            <a:endParaRPr lang="en-US" sz="900" dirty="0" smtClean="0">
              <a:solidFill>
                <a:schemeClr val="accent6">
                  <a:lumMod val="20000"/>
                  <a:lumOff val="80000"/>
                </a:schemeClr>
              </a:solidFill>
              <a:sym typeface="Wingdings" pitchFamily="2" charset="2"/>
            </a:endParaRPr>
          </a:p>
          <a:p>
            <a:pPr lvl="1">
              <a:buNone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sym typeface="Wingdings" pitchFamily="2" charset="2"/>
              </a:rPr>
              <a:t>MergedTokens  </a:t>
            </a:r>
            <a:r>
              <a:rPr lang="en-US" dirty="0" smtClean="0">
                <a:solidFill>
                  <a:srgbClr val="FFFF66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sym typeface="Wingdings" pitchFamily="2" charset="2"/>
              </a:rPr>
              <a:t>  AnyToken “-” “ ” AnyToken</a:t>
            </a:r>
            <a:endParaRPr lang="en-US" sz="900" dirty="0" smtClean="0">
              <a:solidFill>
                <a:schemeClr val="accent6">
                  <a:lumMod val="20000"/>
                  <a:lumOff val="80000"/>
                </a:schemeClr>
              </a:solidFill>
              <a:sym typeface="Wingdings" pitchFamily="2" charset="2"/>
            </a:endParaRPr>
          </a:p>
          <a:p>
            <a:pPr lvl="1">
              <a:buNone/>
            </a:pP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  <a:sym typeface="Wingdings" pitchFamily="2" charset="2"/>
            </a:endParaRPr>
          </a:p>
          <a:p>
            <a:pPr lvl="1">
              <a:buNone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sym typeface="Wingdings" pitchFamily="2" charset="2"/>
              </a:rPr>
              <a:t>“Anderson”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FFFF66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sym typeface="Wingdings" pitchFamily="2" charset="2"/>
              </a:rPr>
              <a:t>  “Andersor”</a:t>
            </a:r>
            <a:endParaRPr lang="en-US" sz="900" dirty="0" smtClean="0">
              <a:solidFill>
                <a:schemeClr val="accent6">
                  <a:lumMod val="20000"/>
                  <a:lumOff val="80000"/>
                </a:schemeClr>
              </a:solidFill>
              <a:sym typeface="Wingdings" pitchFamily="2" charset="2"/>
            </a:endParaRPr>
          </a:p>
          <a:p>
            <a:pPr lvl="1">
              <a:buNone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sym typeface="Wingdings" pitchFamily="2" charset="2"/>
              </a:rPr>
              <a:t>NoiseModelMappedToken  </a:t>
            </a:r>
            <a:r>
              <a:rPr lang="en-US" dirty="0" smtClean="0">
                <a:solidFill>
                  <a:srgbClr val="FFFF66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sym typeface="Wingdings" pitchFamily="2" charset="2"/>
              </a:rPr>
              <a:t>  AnyToken</a:t>
            </a:r>
            <a:endParaRPr lang="en-US" sz="900" dirty="0" smtClean="0">
              <a:solidFill>
                <a:schemeClr val="accent6">
                  <a:lumMod val="20000"/>
                  <a:lumOff val="80000"/>
                </a:schemeClr>
              </a:solidFill>
              <a:sym typeface="Wingdings" pitchFamily="2" charset="2"/>
            </a:endParaRPr>
          </a:p>
          <a:p>
            <a:pPr lvl="1"/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0A7D-9B24-4A6C-94F8-C9D6E113F2FE}" type="datetime1">
              <a:rPr lang="en-US" smtClean="0"/>
              <a:pPr/>
              <a:t>2/19/2010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Proposed Solution 2 to Challenge 3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Develop and compose weighted finite state transducers for:</a:t>
            </a:r>
          </a:p>
          <a:p>
            <a:pPr lvl="1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Language modeling / OCR error correction</a:t>
            </a:r>
          </a:p>
          <a:p>
            <a:pPr lvl="1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Information extraction</a:t>
            </a: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Plug into the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OCRopus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OCR engine.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0A7D-9B24-4A6C-94F8-C9D6E113F2FE}" type="datetime1">
              <a:rPr lang="en-US" smtClean="0"/>
              <a:pPr/>
              <a:t>2/19/2010</a:t>
            </a:fld>
            <a:endParaRPr lang="en-US"/>
          </a:p>
        </p:txBody>
      </p:sp>
      <p:pic>
        <p:nvPicPr>
          <p:cNvPr id="3074" name="Picture 2" descr="C:\My Dropbox\Projects\School\Projects\NLP\Presentations\Pictures\WFST using data or intuition mode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648200"/>
            <a:ext cx="7924800" cy="1385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Challenge 4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810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More (labeled) data needed:</a:t>
            </a:r>
          </a:p>
          <a:p>
            <a:pPr lvl="1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Training data (supervised ML)</a:t>
            </a:r>
          </a:p>
          <a:p>
            <a:pPr lvl="1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Evaluation data (statistical significance)</a:t>
            </a:r>
          </a:p>
          <a:p>
            <a:pPr lvl="1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Knowledge sources (dictionaries,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0A7D-9B24-4A6C-94F8-C9D6E113F2FE}" type="datetime1">
              <a:rPr lang="en-US" smtClean="0"/>
              <a:pPr/>
              <a:t>2/19/2010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Proposed Solutions to Challenge 4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810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Get more data and label it.</a:t>
            </a:r>
          </a:p>
          <a:p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Use semi-supervised and indirectly-supervised ML:</a:t>
            </a:r>
          </a:p>
          <a:p>
            <a:pPr lvl="1"/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Bootstrapping from a few labeled examples and/or a few rules + lots of unlabeled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0A7D-9B24-4A6C-94F8-C9D6E113F2FE}" type="datetime1">
              <a:rPr lang="en-US" smtClean="0"/>
              <a:pPr/>
              <a:t>2/19/2010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My Dropbox\Projects\School\Projects\NLP\Presentations\Pictures\cwln1120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640913"/>
            <a:ext cx="3805571" cy="453128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trike="sngStrike" dirty="0" smtClean="0">
                <a:solidFill>
                  <a:srgbClr val="FFFF00"/>
                </a:solidFill>
              </a:rPr>
              <a:t>Questions?</a:t>
            </a:r>
            <a:r>
              <a:rPr lang="en-US" dirty="0" smtClean="0">
                <a:solidFill>
                  <a:srgbClr val="FFFF00"/>
                </a:solidFill>
              </a:rPr>
              <a:t>  Feedback?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0A7D-9B24-4A6C-94F8-C9D6E113F2FE}" type="datetime1">
              <a:rPr lang="en-US" smtClean="0"/>
              <a:pPr/>
              <a:t>2/19/2010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Goal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Extract topic-specific (e.g. genealogy-related) entities and relationships from scanned document images.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7" name="Picture 3" descr="C:\My Dropbox\Projects\School\Projects\NLP\Presentations\Pictures\FairfieldTopOfPage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476" y="3657600"/>
            <a:ext cx="3516524" cy="2362200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>
          <a:xfrm>
            <a:off x="4419600" y="4724400"/>
            <a:ext cx="533400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My Dropbox\Projects\School\Projects\NLP\Presentations\Pictures\FairfieldTopOfPageImage_ExtractionXml_Sma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8400" y="3276600"/>
            <a:ext cx="2786400" cy="3276600"/>
          </a:xfrm>
          <a:prstGeom prst="rect">
            <a:avLst/>
          </a:prstGeom>
          <a:noFill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F713C-7F6B-4161-ABB4-C5F4E916B3B2}" type="datetime1">
              <a:rPr lang="en-US" smtClean="0"/>
              <a:pPr/>
              <a:t>2/19/2010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Sub-goals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16002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Text Document Reconstruction (incl. OCR)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Information Extraction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7" name="Picture 3" descr="C:\My Dropbox\Projects\School\Projects\NLP\Presentations\Pictures\FairfieldTopOfPage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779662"/>
            <a:ext cx="2722470" cy="1828800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>
          <a:xfrm>
            <a:off x="3352800" y="4617862"/>
            <a:ext cx="533400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My Dropbox\Projects\School\Projects\NLP\Presentations\Pictures\FairfieldTopOfPageImage_ExtractionXml_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779661"/>
            <a:ext cx="1905000" cy="2240139"/>
          </a:xfrm>
          <a:prstGeom prst="rect">
            <a:avLst/>
          </a:prstGeom>
          <a:noFill/>
        </p:spPr>
      </p:pic>
      <p:pic>
        <p:nvPicPr>
          <p:cNvPr id="6" name="Picture 4" descr="C:\My Dropbox\Projects\School\Projects\NLP\Presentations\Pictures\FairfieldTopOfPageImage_Tex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779662"/>
            <a:ext cx="1905000" cy="2177803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>
            <a:off x="5943600" y="4617862"/>
            <a:ext cx="533400" cy="158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C1AF-4B22-46A5-9DA5-2E884F76FAB1}" type="datetime1">
              <a:rPr lang="en-US" smtClean="0"/>
              <a:pPr/>
              <a:t>2/19/2010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Initial Approach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8862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Use existing commercial OCR engine output (provided by Ancestry.com)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Use existing information extraction techniques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Hand-written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regex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and CFG rules and dictionaries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MEMM and CRF trained from </a:t>
            </a:r>
            <a:r>
              <a:rPr lang="en-US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CoNLL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NER data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6094-F8EE-4C13-A1FE-5DE5AC684151}" type="datetime1">
              <a:rPr lang="en-US" smtClean="0"/>
              <a:pPr/>
              <a:t>2/19/2010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Results of Initial Approach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990600" y="2133600"/>
          <a:ext cx="7172325" cy="3552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163AC-C94C-4C9B-96AF-D5D06A7DF96E}" type="datetime1">
              <a:rPr lang="en-US" smtClean="0"/>
              <a:pPr/>
              <a:t>2/19/2010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Challenge 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Existing OCR lost punctuation and formatting.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5" name="Picture 3" descr="C:\My Dropbox\Projects\School\Projects\NLP\Presentations\Pictures\FairfieldMiddleOfPageImag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767748"/>
            <a:ext cx="4212907" cy="1676400"/>
          </a:xfrm>
          <a:prstGeom prst="rect">
            <a:avLst/>
          </a:prstGeom>
          <a:noFill/>
        </p:spPr>
      </p:pic>
      <p:pic>
        <p:nvPicPr>
          <p:cNvPr id="3076" name="Picture 4" descr="C:\My Dropbox\Projects\School\Projects\NLP\Presentations\Pictures\FairfieldMiddleOfPageImage_Tex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053748"/>
            <a:ext cx="8458200" cy="813652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16200000" flipH="1">
            <a:off x="2045126" y="4584274"/>
            <a:ext cx="329348" cy="1524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52600" y="3361164"/>
            <a:ext cx="4572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38200" y="3910748"/>
            <a:ext cx="8382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079653" y="3902656"/>
            <a:ext cx="511147" cy="1349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00756" y="5783380"/>
            <a:ext cx="946768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16304" y="5783380"/>
            <a:ext cx="6096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368984" y="5783380"/>
            <a:ext cx="455848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314956" y="5630980"/>
            <a:ext cx="1183460" cy="0"/>
          </a:xfrm>
          <a:prstGeom prst="line">
            <a:avLst/>
          </a:prstGeom>
          <a:ln w="254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0800000">
            <a:off x="2590801" y="5630980"/>
            <a:ext cx="354701" cy="4720"/>
          </a:xfrm>
          <a:prstGeom prst="line">
            <a:avLst/>
          </a:prstGeom>
          <a:ln w="254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342008" y="5626260"/>
            <a:ext cx="865850" cy="1348"/>
          </a:xfrm>
          <a:prstGeom prst="line">
            <a:avLst/>
          </a:prstGeom>
          <a:ln w="254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Date Placeholder 6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BBAD-3C08-4A3C-80D3-74ED6E974188}" type="datetime1">
              <a:rPr lang="en-US" smtClean="0"/>
              <a:pPr/>
              <a:t>2/19/2010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My Dropbox\Projects\School\Projects\NLP\Presentations\Pictures\FairfieldMiddleOfPageImage_Reformatted_Tex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857966"/>
            <a:ext cx="4775200" cy="139043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Proposed Solution to Challenge 1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16002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Re-OCR, preserve punctuation and formatting.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5" name="Picture 3" descr="C:\My Dropbox\Projects\School\Projects\NLP\Presentations\Pictures\FairfieldMiddleOfPageImage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767748"/>
            <a:ext cx="4212907" cy="16764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3276600" y="4495800"/>
            <a:ext cx="381000" cy="2286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752600" y="3361164"/>
            <a:ext cx="4572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38200" y="3910748"/>
            <a:ext cx="8382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079653" y="3902656"/>
            <a:ext cx="511147" cy="1349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575331" y="5833009"/>
            <a:ext cx="851012" cy="272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572000" y="5454032"/>
            <a:ext cx="5334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912540" y="5835032"/>
            <a:ext cx="3810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572000" y="5317816"/>
            <a:ext cx="533400" cy="0"/>
          </a:xfrm>
          <a:prstGeom prst="line">
            <a:avLst/>
          </a:prstGeom>
          <a:ln w="254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0800000">
            <a:off x="4911866" y="5695444"/>
            <a:ext cx="387745" cy="0"/>
          </a:xfrm>
          <a:prstGeom prst="line">
            <a:avLst/>
          </a:prstGeom>
          <a:ln w="254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590838" y="5699088"/>
            <a:ext cx="828762" cy="0"/>
          </a:xfrm>
          <a:prstGeom prst="line">
            <a:avLst/>
          </a:prstGeom>
          <a:ln w="254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Date Placeholder 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8B793-FB21-41DA-9A31-C27BABCE2914}" type="datetime1">
              <a:rPr lang="en-US" smtClean="0"/>
              <a:pPr/>
              <a:t>2/19/2010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Challenge 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Diverse document structure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7" name="Picture 3" descr="C:\My Dropbox\Projects\School\Projects\NLP\Presentations\Pictures\Semi-Structured P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407920"/>
            <a:ext cx="2338466" cy="1783080"/>
          </a:xfrm>
          <a:prstGeom prst="rect">
            <a:avLst/>
          </a:prstGeom>
          <a:noFill/>
        </p:spPr>
      </p:pic>
      <p:pic>
        <p:nvPicPr>
          <p:cNvPr id="1028" name="Picture 4" descr="C:\My Dropbox\Projects\School\Projects\NLP\Presentations\Pictures\Semi-Structured Noisy P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6480" y="4267200"/>
            <a:ext cx="3244520" cy="2151063"/>
          </a:xfrm>
          <a:prstGeom prst="rect">
            <a:avLst/>
          </a:prstGeom>
          <a:noFill/>
        </p:spPr>
      </p:pic>
      <p:pic>
        <p:nvPicPr>
          <p:cNvPr id="1031" name="Picture 7" descr="C:\My Dropbox\Projects\School\Projects\NLP\Presentations\Pictures\Newspaper Pag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4267201"/>
            <a:ext cx="3200399" cy="2133599"/>
          </a:xfrm>
          <a:prstGeom prst="rect">
            <a:avLst/>
          </a:prstGeom>
          <a:noFill/>
        </p:spPr>
      </p:pic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12E8-0D6D-44C3-AB0C-DBF717DAA10C}" type="datetime1">
              <a:rPr lang="en-US" smtClean="0"/>
              <a:pPr/>
              <a:t>2/19/2010</a:t>
            </a:fld>
            <a:endParaRPr lang="en-US"/>
          </a:p>
        </p:txBody>
      </p:sp>
      <p:pic>
        <p:nvPicPr>
          <p:cNvPr id="1026" name="Picture 2" descr="C:\My Dropbox\Projects\School\Projects\NLP\Presentations\Pictures\Directory Image, Detai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2438400"/>
            <a:ext cx="2379634" cy="1600200"/>
          </a:xfrm>
          <a:prstGeom prst="rect">
            <a:avLst/>
          </a:prstGeom>
          <a:noFill/>
        </p:spPr>
      </p:pic>
      <p:pic>
        <p:nvPicPr>
          <p:cNvPr id="5" name="Picture 3" descr="C:\My Dropbox\Projects\School\Projects\NLP\Presentations\Pictures\Newspaper Image, Detai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2405743"/>
            <a:ext cx="2286000" cy="1632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Proposed Solution to Challenge 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905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Adaptive format interpretation (Grammar Induction)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Categorize lines by inferred tab stops (RANSAC).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Propose multiple candidate groupings.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Score candidates using language model, extraction quality or pattern similarity/compressibility.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12E8-0D6D-44C3-AB0C-DBF717DAA10C}" type="datetime1">
              <a:rPr lang="en-US" smtClean="0"/>
              <a:pPr/>
              <a:t>2/19/2010</a:t>
            </a:fld>
            <a:endParaRPr lang="en-US"/>
          </a:p>
        </p:txBody>
      </p:sp>
      <p:pic>
        <p:nvPicPr>
          <p:cNvPr id="3076" name="Picture 4" descr="C:\My Dropbox\Projects\School\Projects\NLP\Presentations\Pictures\Two, two-line-record interpretations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657600"/>
            <a:ext cx="4800600" cy="1070361"/>
          </a:xfrm>
          <a:prstGeom prst="rect">
            <a:avLst/>
          </a:prstGeom>
          <a:noFill/>
        </p:spPr>
      </p:pic>
      <p:pic>
        <p:nvPicPr>
          <p:cNvPr id="3077" name="Picture 5" descr="C:\My Dropbox\Projects\School\Projects\NLP\Presentations\Pictures\Two, two-line-record interpretations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5075270"/>
            <a:ext cx="4800600" cy="898509"/>
          </a:xfrm>
          <a:prstGeom prst="rect">
            <a:avLst/>
          </a:prstGeom>
          <a:noFill/>
        </p:spPr>
      </p:pic>
      <p:pic>
        <p:nvPicPr>
          <p:cNvPr id="3078" name="Picture 6" descr="C:\My Dropbox\Projects\School\Projects\NLP\Presentations\Pictures\Semi-Structured Page, focus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599" y="3792503"/>
            <a:ext cx="2598295" cy="1981200"/>
          </a:xfrm>
          <a:prstGeom prst="rect">
            <a:avLst/>
          </a:prstGeom>
          <a:noFill/>
        </p:spPr>
      </p:pic>
      <p:cxnSp>
        <p:nvCxnSpPr>
          <p:cNvPr id="14" name="Straight Arrow Connector 13"/>
          <p:cNvCxnSpPr/>
          <p:nvPr/>
        </p:nvCxnSpPr>
        <p:spPr>
          <a:xfrm flipV="1">
            <a:off x="3276600" y="4402103"/>
            <a:ext cx="381000" cy="2286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276600" y="5011703"/>
            <a:ext cx="381000" cy="22860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441</Words>
  <Application>Microsoft Office PowerPoint</Application>
  <PresentationFormat>On-screen Show (4:3)</PresentationFormat>
  <Paragraphs>110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Extracting Information  from Diverse and Noisy  Scanned Document Images</vt:lpstr>
      <vt:lpstr>Goal</vt:lpstr>
      <vt:lpstr>Sub-goals</vt:lpstr>
      <vt:lpstr>Initial Approach</vt:lpstr>
      <vt:lpstr>Results of Initial Approach</vt:lpstr>
      <vt:lpstr>Challenge 1</vt:lpstr>
      <vt:lpstr>Proposed Solution to Challenge 1</vt:lpstr>
      <vt:lpstr>Challenge 2</vt:lpstr>
      <vt:lpstr>Proposed Solution to Challenge 2</vt:lpstr>
      <vt:lpstr>Challenge 3</vt:lpstr>
      <vt:lpstr>Proposed Solution 1 to Challenge 3</vt:lpstr>
      <vt:lpstr>Proposed Solution 2 to Challenge 3</vt:lpstr>
      <vt:lpstr>Challenge 4</vt:lpstr>
      <vt:lpstr>Proposed Solutions to Challenge 4</vt:lpstr>
      <vt:lpstr>Questions?  Feedback?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Thomas L. Packer</cp:lastModifiedBy>
  <cp:revision>172</cp:revision>
  <dcterms:created xsi:type="dcterms:W3CDTF">2006-08-16T00:00:00Z</dcterms:created>
  <dcterms:modified xsi:type="dcterms:W3CDTF">2010-02-19T17:11:47Z</dcterms:modified>
</cp:coreProperties>
</file>