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5" r:id="rId6"/>
    <p:sldId id="266" r:id="rId7"/>
    <p:sldId id="263" r:id="rId8"/>
    <p:sldId id="267" r:id="rId9"/>
    <p:sldId id="27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4" autoAdjust="0"/>
  </p:normalViewPr>
  <p:slideViewPr>
    <p:cSldViewPr>
      <p:cViewPr varScale="1">
        <p:scale>
          <a:sx n="95" d="100"/>
          <a:sy n="95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mP\Work\School\My%20Writing\ExtractionCollaboration\2_Paper\Images\AncestryOcrProgress-2009.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2"/>
          <c:order val="0"/>
          <c:tx>
            <c:strRef>
              <c:f>'Corpus blind F-measures'!$A$2</c:f>
              <c:strCache>
                <c:ptCount val="1"/>
                <c:pt idx="0">
                  <c:v>F-Measure of Full-Names, 
Blind Test, a Dozen Different Documents
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'Corpus blind F-measures'!$B$1:$G$1</c:f>
              <c:strCache>
                <c:ptCount val="6"/>
                <c:pt idx="0">
                  <c:v>1. Dictionary</c:v>
                </c:pt>
                <c:pt idx="1">
                  <c:v>2. Regex</c:v>
                </c:pt>
                <c:pt idx="2">
                  <c:v>3. CFG</c:v>
                </c:pt>
                <c:pt idx="3">
                  <c:v>4. MEMM</c:v>
                </c:pt>
                <c:pt idx="4">
                  <c:v>5. CRF</c:v>
                </c:pt>
                <c:pt idx="5">
                  <c:v>Ensemble (1, 2, 4)</c:v>
                </c:pt>
              </c:strCache>
            </c:strRef>
          </c:cat>
          <c:val>
            <c:numRef>
              <c:f>'Corpus blind F-measures'!$B$2:$G$2</c:f>
              <c:numCache>
                <c:formatCode>0.0%</c:formatCode>
                <c:ptCount val="6"/>
                <c:pt idx="0">
                  <c:v>0.31730000000000014</c:v>
                </c:pt>
                <c:pt idx="1">
                  <c:v>0.48300000000000004</c:v>
                </c:pt>
                <c:pt idx="2">
                  <c:v>0.35120000000000001</c:v>
                </c:pt>
                <c:pt idx="3">
                  <c:v>0.32880000000000004</c:v>
                </c:pt>
                <c:pt idx="4">
                  <c:v>0.35370000000000001</c:v>
                </c:pt>
                <c:pt idx="5">
                  <c:v>0.51249999999999996</c:v>
                </c:pt>
              </c:numCache>
            </c:numRef>
          </c:val>
        </c:ser>
        <c:ser>
          <c:idx val="0"/>
          <c:order val="1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val>
            <c:numRef>
              <c:f>'Corpus blind F-measures'!$B$3:$G$3</c:f>
              <c:numCache>
                <c:formatCode>0.0%</c:formatCode>
                <c:ptCount val="6"/>
                <c:pt idx="0">
                  <c:v>0.64240000000000008</c:v>
                </c:pt>
                <c:pt idx="1">
                  <c:v>0.66450000000000009</c:v>
                </c:pt>
                <c:pt idx="2">
                  <c:v>0.66010000000000013</c:v>
                </c:pt>
                <c:pt idx="3">
                  <c:v>0.53059999999999996</c:v>
                </c:pt>
                <c:pt idx="4">
                  <c:v>0.51070000000000004</c:v>
                </c:pt>
                <c:pt idx="5">
                  <c:v>0.68540000000000012</c:v>
                </c:pt>
              </c:numCache>
            </c:numRef>
          </c:val>
        </c:ser>
        <c:axId val="54229248"/>
        <c:axId val="54394880"/>
      </c:barChart>
      <c:catAx>
        <c:axId val="542292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54394880"/>
        <c:crosses val="autoZero"/>
        <c:auto val="1"/>
        <c:lblAlgn val="ctr"/>
        <c:lblOffset val="100"/>
      </c:catAx>
      <c:valAx>
        <c:axId val="5439488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5422924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30DA-3A2B-4DEE-8310-54D48338777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F039-0442-473D-A3BB-E78759DC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document search and knowledge engineering.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BOPCRIS was getting 70-80% F-measure</a:t>
            </a:r>
            <a:r>
              <a:rPr lang="en-US" baseline="0" dirty="0" smtClean="0"/>
              <a:t> on their data.</a:t>
            </a:r>
          </a:p>
          <a:p>
            <a:r>
              <a:rPr lang="en-US" dirty="0" smtClean="0"/>
              <a:t>Dictionary is so simple and </a:t>
            </a:r>
            <a:r>
              <a:rPr lang="en-US" smtClean="0"/>
              <a:t>good enough compared.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breaks</a:t>
            </a:r>
            <a:r>
              <a:rPr lang="en-US" baseline="0" dirty="0" smtClean="0"/>
              <a:t> in one document or paragraph mean something different than what they do in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I’d most</a:t>
            </a:r>
            <a:r>
              <a:rPr lang="en-US" baseline="0" dirty="0" smtClean="0"/>
              <a:t> like to consider is scoring indirectly by an extraction grammar applicability score to fuel semi-supervised grammar induction as part of bootstrapping.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smart-sounding</a:t>
            </a:r>
            <a:r>
              <a:rPr lang="en-US" baseline="0" dirty="0" smtClean="0"/>
              <a:t> name, isn’t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E4B3-082C-4991-8265-9A45A47DABD5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384D-A811-4DA3-8EFA-3E8B8886FAEB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E7C-45AF-4601-B40E-5B50C1BEA4E0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63A-5213-4AA2-8CD7-DDBE1A25CAA8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B468-8AF9-4239-9685-458D07636DB2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E97-7B93-4AB3-884A-B695F329A008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4B0-FD3E-477B-B6E8-84C2F9844ED7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ADF1-AAE5-4135-8A41-037F8BDBB65D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DFEA-B60D-4121-A8DA-878D99E8520F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32B-4C72-49B9-9DF8-CD97D9F5645A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50CA-ACCF-472F-86F6-CB0970964059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9478-A110-41D2-905E-B4210899F55A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Extracting Information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Diverse and Noisy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Scanned Document Images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Thomas L. Packer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DEG &amp; NLP Labs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7153-9027-4B81-BF45-68D622E92798}" type="datetime1">
              <a:rPr lang="en-US" smtClean="0"/>
              <a:pPr/>
              <a:t>3/16/2010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My Dropbox\Projects\School\Projects\NLP\Presentations\Pictures\cwln112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40913"/>
            <a:ext cx="3805571" cy="45312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3/16/2010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Extract topic-specific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entities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relationships from scanned document images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E.g., genealogy-related names and facts.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76" y="3657600"/>
            <a:ext cx="3516524" cy="23622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4495800" y="4724400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600" y="3276600"/>
            <a:ext cx="2786400" cy="3276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3/16/2010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Sub-goals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 Document Reconstruction (incl. OCR)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Information Extraction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79662"/>
            <a:ext cx="2722470" cy="18288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33528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79661"/>
            <a:ext cx="1905000" cy="2240139"/>
          </a:xfrm>
          <a:prstGeom prst="rect">
            <a:avLst/>
          </a:prstGeom>
          <a:noFill/>
        </p:spPr>
      </p:pic>
      <p:pic>
        <p:nvPicPr>
          <p:cNvPr id="6" name="Picture 4" descr="C:\My Dropbox\Projects\School\Projects\NLP\Presentations\Pictures\FairfieldTopOfPageImage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79662"/>
            <a:ext cx="1905000" cy="217780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9436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AF-4B22-46A5-9DA5-2E884F76FAB1}" type="datetime1">
              <a:rPr lang="en-US" smtClean="0"/>
              <a:pPr/>
              <a:t>3/16/2010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off-the-shelf OCR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engine output (provided by Ancestry.com)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IE techniques: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Hand-written grammar rules and dictionaries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MEMM and CRF trained from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CoNLL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NER data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3/16/2010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</a:t>
            </a:r>
            <a:r>
              <a:rPr lang="en-US" dirty="0" smtClean="0">
                <a:solidFill>
                  <a:srgbClr val="FFFF00"/>
                </a:solidFill>
              </a:rPr>
              <a:t>IE Approaches: Full Names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Dictionary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Contiguous Dictionary Matches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Regular Expressions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CFG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Context Free Grammar and Chart Parser (Plus other entities and relations)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MEMM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Maximum Entropy Markov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CRF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Conditional Random Field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Ensemble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Majority Vote (input from 1, 2,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3/16/2010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 of Initial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63AC-C94C-4C9B-96AF-D5D06A7DF96E}" type="datetime1">
              <a:rPr lang="en-US" smtClean="0"/>
              <a:pPr/>
              <a:t>3/16/2010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381000" y="2590800"/>
          <a:ext cx="83820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095500" y="1524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All-or-None (green) and Partial-Credit (blue) 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F-Measure of Full-Names, 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Blind Test, a Dozen Different Documents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Diverse document structure, little training data.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My Dropbox\Projects\School\Projects\NLP\Presentations\Pictures\Semi-Structured 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07920"/>
            <a:ext cx="2338466" cy="1783080"/>
          </a:xfrm>
          <a:prstGeom prst="rect">
            <a:avLst/>
          </a:prstGeom>
          <a:noFill/>
        </p:spPr>
      </p:pic>
      <p:pic>
        <p:nvPicPr>
          <p:cNvPr id="1028" name="Picture 4" descr="C:\My Dropbox\Projects\School\Projects\NLP\Presentations\Pictures\Semi-Structured Noisy 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480" y="4267200"/>
            <a:ext cx="3244520" cy="2151063"/>
          </a:xfrm>
          <a:prstGeom prst="rect">
            <a:avLst/>
          </a:prstGeom>
          <a:noFill/>
        </p:spPr>
      </p:pic>
      <p:pic>
        <p:nvPicPr>
          <p:cNvPr id="1031" name="Picture 7" descr="C:\My Dropbox\Projects\School\Projects\NLP\Presentations\Pictures\Newspaper P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267201"/>
            <a:ext cx="3200399" cy="2133599"/>
          </a:xfrm>
          <a:prstGeom prst="rect">
            <a:avLst/>
          </a:prstGeom>
          <a:noFill/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3/16/2010</a:t>
            </a:fld>
            <a:endParaRPr lang="en-US"/>
          </a:p>
        </p:txBody>
      </p:sp>
      <p:pic>
        <p:nvPicPr>
          <p:cNvPr id="1026" name="Picture 2" descr="C:\My Dropbox\Projects\School\Projects\NLP\Presentations\Pictures\Directory Image, Det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2379634" cy="1600200"/>
          </a:xfrm>
          <a:prstGeom prst="rect">
            <a:avLst/>
          </a:prstGeom>
          <a:noFill/>
        </p:spPr>
      </p:pic>
      <p:pic>
        <p:nvPicPr>
          <p:cNvPr id="5" name="Picture 3" descr="C:\My Dropbox\Projects\School\Projects\NLP\Presentations\Pictures\Newspaper Image, Deta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405743"/>
            <a:ext cx="2286000" cy="1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 to this Challenge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Adaptive format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interpretation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Categorize lines by inferred tab stops (RANSAC).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Propose multiple candidate line groupings.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Train an extractor (e.g. HMM) for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each candidate.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Score candidate grammars against:</a:t>
            </a:r>
          </a:p>
          <a:p>
            <a:pPr marL="1371600" lvl="2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Prior knowledge constraints (ontology) and </a:t>
            </a:r>
          </a:p>
          <a:p>
            <a:pPr marL="1371600" lvl="2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Simplicity (MDL) or data likelihood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3/16/2010</a:t>
            </a:fld>
            <a:endParaRPr lang="en-US"/>
          </a:p>
        </p:txBody>
      </p:sp>
      <p:pic>
        <p:nvPicPr>
          <p:cNvPr id="3076" name="Picture 4" descr="C:\My Dropbox\Projects\School\Projects\NLP\Presentations\Pictures\Two, two-line-record interpretation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08421"/>
            <a:ext cx="4800600" cy="1070361"/>
          </a:xfrm>
          <a:prstGeom prst="rect">
            <a:avLst/>
          </a:prstGeom>
          <a:noFill/>
        </p:spPr>
      </p:pic>
      <p:pic>
        <p:nvPicPr>
          <p:cNvPr id="3077" name="Picture 5" descr="C:\My Dropbox\Projects\School\Projects\NLP\Presentations\Pictures\Two, two-line-record interpretation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426091"/>
            <a:ext cx="4800600" cy="898509"/>
          </a:xfrm>
          <a:prstGeom prst="rect">
            <a:avLst/>
          </a:prstGeom>
          <a:noFill/>
        </p:spPr>
      </p:pic>
      <p:pic>
        <p:nvPicPr>
          <p:cNvPr id="3078" name="Picture 6" descr="C:\My Dropbox\Projects\School\Projects\NLP\Presentations\Pictures\Semi-Structured Page, focus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" y="4143324"/>
            <a:ext cx="2598295" cy="1981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3276600" y="4752924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5362524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 Name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SOCRATES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ynergistic </a:t>
            </a:r>
            <a:r>
              <a:rPr lang="en-US" dirty="0" smtClean="0">
                <a:solidFill>
                  <a:srgbClr val="FFFF00"/>
                </a:solidFill>
              </a:rPr>
              <a:t>OCR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-based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cquisition of 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extualized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ntities and other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tuff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329</Words>
  <Application>Microsoft Office PowerPoint</Application>
  <PresentationFormat>On-screen Show (4:3)</PresentationFormat>
  <Paragraphs>75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Extracting Information  from Diverse and Noisy  Scanned Document Images</vt:lpstr>
      <vt:lpstr>Goal</vt:lpstr>
      <vt:lpstr>Sub-goals</vt:lpstr>
      <vt:lpstr>Initial Approach</vt:lpstr>
      <vt:lpstr>Initial IE Approaches: Full Names</vt:lpstr>
      <vt:lpstr>Results of Initial Approach</vt:lpstr>
      <vt:lpstr>Challenges</vt:lpstr>
      <vt:lpstr>Proposed Solution to this Challenge</vt:lpstr>
      <vt:lpstr>System Name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L. Packer</cp:lastModifiedBy>
  <cp:revision>208</cp:revision>
  <dcterms:created xsi:type="dcterms:W3CDTF">2006-08-16T00:00:00Z</dcterms:created>
  <dcterms:modified xsi:type="dcterms:W3CDTF">2010-03-16T16:03:12Z</dcterms:modified>
</cp:coreProperties>
</file>