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7" r:id="rId3"/>
    <p:sldId id="259" r:id="rId4"/>
    <p:sldId id="284" r:id="rId5"/>
    <p:sldId id="270" r:id="rId6"/>
    <p:sldId id="273" r:id="rId7"/>
    <p:sldId id="293" r:id="rId8"/>
    <p:sldId id="294" r:id="rId9"/>
    <p:sldId id="265" r:id="rId10"/>
    <p:sldId id="266" r:id="rId11"/>
    <p:sldId id="269" r:id="rId12"/>
    <p:sldId id="268" r:id="rId13"/>
    <p:sldId id="274" r:id="rId14"/>
    <p:sldId id="263" r:id="rId15"/>
    <p:sldId id="261" r:id="rId16"/>
    <p:sldId id="288" r:id="rId17"/>
    <p:sldId id="262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9" r:id="rId27"/>
    <p:sldId id="285" r:id="rId28"/>
    <p:sldId id="286" r:id="rId29"/>
    <p:sldId id="291" r:id="rId30"/>
    <p:sldId id="292" r:id="rId31"/>
    <p:sldId id="290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4" autoAdjust="0"/>
  </p:normalViewPr>
  <p:slideViewPr>
    <p:cSldViewPr>
      <p:cViewPr varScale="1">
        <p:scale>
          <a:sx n="105" d="100"/>
          <a:sy n="105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4C90-A631-4221-9C8E-A6B23DB4E90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F06E-E6BD-4E9D-9F27-DF5449775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60A-62F6-412D-8B53-E2462BDC45AC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DC01-7207-4F27-8527-76BAD65C3FA7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AA-2E5A-45EA-BB98-2C50AB1B8E50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F7CA-83DF-4E24-B4FD-4AE3A6DCE6B4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58C-9B1C-4CFE-A6AF-01FD910A6EAB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C4CE-C9D2-48E1-B104-CCF7816C10E6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5798-2956-4F78-8ABA-AEDEC908A698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12B-939E-4370-8B54-E1C7665EDAC9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BACA-4B3C-49D8-B34C-8F7136F4F057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EEDA-E24E-4C0F-9C88-E044F338468D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F4EB-7920-4F46-A313-AAF7201CFF22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B533-C197-4A70-A315-F17A34637709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“Automatic Segmentation of Text into Structured Records”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written by </a:t>
            </a:r>
            <a:br>
              <a:rPr lang="en-US" sz="3100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V. </a:t>
            </a:r>
            <a:r>
              <a:rPr lang="en-US" sz="3100" dirty="0" err="1" smtClean="0">
                <a:solidFill>
                  <a:srgbClr val="FFFF00"/>
                </a:solidFill>
              </a:rPr>
              <a:t>Borkar</a:t>
            </a:r>
            <a:r>
              <a:rPr lang="en-US" sz="3100" dirty="0" smtClean="0">
                <a:solidFill>
                  <a:srgbClr val="FFFF00"/>
                </a:solidFill>
              </a:rPr>
              <a:t>, K. </a:t>
            </a:r>
            <a:r>
              <a:rPr lang="en-US" sz="3100" dirty="0" err="1" smtClean="0">
                <a:solidFill>
                  <a:srgbClr val="FFFF00"/>
                </a:solidFill>
              </a:rPr>
              <a:t>Deshmukh</a:t>
            </a:r>
            <a:r>
              <a:rPr lang="en-US" sz="3100" dirty="0" smtClean="0">
                <a:solidFill>
                  <a:srgbClr val="FFFF00"/>
                </a:solidFill>
              </a:rPr>
              <a:t>, S. </a:t>
            </a:r>
            <a:r>
              <a:rPr lang="en-US" sz="3100" dirty="0" err="1" smtClean="0">
                <a:solidFill>
                  <a:srgbClr val="FFFF00"/>
                </a:solidFill>
              </a:rPr>
              <a:t>Sarawagi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presented by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Thomas L. Packer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1DF-F5CE-4075-9E4E-80B5790011C9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Probabilistic State Machine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7D45C5D-6503-4FE7-8D92-7803EDE8C3BF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66850" y="3009543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2590800" y="3047643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27" name="Curved Connector 26"/>
          <p:cNvCxnSpPr>
            <a:stCxn id="5" idx="7"/>
            <a:endCxn id="6" idx="1"/>
          </p:cNvCxnSpPr>
          <p:nvPr/>
        </p:nvCxnSpPr>
        <p:spPr>
          <a:xfrm rot="16200000" flipH="1">
            <a:off x="2483952" y="2823624"/>
            <a:ext cx="32521" cy="538269"/>
          </a:xfrm>
          <a:prstGeom prst="curvedConnector3">
            <a:avLst>
              <a:gd name="adj1" fmla="val -2937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4"/>
            <a:endCxn id="121" idx="0"/>
          </p:cNvCxnSpPr>
          <p:nvPr/>
        </p:nvCxnSpPr>
        <p:spPr>
          <a:xfrm rot="5400000">
            <a:off x="1757363" y="3614380"/>
            <a:ext cx="304800" cy="952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" idx="4"/>
            <a:endCxn id="123" idx="0"/>
          </p:cNvCxnSpPr>
          <p:nvPr/>
        </p:nvCxnSpPr>
        <p:spPr>
          <a:xfrm rot="5400000">
            <a:off x="3048000" y="3619142"/>
            <a:ext cx="304800" cy="158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4"/>
          <p:cNvCxnSpPr>
            <a:endCxn id="5" idx="1"/>
          </p:cNvCxnSpPr>
          <p:nvPr/>
        </p:nvCxnSpPr>
        <p:spPr>
          <a:xfrm>
            <a:off x="1066800" y="3009542"/>
            <a:ext cx="531171" cy="6695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71600" y="3771542"/>
            <a:ext cx="10668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 (high)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 (low)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(low)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819400" y="3771542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76800" y="3200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Conoco Phillips hired Tom.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34200" y="3810000"/>
            <a:ext cx="480646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181600" y="3533774"/>
            <a:ext cx="12573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Curved Connector 94"/>
          <p:cNvCxnSpPr>
            <a:stCxn id="5" idx="5"/>
          </p:cNvCxnSpPr>
          <p:nvPr/>
        </p:nvCxnSpPr>
        <p:spPr>
          <a:xfrm rot="16200000" flipH="1">
            <a:off x="2263162" y="3367703"/>
            <a:ext cx="219355" cy="283521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94"/>
          <p:cNvCxnSpPr>
            <a:stCxn id="6" idx="5"/>
          </p:cNvCxnSpPr>
          <p:nvPr/>
        </p:nvCxnSpPr>
        <p:spPr>
          <a:xfrm rot="16200000" flipH="1">
            <a:off x="3651938" y="3384880"/>
            <a:ext cx="213776" cy="2547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More Example Data: Bibliographies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2050" name="Picture 2" descr="C:\My Dropbox\Projects\School\Presentations\Pictures\Example Text\Bibliography Segmentatio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7407" y="1371600"/>
            <a:ext cx="4409186" cy="521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More Example Data: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International Addresses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BBB1-EBC0-49AB-A481-4310008F14BF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3" name="Picture 2" descr="C:\My Dropbox\Projects\School\Presentations\Pictures\Example Text\International Address Segmentatio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08150" y="1828800"/>
            <a:ext cx="5727700" cy="436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HMM for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International Addresses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5122" name="Picture 2" descr="C:\My Dropbox\Projects\School\Presentations\Pictures\Systems\International Address HMM 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12900"/>
            <a:ext cx="8850312" cy="455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Ontos and Related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Ontology-Based Extractors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2290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Strength:  Semantic Model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Goal-driven semantic constraints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Eliminates wrong choices not seen on surface (syntactic evidence)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Weakness:  Syntactic Model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Dictionary-based Regular Expressions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Hand-coded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Brittle in the face of complex, unknown and contradictory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C6D1-2593-42E6-AF74-1E69720E6307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Hidden Markov Models (HMMs)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Related Statistical Models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Strength: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Data-driven syntactic constraints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Simple, probabilistic syntactic model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Combines evidence from multiple words in sequence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Weighs contradictory evidences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Weaknesses: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Ignorant of coarse-grained syntax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Must also handle unknown evidence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Weak semantic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75C-3A61-4E1E-87F0-99D6E819A1AB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Methods</a:t>
            </a: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1DF-F5CE-4075-9E4E-80B5790011C9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Improvements in this Paper: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DataMold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19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Ignorant of coarse-grained syntax: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Nested structure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Must also handle unknown evidence: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Partially-learned feature taxonomy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Smoothing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There are no semantic constraints: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Integrate semantic constraints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FB7F-A4AC-4446-811E-F7120092773A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DataMold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00C9-D6F3-4A53-8418-1CE39C8385B3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3074" name="Picture 2" descr="C:\My Dropbox\Projects\School\Presentations\Pictures\Systems\DataMold Architectu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" y="1828800"/>
            <a:ext cx="7543799" cy="375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HMM for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International Addresses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5122" name="Picture 2" descr="C:\My Dropbox\Projects\School\Presentations\Pictures\Systems\International Address HMM 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12900"/>
            <a:ext cx="8850312" cy="455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Background</a:t>
            </a: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1DF-F5CE-4075-9E4E-80B5790011C9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HMMs’ Flat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Captures ordering relationships among entities (external patterns).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Because of one state per entity, ignores internal sequence patterns.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Most road names end with “Road”, “Street”, “Avenue”, etc.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Country state outputs both “New” and “Zealand” and in either order.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Limited self-loop probability: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Half </a:t>
            </a:r>
            <a:r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entity length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1, half length 3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Self-loop probability = 0.5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Subsequent state probabilities: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 descr="C:\My Dropbox\Projects\School\Presentations\Pictures\Formulas\Geometric probability series of HMM self lo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4800600"/>
            <a:ext cx="3454400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DataMold Adds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Nested HMM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Outer HMM is learned from label sequence (length of each label is reduced to 1).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Separate inner HMM learned for each label.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One parallel path per possible length.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Merge paths with sparse training data.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 descr="C:\My Dropbox\Projects\School\Presentations\Pictures\Systems\Generic 4-parallel-path HMM 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19600"/>
            <a:ext cx="3657600" cy="196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HMMs’ Fine-grained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Uses the raw text of each token as the feature.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Zip code HMM-state: 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Must learn prob. of each distinct number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Sparse training data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Should learn prob. of five-digit number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My Dropbox\Projects\School\Presentations\Pictures\Ontologies and Domain Knowledge\Unpruned Word Feature Taxonomy, No Lab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1"/>
            <a:ext cx="5243554" cy="16764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44957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Enter word feature taxonomy (ontology constraints).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Automatically prune frontier: optimize trade-off between data sparseness and discrimination power.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DataMold Adds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Hierarchy of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6" name="Picture 4" descr="C:\My Dropbox\Projects\School\Presentations\Pictures\Ontologies and Domain Knowledge\Pruned Word Feature Taxonomy, No Lab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2951162" cy="210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HMM’s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Syntax-oriented Parsing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Input “… New York, California …”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“New York” has high prob. for city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“California” has high prob. for state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City followed by state is high prob.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labeling is obvious … and wrong!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Similarly “Tbilisi, Georgia”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Georgia is a country, not a state.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My Dropbox\Projects\School\Presentations\Pictures\Formulas\Viterbi Algorithm, Recursion Modifi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4724400"/>
            <a:ext cx="7505700" cy="847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DataMold Adds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Semantic Constraints to </a:t>
            </a:r>
            <a:r>
              <a:rPr lang="en-US" dirty="0" err="1" smtClean="0">
                <a:solidFill>
                  <a:srgbClr val="FFFF00"/>
                </a:solidFill>
              </a:rPr>
              <a:t>Viterbi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Modify recursive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Viterbi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formula.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Restrict it from exploring invalid paths based on ontology.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Take max over only valid states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Valid means no semantic contraction between current position and any previous states found in best path.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Don’t do database look-up for any non-max states.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Make it optimal.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 descr="C:\My Dropbox\Projects\School\Presentations\Pictures\Formulas\Viterbi Algorithm, Recurs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505" y="2093255"/>
            <a:ext cx="6886576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1DF-F5CE-4075-9E4E-80B5790011C9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Datasets Used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C:\My Dropbox\Projects\School\Presentations\Pictures\Others' Papers\Borkar Datas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56" y="2476500"/>
            <a:ext cx="8025689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Final P-R Results over Datasets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 descr="C:\My Dropbox\Projects\School\Presentations\Pictures\Others' Papers\Borkar Final P-R Results Tables for each Data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00386"/>
            <a:ext cx="8696325" cy="502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Comparative Accuracy Results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over Datasets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7" name="Picture 5" descr="C:\My Dropbox\Projects\School\Presentations\Pictures\Others' Papers\Borkar Comparative Accuracy Results for each Data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324600" cy="478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Challenge:  </a:t>
            </a:r>
            <a:r>
              <a:rPr lang="en-US" dirty="0" smtClean="0">
                <a:solidFill>
                  <a:srgbClr val="FFFF00"/>
                </a:solidFill>
              </a:rPr>
              <a:t>Segmenting Semi-Regular Text into Semantic Fields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21D2-178C-4F12-BB68-15AF866310E8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1026" name="Picture 2" descr="C:\My Dropbox\Projects\School\Presentations\Pictures\Example Text\Address Segmentatio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1410" y="2895601"/>
            <a:ext cx="7561179" cy="213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Comparative Accuracy Results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over Datasets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 descr="C:\My Dropbox\Projects\School\Presentations\Pictures\Others' Papers\Borkar Comparative Accuracy Results for each Dataset, Comparing Featu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1628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Future Work</a:t>
            </a: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71DF-F5CE-4075-9E4E-80B5790011C9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Potential Future Work from DataMold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detailed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feature taxonomy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lattice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than 2-levels of HMM hierarchy.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Reduce time-complexity of 2-level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Viterbi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 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hand-wave.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entity taxonomy for higher HMMs.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(or naturally available) semantic constraints.  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hand-wave.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Probabilistic semantic constraints.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Semi-supervised training of HMM using EM.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Bootstrap semantic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85A-25FE-47FC-B075-E7826F22A5B8}" type="datetime1">
              <a:rPr lang="en-US" smtClean="0"/>
              <a:pPr/>
              <a:t>3/26/2010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HMM:  A Probabilistic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Finite State Machine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7D45C5D-6503-4FE7-8D92-7803EDE8C3BF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4076343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2819400" y="4114443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27" name="Curved Connector 26"/>
          <p:cNvCxnSpPr>
            <a:stCxn id="5" idx="6"/>
            <a:endCxn id="6" idx="2"/>
          </p:cNvCxnSpPr>
          <p:nvPr/>
        </p:nvCxnSpPr>
        <p:spPr>
          <a:xfrm>
            <a:off x="2114550" y="4304943"/>
            <a:ext cx="704850" cy="1905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4"/>
            <a:endCxn id="121" idx="0"/>
          </p:cNvCxnSpPr>
          <p:nvPr/>
        </p:nvCxnSpPr>
        <p:spPr>
          <a:xfrm rot="5400000">
            <a:off x="1500188" y="4671655"/>
            <a:ext cx="304800" cy="285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" idx="4"/>
            <a:endCxn id="123" idx="0"/>
          </p:cNvCxnSpPr>
          <p:nvPr/>
        </p:nvCxnSpPr>
        <p:spPr>
          <a:xfrm rot="5400000">
            <a:off x="3276600" y="4685942"/>
            <a:ext cx="304800" cy="158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4"/>
          <p:cNvCxnSpPr>
            <a:stCxn id="18" idx="2"/>
            <a:endCxn id="5" idx="1"/>
          </p:cNvCxnSpPr>
          <p:nvPr/>
        </p:nvCxnSpPr>
        <p:spPr>
          <a:xfrm rot="10800000" flipV="1">
            <a:off x="1350322" y="2419350"/>
            <a:ext cx="707079" cy="17239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295400" y="4838342"/>
            <a:ext cx="6858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048000" y="4838342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76800" y="3200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Conoco Phillips hired Tom.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34200" y="3810000"/>
            <a:ext cx="480646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181600" y="3524721"/>
            <a:ext cx="5334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Curved Connector 94"/>
          <p:cNvCxnSpPr>
            <a:stCxn id="5" idx="0"/>
            <a:endCxn id="18" idx="3"/>
          </p:cNvCxnSpPr>
          <p:nvPr/>
        </p:nvCxnSpPr>
        <p:spPr>
          <a:xfrm rot="5400000" flipH="1" flipV="1">
            <a:off x="1174683" y="3059715"/>
            <a:ext cx="1508820" cy="524436"/>
          </a:xfrm>
          <a:prstGeom prst="curvedConnector3">
            <a:avLst>
              <a:gd name="adj1" fmla="val 5475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94"/>
          <p:cNvCxnSpPr>
            <a:stCxn id="6" idx="7"/>
            <a:endCxn id="18" idx="6"/>
          </p:cNvCxnSpPr>
          <p:nvPr/>
        </p:nvCxnSpPr>
        <p:spPr>
          <a:xfrm rot="16200000" flipV="1">
            <a:off x="2537692" y="2853459"/>
            <a:ext cx="1756469" cy="88825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57400" y="2209800"/>
            <a:ext cx="9144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18" idx="4"/>
            <a:endCxn id="25" idx="0"/>
          </p:cNvCxnSpPr>
          <p:nvPr/>
        </p:nvCxnSpPr>
        <p:spPr>
          <a:xfrm rot="16200000" flipH="1">
            <a:off x="2419350" y="2724149"/>
            <a:ext cx="342901" cy="1524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62200" y="2971800"/>
            <a:ext cx="609600" cy="101566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lived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walls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73270" y="3523130"/>
            <a:ext cx="6477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94"/>
          <p:cNvCxnSpPr>
            <a:endCxn id="18" idx="1"/>
          </p:cNvCxnSpPr>
          <p:nvPr/>
        </p:nvCxnSpPr>
        <p:spPr>
          <a:xfrm>
            <a:off x="1676400" y="1981200"/>
            <a:ext cx="514911" cy="28997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94"/>
          <p:cNvCxnSpPr>
            <a:endCxn id="5" idx="1"/>
          </p:cNvCxnSpPr>
          <p:nvPr/>
        </p:nvCxnSpPr>
        <p:spPr>
          <a:xfrm>
            <a:off x="914400" y="3886200"/>
            <a:ext cx="435921" cy="25709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94"/>
          <p:cNvCxnSpPr>
            <a:stCxn id="18" idx="5"/>
          </p:cNvCxnSpPr>
          <p:nvPr/>
        </p:nvCxnSpPr>
        <p:spPr>
          <a:xfrm rot="16200000" flipH="1">
            <a:off x="2929474" y="2475938"/>
            <a:ext cx="313253" cy="49642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94"/>
          <p:cNvCxnSpPr>
            <a:stCxn id="5" idx="5"/>
          </p:cNvCxnSpPr>
          <p:nvPr/>
        </p:nvCxnSpPr>
        <p:spPr>
          <a:xfrm rot="16200000" flipH="1">
            <a:off x="2021192" y="4428823"/>
            <a:ext cx="342466" cy="41799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94"/>
          <p:cNvCxnSpPr>
            <a:stCxn id="6" idx="5"/>
          </p:cNvCxnSpPr>
          <p:nvPr/>
        </p:nvCxnSpPr>
        <p:spPr>
          <a:xfrm rot="16200000" flipH="1">
            <a:off x="3914794" y="4417424"/>
            <a:ext cx="336887" cy="44637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HMM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267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set of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states (semantic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label is a function of state)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 of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output symbols (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words, numerals, punctuation)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x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transition matrix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ij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:= prob. of making transition from state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to state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x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emission matrix B: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:= prob. of emitting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</a:t>
            </a:r>
            <a:r>
              <a:rPr lang="en-US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output symbol while in state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C1B-CB86-4090-A96B-24BB70BCAF6B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6" name="Picture 3" descr="C:\My Dropbox\Projects\School\Presentations\Pictures\Formulas\HMM Prob Distributions for Trellis Calcul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18130"/>
            <a:ext cx="3583874" cy="422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HMM Training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1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Learn Structure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Choose HMM structure (number of states </a:t>
            </a: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Fill dictionary (union of all words in training data).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Estimate Probabilities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ij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= </a:t>
            </a:r>
          </a:p>
          <a:p>
            <a:pPr marL="914400" lvl="1" indent="-514350">
              <a:buFont typeface="+mj-lt"/>
              <a:buAutoNum type="arabicPeriod"/>
            </a:pPr>
            <a:endParaRPr lang="en-US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</a:t>
            </a:r>
            <a:r>
              <a:rPr lang="en-US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jk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=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Smoothing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3984-1D82-4202-AE11-C5F5083B0204}" type="datetime1">
              <a:rPr lang="en-US" smtClean="0"/>
              <a:pPr/>
              <a:t>3/26/2010</a:t>
            </a:fld>
            <a:endParaRPr lang="en-US"/>
          </a:p>
        </p:txBody>
      </p:sp>
      <p:pic>
        <p:nvPicPr>
          <p:cNvPr id="4098" name="Picture 2" descr="C:\My Dropbox\Projects\School\Presentations\Pictures\Formulas\HMM Emission Probabilit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2" y="4495800"/>
            <a:ext cx="6620608" cy="685800"/>
          </a:xfrm>
          <a:prstGeom prst="rect">
            <a:avLst/>
          </a:prstGeom>
          <a:noFill/>
        </p:spPr>
      </p:pic>
      <p:pic>
        <p:nvPicPr>
          <p:cNvPr id="4099" name="Picture 3" descr="C:\My Dropbox\Projects\School\Presentations\Pictures\Formulas\HMM Transition Probability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95399" y="3581400"/>
            <a:ext cx="6032506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HMM Execution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8" name="Picture 2" descr="C:\My Dropbox\Projects\School\Presentations\Pictures\Formulas\Viterbi Algorithm in Det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410200" cy="489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HMM Execution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2F3E-8C63-4C4F-B913-6B6504671835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6" name="Picture 2" descr="C:\My Dropbox\Projects\School\Presentations\Pictures\Formulas\Viterbi Algorithm, Trell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158" y="2362200"/>
            <a:ext cx="5044642" cy="2971800"/>
          </a:xfrm>
          <a:prstGeom prst="rect">
            <a:avLst/>
          </a:prstGeom>
          <a:noFill/>
        </p:spPr>
      </p:pic>
      <p:pic>
        <p:nvPicPr>
          <p:cNvPr id="11267" name="Picture 3" descr="C:\My Dropbox\Projects\School\Presentations\Pictures\Formulas\HMM Prob Distributions for Trellis Calcul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25863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Deterministic State Machine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BCC154B-3513-4A24-9012-F401BA8A9377}" type="datetime1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43050" y="1371601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2667000" y="1409701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27" name="Curved Connector 26"/>
          <p:cNvCxnSpPr>
            <a:stCxn id="5" idx="7"/>
            <a:endCxn id="6" idx="1"/>
          </p:cNvCxnSpPr>
          <p:nvPr/>
        </p:nvCxnSpPr>
        <p:spPr>
          <a:xfrm rot="16200000" flipH="1">
            <a:off x="2560152" y="1185682"/>
            <a:ext cx="32521" cy="538269"/>
          </a:xfrm>
          <a:prstGeom prst="curvedConnector3">
            <a:avLst>
              <a:gd name="adj1" fmla="val -2937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4"/>
            <a:endCxn id="121" idx="0"/>
          </p:cNvCxnSpPr>
          <p:nvPr/>
        </p:nvCxnSpPr>
        <p:spPr>
          <a:xfrm rot="16200000" flipH="1">
            <a:off x="1840285" y="1979240"/>
            <a:ext cx="304800" cy="392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" idx="4"/>
            <a:endCxn id="123" idx="0"/>
          </p:cNvCxnSpPr>
          <p:nvPr/>
        </p:nvCxnSpPr>
        <p:spPr>
          <a:xfrm rot="16200000" flipH="1">
            <a:off x="3128682" y="1976717"/>
            <a:ext cx="304800" cy="896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4"/>
          <p:cNvCxnSpPr>
            <a:endCxn id="5" idx="1"/>
          </p:cNvCxnSpPr>
          <p:nvPr/>
        </p:nvCxnSpPr>
        <p:spPr>
          <a:xfrm>
            <a:off x="1143000" y="1371600"/>
            <a:ext cx="531171" cy="6695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613645" y="2133600"/>
            <a:ext cx="7620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904565" y="2133600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953000" y="1571685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Conoco Phillips hired Tom.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Conoco Phillips hired Tom.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Conoco Phillips hired Tom.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953124" y="1619309"/>
            <a:ext cx="752475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7010400" y="2181285"/>
            <a:ext cx="480646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257800" y="1905059"/>
            <a:ext cx="12573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Curved Connector 94"/>
          <p:cNvCxnSpPr>
            <a:stCxn id="5" idx="5"/>
          </p:cNvCxnSpPr>
          <p:nvPr/>
        </p:nvCxnSpPr>
        <p:spPr>
          <a:xfrm rot="16200000" flipH="1">
            <a:off x="2339362" y="1729761"/>
            <a:ext cx="219355" cy="283521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94"/>
          <p:cNvCxnSpPr>
            <a:stCxn id="6" idx="5"/>
          </p:cNvCxnSpPr>
          <p:nvPr/>
        </p:nvCxnSpPr>
        <p:spPr>
          <a:xfrm rot="16200000" flipH="1">
            <a:off x="3728138" y="1746938"/>
            <a:ext cx="213776" cy="2547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5257800" y="3533835"/>
            <a:ext cx="12573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257800" y="5191185"/>
            <a:ext cx="12573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543050" y="3228976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200" name="Oval 199"/>
          <p:cNvSpPr/>
          <p:nvPr/>
        </p:nvSpPr>
        <p:spPr>
          <a:xfrm>
            <a:off x="2667000" y="3267076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201" name="Curved Connector 200"/>
          <p:cNvCxnSpPr>
            <a:stCxn id="199" idx="7"/>
            <a:endCxn id="200" idx="1"/>
          </p:cNvCxnSpPr>
          <p:nvPr/>
        </p:nvCxnSpPr>
        <p:spPr>
          <a:xfrm rot="16200000" flipH="1">
            <a:off x="2560152" y="3043057"/>
            <a:ext cx="32521" cy="538269"/>
          </a:xfrm>
          <a:prstGeom prst="curvedConnector3">
            <a:avLst>
              <a:gd name="adj1" fmla="val -2937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9" idx="4"/>
            <a:endCxn id="205" idx="0"/>
          </p:cNvCxnSpPr>
          <p:nvPr/>
        </p:nvCxnSpPr>
        <p:spPr>
          <a:xfrm rot="16200000" flipH="1">
            <a:off x="1840285" y="3836615"/>
            <a:ext cx="304800" cy="392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200" idx="4"/>
            <a:endCxn id="206" idx="0"/>
          </p:cNvCxnSpPr>
          <p:nvPr/>
        </p:nvCxnSpPr>
        <p:spPr>
          <a:xfrm rot="16200000" flipH="1">
            <a:off x="3128682" y="3834092"/>
            <a:ext cx="304800" cy="896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94"/>
          <p:cNvCxnSpPr>
            <a:endCxn id="199" idx="1"/>
          </p:cNvCxnSpPr>
          <p:nvPr/>
        </p:nvCxnSpPr>
        <p:spPr>
          <a:xfrm>
            <a:off x="1219200" y="3200400"/>
            <a:ext cx="454971" cy="95531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613645" y="3990975"/>
            <a:ext cx="7620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04565" y="3990975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cxnSp>
        <p:nvCxnSpPr>
          <p:cNvPr id="208" name="Curved Connector 94"/>
          <p:cNvCxnSpPr>
            <a:stCxn id="200" idx="5"/>
          </p:cNvCxnSpPr>
          <p:nvPr/>
        </p:nvCxnSpPr>
        <p:spPr>
          <a:xfrm rot="16200000" flipH="1">
            <a:off x="3728138" y="3604313"/>
            <a:ext cx="213776" cy="2547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1619250" y="5029201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210" name="Oval 209"/>
          <p:cNvSpPr/>
          <p:nvPr/>
        </p:nvSpPr>
        <p:spPr>
          <a:xfrm>
            <a:off x="2743200" y="5067301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211" name="Curved Connector 210"/>
          <p:cNvCxnSpPr>
            <a:stCxn id="209" idx="7"/>
            <a:endCxn id="210" idx="1"/>
          </p:cNvCxnSpPr>
          <p:nvPr/>
        </p:nvCxnSpPr>
        <p:spPr>
          <a:xfrm rot="16200000" flipH="1">
            <a:off x="2636352" y="4843282"/>
            <a:ext cx="32521" cy="538269"/>
          </a:xfrm>
          <a:prstGeom prst="curvedConnector3">
            <a:avLst>
              <a:gd name="adj1" fmla="val -2937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9" idx="4"/>
            <a:endCxn id="215" idx="0"/>
          </p:cNvCxnSpPr>
          <p:nvPr/>
        </p:nvCxnSpPr>
        <p:spPr>
          <a:xfrm rot="16200000" flipH="1">
            <a:off x="1916485" y="5636840"/>
            <a:ext cx="304800" cy="392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210" idx="4"/>
            <a:endCxn id="216" idx="0"/>
          </p:cNvCxnSpPr>
          <p:nvPr/>
        </p:nvCxnSpPr>
        <p:spPr>
          <a:xfrm rot="16200000" flipH="1">
            <a:off x="3204882" y="5634317"/>
            <a:ext cx="304800" cy="896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94"/>
          <p:cNvCxnSpPr>
            <a:endCxn id="209" idx="1"/>
          </p:cNvCxnSpPr>
          <p:nvPr/>
        </p:nvCxnSpPr>
        <p:spPr>
          <a:xfrm>
            <a:off x="1295400" y="4953000"/>
            <a:ext cx="454971" cy="14315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1689845" y="5791200"/>
            <a:ext cx="7620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&lt;Cap&gt;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980765" y="5791200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cxnSp>
        <p:nvCxnSpPr>
          <p:cNvPr id="218" name="Curved Connector 94"/>
          <p:cNvCxnSpPr>
            <a:stCxn id="210" idx="5"/>
          </p:cNvCxnSpPr>
          <p:nvPr/>
        </p:nvCxnSpPr>
        <p:spPr>
          <a:xfrm rot="16200000" flipH="1">
            <a:off x="3804338" y="5404538"/>
            <a:ext cx="213776" cy="2547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5029199" y="2467035"/>
            <a:ext cx="561975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029200" y="5762213"/>
            <a:ext cx="561975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019674" y="5476935"/>
            <a:ext cx="1457325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Curved Connector 94"/>
          <p:cNvCxnSpPr>
            <a:stCxn id="209" idx="5"/>
          </p:cNvCxnSpPr>
          <p:nvPr/>
        </p:nvCxnSpPr>
        <p:spPr>
          <a:xfrm rot="16200000" flipH="1">
            <a:off x="2453662" y="5349261"/>
            <a:ext cx="219355" cy="359721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/>
          <p:cNvSpPr/>
          <p:nvPr/>
        </p:nvSpPr>
        <p:spPr>
          <a:xfrm>
            <a:off x="5943600" y="4906467"/>
            <a:ext cx="752475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010400" y="5467410"/>
            <a:ext cx="480646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885</Words>
  <Application>Microsoft Office PowerPoint</Application>
  <PresentationFormat>On-screen Show (4:3)</PresentationFormat>
  <Paragraphs>265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“Automatic Segmentation of Text into Structured Records”  written by  V. Borkar, K. Deshmukh, S. Sarawagi</vt:lpstr>
      <vt:lpstr>Background</vt:lpstr>
      <vt:lpstr>The Challenge:  Segmenting Semi-Regular Text into Semantic Fields</vt:lpstr>
      <vt:lpstr> HMM:  A Probabilistic  Finite State Machine</vt:lpstr>
      <vt:lpstr>HMM Structure</vt:lpstr>
      <vt:lpstr>HMM Training</vt:lpstr>
      <vt:lpstr>HMM Execution</vt:lpstr>
      <vt:lpstr>HMM Execution</vt:lpstr>
      <vt:lpstr>Deterministic State Machine</vt:lpstr>
      <vt:lpstr> Probabilistic State Machine</vt:lpstr>
      <vt:lpstr>More Example Data: Bibliographies</vt:lpstr>
      <vt:lpstr>More Example Data:  International Addresses</vt:lpstr>
      <vt:lpstr>Typical HMM for  International Addresses</vt:lpstr>
      <vt:lpstr>Ontos and Related  Ontology-Based Extractors</vt:lpstr>
      <vt:lpstr>Hidden Markov Models (HMMs)  and Related Statistical Models</vt:lpstr>
      <vt:lpstr>Methods</vt:lpstr>
      <vt:lpstr>Improvements in this Paper:  DataMold</vt:lpstr>
      <vt:lpstr>DataMold</vt:lpstr>
      <vt:lpstr>Typical HMM for  International Addresses</vt:lpstr>
      <vt:lpstr>Typical HMMs’ Flat Structure</vt:lpstr>
      <vt:lpstr>DataMold Adds  Nested HMM Structure</vt:lpstr>
      <vt:lpstr>Typical HMMs’ Fine-grained Features</vt:lpstr>
      <vt:lpstr>DataMold Adds  Hierarchy of Features</vt:lpstr>
      <vt:lpstr>Typical HMM’s  Syntax-oriented Parsing</vt:lpstr>
      <vt:lpstr>DataMold Adds  Semantic Constraints to Viterbi</vt:lpstr>
      <vt:lpstr>Results</vt:lpstr>
      <vt:lpstr>Datasets Used</vt:lpstr>
      <vt:lpstr>Final P-R Results over Datasets</vt:lpstr>
      <vt:lpstr>Comparative Accuracy Results  over Datasets</vt:lpstr>
      <vt:lpstr>Comparative Accuracy Results  over Datasets</vt:lpstr>
      <vt:lpstr>Future Work</vt:lpstr>
      <vt:lpstr>Potential Future Work from DataMold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“Automatic Segmentation of Text info Structured Records”  by  V. Borkar, </dc:title>
  <dc:creator/>
  <cp:lastModifiedBy>Thomas L. Packer</cp:lastModifiedBy>
  <cp:revision>359</cp:revision>
  <dcterms:created xsi:type="dcterms:W3CDTF">2006-08-16T00:00:00Z</dcterms:created>
  <dcterms:modified xsi:type="dcterms:W3CDTF">2010-03-26T16:02:03Z</dcterms:modified>
</cp:coreProperties>
</file>