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0" r:id="rId3"/>
    <p:sldId id="278" r:id="rId4"/>
    <p:sldId id="279" r:id="rId5"/>
    <p:sldId id="275" r:id="rId6"/>
    <p:sldId id="258" r:id="rId7"/>
    <p:sldId id="263" r:id="rId8"/>
    <p:sldId id="284" r:id="rId9"/>
    <p:sldId id="259" r:id="rId10"/>
    <p:sldId id="281" r:id="rId11"/>
    <p:sldId id="285" r:id="rId12"/>
    <p:sldId id="286" r:id="rId13"/>
    <p:sldId id="283" r:id="rId14"/>
    <p:sldId id="267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573" autoAdjust="0"/>
  </p:normalViewPr>
  <p:slideViewPr>
    <p:cSldViewPr>
      <p:cViewPr varScale="1">
        <p:scale>
          <a:sx n="85" d="100"/>
          <a:sy n="85" d="100"/>
        </p:scale>
        <p:origin x="-8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%20Dropbox\Projects\School\Writing\ExtractionCollaboration\2_Paper\Images\AncestryOcrProgress-2010.0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2"/>
          <c:order val="0"/>
          <c:tx>
            <c:strRef>
              <c:f>'Corpus blind F-measures'!$A$2</c:f>
              <c:strCache>
                <c:ptCount val="1"/>
                <c:pt idx="0">
                  <c:v>F-Measure of Full-Names, 
Blind Test, a 10 Different Documents
</c:v>
                </c:pt>
              </c:strCache>
            </c:strRef>
          </c:tx>
          <c:dLbls>
            <c:showVal val="1"/>
          </c:dLbls>
          <c:cat>
            <c:strRef>
              <c:f>'Corpus blind F-measures'!$B$1:$G$1</c:f>
              <c:strCache>
                <c:ptCount val="6"/>
                <c:pt idx="0">
                  <c:v>1. Dictionary</c:v>
                </c:pt>
                <c:pt idx="1">
                  <c:v>2. Regex</c:v>
                </c:pt>
                <c:pt idx="2">
                  <c:v>3. CFG</c:v>
                </c:pt>
                <c:pt idx="3">
                  <c:v>4. MEMM</c:v>
                </c:pt>
                <c:pt idx="4">
                  <c:v>5. CRF</c:v>
                </c:pt>
                <c:pt idx="5">
                  <c:v>Ensemble (1, 2, 4)</c:v>
                </c:pt>
              </c:strCache>
            </c:strRef>
          </c:cat>
          <c:val>
            <c:numRef>
              <c:f>'Corpus blind F-measures'!$B$2:$G$2</c:f>
              <c:numCache>
                <c:formatCode>0.0%</c:formatCode>
                <c:ptCount val="6"/>
                <c:pt idx="0">
                  <c:v>0.29830000000000034</c:v>
                </c:pt>
                <c:pt idx="1">
                  <c:v>0.42690000000000028</c:v>
                </c:pt>
                <c:pt idx="2">
                  <c:v>0.32520000000000032</c:v>
                </c:pt>
                <c:pt idx="3">
                  <c:v>0.29090000000000032</c:v>
                </c:pt>
                <c:pt idx="4">
                  <c:v>0.29370000000000002</c:v>
                </c:pt>
                <c:pt idx="5">
                  <c:v>0.47290000000000032</c:v>
                </c:pt>
              </c:numCache>
            </c:numRef>
          </c:val>
        </c:ser>
        <c:ser>
          <c:idx val="0"/>
          <c:order val="1"/>
          <c:dLbls>
            <c:showVal val="1"/>
          </c:dLbls>
          <c:val>
            <c:numRef>
              <c:f>'Corpus blind F-measures'!$B$3:$G$3</c:f>
              <c:numCache>
                <c:formatCode>0.0%</c:formatCode>
                <c:ptCount val="6"/>
                <c:pt idx="0">
                  <c:v>0.64540000000000053</c:v>
                </c:pt>
                <c:pt idx="1">
                  <c:v>0.64620000000000055</c:v>
                </c:pt>
                <c:pt idx="2">
                  <c:v>0.64500000000000068</c:v>
                </c:pt>
                <c:pt idx="3">
                  <c:v>0.49450000000000027</c:v>
                </c:pt>
                <c:pt idx="4">
                  <c:v>0.46510000000000001</c:v>
                </c:pt>
                <c:pt idx="5">
                  <c:v>0.67530000000000068</c:v>
                </c:pt>
              </c:numCache>
            </c:numRef>
          </c:val>
        </c:ser>
        <c:axId val="84262912"/>
        <c:axId val="84264448"/>
      </c:barChart>
      <c:catAx>
        <c:axId val="84262912"/>
        <c:scaling>
          <c:orientation val="minMax"/>
        </c:scaling>
        <c:axPos val="b"/>
        <c:numFmt formatCode="General" sourceLinked="1"/>
        <c:tickLblPos val="nextTo"/>
        <c:crossAx val="84264448"/>
        <c:crosses val="autoZero"/>
        <c:auto val="1"/>
        <c:lblAlgn val="ctr"/>
        <c:lblOffset val="100"/>
      </c:catAx>
      <c:valAx>
        <c:axId val="84264448"/>
        <c:scaling>
          <c:orientation val="minMax"/>
          <c:max val="1"/>
        </c:scaling>
        <c:axPos val="l"/>
        <c:majorGridlines/>
        <c:numFmt formatCode="0.0%" sourceLinked="1"/>
        <c:tickLblPos val="nextTo"/>
        <c:crossAx val="84262912"/>
        <c:crosses val="autoZero"/>
        <c:crossBetween val="between"/>
      </c:valAx>
    </c:plotArea>
    <c:plotVisOnly val="1"/>
  </c:chart>
  <c:txPr>
    <a:bodyPr/>
    <a:lstStyle/>
    <a:p>
      <a:pPr>
        <a:defRPr>
          <a:solidFill>
            <a:schemeClr val="accent6">
              <a:lumMod val="20000"/>
              <a:lumOff val="80000"/>
            </a:schemeClr>
          </a:solidFill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930DA-3A2B-4DEE-8310-54D483387775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AF039-0442-473D-A3BB-E78759DC7F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Dictionary </a:t>
            </a:r>
            <a:r>
              <a:rPr lang="en-US" dirty="0" smtClean="0"/>
              <a:t>is so simple and good enough compared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Rule-based does well.</a:t>
            </a:r>
          </a:p>
          <a:p>
            <a:r>
              <a:rPr lang="en-US" dirty="0" smtClean="0"/>
              <a:t>ML does help when adding to an ensemble.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How can they reach the information age / digital age?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document search and knowledge engineering.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Brings them to the web: multiple, remote viewers.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none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Don’t want to read all of it</a:t>
            </a:r>
            <a:r>
              <a:rPr lang="en-US" u="none" baseline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to find information.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Key-word</a:t>
            </a:r>
            <a:r>
              <a:rPr lang="en-US" baseline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search.  OCR errors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Want: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OCR error </a:t>
            </a:r>
            <a:r>
              <a:rPr lang="en-US" baseline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correction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I’m looking for a human, not a word.</a:t>
            </a:r>
            <a:endParaRPr lang="en-US" baseline="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Search for entities like humans – people names – not words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Example:  </a:t>
            </a:r>
            <a:r>
              <a:rPr lang="en-US" b="1" baseline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Packers</a:t>
            </a:r>
            <a:r>
              <a:rPr lang="en-US" baseline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as an occupation.</a:t>
            </a:r>
            <a:r>
              <a:rPr lang="en-US" baseline="0" dirty="0" smtClean="0"/>
              <a:t>  (notes)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document discoverability</a:t>
            </a:r>
            <a:r>
              <a:rPr lang="en-US" baseline="0" dirty="0" smtClean="0"/>
              <a:t> </a:t>
            </a:r>
            <a:r>
              <a:rPr lang="en-US" dirty="0" smtClean="0"/>
              <a:t>and knowledge engineering.</a:t>
            </a:r>
          </a:p>
          <a:p>
            <a:r>
              <a:rPr lang="en-US" dirty="0" smtClean="0"/>
              <a:t>Discoverability:</a:t>
            </a:r>
            <a:r>
              <a:rPr lang="en-US" baseline="0" dirty="0" smtClean="0"/>
              <a:t> search and browsing with metadata.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Evaluate with respect</a:t>
            </a:r>
            <a:r>
              <a:rPr lang="en-US" baseline="0" dirty="0" smtClean="0"/>
              <a:t> to OCR and then image.  (notes)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City directories,</a:t>
            </a:r>
            <a:r>
              <a:rPr lang="en-US" baseline="0" dirty="0" smtClean="0"/>
              <a:t> church year books, family histories, local histories, navy cruise books, newspapers.</a:t>
            </a:r>
          </a:p>
          <a:p>
            <a:r>
              <a:rPr lang="en-US" dirty="0" smtClean="0"/>
              <a:t>Line </a:t>
            </a:r>
            <a:r>
              <a:rPr lang="en-US" dirty="0" smtClean="0"/>
              <a:t>breaks</a:t>
            </a:r>
            <a:r>
              <a:rPr lang="en-US" baseline="0" dirty="0" smtClean="0"/>
              <a:t> in one document or paragraph mean something different than what they do in another.</a:t>
            </a:r>
          </a:p>
          <a:p>
            <a:r>
              <a:rPr lang="en-US" dirty="0" smtClean="0"/>
              <a:t>Name</a:t>
            </a:r>
            <a:r>
              <a:rPr lang="en-US" baseline="0" dirty="0" smtClean="0"/>
              <a:t> order.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Mixed</a:t>
            </a:r>
            <a:r>
              <a:rPr lang="en-US" baseline="0" dirty="0" smtClean="0"/>
              <a:t> columns, no line boundaries, missing punctuation,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Rules tested on dev test set.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E4B3-082C-4991-8265-9A45A47DABD5}" type="datetime1">
              <a:rPr lang="en-US" smtClean="0"/>
              <a:pPr/>
              <a:t>4/27/2010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384D-A811-4DA3-8EFA-3E8B8886FAEB}" type="datetime1">
              <a:rPr lang="en-US" smtClean="0"/>
              <a:pPr/>
              <a:t>4/27/2010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5E7C-45AF-4601-B40E-5B50C1BEA4E0}" type="datetime1">
              <a:rPr lang="en-US" smtClean="0"/>
              <a:pPr/>
              <a:t>4/27/2010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663A-5213-4AA2-8CD7-DDBE1A25CAA8}" type="datetime1">
              <a:rPr lang="en-US" smtClean="0"/>
              <a:pPr/>
              <a:t>4/27/2010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B468-8AF9-4239-9685-458D07636DB2}" type="datetime1">
              <a:rPr lang="en-US" smtClean="0"/>
              <a:pPr/>
              <a:t>4/27/2010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1E97-7B93-4AB3-884A-B695F329A008}" type="datetime1">
              <a:rPr lang="en-US" smtClean="0"/>
              <a:pPr/>
              <a:t>4/27/2010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94B0-FD3E-477B-B6E8-84C2F9844ED7}" type="datetime1">
              <a:rPr lang="en-US" smtClean="0"/>
              <a:pPr/>
              <a:t>4/27/2010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ADF1-AAE5-4135-8A41-037F8BDBB65D}" type="datetime1">
              <a:rPr lang="en-US" smtClean="0"/>
              <a:pPr/>
              <a:t>4/27/2010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DFEA-B60D-4121-A8DA-878D99E8520F}" type="datetime1">
              <a:rPr lang="en-US" smtClean="0"/>
              <a:pPr/>
              <a:t>4/27/2010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E32B-4C72-49B9-9DF8-CD97D9F5645A}" type="datetime1">
              <a:rPr lang="en-US" smtClean="0"/>
              <a:pPr/>
              <a:t>4/27/2010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50CA-ACCF-472F-86F6-CB0970964059}" type="datetime1">
              <a:rPr lang="en-US" smtClean="0"/>
              <a:pPr/>
              <a:t>4/27/2010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29478-A110-41D2-905E-B4210899F55A}" type="datetime1">
              <a:rPr lang="en-US" smtClean="0"/>
              <a:pPr/>
              <a:t>4/27/2010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My Dropbox\Projects\School\Presentations\Pictures\Humor\product_photo_medium_11625c51b2af2e0739eba592aa62b432.jpg"/>
          <p:cNvPicPr>
            <a:picLocks noChangeAspect="1" noChangeArrowheads="1"/>
          </p:cNvPicPr>
          <p:nvPr/>
        </p:nvPicPr>
        <p:blipFill>
          <a:blip r:embed="rId3" cstate="print">
            <a:lum bright="-68000" contrast="-76000"/>
          </a:blip>
          <a:srcRect/>
          <a:stretch>
            <a:fillRect/>
          </a:stretch>
        </p:blipFill>
        <p:spPr bwMode="auto">
          <a:xfrm>
            <a:off x="2595563" y="457200"/>
            <a:ext cx="3952875" cy="61436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16954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Extracting </a:t>
            </a:r>
            <a:r>
              <a:rPr lang="en-US" dirty="0" smtClean="0">
                <a:solidFill>
                  <a:srgbClr val="FFFF00"/>
                </a:solidFill>
              </a:rPr>
              <a:t>Full Names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from Diverse and Noisy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Scanned Document Images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60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Thomas L. Packer, 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BYU Noisy OCR Group,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Lee Jensen, Ancestry.com, Inc.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7153-9027-4B81-BF45-68D622E92798}" type="datetime1">
              <a:rPr lang="en-US" smtClean="0"/>
              <a:pPr/>
              <a:t>4/27/2010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Rule-Based Extractors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3716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Dictionary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:  Contiguous Dictionary Matches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Regex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:  Regular Expressions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CFG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:  Context Free Grammar and Chart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Parser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6094-F8EE-4C13-A1FE-5DE5AC684151}" type="datetime1">
              <a:rPr lang="en-US" smtClean="0"/>
              <a:pPr/>
              <a:t>4/27/2010</a:t>
            </a:fld>
            <a:endParaRPr lang="en-US"/>
          </a:p>
        </p:txBody>
      </p:sp>
      <p:pic>
        <p:nvPicPr>
          <p:cNvPr id="6" name="Picture 2" descr="C:\TomP\Work\School\Ancestry\Presentations\Pictures\ExtractionExample-PCFG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38198" y="2846040"/>
            <a:ext cx="7467602" cy="3478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Machine Learning Based Extractors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14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MEMM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:  Maximum Entropy Markov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CRF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:  Conditional Random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6094-F8EE-4C13-A1FE-5DE5AC684151}" type="datetime1">
              <a:rPr lang="en-US" smtClean="0"/>
              <a:pPr/>
              <a:t>4/27/2010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0577" y="5068670"/>
            <a:ext cx="895350" cy="4571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Given Name</a:t>
            </a:r>
            <a:endParaRPr lang="en-US" sz="1400" dirty="0"/>
          </a:p>
        </p:txBody>
      </p:sp>
      <p:sp>
        <p:nvSpPr>
          <p:cNvPr id="7" name="Oval 6"/>
          <p:cNvSpPr/>
          <p:nvPr/>
        </p:nvSpPr>
        <p:spPr>
          <a:xfrm>
            <a:off x="3770777" y="5106770"/>
            <a:ext cx="1219200" cy="4190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Surname</a:t>
            </a:r>
            <a:endParaRPr lang="en-US" sz="1400" dirty="0"/>
          </a:p>
        </p:txBody>
      </p:sp>
      <p:cxnSp>
        <p:nvCxnSpPr>
          <p:cNvPr id="8" name="Curved Connector 7"/>
          <p:cNvCxnSpPr>
            <a:stCxn id="6" idx="6"/>
            <a:endCxn id="7" idx="2"/>
          </p:cNvCxnSpPr>
          <p:nvPr/>
        </p:nvCxnSpPr>
        <p:spPr>
          <a:xfrm>
            <a:off x="3065927" y="5297270"/>
            <a:ext cx="704850" cy="19050"/>
          </a:xfrm>
          <a:prstGeom prst="curved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4"/>
            <a:endCxn id="12" idx="0"/>
          </p:cNvCxnSpPr>
          <p:nvPr/>
        </p:nvCxnSpPr>
        <p:spPr>
          <a:xfrm rot="5400000">
            <a:off x="2451565" y="5663982"/>
            <a:ext cx="304800" cy="28575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4"/>
            <a:endCxn id="13" idx="0"/>
          </p:cNvCxnSpPr>
          <p:nvPr/>
        </p:nvCxnSpPr>
        <p:spPr>
          <a:xfrm rot="5400000">
            <a:off x="4227977" y="5678269"/>
            <a:ext cx="304800" cy="1588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94"/>
          <p:cNvCxnSpPr>
            <a:stCxn id="16" idx="2"/>
            <a:endCxn id="6" idx="1"/>
          </p:cNvCxnSpPr>
          <p:nvPr/>
        </p:nvCxnSpPr>
        <p:spPr>
          <a:xfrm rot="10800000" flipV="1">
            <a:off x="2301699" y="3411677"/>
            <a:ext cx="707079" cy="1723948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46777" y="5830669"/>
            <a:ext cx="685800" cy="646331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Joe</a:t>
            </a:r>
          </a:p>
          <a:p>
            <a:r>
              <a:rPr lang="en-US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Virginia</a:t>
            </a:r>
          </a:p>
          <a:p>
            <a:r>
              <a:rPr lang="en-US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Stone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99377" y="5830669"/>
            <a:ext cx="762000" cy="307777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Phillips</a:t>
            </a:r>
          </a:p>
        </p:txBody>
      </p:sp>
      <p:cxnSp>
        <p:nvCxnSpPr>
          <p:cNvPr id="14" name="Curved Connector 94"/>
          <p:cNvCxnSpPr>
            <a:stCxn id="6" idx="0"/>
            <a:endCxn id="16" idx="3"/>
          </p:cNvCxnSpPr>
          <p:nvPr/>
        </p:nvCxnSpPr>
        <p:spPr>
          <a:xfrm rot="5400000" flipH="1" flipV="1">
            <a:off x="2126060" y="4052042"/>
            <a:ext cx="1508820" cy="524436"/>
          </a:xfrm>
          <a:prstGeom prst="curvedConnector3">
            <a:avLst>
              <a:gd name="adj1" fmla="val 54754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94"/>
          <p:cNvCxnSpPr>
            <a:stCxn id="7" idx="7"/>
            <a:endCxn id="16" idx="6"/>
          </p:cNvCxnSpPr>
          <p:nvPr/>
        </p:nvCxnSpPr>
        <p:spPr>
          <a:xfrm rot="16200000" flipV="1">
            <a:off x="3489069" y="3845786"/>
            <a:ext cx="1756469" cy="888252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008777" y="3202127"/>
            <a:ext cx="914400" cy="4190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Other</a:t>
            </a:r>
            <a:endParaRPr lang="en-US" sz="1400" dirty="0"/>
          </a:p>
        </p:txBody>
      </p:sp>
      <p:cxnSp>
        <p:nvCxnSpPr>
          <p:cNvPr id="17" name="Straight Arrow Connector 16"/>
          <p:cNvCxnSpPr>
            <a:stCxn id="16" idx="4"/>
            <a:endCxn id="18" idx="0"/>
          </p:cNvCxnSpPr>
          <p:nvPr/>
        </p:nvCxnSpPr>
        <p:spPr>
          <a:xfrm rot="16200000" flipH="1">
            <a:off x="3370727" y="3716476"/>
            <a:ext cx="342901" cy="152400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13577" y="3964127"/>
            <a:ext cx="609600" cy="1015663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lived</a:t>
            </a:r>
          </a:p>
          <a:p>
            <a:r>
              <a:rPr lang="en-US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</a:t>
            </a:r>
          </a:p>
          <a:p>
            <a:r>
              <a:rPr lang="en-US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of</a:t>
            </a:r>
          </a:p>
          <a:p>
            <a:r>
              <a:rPr lang="en-US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walls</a:t>
            </a:r>
          </a:p>
          <a:p>
            <a:r>
              <a:rPr lang="en-US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…</a:t>
            </a:r>
          </a:p>
        </p:txBody>
      </p:sp>
      <p:cxnSp>
        <p:nvCxnSpPr>
          <p:cNvPr id="19" name="Curved Connector 94"/>
          <p:cNvCxnSpPr>
            <a:endCxn id="16" idx="1"/>
          </p:cNvCxnSpPr>
          <p:nvPr/>
        </p:nvCxnSpPr>
        <p:spPr>
          <a:xfrm>
            <a:off x="2627777" y="2973527"/>
            <a:ext cx="514911" cy="289976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94"/>
          <p:cNvCxnSpPr>
            <a:endCxn id="6" idx="1"/>
          </p:cNvCxnSpPr>
          <p:nvPr/>
        </p:nvCxnSpPr>
        <p:spPr>
          <a:xfrm>
            <a:off x="1865777" y="4878527"/>
            <a:ext cx="435921" cy="257098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94"/>
          <p:cNvCxnSpPr>
            <a:stCxn id="16" idx="5"/>
          </p:cNvCxnSpPr>
          <p:nvPr/>
        </p:nvCxnSpPr>
        <p:spPr>
          <a:xfrm rot="16200000" flipH="1">
            <a:off x="3880851" y="3468265"/>
            <a:ext cx="313253" cy="496422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94"/>
          <p:cNvCxnSpPr>
            <a:stCxn id="6" idx="5"/>
          </p:cNvCxnSpPr>
          <p:nvPr/>
        </p:nvCxnSpPr>
        <p:spPr>
          <a:xfrm rot="16200000" flipH="1">
            <a:off x="2972569" y="5421150"/>
            <a:ext cx="342466" cy="417993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94"/>
          <p:cNvCxnSpPr>
            <a:stCxn id="7" idx="5"/>
          </p:cNvCxnSpPr>
          <p:nvPr/>
        </p:nvCxnSpPr>
        <p:spPr>
          <a:xfrm rot="16200000" flipH="1">
            <a:off x="4866171" y="5409751"/>
            <a:ext cx="336887" cy="446370"/>
          </a:xfrm>
          <a:prstGeom prst="curved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410200" y="3828871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… lived in Virginia.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… Stone Phillips of NBC …  Conoco Phillips hired Joe.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Stone walls stand well.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467600" y="4438471"/>
            <a:ext cx="480646" cy="247650"/>
          </a:xfrm>
          <a:prstGeom prst="rect">
            <a:avLst/>
          </a:prstGeom>
          <a:solidFill>
            <a:schemeClr val="accent6">
              <a:lumMod val="60000"/>
              <a:lumOff val="40000"/>
              <a:alpha val="49000"/>
            </a:schemeClr>
          </a:solidFill>
          <a:ln>
            <a:solidFill>
              <a:schemeClr val="accent6">
                <a:lumMod val="60000"/>
                <a:lumOff val="4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715000" y="4153192"/>
            <a:ext cx="533400" cy="247650"/>
          </a:xfrm>
          <a:prstGeom prst="rect">
            <a:avLst/>
          </a:prstGeom>
          <a:solidFill>
            <a:schemeClr val="accent6">
              <a:lumMod val="60000"/>
              <a:lumOff val="40000"/>
              <a:alpha val="49000"/>
            </a:schemeClr>
          </a:solidFill>
          <a:ln>
            <a:solidFill>
              <a:schemeClr val="accent6">
                <a:lumMod val="60000"/>
                <a:lumOff val="4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306670" y="4151601"/>
            <a:ext cx="647700" cy="247650"/>
          </a:xfrm>
          <a:prstGeom prst="rect">
            <a:avLst/>
          </a:prstGeom>
          <a:solidFill>
            <a:schemeClr val="accent6">
              <a:lumMod val="60000"/>
              <a:lumOff val="40000"/>
              <a:alpha val="49000"/>
            </a:schemeClr>
          </a:solidFill>
          <a:ln>
            <a:solidFill>
              <a:schemeClr val="accent6">
                <a:lumMod val="60000"/>
                <a:lumOff val="4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Characteristic Outputs and </a:t>
            </a:r>
            <a:r>
              <a:rPr lang="en-US" dirty="0" smtClean="0">
                <a:solidFill>
                  <a:srgbClr val="FFFF00"/>
                </a:solidFill>
              </a:rPr>
              <a:t>Ensemble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6094-F8EE-4C13-A1FE-5DE5AC684151}" type="datetime1">
              <a:rPr lang="en-US" smtClean="0"/>
              <a:pPr/>
              <a:t>4/27/2010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2448035" y="2286000"/>
          <a:ext cx="4247931" cy="296164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2671379"/>
                <a:gridCol w="15765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OCR Output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John </a:t>
                      </a:r>
                      <a:r>
                        <a:rPr lang="en-US" dirty="0" err="1" smtClean="0"/>
                        <a:t>Lilbby</a:t>
                      </a:r>
                      <a:endParaRPr lang="en-US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Image-Based Standard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John Libby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Dictionary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John</a:t>
                      </a:r>
                      <a:endParaRPr lang="en-US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Regex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MEMM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John </a:t>
                      </a:r>
                      <a:r>
                        <a:rPr lang="en-US" dirty="0" err="1" smtClean="0"/>
                        <a:t>Lilbby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83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Ensemble (Majority)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John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Results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63AC-C94C-4C9B-96AF-D5D06A7DF96E}" type="datetime1">
              <a:rPr lang="en-US" smtClean="0"/>
              <a:pPr/>
              <a:t>4/27/2010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95500" y="1524000"/>
            <a:ext cx="495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F-Measure of Full-Names (green) </a:t>
            </a:r>
          </a:p>
          <a:p>
            <a:pPr algn="ctr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and Full-Name Fragments (blue) </a:t>
            </a:r>
          </a:p>
          <a:p>
            <a:pPr algn="ctr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on Blind Test, 10 Documents, 490 Names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381000" y="2590800"/>
          <a:ext cx="8382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Conclusions &amp; Future </a:t>
            </a:r>
            <a:r>
              <a:rPr lang="en-US" dirty="0" smtClean="0">
                <a:solidFill>
                  <a:srgbClr val="FFFF00"/>
                </a:solidFill>
              </a:rPr>
              <a:t>Work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286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New research group, learned a lot.  More to come…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Public data set.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Page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layout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analysis.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Ambiguous cases:  Generate and test hypotheses.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Combine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strengths of hand-coding and machine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learning: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Apply specialized extractors to tabular and unstructured text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Semi-supervised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machine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learning of HMMs with semantic constraints.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12E8-0D6D-44C3-AB0C-DBF717DAA10C}" type="datetime1">
              <a:rPr lang="en-US" smtClean="0"/>
              <a:pPr/>
              <a:t>4/27/2010</a:t>
            </a:fld>
            <a:endParaRPr lang="en-US"/>
          </a:p>
        </p:txBody>
      </p:sp>
      <p:pic>
        <p:nvPicPr>
          <p:cNvPr id="3076" name="Picture 4" descr="C:\My Dropbox\Projects\School\Projects\NLP\Presentations\Pictures\Two, two-line-record interpretations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008421"/>
            <a:ext cx="4800600" cy="1070361"/>
          </a:xfrm>
          <a:prstGeom prst="rect">
            <a:avLst/>
          </a:prstGeom>
          <a:noFill/>
        </p:spPr>
      </p:pic>
      <p:pic>
        <p:nvPicPr>
          <p:cNvPr id="3077" name="Picture 5" descr="C:\My Dropbox\Projects\School\Projects\NLP\Presentations\Pictures\Two, two-line-record interpretations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5426091"/>
            <a:ext cx="4800600" cy="898509"/>
          </a:xfrm>
          <a:prstGeom prst="rect">
            <a:avLst/>
          </a:prstGeom>
          <a:noFill/>
        </p:spPr>
      </p:pic>
      <p:pic>
        <p:nvPicPr>
          <p:cNvPr id="3078" name="Picture 6" descr="C:\My Dropbox\Projects\School\Projects\NLP\Presentations\Pictures\Semi-Structured Page, focus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599" y="4143324"/>
            <a:ext cx="2598295" cy="1981200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>
          <a:xfrm flipV="1">
            <a:off x="3276600" y="4752924"/>
            <a:ext cx="381000" cy="2286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276600" y="5362524"/>
            <a:ext cx="381000" cy="2286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My Dropbox\Projects\School\Presentations\Pictures\Humor\product_photo_medium_11625c51b2af2e0739eba592aa62b432.jpg"/>
          <p:cNvPicPr>
            <a:picLocks noChangeAspect="1" noChangeArrowheads="1"/>
          </p:cNvPicPr>
          <p:nvPr/>
        </p:nvPicPr>
        <p:blipFill>
          <a:blip r:embed="rId3" cstate="print">
            <a:lum bright="-37000" contrast="-40000"/>
          </a:blip>
          <a:srcRect/>
          <a:stretch>
            <a:fillRect/>
          </a:stretch>
        </p:blipFill>
        <p:spPr bwMode="auto">
          <a:xfrm>
            <a:off x="2595563" y="457200"/>
            <a:ext cx="3952875" cy="61436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Questions?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0A7D-9B24-4A6C-94F8-C9D6E113F2FE}" type="datetime1">
              <a:rPr lang="en-US" smtClean="0"/>
              <a:pPr/>
              <a:t>4/27/2010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Lots of </a:t>
            </a:r>
            <a:r>
              <a:rPr lang="en-US" dirty="0" smtClean="0">
                <a:solidFill>
                  <a:srgbClr val="FFFF00"/>
                </a:solidFill>
              </a:rPr>
              <a:t>Old, Inaccessible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Printed Information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713C-7F6B-4161-ABB4-C5F4E916B3B2}" type="datetime1">
              <a:rPr lang="en-US" smtClean="0"/>
              <a:pPr/>
              <a:t>4/27/2010</a:t>
            </a:fld>
            <a:endParaRPr lang="en-US"/>
          </a:p>
        </p:txBody>
      </p:sp>
      <p:pic>
        <p:nvPicPr>
          <p:cNvPr id="1027" name="Picture 3" descr="C:\My Dropbox\Projects\School\Presentations\Pictures\Introduction\PilesOfBooks_Fa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1624" y="1679920"/>
            <a:ext cx="6820752" cy="4568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My Dropbox\Projects\School\Presentations\Pictures\Introduction\PilesOfImages_Fad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9144000" cy="5105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Scanning:  Good for Web Distribution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713C-7F6B-4161-ABB4-C5F4E916B3B2}" type="datetime1">
              <a:rPr lang="en-US" smtClean="0"/>
              <a:pPr/>
              <a:t>4/27/2010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OCR:  Good for Keyword Search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713C-7F6B-4161-ABB4-C5F4E916B3B2}" type="datetime1">
              <a:rPr lang="en-US" smtClean="0"/>
              <a:pPr/>
              <a:t>4/27/2010</a:t>
            </a:fld>
            <a:endParaRPr lang="en-US"/>
          </a:p>
        </p:txBody>
      </p:sp>
      <p:pic>
        <p:nvPicPr>
          <p:cNvPr id="1026" name="Picture 2" descr="C:\My Dropbox\Projects\School\Presentations\Pictures\Introduction\AncestryKeywordNewspaperSearch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04088" y="1415505"/>
            <a:ext cx="6368312" cy="4909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Process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160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Take scanned document images.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Extract topic-specific information,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e.g. person names, event and relationships.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Goal:  Fielded search or record linkage.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7" name="Picture 3" descr="C:\My Dropbox\Projects\School\Projects\NLP\Presentations\Pictures\FairfieldTopOfPage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476" y="3657600"/>
            <a:ext cx="3516524" cy="2362200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>
            <a:off x="4419600" y="4724400"/>
            <a:ext cx="533400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My Dropbox\Projects\School\Projects\NLP\Presentations\Pictures\FairfieldTopOfPageImage_ExtractionXml_Sma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8400" y="3276600"/>
            <a:ext cx="2786400" cy="3276600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713C-7F6B-4161-ABB4-C5F4E916B3B2}" type="datetime1">
              <a:rPr lang="en-US" smtClean="0"/>
              <a:pPr/>
              <a:t>4/27/2010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Sub-Processes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6002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Document Image Analysis (incl. OCR)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Information Extraction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7" name="Picture 3" descr="C:\My Dropbox\Projects\School\Projects\NLP\Presentations\Pictures\FairfieldTopOfPage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779662"/>
            <a:ext cx="2722470" cy="1828800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>
            <a:off x="3352800" y="4617862"/>
            <a:ext cx="533400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My Dropbox\Projects\School\Projects\NLP\Presentations\Pictures\FairfieldTopOfPageImage_ExtractionXml_Sma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779661"/>
            <a:ext cx="1905000" cy="2240139"/>
          </a:xfrm>
          <a:prstGeom prst="rect">
            <a:avLst/>
          </a:prstGeom>
          <a:noFill/>
        </p:spPr>
      </p:pic>
      <p:pic>
        <p:nvPicPr>
          <p:cNvPr id="6" name="Picture 4" descr="C:\My Dropbox\Projects\School\Projects\NLP\Presentations\Pictures\FairfieldTopOfPageImage_Tex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3779662"/>
            <a:ext cx="1905000" cy="2177803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>
            <a:off x="5943600" y="4617862"/>
            <a:ext cx="533400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C1AF-4B22-46A5-9DA5-2E884F76FAB1}" type="datetime1">
              <a:rPr lang="en-US" smtClean="0"/>
              <a:pPr/>
              <a:t>4/27/2010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Challenges with Diversity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858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Diverse document structure, little training data.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7" name="Picture 3" descr="C:\My Dropbox\Projects\School\Projects\NLP\Presentations\Pictures\Semi-Structured P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407920"/>
            <a:ext cx="2338466" cy="1783080"/>
          </a:xfrm>
          <a:prstGeom prst="rect">
            <a:avLst/>
          </a:prstGeom>
          <a:noFill/>
        </p:spPr>
      </p:pic>
      <p:pic>
        <p:nvPicPr>
          <p:cNvPr id="1028" name="Picture 4" descr="C:\My Dropbox\Projects\School\Projects\NLP\Presentations\Pictures\Semi-Structured Noisy P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6480" y="4267200"/>
            <a:ext cx="3244520" cy="2151063"/>
          </a:xfrm>
          <a:prstGeom prst="rect">
            <a:avLst/>
          </a:prstGeom>
          <a:noFill/>
        </p:spPr>
      </p:pic>
      <p:pic>
        <p:nvPicPr>
          <p:cNvPr id="1031" name="Picture 7" descr="C:\My Dropbox\Projects\School\Projects\NLP\Presentations\Pictures\Newspaper Pa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267201"/>
            <a:ext cx="3200399" cy="2133599"/>
          </a:xfrm>
          <a:prstGeom prst="rect">
            <a:avLst/>
          </a:prstGeom>
          <a:noFill/>
        </p:spPr>
      </p:pic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12E8-0D6D-44C3-AB0C-DBF717DAA10C}" type="datetime1">
              <a:rPr lang="en-US" smtClean="0"/>
              <a:pPr/>
              <a:t>4/27/2010</a:t>
            </a:fld>
            <a:endParaRPr lang="en-US"/>
          </a:p>
        </p:txBody>
      </p:sp>
      <p:pic>
        <p:nvPicPr>
          <p:cNvPr id="1026" name="Picture 2" descr="C:\My Dropbox\Projects\School\Projects\NLP\Presentations\Pictures\Directory Image, Detai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2438400"/>
            <a:ext cx="2379634" cy="1600200"/>
          </a:xfrm>
          <a:prstGeom prst="rect">
            <a:avLst/>
          </a:prstGeom>
          <a:noFill/>
        </p:spPr>
      </p:pic>
      <p:pic>
        <p:nvPicPr>
          <p:cNvPr id="5" name="Picture 3" descr="C:\My Dropbox\Projects\School\Projects\NLP\Presentations\Pictures\Newspaper Image, Detai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2405743"/>
            <a:ext cx="2286000" cy="1632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Challenges with Images and OCR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1905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evening  when  your  aching  bones  are  crying  for  a  respite  from  the  </a:t>
            </a:r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Charles  son  of  </a:t>
            </a:r>
            <a:r>
              <a:rPr lang="en-US" sz="20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hn</a:t>
            </a:r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Ban  was  married  twice  had  </a:t>
            </a:r>
            <a:r>
              <a:rPr lang="en-US" sz="20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oneaught</a:t>
            </a:r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heat  and  rush  of  existence  when  the  cooling  </a:t>
            </a:r>
            <a:r>
              <a:rPr lang="en-US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zephers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of  the  night  are  </a:t>
            </a:r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by  first  and  no  issue  y  second  wife  spent  a  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brow  like  </a:t>
            </a:r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large  part  of  his  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playing  on  your  fevered  the  cosmic  r  Balm  of  Gilead  life  in  quo  </a:t>
            </a:r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Quebec  and  died  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  calm  clear  beneficent  sky  e  </a:t>
            </a:r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Ontario  but  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  effulgent  in  the  lights  of  heaven</a:t>
            </a:r>
            <a:endParaRPr lang="en-US" sz="2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12E8-0D6D-44C3-AB0C-DBF717DAA10C}" type="datetime1">
              <a:rPr lang="en-US" smtClean="0"/>
              <a:pPr/>
              <a:t>4/27/2010</a:t>
            </a:fld>
            <a:endParaRPr lang="en-US"/>
          </a:p>
        </p:txBody>
      </p:sp>
      <p:pic>
        <p:nvPicPr>
          <p:cNvPr id="1026" name="Picture 2" descr="D:\My Dropbox\Projects\School\Presentations\Pictures\Example Text\OcrChallenge_Book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22" y="1524000"/>
            <a:ext cx="9019556" cy="2590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365596" y="2521104"/>
            <a:ext cx="381000" cy="190500"/>
          </a:xfrm>
          <a:prstGeom prst="rect">
            <a:avLst/>
          </a:prstGeom>
          <a:solidFill>
            <a:srgbClr val="FF0000">
              <a:alpha val="19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0604" y="2531326"/>
            <a:ext cx="483220" cy="178419"/>
          </a:xfrm>
          <a:prstGeom prst="rect">
            <a:avLst/>
          </a:prstGeom>
          <a:solidFill>
            <a:srgbClr val="FF0000">
              <a:alpha val="19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582829" y="4282067"/>
            <a:ext cx="869795" cy="312234"/>
          </a:xfrm>
          <a:prstGeom prst="rect">
            <a:avLst/>
          </a:prstGeom>
          <a:solidFill>
            <a:srgbClr val="FF0000">
              <a:alpha val="19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73098" y="4594302"/>
            <a:ext cx="801029" cy="278780"/>
          </a:xfrm>
          <a:prstGeom prst="rect">
            <a:avLst/>
          </a:prstGeom>
          <a:solidFill>
            <a:srgbClr val="FF0000">
              <a:alpha val="19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527717"/>
            <a:ext cx="4386146" cy="2488581"/>
          </a:xfrm>
          <a:prstGeom prst="rect">
            <a:avLst/>
          </a:prstGeom>
          <a:solidFill>
            <a:schemeClr val="tx2">
              <a:lumMod val="40000"/>
              <a:lumOff val="6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Our Approach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886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Use existing commercial OCR engine output (provided by Ancestry.com)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Use existing IE techniques: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Hand-written grammar rules and dictionaries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Statistical sequence models (machine learning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)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Ensembles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6094-F8EE-4C13-A1FE-5DE5AC684151}" type="datetime1">
              <a:rPr lang="en-US" smtClean="0"/>
              <a:pPr/>
              <a:t>4/27/2010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1892</TotalTime>
  <Words>610</Words>
  <Application>Microsoft Office PowerPoint</Application>
  <PresentationFormat>On-screen Show (4:3)</PresentationFormat>
  <Paragraphs>140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Extracting Full Names from Diverse and Noisy  Scanned Document Images</vt:lpstr>
      <vt:lpstr>Lots of Old, Inaccessible  Printed Information</vt:lpstr>
      <vt:lpstr>Scanning:  Good for Web Distribution</vt:lpstr>
      <vt:lpstr>OCR:  Good for Keyword Search</vt:lpstr>
      <vt:lpstr>Process</vt:lpstr>
      <vt:lpstr>Sub-Processes</vt:lpstr>
      <vt:lpstr>Challenges with Diversity</vt:lpstr>
      <vt:lpstr>Challenges with Images and OCR</vt:lpstr>
      <vt:lpstr>Our Approach</vt:lpstr>
      <vt:lpstr>Rule-Based Extractors</vt:lpstr>
      <vt:lpstr>Machine Learning Based Extractors</vt:lpstr>
      <vt:lpstr>Characteristic Outputs and Ensemble</vt:lpstr>
      <vt:lpstr>Results</vt:lpstr>
      <vt:lpstr>Conclusions &amp; Future Work</vt:lpstr>
      <vt:lpstr>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Thomas L. Packer</cp:lastModifiedBy>
  <cp:revision>451</cp:revision>
  <dcterms:created xsi:type="dcterms:W3CDTF">2006-08-16T00:00:00Z</dcterms:created>
  <dcterms:modified xsi:type="dcterms:W3CDTF">2010-04-27T17:53:28Z</dcterms:modified>
</cp:coreProperties>
</file>