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87" r:id="rId3"/>
    <p:sldId id="259" r:id="rId4"/>
    <p:sldId id="303" r:id="rId5"/>
    <p:sldId id="308" r:id="rId6"/>
    <p:sldId id="309" r:id="rId7"/>
    <p:sldId id="310" r:id="rId8"/>
    <p:sldId id="292" r:id="rId9"/>
    <p:sldId id="288" r:id="rId10"/>
    <p:sldId id="297" r:id="rId11"/>
    <p:sldId id="295" r:id="rId12"/>
    <p:sldId id="296" r:id="rId13"/>
    <p:sldId id="294" r:id="rId14"/>
    <p:sldId id="289" r:id="rId15"/>
    <p:sldId id="293" r:id="rId16"/>
    <p:sldId id="290" r:id="rId17"/>
    <p:sldId id="291" r:id="rId18"/>
    <p:sldId id="298" r:id="rId19"/>
    <p:sldId id="299" r:id="rId20"/>
    <p:sldId id="302" r:id="rId21"/>
    <p:sldId id="300" r:id="rId22"/>
    <p:sldId id="301" r:id="rId23"/>
    <p:sldId id="30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24" autoAdjust="0"/>
  </p:normalViewPr>
  <p:slideViewPr>
    <p:cSldViewPr>
      <p:cViewPr varScale="1">
        <p:scale>
          <a:sx n="70" d="100"/>
          <a:sy n="70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94C90-A631-4221-9C8E-A6B23DB4E909}" type="datetimeFigureOut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1F06E-E6BD-4E9D-9F27-DF5449775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060A-62F6-412D-8B53-E2462BDC45AC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C01-7207-4F27-8527-76BAD65C3FA7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70AA-2E5A-45EA-BB98-2C50AB1B8E50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7CA-83DF-4E24-B4FD-4AE3A6DCE6B4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C58C-9B1C-4CFE-A6AF-01FD910A6EAB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C4CE-C9D2-48E1-B104-CCF7816C10E6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5798-2956-4F78-8ABA-AEDEC908A69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12B-939E-4370-8B54-E1C7665EDAC9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BACA-4B3C-49D8-B34C-8F7136F4F057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EDA-E24E-4C0F-9C88-E044F338468D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F4EB-7920-4F46-A313-AAF7201CFF22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B533-C197-4A70-A315-F17A34637709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590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Table Recognition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(Detection and Analysis): 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A Pathetically Incomplete Survey</a:t>
            </a:r>
            <a:endParaRPr lang="en-US" sz="31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99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presented by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Thomas L. Packer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71DF-F5CE-4075-9E4E-80B5790011C9}" type="datetime1">
              <a:rPr lang="en-US" smtClean="0"/>
              <a:pPr/>
              <a:t>4/2/2010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Table Recognition Models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Parameters can be: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Fixed (hard coded) or 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Adaptive (altered at run-time using machine learning)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Usefulness of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Table Recognition Models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Usefulness of a model in a set of documents is determined by: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The proportion of tables described by the model (recall)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The degree to which the model excludes other types of data, e.g. machine drawings (precision),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How reliably the objects and relations of the model can be inferred (precision and recall of table elements).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Implicit Table Recognition Models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Table models are usually implicit in operations.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Example: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Operation of locating column separators at gaps of vertical projection profile histograms.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Implicit model contains notion of columns separated by uninterrupted whitespace gaps.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Cannot handle tables that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have titles that span columns.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Table Recognition Operations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Zanibbi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et al (2004) describe both detection and analysis in terms of three basic operations: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Observations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Feature measurements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Data lookups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Transformations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Operations that alter or restructure data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Inferences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Generate and test hypotheses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Table Recognition Processes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6" name="Picture 2" descr="D:\My Dropbox\Projects\School\Presentations\Pictures\Others' Papers\Table Recognition Pattern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45319" y="1981200"/>
            <a:ext cx="7853361" cy="3358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Observations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Measure and collect the data used for decision making in a table recognizer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Provide the data used by inferences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These are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Feature measurements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Data lookups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Performed on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Input document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Table model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Input parameters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Existing features and hypotheses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Transformations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Permit additional observations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Restructure existing observations to emphasize features of a data set to make subsequent observations easier or more reliable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E.g. Hough Transform, image rotation,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binarization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etc.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Inferences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Decide whether or how a table model can be fit to a document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Done through the generation and testing of hypotheses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Decide whether physical and logical structures of the table model exist in a document using data observed from the input document, input parameters, table model, transformed observations, and table hypotheses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E.g. table location and structure hypotheses, through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typing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locating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and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relating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structures: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Classifiers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: assign structure and relation types in the table model to data.</a:t>
            </a:r>
          </a:p>
          <a:p>
            <a:pPr lvl="1"/>
            <a:r>
              <a:rPr lang="en-US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Segmenters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: determine the existence and scope of a type of table model structure in data.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Parsers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: produce graphs on structures according to table syntax, defined in the table model.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Layout and Language: </a:t>
            </a:r>
            <a:br>
              <a:rPr lang="en-US" b="1" dirty="0" smtClean="0"/>
            </a:br>
            <a:r>
              <a:rPr lang="en-US" b="1" dirty="0" smtClean="0"/>
              <a:t>Integrating Spatial and Linguistic</a:t>
            </a:r>
            <a:br>
              <a:rPr lang="en-US" b="1" dirty="0" smtClean="0"/>
            </a:br>
            <a:r>
              <a:rPr lang="en-US" b="1" dirty="0" smtClean="0"/>
              <a:t>Knowledge for Layout Understanding Tasks</a:t>
            </a:r>
            <a:endParaRPr lang="en-US" sz="3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52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Matthew Hurst </a:t>
            </a:r>
          </a:p>
          <a:p>
            <a:r>
              <a:rPr lang="en-US" dirty="0" smtClean="0"/>
              <a:t>and </a:t>
            </a:r>
          </a:p>
          <a:p>
            <a:r>
              <a:rPr lang="en-US" dirty="0" smtClean="0"/>
              <a:t>Tetsuya </a:t>
            </a:r>
            <a:r>
              <a:rPr lang="en-US" dirty="0" err="1" smtClean="0"/>
              <a:t>Nasukawa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71DF-F5CE-4075-9E4E-80B5790011C9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Motivation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Deducing layout from spatial info. doesn’t always work.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Multi-column text (line breaks)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Apposed/marginal material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Unmarked headers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Double spacing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Elliptical lists (factored beginnings)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Short paragraphs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Multi-column table cell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Multi-row table cell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Elliptical cell content (factored beginnings)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Grid quantization (table cells not quite aligned)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Orientation detection (vertical or horizontal text blocks)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590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Motivation</a:t>
            </a:r>
            <a:endParaRPr lang="en-US" sz="3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71DF-F5CE-4075-9E4E-80B5790011C9}" type="datetime1">
              <a:rPr lang="en-US" smtClean="0"/>
              <a:pPr/>
              <a:t>4/2/2010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Ambiguity in Text Continuations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7" name="Picture 3" descr="C:\My Dropbox\Projects\School\Presentations\Pictures\Others' Papers\Ambiguity in Text Continuati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590800"/>
            <a:ext cx="4267200" cy="25248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Proposal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Combine textual and spatial “cohesion” to infer boundaries of document elements.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Spatial gaps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Spatial alignment of text and “global interactions”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Collocation-based language modeling of text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Rejected CFG because input is short text fragments.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Operations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Generate and test hypotheses: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Observe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ambiguity in text flow and cohesion (e.g. across column or line breaks).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Transform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text by removing line breaks (consistent with layout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model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that constrains continuation options).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Test hypotheses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by scoring transformed text using a language model.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Ideas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The Challenge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Given a document image, recognize tables: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Table Detection: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Find boundaries of each table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I.e. instances of a table model are segmented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Table Analysis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A.k.a. table structure recognition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Find components of each table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I.e. detected tables are analyzed and decomposed using the table model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Why do we Care?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Tables occur in many documents.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Accuracy of the following activities are limited by not understanding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document structure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Information extraction 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Data mining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CL-based text processing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Information retrieval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Question answering</a:t>
            </a: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/>
          </a:bodyPr>
          <a:lstStyle/>
          <a:p>
            <a:r>
              <a:rPr lang="en-US" b="1" dirty="0" smtClean="0"/>
              <a:t>Table Extraction Using Conditional Random Fields</a:t>
            </a:r>
            <a:endParaRPr lang="en-US" sz="3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David Pinto, Andrew McCallum, </a:t>
            </a:r>
          </a:p>
          <a:p>
            <a:r>
              <a:rPr lang="en-US" dirty="0" smtClean="0"/>
              <a:t>Xing Wei, W. Bruce Croft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71DF-F5CE-4075-9E4E-80B5790011C9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Table Extraction Sub-problems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Locate the table.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Identify the row positions and types.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Identify the column positions and types.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Segment the table into cells.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Tag the cells as data or headers.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Associate data cells with their corresponding headers.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Table Extraction Sub-problems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 descr="C:\My Dropbox\Projects\School\Presentations\Pictures\Others' Papers\Pinto CRF Table Line Label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1752600"/>
            <a:ext cx="9148763" cy="3894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 survey of table recognition:</a:t>
            </a:r>
            <a:br>
              <a:rPr lang="en-US" b="1" dirty="0" smtClean="0"/>
            </a:br>
            <a:r>
              <a:rPr lang="en-US" b="1" dirty="0" smtClean="0"/>
              <a:t>Models, observations, transformations, and inferences</a:t>
            </a:r>
            <a:endParaRPr lang="en-US" sz="3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dirty="0" smtClean="0"/>
              <a:t>Richard </a:t>
            </a:r>
            <a:r>
              <a:rPr lang="en-US" dirty="0" err="1" smtClean="0"/>
              <a:t>Zanibbi</a:t>
            </a:r>
            <a:r>
              <a:rPr lang="en-US" dirty="0" smtClean="0"/>
              <a:t>, </a:t>
            </a:r>
          </a:p>
          <a:p>
            <a:r>
              <a:rPr lang="en-US" dirty="0" smtClean="0"/>
              <a:t>Dorothea </a:t>
            </a:r>
            <a:r>
              <a:rPr lang="en-US" dirty="0" err="1" smtClean="0"/>
              <a:t>Blostein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James R. </a:t>
            </a:r>
            <a:r>
              <a:rPr lang="en-US" dirty="0" err="1" smtClean="0"/>
              <a:t>Cordy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71DF-F5CE-4075-9E4E-80B5790011C9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Table Recognition Models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Play a crucial role in the decision-making process of recognition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Define which structures are sought after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Define or imply a set of assumptions about table locations and structure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Must support two tasks: 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Detection of tables </a:t>
            </a:r>
          </a:p>
          <a:p>
            <a:pPr lvl="1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Decomposition of table regions into logical structure descriptions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Tend to be more complex than generative models because they must define and relate additional structures for recovering the components of generative models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21D2-178C-4F12-BB68-15AF866310E8}" type="datetime1">
              <a:rPr lang="en-US" smtClean="0"/>
              <a:pPr/>
              <a:t>4/2/2010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3224</TotalTime>
  <Words>845</Words>
  <Application>Microsoft Office PowerPoint</Application>
  <PresentationFormat>On-screen Show (4:3)</PresentationFormat>
  <Paragraphs>186</Paragraphs>
  <Slides>23</Slides>
  <Notes>18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Table Recognition  (Detection and Analysis):   A Pathetically Incomplete Survey</vt:lpstr>
      <vt:lpstr>Motivation</vt:lpstr>
      <vt:lpstr>The Challenge</vt:lpstr>
      <vt:lpstr>Why do we Care?</vt:lpstr>
      <vt:lpstr>Table Extraction Using Conditional Random Fields</vt:lpstr>
      <vt:lpstr>Table Extraction Sub-problems</vt:lpstr>
      <vt:lpstr>Table Extraction Sub-problems</vt:lpstr>
      <vt:lpstr>A survey of table recognition: Models, observations, transformations, and inferences</vt:lpstr>
      <vt:lpstr>Table Recognition Models</vt:lpstr>
      <vt:lpstr>Table Recognition Models</vt:lpstr>
      <vt:lpstr>Usefulness of  Table Recognition Models</vt:lpstr>
      <vt:lpstr>Implicit Table Recognition Models</vt:lpstr>
      <vt:lpstr>Table Recognition Operations</vt:lpstr>
      <vt:lpstr>Table Recognition Processes</vt:lpstr>
      <vt:lpstr>Observations</vt:lpstr>
      <vt:lpstr>Transformations</vt:lpstr>
      <vt:lpstr>Inferences</vt:lpstr>
      <vt:lpstr>Layout and Language:  Integrating Spatial and Linguistic Knowledge for Layout Understanding Tasks</vt:lpstr>
      <vt:lpstr>Motivation</vt:lpstr>
      <vt:lpstr>Ambiguity in Text Continuations</vt:lpstr>
      <vt:lpstr>Proposal</vt:lpstr>
      <vt:lpstr>Operations</vt:lpstr>
      <vt:lpstr>Ideas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“Automatic Segmentation of Text info Structured Records”  by  V. Borkar, </dc:title>
  <dc:creator/>
  <cp:lastModifiedBy>Thomas L. Packer</cp:lastModifiedBy>
  <cp:revision>520</cp:revision>
  <dcterms:created xsi:type="dcterms:W3CDTF">2006-08-16T00:00:00Z</dcterms:created>
  <dcterms:modified xsi:type="dcterms:W3CDTF">2010-04-02T15:20:51Z</dcterms:modified>
</cp:coreProperties>
</file>