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83" r:id="rId2"/>
    <p:sldId id="338" r:id="rId3"/>
    <p:sldId id="301" r:id="rId4"/>
    <p:sldId id="277" r:id="rId5"/>
    <p:sldId id="339" r:id="rId6"/>
    <p:sldId id="340" r:id="rId7"/>
    <p:sldId id="342" r:id="rId8"/>
    <p:sldId id="341" r:id="rId9"/>
    <p:sldId id="337" r:id="rId10"/>
    <p:sldId id="284" r:id="rId11"/>
    <p:sldId id="285" r:id="rId12"/>
    <p:sldId id="343" r:id="rId13"/>
    <p:sldId id="344" r:id="rId14"/>
    <p:sldId id="345" r:id="rId15"/>
    <p:sldId id="346" r:id="rId16"/>
    <p:sldId id="350" r:id="rId17"/>
    <p:sldId id="347" r:id="rId18"/>
    <p:sldId id="348" r:id="rId19"/>
    <p:sldId id="349" r:id="rId20"/>
    <p:sldId id="351" r:id="rId21"/>
    <p:sldId id="352" r:id="rId22"/>
    <p:sldId id="355" r:id="rId23"/>
    <p:sldId id="353" r:id="rId24"/>
    <p:sldId id="354" r:id="rId25"/>
    <p:sldId id="356" r:id="rId26"/>
    <p:sldId id="357" r:id="rId27"/>
    <p:sldId id="358" r:id="rId28"/>
    <p:sldId id="359" r:id="rId29"/>
    <p:sldId id="360" r:id="rId30"/>
    <p:sldId id="361" r:id="rId31"/>
    <p:sldId id="303" r:id="rId32"/>
    <p:sldId id="362" r:id="rId33"/>
    <p:sldId id="334" r:id="rId34"/>
    <p:sldId id="379" r:id="rId35"/>
    <p:sldId id="364" r:id="rId36"/>
    <p:sldId id="363" r:id="rId37"/>
    <p:sldId id="367" r:id="rId38"/>
    <p:sldId id="365" r:id="rId39"/>
    <p:sldId id="368" r:id="rId40"/>
    <p:sldId id="369" r:id="rId41"/>
    <p:sldId id="371" r:id="rId42"/>
    <p:sldId id="366" r:id="rId43"/>
    <p:sldId id="370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29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5" autoAdjust="0"/>
    <p:restoredTop sz="86348" autoAdjust="0"/>
  </p:normalViewPr>
  <p:slideViewPr>
    <p:cSldViewPr>
      <p:cViewPr varScale="1">
        <p:scale>
          <a:sx n="106" d="100"/>
          <a:sy n="106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190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can they reach the information age / digital 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document search and knowledge engineering.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Brings them to the web: multiple, remote viewers.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Don’t want to read all of it</a:t>
            </a:r>
            <a:r>
              <a:rPr lang="en-US" u="none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to find information.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PAT-tree technique [[13,23]] is the key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efficient and accurate discovery of the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data records in the Web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Dangerous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Intensional</a:t>
            </a:r>
            <a:r>
              <a:rPr lang="en-US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Problem</a:t>
            </a:r>
            <a:r>
              <a:rPr lang="en-US" baseline="0" dirty="0" smtClean="0"/>
              <a:t> of identifying </a:t>
            </a:r>
            <a:r>
              <a:rPr lang="en-US" baseline="0" dirty="0" err="1" smtClean="0"/>
              <a:t>tuples</a:t>
            </a:r>
            <a:r>
              <a:rPr lang="en-US" baseline="0" dirty="0" smtClean="0"/>
              <a:t> in a semi-structured web page to insert into database.  Easy to do manually for one website.  Try hundreds or thousands of websites each using a different structure.  We need to do it automatically, without having to write rules manually or train an ML system with hand-labeled examples for each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can they reach the information age / digital 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document search and knowledge engineering.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C82-71D3-44C8-8D92-F1C9A495A11A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20      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2FCE-440F-4FEC-BEBD-297D01721E13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83E-B915-46ED-A5AD-E266B84C46D5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7C2A-B132-4536-AA66-85273F393E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D43B-2620-4982-B141-14BE50E195AD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99B6-670D-41B8-A922-36323EBD5BEB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031E-D858-4736-ACC7-740DC6534E12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ED2-64BE-4E69-8C6E-306B6F86F2E2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346-6AEE-4782-8A8D-D9B929B00EE3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92A6-CAE8-4AC2-8358-0EE33D4F4812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479-4E5B-4608-BB1D-ED1AD656C952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CED9-E482-449A-A775-1CB0040C3445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INTRODUCTION – Pattern Discovery – Noisy Labels – Future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41031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B6F15528-21DE-4FAA-801E-634DDDAF4B2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My Dropbox\Projects\School\Presentations\Pictures\Example Text\close up 3.png"/>
          <p:cNvPicPr>
            <a:picLocks noChangeAspect="1" noChangeArrowheads="1"/>
          </p:cNvPicPr>
          <p:nvPr/>
        </p:nvPicPr>
        <p:blipFill>
          <a:blip r:embed="rId3" cstate="print">
            <a:lum bright="-51000" contrast="-67000"/>
          </a:blip>
          <a:srcRect/>
          <a:stretch>
            <a:fillRect/>
          </a:stretch>
        </p:blipFill>
        <p:spPr bwMode="auto">
          <a:xfrm>
            <a:off x="0" y="381000"/>
            <a:ext cx="913686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981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Letter Gothic" pitchFamily="49" charset="0"/>
              </a:rPr>
              <a:t>Automatic Wrapper Induction:  “Look Mom, no hands!”</a:t>
            </a:r>
            <a:endParaRPr lang="en-US" dirty="0">
              <a:solidFill>
                <a:srgbClr val="FFFF00"/>
              </a:solidFill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Thomas L. Packer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BYU CS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Assumptions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Semi-structured web pages are laid out in a pattern that is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regular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(repeating multiple times) and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contiguous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(few gaps among fields or records).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limited number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patterns are consistent with each web site and can be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discovered automatically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Manually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selecting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the correct pattern from among a few alternatives is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possible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cheaper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than manually specifying that correct pattern.</a:t>
            </a:r>
          </a:p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Language is unnecessary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for structured web extraction.  (Records and fields are findable using HTML tags alone).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CFF-59E3-435C-85B9-C06A94749E2A}" type="datetime1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Their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IEPAD: 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nformation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xtraction based on </a:t>
            </a:r>
            <a:r>
              <a:rPr lang="en-US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ttern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iscovery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9E62-BBCF-44BC-8EAE-DE49690756A5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pic>
        <p:nvPicPr>
          <p:cNvPr id="2050" name="Picture 2" descr="C:\My Dropbox\Projects\School\Presentations\Pictures\Systems\IEPAD 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2209800"/>
            <a:ext cx="5372100" cy="390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IEPAD Architecture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4648199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Pattern Discoverer:  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Discovers candidate patterns.</a:t>
            </a:r>
          </a:p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Rule Generator:  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Displays candidate patterns.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User selects correct pattern, assigns schema labels to fields.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Rules are “remembered”.</a:t>
            </a:r>
          </a:p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Extractor: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Applies rules to new pages.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89C-42CD-4273-9F0D-C18C16B12253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pic>
        <p:nvPicPr>
          <p:cNvPr id="2050" name="Picture 2" descr="C:\My Dropbox\Projects\School\Presentations\Pictures\Systems\IEPAD 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2716375"/>
            <a:ext cx="3600450" cy="261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My Dropbox\Projects\School\Presentations\Pictures\Systems\IEPAD Regex Pattern Matc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21" y="4191000"/>
            <a:ext cx="8572958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Patterns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pattern is a restricted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regular expression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over a token alphabet.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contain options and alternatives (no repeats).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Simplest pattern is a string of tokens.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Each pattern matches a set of strings in HTML.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HTML tags are removed during extraction.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Remaining text becomes a data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tuple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to record.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AB14-813A-41DC-8C0B-312FAAC5910C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How to Discover Patterns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Input HTML page.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Encode </a:t>
            </a:r>
            <a:r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HTML tokens.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Construct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PAT-tree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Filter patterns.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Compose extraction rules.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Output candidate patterns (less than a dozen).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6C9D-5E54-4EF4-9F5B-373161084455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4098" name="Picture 2" descr="C:\My Dropbox\Projects\School\Presentations\Pictures\Systems\IEPAD Pattern Discoverer 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786187" cy="461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Encode HTML Tokens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Encode “important” HTML tags: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&lt;tag_name&gt;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Discard “unimportant” (variable) HTML tags: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e.g. 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&gt;, &lt;b&gt;, &lt;u&gt;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Fine-grained field extraction is handled later.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Encode any text between two tags as one token: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&lt;text&gt;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Assign each encoded token a fixed-length binary code: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000	&lt;/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ul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&gt;  001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&gt;  010	&lt;/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&gt;  011 		…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38A5-0069-4CD6-93FA-9ECF356A68CD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Encode HTML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Convert HTML into binary string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741-0FE8-44E8-BF9C-3CE401A4620E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1027" name="Picture 3" descr="C:\My Dropbox\Projects\School\Presentations\Pictures\Systems\Binary HtmlEncoding for PAT 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5181600" cy="402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Definitions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Repeat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Any substring occurring at least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k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times.</a:t>
            </a:r>
          </a:p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Maximal Repeat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A repeat that cannot be lengthened to the left or right without losing occurrences.  (You cannot find a longer string that contains the repeat with as many occurrences.)</a:t>
            </a:r>
          </a:p>
          <a:p>
            <a:pPr marL="514350" indent="-514350">
              <a:spcAft>
                <a:spcPts val="600"/>
              </a:spcAft>
            </a:pP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is the induced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pattern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(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|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| is it’s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length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D01C-F3A2-48C0-8B43-D978AB3F6781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PAT-tree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PAT Tree: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Or Patricia Tree, “Practical Algorithm to Retrieve Information Coded in Alphanumeric”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Strings from doc. are coded in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binary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, inserted into tree along with occurrence counts and pointers back to doc.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Locate strings with prefix by searching binary tree (0 means take left branch, 1 means right branch).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62DE-9152-4CA3-9560-4931F3A98BA8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7" name="Picture 2" descr="C:\My Dropbox\Projects\School\Presentations\Pictures\Systems\PatTree and HtmlEnco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3999"/>
            <a:ext cx="4572000" cy="42916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410875" y="3610276"/>
            <a:ext cx="222986" cy="22058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96074" y="2724750"/>
            <a:ext cx="718687" cy="133953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4513" y="1828800"/>
            <a:ext cx="294371" cy="144379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16529" y="2627696"/>
            <a:ext cx="116305" cy="144380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29070" y="3056020"/>
            <a:ext cx="116305" cy="144380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4945" y="3476320"/>
            <a:ext cx="116305" cy="144380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PAT-tree Properties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All strings with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common prefix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are in same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subtree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, which is the labels the nodes from tree root to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subtree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root.</a:t>
            </a:r>
          </a:p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Longest repeating string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is at the deepest internal node.</a:t>
            </a:r>
          </a:p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Most frequently repeating string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of a given size is at the root of the largest  sub-tree at the given depth.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5DB-4E26-4835-825B-6D096BF2AE5B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6" name="Picture 4" descr="C:\hhchen\IR\hhchen\temp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124200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ropbox\Projects\School\Presentations\Pictures\Humor\Look-mom-no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478"/>
            <a:ext cx="6705600" cy="658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Find Candidate Pattern using PAT-tree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Some fancy traversal of the PAT-tree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finds all maximal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repeats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with at least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occurrences and |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| length.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Defaults: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= 5, |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| = 3.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Is this a good candidate pattern?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C10D-EE02-4B58-B545-01CD7B337550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2050" name="Picture 2" descr="C:\My Dropbox\Projects\School\Presentations\Pictures\Systems\PatTree and HtmlEnco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51957"/>
            <a:ext cx="4572000" cy="42916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1125" y="1937482"/>
            <a:ext cx="475650" cy="207347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0775" y="1935877"/>
            <a:ext cx="475650" cy="207347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0800" y="1935877"/>
            <a:ext cx="475650" cy="207347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7700" y="1933074"/>
            <a:ext cx="475650" cy="207347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94663" y="3895827"/>
            <a:ext cx="225388" cy="192504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56688" y="4433237"/>
            <a:ext cx="225388" cy="192504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6465" y="4912896"/>
            <a:ext cx="225388" cy="192504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0562" y="4903271"/>
            <a:ext cx="225388" cy="192504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67375" y="3428999"/>
            <a:ext cx="228600" cy="22860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67325" y="3772299"/>
            <a:ext cx="228600" cy="22860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Evaluate Candidate Patterns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Want candidate patterns that are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regular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and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contiguous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 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Accept patterns with: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Low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variance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Measures how consistently-spaced the occurrences are.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Like Dr.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Embley’s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“standard deviation” heuristic.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High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density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Percentage of tokens covered by occurrences between first and last occurrences.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A6C-5446-40B0-AF49-320AE01BD4E4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3074" name="Picture 2" descr="C:\My Dropbox\Projects\School\Presentations\Pictures\Formulas\IEPAD Vari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83129"/>
            <a:ext cx="4648199" cy="774840"/>
          </a:xfrm>
          <a:prstGeom prst="rect">
            <a:avLst/>
          </a:prstGeom>
          <a:noFill/>
        </p:spPr>
      </p:pic>
      <p:pic>
        <p:nvPicPr>
          <p:cNvPr id="3075" name="Picture 3" descr="C:\My Dropbox\Projects\School\Presentations\Pictures\Formulas\IEPAD Dens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401579"/>
            <a:ext cx="3040062" cy="77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Generate Extraction Pattern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648199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Split string so substrings match.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Align matching substrings.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The extraction pattern (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 is the corresponding tokens in the aligned substrings.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59C9-BC46-4FE2-9678-8138E83D23BA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4098" name="Picture 2" descr="C:\My Dropbox\Projects\School\Presentations\Pictures\Systems\IEPAD Extraction Pattern Generation, simple c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800" y="1485900"/>
            <a:ext cx="21658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Exception 1:  High Variance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Some good patterns are obscured by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extra stuff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(e.g. ads) inserted throughout.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Identify additional good patterns using clustering: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Group contiguous occurrences into blocks.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If the individual blocks have low variance, accept them.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4DA5-3067-4D16-99A4-D914B813E5BE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Exception 2:  Low Density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PAT-trees only locate exactly matching tag sequences.  Some good patterns are partially obscured by tag variation.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Generalize the discovered pattern using multiple string alignment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D2CC-1B91-49A2-9BC7-0A3D09893D77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Generate Extraction Pattern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46481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Split string so maximal repeats match as prefixes.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Multiple-align substrings.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The generalized extraction pattern (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 is the corresponding tokens, including alternatives, in the aligned substrings.</a:t>
            </a:r>
          </a:p>
          <a:p>
            <a:pPr marL="514350" indent="-514350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5122" name="Picture 2" descr="C:\My Dropbox\Projects\School\Presentations\Pictures\Systems\IEPAD Extraction Pattern Gene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720" y="1460500"/>
            <a:ext cx="3888480" cy="455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Rotate to Find Best/Alternate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Record Boundaries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 a   d   c   –  b   d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   a   d   c   x   b   d 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   a   d   c   x   b  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</a:p>
          <a:p>
            <a:pPr marL="514350" indent="-514350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 d c [x|–] b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  <a:sym typeface="Wingdings" pitchFamily="2" charset="2"/>
              </a:rPr>
              <a:t>  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  <a:sym typeface="Wingdings" pitchFamily="2" charset="2"/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 d c [x|–] b</a:t>
            </a:r>
          </a:p>
          <a:p>
            <a:pPr marL="514350" indent="-514350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Stop rotating just before complexity of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increases.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Hands Still Needed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6481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More than one pattern can be discovered on a web page.  The user still needs to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select the best pattern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 (Better than writing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from scratch.)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Extraction patterns do not assign attribute names to text until the user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provides labels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User can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adjust parameters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Token encoding scheme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Min. pattern length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Min. occurrence count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Max. variance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Min. density</a:t>
            </a:r>
          </a:p>
          <a:p>
            <a:pPr marL="514350" indent="-514350">
              <a:spcAft>
                <a:spcPts val="600"/>
              </a:spcAft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Test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final rules on test pages.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6" name="Picture 2" descr="C:\My Dropbox\Projects\School\Presentations\Pictures\Systems\IEPAD 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60600"/>
            <a:ext cx="3723743" cy="270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 it all Again with Finer-grained Tags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1027" name="Picture 3" descr="C:\My Dropbox\Projects\School\Presentations\Pictures\Systems\IEPAD U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187" y="1351442"/>
            <a:ext cx="6947626" cy="497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Extraction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6481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Input test HTML page.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Encode page using first-level token-encoding scheme.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Match all occurrences of the first-level pattern (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). 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Multiple matches are possible – take the longest match.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Do alignment on each column in the block matrix and match second-level extraction rules.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etter Gothic" pitchFamily="49" charset="0"/>
              </a:rPr>
              <a:t>Introduction</a:t>
            </a:r>
            <a:endParaRPr lang="en-US" dirty="0"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Testing Results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4800600"/>
            <a:ext cx="8077200" cy="144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Parameters are tuned on each website.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Why do they only show recall learning curve?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Why do they only show one of their 12 websites in the PR curve?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b="1" dirty="0" smtClean="0"/>
              <a:t>PATTERN DISCOVERY </a:t>
            </a:r>
            <a:r>
              <a:rPr lang="en-US" dirty="0" smtClean="0"/>
              <a:t>– Noisy Labels – Future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646-20A3-41F7-96DB-054232BAB1AB}" type="datetime1">
              <a:rPr lang="en-US" smtClean="0"/>
              <a:pPr/>
              <a:t>3/2/2011</a:t>
            </a:fld>
            <a:endParaRPr lang="en-US"/>
          </a:p>
        </p:txBody>
      </p:sp>
      <p:pic>
        <p:nvPicPr>
          <p:cNvPr id="2050" name="Picture 2" descr="C:\My Dropbox\Projects\School\Presentations\Pictures\Others' Papers\IEPAD Learning Cur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746756" cy="2993387"/>
          </a:xfrm>
          <a:prstGeom prst="rect">
            <a:avLst/>
          </a:prstGeom>
          <a:noFill/>
        </p:spPr>
      </p:pic>
      <p:pic>
        <p:nvPicPr>
          <p:cNvPr id="2051" name="Picture 3" descr="C:\My Dropbox\Projects\School\Presentations\Pictures\Others' Papers\IEPAD PR Cur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382" y="1600200"/>
            <a:ext cx="4198805" cy="298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etter Gothic" pitchFamily="49" charset="0"/>
              </a:rPr>
              <a:t>“Automatic Wrappers for </a:t>
            </a:r>
            <a:r>
              <a:rPr lang="en-US" b="1" dirty="0" smtClean="0">
                <a:latin typeface="Letter Gothic" pitchFamily="49" charset="0"/>
              </a:rPr>
              <a:t>Large Scale </a:t>
            </a:r>
            <a:r>
              <a:rPr lang="en-US" dirty="0" smtClean="0">
                <a:latin typeface="Letter Gothic" pitchFamily="49" charset="0"/>
              </a:rPr>
              <a:t>Web Extraction”</a:t>
            </a:r>
            <a:endParaRPr lang="en-US" dirty="0"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N. </a:t>
            </a:r>
            <a:r>
              <a:rPr lang="en-US" dirty="0" err="1" smtClean="0">
                <a:solidFill>
                  <a:schemeClr val="tx1"/>
                </a:solidFill>
                <a:latin typeface="Letter Gothic" pitchFamily="49" charset="0"/>
              </a:rPr>
              <a:t>Dalvi</a:t>
            </a:r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, R. Kumar, and M. </a:t>
            </a:r>
            <a:r>
              <a:rPr lang="en-US" dirty="0" err="1" smtClean="0">
                <a:solidFill>
                  <a:schemeClr val="tx1"/>
                </a:solidFill>
                <a:latin typeface="Letter Gothic" pitchFamily="49" charset="0"/>
              </a:rPr>
              <a:t>Soliman</a:t>
            </a:r>
            <a:endParaRPr lang="en-US" dirty="0" smtClean="0">
              <a:solidFill>
                <a:schemeClr val="tx1"/>
              </a:solidFill>
              <a:latin typeface="Letter Gothic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Letter Gothic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Assumptions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Traditional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web wrapping, requiring any amount of hand labeling for each website, is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infeasible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at Web-scale.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Traditional learning can’t handle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noise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Semi-structured web pages are laid out in a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similar structure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within each website.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Equivalently,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simple rules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(wrappers) can effectively extract information from every page on the same website.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some domains,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noisy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automatic annotation will be good enough to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suggest the correct pattern.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CFF-59E3-435C-85B9-C06A94749E2A}" type="datetime1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1026" name="Picture 2" descr="C:\My Dropbox\Projects\School\Presentations\Pictures\Example Text\LargeScaleWrappers Example Page and XPath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1378547"/>
            <a:ext cx="3733800" cy="4838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Their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Generic framework making supervised wrapper induction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noise-tolerant (and therefore scalable):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Label training data cheaply and automatically using dictionaries and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regexes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for each site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345)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 each domain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 more site-level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annotation: scales to the entire web (within a given domain).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 an existing wrapper induction language and algorithm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as a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black box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(They use learned-rule-based systems: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XPath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prefix-suffix string extractors.)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Method:  Generate-and-Test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Label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set of HTML text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noisily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Enumerate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all subsets of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labeled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nodes.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Induce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 wrapper from each subset.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Rank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wrappers by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quality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Intuition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If label noise is not too excessive, one of the generated wrappers will be trained on sufficiently many noise-free labels and a careful definition of quality will rank it high.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Components of Wrapper Quality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Annotation model: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Prob. of wrapper’s labels corresponding to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noisy labels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Web publication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model: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Prob. of wrapper’s labels being laid out in HTML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Annotation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set of HTML pages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Represent text elements and tags with vector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= &lt;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…,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&gt;.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set of annotators, corresponding to types in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label a subset of text elements to produce set of annotations,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of the form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Each annotator has some (high) precision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(low) recall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Web Publication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Given a domain,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With a set of types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Select a schema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over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Apply rendering script to S to obtain a set of HTML pages 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Listings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{name, address, phone}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(name, address, phone)*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&lt;table&gt;&lt;td&gt;&lt;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&gt;&lt;b&gt;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name1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&lt;/b&gt;&lt;/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&gt;&lt;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address1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&gt;&lt;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phone1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&gt;&lt;/td&gt;&lt;td&gt;&lt;b&gt;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name2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&lt;/b&gt;&lt;td&gt;…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Example: Table Inducer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8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96990"/>
            <a:ext cx="2188308" cy="1066800"/>
          </a:xfrm>
          <a:prstGeom prst="rect">
            <a:avLst/>
          </a:prstGeom>
          <a:noFill/>
        </p:spPr>
      </p:pic>
      <p:pic>
        <p:nvPicPr>
          <p:cNvPr id="9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96990"/>
            <a:ext cx="2188308" cy="1066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81200" y="3473825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3254190"/>
            <a:ext cx="1600200" cy="1588"/>
          </a:xfrm>
          <a:prstGeom prst="straightConnector1">
            <a:avLst/>
          </a:prstGeom>
          <a:ln w="38100">
            <a:solidFill>
              <a:schemeClr val="accent6">
                <a:alpha val="6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59070" y="3478324"/>
            <a:ext cx="1371600" cy="156865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692" y="4016190"/>
            <a:ext cx="2188308" cy="1066800"/>
          </a:xfrm>
          <a:prstGeom prst="rect">
            <a:avLst/>
          </a:prstGeom>
          <a:noFill/>
        </p:spPr>
      </p:pic>
      <p:pic>
        <p:nvPicPr>
          <p:cNvPr id="17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492" y="4016190"/>
            <a:ext cx="2188308" cy="1066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002692" y="41685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31492" y="4473390"/>
            <a:ext cx="1600200" cy="1588"/>
          </a:xfrm>
          <a:prstGeom prst="straightConnector1">
            <a:avLst/>
          </a:prstGeom>
          <a:ln w="38100">
            <a:solidFill>
              <a:schemeClr val="accent6">
                <a:alpha val="6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98492" y="4168590"/>
            <a:ext cx="228600" cy="8382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235390"/>
            <a:ext cx="2188308" cy="1066800"/>
          </a:xfrm>
          <a:prstGeom prst="rect">
            <a:avLst/>
          </a:prstGeom>
          <a:noFill/>
        </p:spPr>
      </p:pic>
      <p:pic>
        <p:nvPicPr>
          <p:cNvPr id="22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235390"/>
            <a:ext cx="2188308" cy="10668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357718" y="59211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0" y="5692590"/>
            <a:ext cx="1600200" cy="1588"/>
          </a:xfrm>
          <a:prstGeom prst="straightConnector1">
            <a:avLst/>
          </a:prstGeom>
          <a:ln w="38100">
            <a:solidFill>
              <a:schemeClr val="accent6">
                <a:alpha val="6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76999" y="5387789"/>
            <a:ext cx="1331259" cy="851647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77790"/>
            <a:ext cx="2188308" cy="1066800"/>
          </a:xfrm>
          <a:prstGeom prst="rect">
            <a:avLst/>
          </a:prstGeom>
          <a:noFill/>
        </p:spPr>
      </p:pic>
      <p:pic>
        <p:nvPicPr>
          <p:cNvPr id="27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77790"/>
            <a:ext cx="2188308" cy="10668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81200" y="17301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10000" y="2034990"/>
            <a:ext cx="1600200" cy="1588"/>
          </a:xfrm>
          <a:prstGeom prst="straightConnector1">
            <a:avLst/>
          </a:prstGeom>
          <a:ln w="38100">
            <a:solidFill>
              <a:schemeClr val="accent6">
                <a:alpha val="6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77000" y="17301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48760" y="3469345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8095" y="46795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34235" y="6073590"/>
            <a:ext cx="228600" cy="1524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67435" y="11860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Training Set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118603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Induced Set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Wrapping a Semi-structured Website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INTRODUCTION</a:t>
            </a:r>
            <a:r>
              <a:rPr lang="fr-FR" sz="1400" b="1" dirty="0" smtClean="0"/>
              <a:t> </a:t>
            </a:r>
            <a:r>
              <a:rPr lang="fr-FR" dirty="0" smtClean="0"/>
              <a:t>– Pattern </a:t>
            </a:r>
            <a:r>
              <a:rPr lang="fr-FR" dirty="0" err="1" smtClean="0"/>
              <a:t>Discovery</a:t>
            </a:r>
            <a:r>
              <a:rPr lang="fr-FR" dirty="0" smtClean="0"/>
              <a:t> – Noisy Labels – Future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C967-AF98-492A-A1A9-A151A7834AAD}" type="datetime1">
              <a:rPr lang="en-US" smtClean="0"/>
              <a:pPr/>
              <a:t>3/2/2011</a:t>
            </a:fld>
            <a:endParaRPr lang="en-US" dirty="0"/>
          </a:p>
        </p:txBody>
      </p:sp>
      <p:pic>
        <p:nvPicPr>
          <p:cNvPr id="1026" name="Picture 2" descr="C:\My Dropbox\Projects\School\Presentations\Pictures\Example Text\HtmlSnippetForWrapp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191"/>
            <a:ext cx="6705600" cy="499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Enumerate Noisy Label Subsets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8288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 noisy labels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2</a:t>
            </a:r>
            <a:r>
              <a:rPr lang="en-US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5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= 32 possible subsets.</a:t>
            </a:r>
          </a:p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  <a:sym typeface="Wingdings" pitchFamily="2" charset="2"/>
              </a:rPr>
              <a:t>Only 8 unique wrappers can be learned by Table Inducer.</a:t>
            </a:r>
          </a:p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  <a:sym typeface="Wingdings" pitchFamily="2" charset="2"/>
              </a:rPr>
              <a:t>How to enumerate efficiently and in general?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6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5627078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40475" y="3801035"/>
            <a:ext cx="609600" cy="457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7030" y="4258245"/>
            <a:ext cx="609600" cy="457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7030" y="5127810"/>
            <a:ext cx="609600" cy="457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68350" y="5136770"/>
            <a:ext cx="609600" cy="457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54440" y="5580530"/>
            <a:ext cx="609600" cy="457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62570" y="3657600"/>
            <a:ext cx="3886200" cy="24384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14970" y="3733800"/>
            <a:ext cx="838200" cy="2286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14970" y="5096435"/>
            <a:ext cx="3657600" cy="5334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Efficient Enumeration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 can efficiently enumerate subsets if the wrapper inducer has three properties:</a:t>
            </a:r>
          </a:p>
          <a:p>
            <a:pPr marL="914400" lvl="1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Fidelity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The induced set includes all of the training set,</a:t>
            </a:r>
          </a:p>
          <a:p>
            <a:pPr marL="914400" lvl="1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Closure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No change if you add any of the induced set to the training set, and</a:t>
            </a:r>
          </a:p>
          <a:p>
            <a:pPr marL="914400" lvl="1" indent="-514350"/>
            <a:r>
              <a:rPr lang="en-US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Monotonicity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If we increase the training set then the induced set will not be smaller.</a:t>
            </a:r>
          </a:p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We can enumerate subsets with maximum efficiently if the wrapper inducer is “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feature-based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”, by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sub-dividing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feature space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of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training set.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L: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noisy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labels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X: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wrapper-predicted labels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Find:</a:t>
            </a:r>
          </a:p>
          <a:p>
            <a:pPr marL="914400" lvl="1" indent="-514350"/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P(X|L) =</a:t>
            </a:r>
          </a:p>
          <a:p>
            <a:pPr marL="914400" lvl="1" indent="-514350"/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P(L|X) P(X) / P(L) =</a:t>
            </a:r>
          </a:p>
          <a:p>
            <a:pPr marL="914400" lvl="1" indent="-514350"/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P(L|X) P(X)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P(L|X)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models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annotation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process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P(X)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models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publication process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Rank Wrappers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828800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score of wrapper 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is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P(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L|X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)P(X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is set of nodes labeled by 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P(</a:t>
            </a:r>
            <a:r>
              <a:rPr lang="en-US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L|X</a:t>
            </a:r>
            <a:r>
              <a:rPr lang="en-US" i="1" baseline="-25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is based on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mistakes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in labels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compared to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P(X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is based on how good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looks in terms of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schema size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and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repeating structure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6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5627078" cy="2743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362570" y="3810000"/>
            <a:ext cx="3886200" cy="2362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3845860"/>
            <a:ext cx="1600200" cy="22860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3886200"/>
            <a:ext cx="533400" cy="2209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Annotation Score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|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= prob. of the noisy labels given wrapper’s labels true.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 prob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of correct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node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included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in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 =  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true positive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=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prob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of incorrect node not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included in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  =  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true negative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1-r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 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false negative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   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1-p 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=  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false positive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 </a:t>
            </a: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{all nodes}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\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   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(a, z, p)</a:t>
            </a:r>
            <a:endParaRPr lang="en-US" i="1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1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∩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 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(n</a:t>
            </a:r>
            <a:r>
              <a:rPr lang="en-US" i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2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\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  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(n</a:t>
            </a:r>
            <a:r>
              <a:rPr lang="en-US" i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3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)</a:t>
            </a:r>
            <a:endParaRPr lang="en-US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1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=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∩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 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</a:t>
            </a:r>
            <a:r>
              <a:rPr lang="en-US" i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2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 = 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\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  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(a</a:t>
            </a:r>
            <a:r>
              <a:rPr lang="en-US" i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1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</a:rPr>
              <a:t>)</a:t>
            </a:r>
            <a:endParaRPr lang="en-US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7" name="Picture 2" descr="C:\My Dropbox\Projects\School\Presentations\Pictures\Example Text\Noisy Labels on 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11070"/>
            <a:ext cx="2188308" cy="106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00800" y="3572435"/>
            <a:ext cx="228600" cy="838200"/>
          </a:xfrm>
          <a:prstGeom prst="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My Dropbox\Projects\School\Presentations\Pictures\Formulas\Noisy Wrapper, Prob of L given 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357" y="4565601"/>
            <a:ext cx="6491287" cy="173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Publication (Layout) Score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= prob. that the wrapper’s labels make sense from a webpage layout perspective.</a:t>
            </a:r>
          </a:p>
          <a:p>
            <a:pPr marL="514350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Simple layout grammar, or a regular pattern of records, implies a good list.</a:t>
            </a:r>
          </a:p>
          <a:p>
            <a:pPr marL="514350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Schema size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and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alignment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features.</a:t>
            </a:r>
          </a:p>
          <a:p>
            <a:pPr marL="514350" indent="-514350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Use nodes in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as record boundaries.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Collect records using pre-order traversal of DOM-tree.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P(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)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= prob. of values of features of list of record segments produce by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2051" name="Picture 3" descr="C:\My Dropbox\Projects\School\Presentations\Pictures\Formulas\Noisy Wrapper, Prob of  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181600"/>
            <a:ext cx="3251200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Pre-order Traversal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2050" name="Picture 2" descr="C:\My Dropbox\Projects\School\Presentations\Pictures\Systems\Noisy Wrapper, pre-order traversal of DOM-tree for record segment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92309" y="1447800"/>
            <a:ext cx="615938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Layout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Schema size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Num. text nodes in longest common substring between pairs of records.</a:t>
            </a:r>
          </a:p>
          <a:p>
            <a:pPr marL="914400" lvl="1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Approximates num. text attributes in every record in list.</a:t>
            </a:r>
          </a:p>
          <a:p>
            <a:pPr marL="514350" indent="-514350"/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Alignment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:  Max. edit distance between pairs of record.</a:t>
            </a:r>
          </a:p>
          <a:p>
            <a:pPr marL="914400" lvl="1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Approximates how well records align.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32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Learn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these </a:t>
            </a:r>
            <a:r>
              <a:rPr lang="en-US" sz="32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distributions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from sample websites in domain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.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Could use </a:t>
            </a:r>
            <a:r>
              <a:rPr lang="en-US" sz="32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domain-specific feature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 (value distributions) like address count or zip-code count.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Courier New" pitchFamily="49" charset="0"/>
              </a:rPr>
              <a:t>Smooth PDF with Kernel Density Estimation.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  <a:cs typeface="Courier New" pitchFamily="49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3074" name="Picture 2" descr="C:\My Dropbox\Projects\School\Presentations\Pictures\Wikipedia\Kernel Density Estim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17151"/>
            <a:ext cx="2539420" cy="1971589"/>
          </a:xfrm>
          <a:prstGeom prst="rect">
            <a:avLst/>
          </a:prstGeom>
          <a:noFill/>
        </p:spPr>
      </p:pic>
      <p:pic>
        <p:nvPicPr>
          <p:cNvPr id="3075" name="Picture 3" descr="C:\My Dropbox\Projects\School\Presentations\Pictures\Wikipedia\Histogram vs. Kernel Density Estim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18513"/>
            <a:ext cx="3970066" cy="195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Results:  Efficiency of Enumeration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4098" name="Picture 2" descr="C:\My Dropbox\Projects\School\Presentations\Pictures\Others' Papers\Noisy Wrapper Induction, wrapper calls 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87" y="2209800"/>
            <a:ext cx="765762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Results:  Accuracy of Noise-Tolerance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4099" name="Picture 3" descr="C:\My Dropbox\Projects\School\Presentations\Pictures\Others' Papers\Noisy Wrapper Induction, Accurac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" y="2819400"/>
            <a:ext cx="8567738" cy="180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Wrapping a Semi-structured Website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INTRODUCTION</a:t>
            </a:r>
            <a:r>
              <a:rPr lang="fr-FR" sz="1400" b="1" dirty="0" smtClean="0"/>
              <a:t> </a:t>
            </a:r>
            <a:r>
              <a:rPr lang="fr-FR" dirty="0" smtClean="0"/>
              <a:t>– Pattern </a:t>
            </a:r>
            <a:r>
              <a:rPr lang="fr-FR" dirty="0" err="1" smtClean="0"/>
              <a:t>Discovery</a:t>
            </a:r>
            <a:r>
              <a:rPr lang="fr-FR" dirty="0" smtClean="0"/>
              <a:t> – Noisy Labels – Future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DBAA-3E80-41DE-A3FF-4A450DEA8352}" type="datetime1">
              <a:rPr lang="en-US" smtClean="0"/>
              <a:pPr/>
              <a:t>3/2/2011</a:t>
            </a:fld>
            <a:endParaRPr lang="en-US" dirty="0"/>
          </a:p>
        </p:txBody>
      </p:sp>
      <p:pic>
        <p:nvPicPr>
          <p:cNvPr id="2050" name="Picture 2" descr="C:\My Dropbox\Projects\School\Presentations\Pictures\Example Text\HtmlDomSnippetForWrapp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400800" cy="484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Results:  Accuracy with </a:t>
            </a:r>
            <a:r>
              <a:rPr lang="en-US" dirty="0" smtClean="0">
                <a:solidFill>
                  <a:srgbClr val="FFFF00"/>
                </a:solidFill>
              </a:rPr>
              <a:t>Added Noise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A749-CB98-435C-AB02-FA8A282D9771}" type="datetime1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Introduction – Pattern Discovery – </a:t>
            </a:r>
            <a:r>
              <a:rPr lang="en-US" b="1" dirty="0" smtClean="0"/>
              <a:t>NOISY LABELS </a:t>
            </a:r>
            <a:r>
              <a:rPr lang="en-US" dirty="0" smtClean="0"/>
              <a:t>– Future</a:t>
            </a:r>
            <a:endParaRPr lang="en-US" dirty="0"/>
          </a:p>
        </p:txBody>
      </p:sp>
      <p:pic>
        <p:nvPicPr>
          <p:cNvPr id="5122" name="Picture 2" descr="C:\My Dropbox\Projects\School\Presentations\Pictures\Others' Papers\Noisy Wrapper Induction, F-1 sweeping noisy annotator precision and rec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4" y="1801905"/>
            <a:ext cx="8139113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My Dropbox\Projects\School\Presentations\Pictures\Example Text\close up, ques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98" y="1219200"/>
            <a:ext cx="8848102" cy="51563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Letter Gothic" pitchFamily="49" charset="0"/>
              </a:rPr>
              <a:t>Thank you.  </a:t>
            </a:r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dirty="0" smtClean="0"/>
              <a:t>Pattern Discovery – Noisy Labels – Future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B946-80A3-4B02-87C7-2808699489D4}" type="datetime1">
              <a:rPr lang="en-US" smtClean="0"/>
              <a:pPr/>
              <a:t>3/2/2011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Many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topics (domains)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with different target schema.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Many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document formats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Separate rule-set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needed for each format-schema combination.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Rules can be constructed by hand or by machine learning which requires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hand-labeled training examples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3D4-5535-4529-8FBF-11DDD7300F94}" type="datetime1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INTRODUCTION</a:t>
            </a:r>
            <a:r>
              <a:rPr lang="fr-FR" sz="1400" b="1" dirty="0" smtClean="0"/>
              <a:t> </a:t>
            </a:r>
            <a:r>
              <a:rPr lang="fr-FR" dirty="0" smtClean="0"/>
              <a:t>– Pattern </a:t>
            </a:r>
            <a:r>
              <a:rPr lang="fr-FR" dirty="0" err="1" smtClean="0"/>
              <a:t>Discovery</a:t>
            </a:r>
            <a:r>
              <a:rPr lang="fr-FR" dirty="0" smtClean="0"/>
              <a:t> – Noisy Labels – Future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19800" y="2209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2209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2209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01000" y="2209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2133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1905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62600" y="4572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7400" y="4953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4495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0400" y="4876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67600" y="4648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4114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5105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5800" y="4648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5105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3" idx="4"/>
            <a:endCxn id="15" idx="0"/>
          </p:cNvCxnSpPr>
          <p:nvPr/>
        </p:nvCxnSpPr>
        <p:spPr>
          <a:xfrm rot="16200000" flipH="1">
            <a:off x="4686300" y="3467100"/>
            <a:ext cx="2057400" cy="1524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17" idx="0"/>
          </p:cNvCxnSpPr>
          <p:nvPr/>
        </p:nvCxnSpPr>
        <p:spPr>
          <a:xfrm rot="5400000">
            <a:off x="5981700" y="3543300"/>
            <a:ext cx="1905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4"/>
            <a:endCxn id="23" idx="0"/>
          </p:cNvCxnSpPr>
          <p:nvPr/>
        </p:nvCxnSpPr>
        <p:spPr>
          <a:xfrm rot="5400000">
            <a:off x="5753100" y="3390900"/>
            <a:ext cx="2514600" cy="9144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4"/>
            <a:endCxn id="16" idx="0"/>
          </p:cNvCxnSpPr>
          <p:nvPr/>
        </p:nvCxnSpPr>
        <p:spPr>
          <a:xfrm rot="5400000">
            <a:off x="4991100" y="3695700"/>
            <a:ext cx="2362200" cy="1524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4"/>
            <a:endCxn id="22" idx="0"/>
          </p:cNvCxnSpPr>
          <p:nvPr/>
        </p:nvCxnSpPr>
        <p:spPr>
          <a:xfrm rot="16200000" flipH="1">
            <a:off x="6019800" y="2133600"/>
            <a:ext cx="2133600" cy="28956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8" idx="0"/>
          </p:cNvCxnSpPr>
          <p:nvPr/>
        </p:nvCxnSpPr>
        <p:spPr>
          <a:xfrm rot="16200000" flipH="1">
            <a:off x="5600700" y="3238500"/>
            <a:ext cx="2286000" cy="9906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4"/>
            <a:endCxn id="23" idx="0"/>
          </p:cNvCxnSpPr>
          <p:nvPr/>
        </p:nvCxnSpPr>
        <p:spPr>
          <a:xfrm rot="5400000">
            <a:off x="5486400" y="3657600"/>
            <a:ext cx="2514600" cy="381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4"/>
            <a:endCxn id="19" idx="0"/>
          </p:cNvCxnSpPr>
          <p:nvPr/>
        </p:nvCxnSpPr>
        <p:spPr>
          <a:xfrm rot="16200000" flipH="1">
            <a:off x="5943600" y="2895600"/>
            <a:ext cx="2057400" cy="14478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18" idx="0"/>
          </p:cNvCxnSpPr>
          <p:nvPr/>
        </p:nvCxnSpPr>
        <p:spPr>
          <a:xfrm rot="5400000">
            <a:off x="6248400" y="3276600"/>
            <a:ext cx="2590800" cy="6096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4"/>
          </p:cNvCxnSpPr>
          <p:nvPr/>
        </p:nvCxnSpPr>
        <p:spPr>
          <a:xfrm rot="16200000" flipH="1">
            <a:off x="6438900" y="3619500"/>
            <a:ext cx="2514600" cy="4572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4"/>
            <a:endCxn id="19" idx="0"/>
          </p:cNvCxnSpPr>
          <p:nvPr/>
        </p:nvCxnSpPr>
        <p:spPr>
          <a:xfrm rot="5400000">
            <a:off x="6934200" y="3352800"/>
            <a:ext cx="2057400" cy="5334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23" idx="0"/>
          </p:cNvCxnSpPr>
          <p:nvPr/>
        </p:nvCxnSpPr>
        <p:spPr>
          <a:xfrm rot="16200000" flipH="1">
            <a:off x="4800600" y="3352800"/>
            <a:ext cx="2590800" cy="9144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4" idx="4"/>
            <a:endCxn id="20" idx="0"/>
          </p:cNvCxnSpPr>
          <p:nvPr/>
        </p:nvCxnSpPr>
        <p:spPr>
          <a:xfrm rot="16200000" flipH="1">
            <a:off x="7086600" y="3048000"/>
            <a:ext cx="1828800" cy="3048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4"/>
            <a:endCxn id="15" idx="0"/>
          </p:cNvCxnSpPr>
          <p:nvPr/>
        </p:nvCxnSpPr>
        <p:spPr>
          <a:xfrm rot="5400000">
            <a:off x="5029200" y="3352800"/>
            <a:ext cx="1981200" cy="4572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4"/>
            <a:endCxn id="22" idx="0"/>
          </p:cNvCxnSpPr>
          <p:nvPr/>
        </p:nvCxnSpPr>
        <p:spPr>
          <a:xfrm rot="16200000" flipH="1">
            <a:off x="7353300" y="3467100"/>
            <a:ext cx="2057400" cy="3048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4"/>
            <a:endCxn id="16" idx="0"/>
          </p:cNvCxnSpPr>
          <p:nvPr/>
        </p:nvCxnSpPr>
        <p:spPr>
          <a:xfrm rot="5400000">
            <a:off x="5334000" y="3352800"/>
            <a:ext cx="2362200" cy="8382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Goal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 more work automatically.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Minimize the human input requirement, per web site.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7061-A755-49B9-8A76-7876989858D9}" type="datetime1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4651" y="6356350"/>
            <a:ext cx="4094750" cy="365125"/>
          </a:xfrm>
        </p:spPr>
        <p:txBody>
          <a:bodyPr/>
          <a:lstStyle/>
          <a:p>
            <a:r>
              <a:rPr lang="fr-FR" b="1" dirty="0" smtClean="0"/>
              <a:t>INTRODUCTION</a:t>
            </a:r>
            <a:r>
              <a:rPr lang="fr-FR" sz="1400" b="1" dirty="0" smtClean="0"/>
              <a:t> </a:t>
            </a:r>
            <a:r>
              <a:rPr lang="fr-FR" dirty="0" smtClean="0"/>
              <a:t>– Pattern </a:t>
            </a:r>
            <a:r>
              <a:rPr lang="fr-FR" dirty="0" err="1" smtClean="0"/>
              <a:t>Discovery</a:t>
            </a:r>
            <a:r>
              <a:rPr lang="fr-FR" dirty="0" smtClean="0"/>
              <a:t> – Noisy Labels 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Two Approaches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Find patterns in tag-strings: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Automatic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Information Extraction from Semi-structured Web Pages by Pattern Discovery”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C. Chang, C. Hsu, and S.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Lui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2003</a:t>
            </a:r>
          </a:p>
          <a:p>
            <a:r>
              <a:rPr lang="sv-S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Find patterns in cheaply labeled fields:</a:t>
            </a:r>
          </a:p>
          <a:p>
            <a:pPr lvl="1"/>
            <a:r>
              <a:rPr lang="sv-S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sv-SE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Automatic</a:t>
            </a:r>
            <a:r>
              <a:rPr lang="sv-S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Wrappers for Large Scale Web Extraction”</a:t>
            </a:r>
          </a:p>
          <a:p>
            <a:pPr lvl="1"/>
            <a:r>
              <a:rPr lang="sv-S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N. Dalvi, R. Kumar, and M. Soliman</a:t>
            </a:r>
          </a:p>
          <a:p>
            <a:pPr lvl="1"/>
            <a:r>
              <a:rPr lang="sv-S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D701-3A98-479E-A68C-144E9FEDD368}" type="datetime1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b="1" dirty="0" smtClean="0"/>
              <a:t>INTRODUCTION </a:t>
            </a:r>
            <a:r>
              <a:rPr lang="en-US" dirty="0" smtClean="0"/>
              <a:t>– Pattern Discovery – Noisy Labels –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etter Gothic" pitchFamily="49" charset="0"/>
              </a:rPr>
              <a:t>“Automatic Information Extraction from Semi-structured Web Pages by</a:t>
            </a:r>
            <a:r>
              <a:rPr lang="en-US" b="1" dirty="0" smtClean="0">
                <a:latin typeface="Letter Gothic" pitchFamily="49" charset="0"/>
              </a:rPr>
              <a:t> Pattern Discovery</a:t>
            </a:r>
            <a:r>
              <a:rPr lang="en-US" dirty="0" smtClean="0">
                <a:latin typeface="Letter Gothic" pitchFamily="49" charset="0"/>
              </a:rPr>
              <a:t>”</a:t>
            </a:r>
            <a:endParaRPr lang="en-US" dirty="0"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C. Chang, C. Hsu, and S. </a:t>
            </a:r>
            <a:r>
              <a:rPr lang="en-US" dirty="0" err="1" smtClean="0">
                <a:solidFill>
                  <a:schemeClr val="tx1"/>
                </a:solidFill>
                <a:latin typeface="Letter Gothic" pitchFamily="49" charset="0"/>
              </a:rPr>
              <a:t>Lui</a:t>
            </a:r>
            <a:endParaRPr lang="en-US" dirty="0" smtClean="0">
              <a:solidFill>
                <a:schemeClr val="tx1"/>
              </a:solidFill>
              <a:latin typeface="Letter Gothic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Letter Gothic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5690</TotalTime>
  <Words>2717</Words>
  <Application>Microsoft Office PowerPoint</Application>
  <PresentationFormat>On-screen Show (4:3)</PresentationFormat>
  <Paragraphs>401</Paragraphs>
  <Slides>51</Slides>
  <Notes>51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Automatic Wrapper Induction:  “Look Mom, no hands!”</vt:lpstr>
      <vt:lpstr>Slide 2</vt:lpstr>
      <vt:lpstr>Introduction</vt:lpstr>
      <vt:lpstr>Wrapping a Semi-structured Website</vt:lpstr>
      <vt:lpstr>Wrapping a Semi-structured Website</vt:lpstr>
      <vt:lpstr>Challenges</vt:lpstr>
      <vt:lpstr>Goal</vt:lpstr>
      <vt:lpstr>Two Approaches</vt:lpstr>
      <vt:lpstr>“Automatic Information Extraction from Semi-structured Web Pages by Pattern Discovery”</vt:lpstr>
      <vt:lpstr>Assumptions</vt:lpstr>
      <vt:lpstr>Their Approach</vt:lpstr>
      <vt:lpstr>IEPAD Architecture</vt:lpstr>
      <vt:lpstr>Patterns</vt:lpstr>
      <vt:lpstr>How to Discover Patterns</vt:lpstr>
      <vt:lpstr>Encode HTML Tokens</vt:lpstr>
      <vt:lpstr>Encode HTML</vt:lpstr>
      <vt:lpstr>Definitions</vt:lpstr>
      <vt:lpstr>PAT-tree</vt:lpstr>
      <vt:lpstr>PAT-tree Properties</vt:lpstr>
      <vt:lpstr>Find Candidate Pattern using PAT-tree</vt:lpstr>
      <vt:lpstr>Evaluate Candidate Patterns</vt:lpstr>
      <vt:lpstr>Generate Extraction Pattern</vt:lpstr>
      <vt:lpstr>Exception 1:  High Variance</vt:lpstr>
      <vt:lpstr>Exception 2:  Low Density</vt:lpstr>
      <vt:lpstr>Generate Extraction Pattern</vt:lpstr>
      <vt:lpstr>Rotate to Find Best/Alternate  Record Boundaries</vt:lpstr>
      <vt:lpstr>Hands Still Needed</vt:lpstr>
      <vt:lpstr>Do it all Again with Finer-grained Tags</vt:lpstr>
      <vt:lpstr>Extraction</vt:lpstr>
      <vt:lpstr>Testing Results</vt:lpstr>
      <vt:lpstr>“Automatic Wrappers for Large Scale Web Extraction”</vt:lpstr>
      <vt:lpstr>Assumptions</vt:lpstr>
      <vt:lpstr>Their Approach</vt:lpstr>
      <vt:lpstr>Method:  Generate-and-Test</vt:lpstr>
      <vt:lpstr>Intuition</vt:lpstr>
      <vt:lpstr>Components of Wrapper Quality</vt:lpstr>
      <vt:lpstr>Annotation Model</vt:lpstr>
      <vt:lpstr>Web Publication Model</vt:lpstr>
      <vt:lpstr>Example: Table Inducer</vt:lpstr>
      <vt:lpstr>Enumerate Noisy Label Subsets</vt:lpstr>
      <vt:lpstr>Efficient Enumeration</vt:lpstr>
      <vt:lpstr>Extraction</vt:lpstr>
      <vt:lpstr>Rank Wrappers</vt:lpstr>
      <vt:lpstr>Annotation Score</vt:lpstr>
      <vt:lpstr>Publication (Layout) Score</vt:lpstr>
      <vt:lpstr>Pre-order Traversal</vt:lpstr>
      <vt:lpstr>Layout Features</vt:lpstr>
      <vt:lpstr>Results:  Efficiency of Enumeration</vt:lpstr>
      <vt:lpstr>Results:  Accuracy of Noise-Tolerance</vt:lpstr>
      <vt:lpstr>Results:  Accuracy with Added Noise</vt:lpstr>
      <vt:lpstr>Thank you. 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1928</cp:revision>
  <dcterms:created xsi:type="dcterms:W3CDTF">2006-08-16T00:00:00Z</dcterms:created>
  <dcterms:modified xsi:type="dcterms:W3CDTF">2011-03-02T21:28:00Z</dcterms:modified>
</cp:coreProperties>
</file>