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tiff" ContentType="image/tif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83" r:id="rId2"/>
    <p:sldId id="277" r:id="rId3"/>
    <p:sldId id="308" r:id="rId4"/>
    <p:sldId id="341" r:id="rId5"/>
    <p:sldId id="338" r:id="rId6"/>
    <p:sldId id="320" r:id="rId7"/>
    <p:sldId id="333" r:id="rId8"/>
    <p:sldId id="326" r:id="rId9"/>
    <p:sldId id="340" r:id="rId10"/>
    <p:sldId id="306" r:id="rId11"/>
    <p:sldId id="289" r:id="rId12"/>
    <p:sldId id="337" r:id="rId13"/>
    <p:sldId id="339" r:id="rId14"/>
    <p:sldId id="29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95" autoAdjust="0"/>
    <p:restoredTop sz="82765" autoAdjust="0"/>
  </p:normalViewPr>
  <p:slideViewPr>
    <p:cSldViewPr>
      <p:cViewPr varScale="1">
        <p:scale>
          <a:sx n="101" d="100"/>
          <a:sy n="101" d="100"/>
        </p:scale>
        <p:origin x="-3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7930DA-3A2B-4DEE-8310-54D483387775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1AF039-0442-473D-A3BB-E78759DC7F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</a:t>
            </a:r>
          </a:p>
          <a:p>
            <a:r>
              <a:rPr lang="en-US" dirty="0" smtClean="0"/>
              <a:t>Group</a:t>
            </a:r>
          </a:p>
          <a:p>
            <a:r>
              <a:rPr lang="en-US" dirty="0" smtClean="0"/>
              <a:t>Tell you about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F039-0442-473D-A3BB-E78759DC7F3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Longer</a:t>
            </a:r>
            <a:r>
              <a:rPr lang="en-US" baseline="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fields, varying lengths.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F039-0442-473D-A3BB-E78759DC7F3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Alignment plus leveraging every</a:t>
            </a:r>
            <a:r>
              <a:rPr lang="en-US" baseline="0" dirty="0" smtClean="0"/>
              <a:t> word association in the training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F039-0442-473D-A3BB-E78759DC7F3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HMM benefits because the state emission model is more specific or fine-grained than our word similarity model.</a:t>
            </a:r>
          </a:p>
          <a:p>
            <a:r>
              <a:rPr lang="en-US" baseline="0" dirty="0" smtClean="0"/>
              <a:t>With more data, more and more word pairs are found together in the same field.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If two</a:t>
            </a:r>
            <a:r>
              <a:rPr lang="en-US" baseline="0" dirty="0" smtClean="0"/>
              <a:t> words appear in the title field, this could affects the similarity of words showing up in different fields.</a:t>
            </a:r>
            <a:endParaRPr lang="en-US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F039-0442-473D-A3BB-E78759DC7F3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training whatsoever.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F039-0442-473D-A3BB-E78759DC7F3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F039-0442-473D-A3BB-E78759DC7F3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We’re interested in</a:t>
            </a:r>
            <a:r>
              <a:rPr lang="en-US" baseline="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making information accessible.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This involves extracting and categorizing “fields” from text.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F039-0442-473D-A3BB-E78759DC7F3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r>
              <a:rPr lang="en-US" dirty="0" smtClean="0"/>
              <a:t>Efficiently and accurately?</a:t>
            </a:r>
          </a:p>
          <a:p>
            <a:pPr>
              <a:buFont typeface="Arial" pitchFamily="34" charset="0"/>
              <a:buNone/>
            </a:pPr>
            <a:r>
              <a:rPr lang="en-US" dirty="0" smtClean="0"/>
              <a:t>Short lists:  Few training</a:t>
            </a:r>
            <a:r>
              <a:rPr lang="en-US" baseline="0" dirty="0" smtClean="0"/>
              <a:t> examples.</a:t>
            </a:r>
          </a:p>
          <a:p>
            <a:pPr>
              <a:buFont typeface="Arial" pitchFamily="34" charset="0"/>
              <a:buNone/>
            </a:pPr>
            <a:r>
              <a:rPr lang="en-US" dirty="0" smtClean="0"/>
              <a:t>Varying field lengths, but order of fields is very constrained.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F039-0442-473D-A3BB-E78759DC7F3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Running example: list of female teachers and their degrees.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Want to</a:t>
            </a:r>
            <a:r>
              <a:rPr lang="en-US" baseline="0" dirty="0" smtClean="0"/>
              <a:t> segment and label given name, surname and “other” fields.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F039-0442-473D-A3BB-E78759DC7F3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Induce from labeled training data.</a:t>
            </a:r>
          </a:p>
          <a:p>
            <a:r>
              <a:rPr lang="en-US" dirty="0" smtClean="0"/>
              <a:t>Any order is possible by default with HMM.  </a:t>
            </a:r>
          </a:p>
          <a:p>
            <a:r>
              <a:rPr lang="en-US" dirty="0" smtClean="0"/>
              <a:t>Too expressive for our</a:t>
            </a:r>
            <a:r>
              <a:rPr lang="en-US" baseline="0" dirty="0" smtClean="0"/>
              <a:t> list data</a:t>
            </a:r>
            <a:r>
              <a:rPr lang="en-US" dirty="0" smtClean="0"/>
              <a:t>.</a:t>
            </a:r>
          </a:p>
          <a:p>
            <a:r>
              <a:rPr lang="en-US" dirty="0" smtClean="0"/>
              <a:t>Does not help with variable-length fields especially</a:t>
            </a:r>
            <a:r>
              <a:rPr lang="en-US" baseline="0" dirty="0" smtClean="0"/>
              <a:t> when vocabulary is limited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F039-0442-473D-A3BB-E78759DC7F3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Why induce</a:t>
            </a:r>
            <a:r>
              <a:rPr lang="en-US" baseline="0" dirty="0" smtClean="0"/>
              <a:t> a model allowing all possible field lengths</a:t>
            </a:r>
            <a:r>
              <a:rPr lang="en-US" dirty="0" smtClean="0"/>
              <a:t>?</a:t>
            </a:r>
            <a:r>
              <a:rPr lang="en-US" baseline="0" dirty="0" smtClean="0"/>
              <a:t>  </a:t>
            </a:r>
            <a:r>
              <a:rPr lang="en-US" baseline="0" dirty="0" err="1" smtClean="0"/>
              <a:t>Transduce</a:t>
            </a:r>
            <a:r>
              <a:rPr lang="en-US" baseline="0" dirty="0" smtClean="0"/>
              <a:t> directly.</a:t>
            </a: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most similar records should have fields</a:t>
            </a:r>
            <a:r>
              <a:rPr lang="en-US" baseline="0" dirty="0" smtClean="0"/>
              <a:t> with similar lengths.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F039-0442-473D-A3BB-E78759DC7F3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kNN</a:t>
            </a:r>
            <a:r>
              <a:rPr lang="en-US" baseline="0" dirty="0" smtClean="0"/>
              <a:t> is </a:t>
            </a:r>
            <a:r>
              <a:rPr lang="en-US" baseline="0" dirty="0" err="1" smtClean="0"/>
              <a:t>transductive</a:t>
            </a:r>
            <a:r>
              <a:rPr lang="en-US" baseline="0" dirty="0" smtClean="0"/>
              <a:t>.</a:t>
            </a:r>
            <a:endParaRPr lang="en-US" dirty="0" smtClean="0"/>
          </a:p>
          <a:p>
            <a:r>
              <a:rPr lang="en-US" dirty="0" smtClean="0"/>
              <a:t>Align records.</a:t>
            </a:r>
          </a:p>
          <a:p>
            <a:r>
              <a:rPr lang="en-US" dirty="0" smtClean="0"/>
              <a:t>Transfer labels from nearest neighbor based on edit distance.</a:t>
            </a:r>
          </a:p>
          <a:p>
            <a:r>
              <a:rPr lang="en-US" dirty="0" smtClean="0"/>
              <a:t>Labels of</a:t>
            </a:r>
            <a:r>
              <a:rPr lang="en-US" baseline="0" dirty="0" smtClean="0"/>
              <a:t> aligned words are assumed to have the same label.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F039-0442-473D-A3BB-E78759DC7F3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F039-0442-473D-A3BB-E78759DC7F3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Edit</a:t>
            </a:r>
            <a:r>
              <a:rPr lang="en-US" baseline="0" dirty="0" smtClean="0"/>
              <a:t> distance is based on word similarity (joint/co-occurrence probability)</a:t>
            </a:r>
          </a:p>
          <a:p>
            <a:r>
              <a:rPr lang="en-US" dirty="0" smtClean="0"/>
              <a:t>Co-occurrence not restricted</a:t>
            </a:r>
            <a:r>
              <a:rPr lang="en-US" baseline="0" dirty="0" smtClean="0"/>
              <a:t> by </a:t>
            </a:r>
            <a:r>
              <a:rPr lang="en-US" dirty="0" smtClean="0"/>
              <a:t>how far apart the words</a:t>
            </a:r>
            <a:r>
              <a:rPr lang="en-US" baseline="0" dirty="0" smtClean="0"/>
              <a:t> are, whether they appear in the same record or which field label they share.</a:t>
            </a:r>
          </a:p>
          <a:p>
            <a:r>
              <a:rPr lang="en-US" dirty="0" smtClean="0"/>
              <a:t>Generates a lot of word associations.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F039-0442-473D-A3BB-E78759DC7F3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228F-FC4E-455D-9DF9-92A1BA4FEFA7}" type="datetime1">
              <a:rPr lang="en-US" smtClean="0"/>
              <a:pPr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Background – Challenge – Solutions – Results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Slide </a:t>
            </a:r>
            <a:fld id="{B6F15528-21DE-4FAA-801E-634DDDAF4B2B}" type="slidenum">
              <a:rPr lang="en-US" smtClean="0"/>
              <a:pPr/>
              <a:t>‹#›</a:t>
            </a:fld>
            <a:r>
              <a:rPr lang="en-US" dirty="0" smtClean="0"/>
              <a:t> of 20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49329-22C5-4770-839D-848E48D8D52A}" type="datetime1">
              <a:rPr lang="en-US" smtClean="0"/>
              <a:pPr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Background – Challenge – Solutions – Results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0668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D562-05A0-4966-8C8F-316AC998DA64}" type="datetime1">
              <a:rPr lang="en-US" smtClean="0"/>
              <a:pPr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Background – Challenge – Solutions – Results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0668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37A4F-745D-4AF9-8A66-ABA150EFB86D}" type="datetime1">
              <a:rPr lang="en-US" smtClean="0"/>
              <a:pPr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Background – Challenge – Solutions – Results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0668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E3A0B-F6D0-4D08-A7E9-8EE63A200DE2}" type="datetime1">
              <a:rPr lang="en-US" smtClean="0"/>
              <a:pPr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Background – Challenge – Solutions – Results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0668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58B4-4F75-4AE2-93E2-A55A8B77849A}" type="datetime1">
              <a:rPr lang="en-US" smtClean="0"/>
              <a:pPr/>
              <a:t>3/18/2011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Background – Challenge – Solutions – Results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0668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CBEE-2A2F-40AD-8732-D876175E1FC9}" type="datetime1">
              <a:rPr lang="en-US" smtClean="0"/>
              <a:pPr/>
              <a:t>3/18/2011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Background – Challenge – Solutions – Results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0668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A2AFD-623B-47ED-BDE9-FE92A4594A5C}" type="datetime1">
              <a:rPr lang="en-US" smtClean="0"/>
              <a:pPr/>
              <a:t>3/18/2011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Background – Challenge – Solutions – Results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0668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E013-4D21-40DB-99FD-20867DF759C4}" type="datetime1">
              <a:rPr lang="en-US" smtClean="0"/>
              <a:pPr/>
              <a:t>3/18/2011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Background – Challenge – Solutions –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0668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1FFB3-F41D-476C-A220-E102F3FB9D84}" type="datetime1">
              <a:rPr lang="en-US" smtClean="0"/>
              <a:pPr/>
              <a:t>3/18/2011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Background – Challenge – Solutions – Results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0668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DC1FB-464C-418E-B845-06310715B8A6}" type="datetime1">
              <a:rPr lang="en-US" smtClean="0"/>
              <a:pPr/>
              <a:t>3/18/2011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Background – Challenge – Solutions – Results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0668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C7767-AC8E-4457-87DE-498104387023}" type="datetime1">
              <a:rPr lang="en-US" smtClean="0"/>
              <a:pPr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Background – Challenge – Solutions – Results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0" y="6410313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Slide </a:t>
            </a:r>
            <a:fld id="{B6F15528-21DE-4FAA-801E-634DDDAF4B2B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/>
              <a:t>‹#›</a:t>
            </a:fld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 of 14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tif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My Dropbox\Projects\School\Presentations\Pictures\Example Text\close up 3.png"/>
          <p:cNvPicPr>
            <a:picLocks noChangeAspect="1" noChangeArrowheads="1"/>
          </p:cNvPicPr>
          <p:nvPr/>
        </p:nvPicPr>
        <p:blipFill>
          <a:blip r:embed="rId3" cstate="print">
            <a:lum bright="-51000" contrast="-67000"/>
          </a:blip>
          <a:srcRect/>
          <a:stretch>
            <a:fillRect/>
          </a:stretch>
        </p:blipFill>
        <p:spPr bwMode="auto">
          <a:xfrm>
            <a:off x="0" y="381000"/>
            <a:ext cx="9136864" cy="6096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169545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Letter Gothic" pitchFamily="49" charset="0"/>
              </a:rPr>
              <a:t>Extracting Data from Lists</a:t>
            </a:r>
            <a:endParaRPr lang="en-US" dirty="0">
              <a:solidFill>
                <a:srgbClr val="FFFF00"/>
              </a:solidFill>
              <a:latin typeface="Letter Gothic" pitchFamily="49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1430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Letter Gothic" pitchFamily="49" charset="0"/>
              </a:rPr>
              <a:t>Thomas L. Packer </a:t>
            </a: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Letter Gothic" pitchFamily="49" charset="0"/>
              </a:rPr>
              <a:t>BYU CS DEG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  <a:latin typeface="Letter Gothic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Cora Citation Dataset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2514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Background – Challenge – Solutions – </a:t>
            </a:r>
            <a:r>
              <a:rPr lang="fr-FR" b="1" dirty="0" err="1" smtClean="0"/>
              <a:t>Results</a:t>
            </a:r>
            <a:endParaRPr lang="en-US" b="1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9B162-F1CB-44D1-81F2-B49EC794EDC5}" type="datetime1">
              <a:rPr lang="en-US" smtClean="0"/>
              <a:pPr/>
              <a:t>3/18/2011</a:t>
            </a:fld>
            <a:endParaRPr lang="en-US"/>
          </a:p>
        </p:txBody>
      </p:sp>
      <p:pic>
        <p:nvPicPr>
          <p:cNvPr id="3074" name="Picture 2" descr="C:\My Dropbox\Projects\School\Writing\DissertationProposal\3_Draft\Images\CoraBibDataExample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79656" y="1600200"/>
            <a:ext cx="8184688" cy="3733799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685800" y="5638800"/>
            <a:ext cx="784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Fields:  author, title, date, editor, </a:t>
            </a:r>
            <a:r>
              <a:rPr lang="en-US" sz="20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booktitle</a:t>
            </a:r>
            <a:r>
              <a:rPr lang="en-US" sz="20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, location, pages, journal, tech, institution, volume, publisher, note</a:t>
            </a:r>
            <a:endParaRPr lang="en-US" sz="2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Results with Little Training Data 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(50-fold Cross-validation)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505200" cy="365125"/>
          </a:xfrm>
        </p:spPr>
        <p:txBody>
          <a:bodyPr/>
          <a:lstStyle/>
          <a:p>
            <a:r>
              <a:rPr lang="fr-FR" dirty="0" smtClean="0"/>
              <a:t>Background – Challenge – Solutions – </a:t>
            </a:r>
            <a:r>
              <a:rPr lang="fr-FR" b="1" dirty="0" err="1" smtClean="0"/>
              <a:t>Results</a:t>
            </a:r>
            <a:endParaRPr lang="en-US" b="1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0C7F-14D2-42C6-A7E7-D962E4D99125}" type="datetime1">
              <a:rPr lang="en-US" smtClean="0"/>
              <a:pPr/>
              <a:t>3/18/2011</a:t>
            </a:fld>
            <a:endParaRPr lang="en-US"/>
          </a:p>
        </p:txBody>
      </p:sp>
      <p:pic>
        <p:nvPicPr>
          <p:cNvPr id="6" name="Picture 3" descr="C:\My Dropbox\Projects\School\Writing\DissertationProposal\3_Draft\Images\KnnGranagerSweepL-short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541236" y="1752601"/>
            <a:ext cx="4061526" cy="434339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33400" y="2971800"/>
            <a:ext cx="167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(a)  HMM by </a:t>
            </a:r>
            <a:r>
              <a:rPr lang="en-US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Trond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Grenager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, Dan Klein, Chris Manning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0" y="2971800"/>
            <a:ext cx="167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(b)  Alignment-KNN by  Thomas Packer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Results with More Training Data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 (50-fold Cross-validation)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505200" cy="365125"/>
          </a:xfrm>
        </p:spPr>
        <p:txBody>
          <a:bodyPr/>
          <a:lstStyle/>
          <a:p>
            <a:r>
              <a:rPr lang="fr-FR" dirty="0" smtClean="0"/>
              <a:t>Background – Challenge – Solutions – </a:t>
            </a:r>
            <a:r>
              <a:rPr lang="fr-FR" b="1" dirty="0" err="1" smtClean="0"/>
              <a:t>Results</a:t>
            </a:r>
            <a:endParaRPr lang="en-US" b="1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5D15-3D4C-4245-BDFD-1A3AF5E0AA38}" type="datetime1">
              <a:rPr lang="en-US" smtClean="0"/>
              <a:pPr/>
              <a:t>3/18/2011</a:t>
            </a:fld>
            <a:endParaRPr lang="en-US"/>
          </a:p>
        </p:txBody>
      </p:sp>
      <p:pic>
        <p:nvPicPr>
          <p:cNvPr id="4" name="Picture 2" descr="C:\My Dropbox\Projects\School\Writing\DissertationProposal\3_Draft\Images\KnnGranagerSweepL-long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77045" y="1766140"/>
            <a:ext cx="8189911" cy="4329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Without Field Co-occurrence Model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505200" cy="365125"/>
          </a:xfrm>
        </p:spPr>
        <p:txBody>
          <a:bodyPr/>
          <a:lstStyle/>
          <a:p>
            <a:r>
              <a:rPr lang="fr-FR" dirty="0" smtClean="0"/>
              <a:t>Background – Challenge – Solutions – </a:t>
            </a:r>
            <a:r>
              <a:rPr lang="fr-FR" b="1" dirty="0" err="1" smtClean="0"/>
              <a:t>Results</a:t>
            </a:r>
            <a:endParaRPr lang="en-US" b="1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0B8CA-E00F-4EB1-8C79-A043AE8C0DE8}" type="datetime1">
              <a:rPr lang="en-US" smtClean="0"/>
              <a:pPr/>
              <a:t>3/18/2011</a:t>
            </a:fld>
            <a:endParaRPr lang="en-US"/>
          </a:p>
        </p:txBody>
      </p:sp>
      <p:pic>
        <p:nvPicPr>
          <p:cNvPr id="1026" name="Picture 2" descr="C:\My Dropbox\Projects\School\Writing\DissertationProposal\3_Draft\Images\KnnSweepL-long-WithAndWithoutN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295400"/>
            <a:ext cx="5791200" cy="4978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My Dropbox\Projects\School\Presentations\Pictures\Example Text\close up, question.png"/>
          <p:cNvPicPr>
            <a:picLocks noChangeAspect="1" noChangeArrowheads="1"/>
          </p:cNvPicPr>
          <p:nvPr/>
        </p:nvPicPr>
        <p:blipFill>
          <a:blip r:embed="rId3" cstate="print">
            <a:lum bright="-68000" contrast="-77000"/>
          </a:blip>
          <a:srcRect/>
          <a:stretch>
            <a:fillRect/>
          </a:stretch>
        </p:blipFill>
        <p:spPr bwMode="auto">
          <a:xfrm>
            <a:off x="143498" y="1219200"/>
            <a:ext cx="8848102" cy="515637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Conclusions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Alignment is sensitive to how word pair similarity is defined.</a:t>
            </a:r>
          </a:p>
          <a:p>
            <a:endParaRPr lang="en-US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Alignment with the field co-occurrence model helps with sparse training data.</a:t>
            </a:r>
          </a:p>
          <a:p>
            <a:endParaRPr lang="en-US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Doing this (based on naïve </a:t>
            </a:r>
            <a:r>
              <a:rPr lang="en-US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Bayes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) is detrimental when training data is abundant.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8FE7F-EB17-418C-95CD-BAA03D86E1BD}" type="datetime1">
              <a:rPr lang="en-US" smtClean="0"/>
              <a:pPr/>
              <a:t>3/18/2011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5600" y="6356350"/>
            <a:ext cx="3352800" cy="365125"/>
          </a:xfrm>
        </p:spPr>
        <p:txBody>
          <a:bodyPr/>
          <a:lstStyle/>
          <a:p>
            <a:r>
              <a:rPr lang="fr-FR" dirty="0" smtClean="0"/>
              <a:t>Background – Challenge – Solutions – </a:t>
            </a:r>
            <a:r>
              <a:rPr lang="fr-FR" b="1" dirty="0" err="1" smtClean="0"/>
              <a:t>Results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Access New Printed Information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1028" name="Picture 4" descr="C:\My Dropbox\Projects\School\Presentations\Pictures\Introduction\GoogleGoggle_BusinessCard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3440" y="1752600"/>
            <a:ext cx="7437120" cy="4648200"/>
          </a:xfrm>
          <a:prstGeom prst="rect">
            <a:avLst/>
          </a:prstGeom>
          <a:noFill/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14600" y="6356350"/>
            <a:ext cx="4114800" cy="365125"/>
          </a:xfrm>
        </p:spPr>
        <p:txBody>
          <a:bodyPr/>
          <a:lstStyle/>
          <a:p>
            <a:r>
              <a:rPr lang="fr-FR" b="1" dirty="0" smtClean="0"/>
              <a:t>Background</a:t>
            </a:r>
            <a:r>
              <a:rPr lang="fr-FR" dirty="0" smtClean="0"/>
              <a:t> – Challenge – Solutions – </a:t>
            </a:r>
            <a:r>
              <a:rPr lang="fr-FR" dirty="0" err="1" smtClean="0"/>
              <a:t>Results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6515-3D5A-4898-BDAE-E6E87C00BEEF}" type="datetime1">
              <a:rPr lang="en-US" smtClean="0"/>
              <a:pPr/>
              <a:t>3/18/2011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Wrapper Induction for (Short) Lists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356350"/>
            <a:ext cx="3962400" cy="365125"/>
          </a:xfrm>
        </p:spPr>
        <p:txBody>
          <a:bodyPr/>
          <a:lstStyle/>
          <a:p>
            <a:r>
              <a:rPr lang="fr-FR" dirty="0" smtClean="0"/>
              <a:t>Background – </a:t>
            </a:r>
            <a:r>
              <a:rPr lang="fr-FR" b="1" dirty="0" smtClean="0"/>
              <a:t>Challenge</a:t>
            </a:r>
            <a:r>
              <a:rPr lang="fr-FR" dirty="0" smtClean="0"/>
              <a:t> – Solutions – </a:t>
            </a:r>
            <a:r>
              <a:rPr lang="fr-FR" dirty="0" err="1" smtClean="0"/>
              <a:t>Results</a:t>
            </a:r>
            <a:endParaRPr lang="en-US" dirty="0"/>
          </a:p>
        </p:txBody>
      </p:sp>
      <p:pic>
        <p:nvPicPr>
          <p:cNvPr id="3074" name="Picture 2" descr="C:\My Dropbox\Projects\School\Presentations\Pictures\Example Text\Births of Children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3616038"/>
            <a:ext cx="3373438" cy="2462213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5628415" y="4270477"/>
            <a:ext cx="3001478" cy="1559296"/>
          </a:xfrm>
          <a:prstGeom prst="rect">
            <a:avLst/>
          </a:prstGeom>
          <a:solidFill>
            <a:srgbClr val="FF0000">
              <a:alpha val="0"/>
            </a:srgbClr>
          </a:solidFill>
          <a:ln>
            <a:solidFill>
              <a:srgbClr val="FF000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5" name="Picture 3" descr="C:\My Dropbox\Projects\School\Presentations\Pictures\Example Text\name index.tif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1905120" y="1656522"/>
            <a:ext cx="1828680" cy="2496851"/>
          </a:xfrm>
          <a:prstGeom prst="rect">
            <a:avLst/>
          </a:prstGeom>
          <a:noFill/>
        </p:spPr>
      </p:pic>
      <p:pic>
        <p:nvPicPr>
          <p:cNvPr id="3076" name="Picture 4" descr="C:\My Dropbox\Projects\School\Presentations\Pictures\Example Text\yearbook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2448" y="5240051"/>
            <a:ext cx="4925352" cy="838200"/>
          </a:xfrm>
          <a:prstGeom prst="rect">
            <a:avLst/>
          </a:prstGeom>
          <a:noFill/>
        </p:spPr>
      </p:pic>
      <p:pic>
        <p:nvPicPr>
          <p:cNvPr id="3077" name="Picture 5" descr="C:\My Dropbox\Projects\School\Presentations\Pictures\Example Text\yearbook 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95788" y="1963451"/>
            <a:ext cx="4367212" cy="1473119"/>
          </a:xfrm>
          <a:prstGeom prst="rect">
            <a:avLst/>
          </a:prstGeom>
          <a:noFill/>
        </p:spPr>
      </p:pic>
      <p:pic>
        <p:nvPicPr>
          <p:cNvPr id="3078" name="Picture 6" descr="C:\My Dropbox\Projects\School\Presentations\Pictures\Example Text\yearbook 4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3438" y="4351283"/>
            <a:ext cx="3738562" cy="660168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1964006" y="2047460"/>
            <a:ext cx="1683969" cy="2176669"/>
          </a:xfrm>
          <a:prstGeom prst="rect">
            <a:avLst/>
          </a:prstGeom>
          <a:solidFill>
            <a:srgbClr val="FF0000">
              <a:alpha val="0"/>
            </a:srgbClr>
          </a:solidFill>
          <a:ln>
            <a:solidFill>
              <a:srgbClr val="FF000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1886-308C-46A5-9B27-F1B2E3302D36}" type="datetime1">
              <a:rPr lang="en-US" smtClean="0"/>
              <a:pPr/>
              <a:t>3/18/2011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Running Example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356350"/>
            <a:ext cx="3962400" cy="365125"/>
          </a:xfrm>
        </p:spPr>
        <p:txBody>
          <a:bodyPr/>
          <a:lstStyle/>
          <a:p>
            <a:r>
              <a:rPr lang="fr-FR" dirty="0" smtClean="0"/>
              <a:t>Background – </a:t>
            </a:r>
            <a:r>
              <a:rPr lang="fr-FR" b="1" dirty="0" smtClean="0"/>
              <a:t>Challenge</a:t>
            </a:r>
            <a:r>
              <a:rPr lang="fr-FR" dirty="0" smtClean="0"/>
              <a:t> – Solutions – </a:t>
            </a:r>
            <a:r>
              <a:rPr lang="fr-FR" dirty="0" err="1" smtClean="0"/>
              <a:t>Results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00300" y="3852208"/>
            <a:ext cx="4343400" cy="1938992"/>
          </a:xfrm>
          <a:prstGeom prst="rect">
            <a:avLst/>
          </a:prstGeom>
          <a:noFill/>
          <a:ln w="3175"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Myrtle </a:t>
            </a:r>
            <a:r>
              <a:rPr lang="en-US" sz="1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Bangsberg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M A - Eunice Smith </a:t>
            </a:r>
            <a:r>
              <a:rPr lang="en-US" sz="1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Bacher</a:t>
            </a:r>
            <a:endParaRPr lang="en-US" sz="1200" dirty="0" smtClean="0">
              <a:solidFill>
                <a:schemeClr val="accent6">
                  <a:lumMod val="20000"/>
                  <a:lumOff val="8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MA - Nora Belle </a:t>
            </a:r>
            <a:r>
              <a:rPr lang="en-US" sz="1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Binnie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B A - Florence Bisbee</a:t>
            </a:r>
          </a:p>
          <a:p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M A - Karen Elizabeth </a:t>
            </a:r>
            <a:r>
              <a:rPr lang="en-US" sz="1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Boe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M A - Ruth</a:t>
            </a:r>
          </a:p>
          <a:p>
            <a:r>
              <a:rPr lang="en-US" sz="1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Breiseth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M A - Ruth Brown MA - Edith</a:t>
            </a:r>
          </a:p>
          <a:p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Gene Daniel M A - Margaret </a:t>
            </a:r>
            <a:r>
              <a:rPr lang="en-US" sz="1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Densmore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M A -</a:t>
            </a:r>
          </a:p>
          <a:p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Helen </a:t>
            </a:r>
            <a:r>
              <a:rPr lang="en-US" sz="1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Kelsh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M A - </a:t>
            </a:r>
            <a:r>
              <a:rPr lang="en-US" sz="1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Elberta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Llewellyn M A -</a:t>
            </a:r>
          </a:p>
          <a:p>
            <a:r>
              <a:rPr lang="en-US" sz="1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Carlena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Michaehs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M A - Charlotte Moody M A -</a:t>
            </a:r>
          </a:p>
          <a:p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Mary Elizabeth Murphy M A - Florence Barr</a:t>
            </a:r>
          </a:p>
          <a:p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Nelson BA - Genevieve Paul M A • Laura</a:t>
            </a:r>
          </a:p>
          <a:p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E </a:t>
            </a:r>
            <a:r>
              <a:rPr lang="en-US" sz="1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SteffenMA</a:t>
            </a:r>
            <a:endParaRPr lang="en-US" sz="1200" dirty="0" smtClean="0">
              <a:solidFill>
                <a:schemeClr val="accent6">
                  <a:lumMod val="20000"/>
                  <a:lumOff val="8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4098" name="Picture 2" descr="C:\My Dropbox\Projects\School\Presentations\Pictures\Example Text\yearbook teacher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9900" y="1650206"/>
            <a:ext cx="3124200" cy="1854994"/>
          </a:xfrm>
          <a:prstGeom prst="rect">
            <a:avLst/>
          </a:prstGeom>
          <a:noFill/>
        </p:spPr>
      </p:pic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49F7-99AF-4907-AF20-DA1DE816F7C2}" type="datetime1">
              <a:rPr lang="en-US" smtClean="0"/>
              <a:pPr/>
              <a:t>3/18/2011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HMM Typical – Unconstrained Order, Lacks Field Length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B91CBF3A-BF40-454E-92D6-6178D981B49A}" type="datetime1">
              <a:rPr lang="en-US" smtClean="0"/>
              <a:pPr/>
              <a:t>3/18/2011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09600" y="3962400"/>
            <a:ext cx="895350" cy="4571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Given Name</a:t>
            </a:r>
            <a:endParaRPr lang="en-US" sz="1400" dirty="0"/>
          </a:p>
        </p:txBody>
      </p:sp>
      <p:sp>
        <p:nvSpPr>
          <p:cNvPr id="6" name="Oval 5"/>
          <p:cNvSpPr/>
          <p:nvPr/>
        </p:nvSpPr>
        <p:spPr>
          <a:xfrm>
            <a:off x="2286000" y="4038600"/>
            <a:ext cx="1219200" cy="4190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Surname</a:t>
            </a:r>
            <a:endParaRPr lang="en-US" sz="1400" dirty="0"/>
          </a:p>
        </p:txBody>
      </p:sp>
      <p:cxnSp>
        <p:nvCxnSpPr>
          <p:cNvPr id="27" name="Curved Connector 26"/>
          <p:cNvCxnSpPr>
            <a:stCxn id="5" idx="6"/>
            <a:endCxn id="6" idx="2"/>
          </p:cNvCxnSpPr>
          <p:nvPr/>
        </p:nvCxnSpPr>
        <p:spPr>
          <a:xfrm>
            <a:off x="1504950" y="4191000"/>
            <a:ext cx="781050" cy="57150"/>
          </a:xfrm>
          <a:prstGeom prst="curved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5" idx="4"/>
            <a:endCxn id="121" idx="0"/>
          </p:cNvCxnSpPr>
          <p:nvPr/>
        </p:nvCxnSpPr>
        <p:spPr>
          <a:xfrm rot="16200000" flipH="1">
            <a:off x="920978" y="4555895"/>
            <a:ext cx="472619" cy="200025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6" idx="4"/>
            <a:endCxn id="123" idx="0"/>
          </p:cNvCxnSpPr>
          <p:nvPr/>
        </p:nvCxnSpPr>
        <p:spPr>
          <a:xfrm rot="5400000">
            <a:off x="2659291" y="4655908"/>
            <a:ext cx="434519" cy="38100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urved Connector 94"/>
          <p:cNvCxnSpPr>
            <a:stCxn id="18" idx="2"/>
            <a:endCxn id="5" idx="1"/>
          </p:cNvCxnSpPr>
          <p:nvPr/>
        </p:nvCxnSpPr>
        <p:spPr>
          <a:xfrm rot="10800000" flipV="1">
            <a:off x="740722" y="2343149"/>
            <a:ext cx="859479" cy="1686205"/>
          </a:xfrm>
          <a:prstGeom prst="curved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838200" y="4892218"/>
            <a:ext cx="838200" cy="954107"/>
          </a:xfrm>
          <a:prstGeom prst="rect">
            <a:avLst/>
          </a:prstGeom>
          <a:noFill/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Myrtle</a:t>
            </a:r>
          </a:p>
          <a:p>
            <a:r>
              <a:rPr lang="en-US" sz="1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Eunice</a:t>
            </a:r>
          </a:p>
          <a:p>
            <a:r>
              <a:rPr lang="en-US" sz="1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Florence</a:t>
            </a:r>
          </a:p>
          <a:p>
            <a:r>
              <a:rPr lang="en-US" sz="1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Karen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2362200" y="4892218"/>
            <a:ext cx="990600" cy="738664"/>
          </a:xfrm>
          <a:prstGeom prst="rect">
            <a:avLst/>
          </a:prstGeom>
          <a:noFill/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Bangsberg</a:t>
            </a:r>
            <a:endParaRPr lang="en-US" sz="14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r>
              <a:rPr lang="en-US" sz="14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Bacher</a:t>
            </a:r>
            <a:endParaRPr lang="en-US" sz="14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r>
              <a:rPr lang="en-US" sz="14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Binnie</a:t>
            </a:r>
            <a:endParaRPr lang="en-US" sz="14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48" name="Curved Connector 94"/>
          <p:cNvCxnSpPr>
            <a:stCxn id="5" idx="6"/>
            <a:endCxn id="18" idx="3"/>
          </p:cNvCxnSpPr>
          <p:nvPr/>
        </p:nvCxnSpPr>
        <p:spPr>
          <a:xfrm flipV="1">
            <a:off x="1504950" y="2491323"/>
            <a:ext cx="229161" cy="1699677"/>
          </a:xfrm>
          <a:prstGeom prst="curved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urved Connector 94"/>
          <p:cNvCxnSpPr>
            <a:stCxn id="6" idx="6"/>
            <a:endCxn id="18" idx="6"/>
          </p:cNvCxnSpPr>
          <p:nvPr/>
        </p:nvCxnSpPr>
        <p:spPr>
          <a:xfrm flipH="1" flipV="1">
            <a:off x="2514600" y="2343150"/>
            <a:ext cx="990600" cy="1905000"/>
          </a:xfrm>
          <a:prstGeom prst="curvedConnector3">
            <a:avLst>
              <a:gd name="adj1" fmla="val -23077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1600200" y="2133600"/>
            <a:ext cx="914400" cy="4190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Other</a:t>
            </a:r>
            <a:endParaRPr lang="en-US" sz="1400" dirty="0"/>
          </a:p>
        </p:txBody>
      </p:sp>
      <p:cxnSp>
        <p:nvCxnSpPr>
          <p:cNvPr id="24" name="Straight Arrow Connector 23"/>
          <p:cNvCxnSpPr>
            <a:stCxn id="18" idx="4"/>
            <a:endCxn id="25" idx="0"/>
          </p:cNvCxnSpPr>
          <p:nvPr/>
        </p:nvCxnSpPr>
        <p:spPr>
          <a:xfrm rot="16200000" flipH="1">
            <a:off x="2000250" y="2609849"/>
            <a:ext cx="266701" cy="152400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905000" y="2819400"/>
            <a:ext cx="609600" cy="1169551"/>
          </a:xfrm>
          <a:prstGeom prst="rect">
            <a:avLst/>
          </a:prstGeom>
          <a:noFill/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- </a:t>
            </a:r>
          </a:p>
          <a:p>
            <a:r>
              <a:rPr lang="en-US" sz="1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</a:t>
            </a:r>
          </a:p>
          <a:p>
            <a:r>
              <a:rPr lang="en-US" sz="1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</a:t>
            </a:r>
          </a:p>
          <a:p>
            <a:r>
              <a:rPr lang="en-US" sz="1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B</a:t>
            </a:r>
          </a:p>
          <a:p>
            <a:r>
              <a:rPr lang="en-US" sz="1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…</a:t>
            </a:r>
          </a:p>
        </p:txBody>
      </p:sp>
      <p:sp>
        <p:nvSpPr>
          <p:cNvPr id="29" name="Oval 28"/>
          <p:cNvSpPr/>
          <p:nvPr/>
        </p:nvSpPr>
        <p:spPr>
          <a:xfrm>
            <a:off x="4438850" y="2914470"/>
            <a:ext cx="304800" cy="4190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</a:t>
            </a:r>
            <a:endParaRPr lang="en-US" sz="1400" dirty="0"/>
          </a:p>
        </p:txBody>
      </p:sp>
      <p:cxnSp>
        <p:nvCxnSpPr>
          <p:cNvPr id="30" name="Straight Arrow Connector 29"/>
          <p:cNvCxnSpPr>
            <a:stCxn id="29" idx="4"/>
          </p:cNvCxnSpPr>
          <p:nvPr/>
        </p:nvCxnSpPr>
        <p:spPr>
          <a:xfrm rot="16200000" flipH="1">
            <a:off x="4419800" y="3505019"/>
            <a:ext cx="342902" cy="2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5410200" y="2914470"/>
            <a:ext cx="304800" cy="4190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</a:t>
            </a:r>
            <a:endParaRPr lang="en-US" sz="1400" dirty="0"/>
          </a:p>
        </p:txBody>
      </p:sp>
      <p:cxnSp>
        <p:nvCxnSpPr>
          <p:cNvPr id="37" name="Straight Arrow Connector 36"/>
          <p:cNvCxnSpPr>
            <a:stCxn id="36" idx="4"/>
          </p:cNvCxnSpPr>
          <p:nvPr/>
        </p:nvCxnSpPr>
        <p:spPr>
          <a:xfrm rot="16200000" flipH="1">
            <a:off x="5505449" y="3390720"/>
            <a:ext cx="342902" cy="228600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6172200" y="2914470"/>
            <a:ext cx="304800" cy="4190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</a:t>
            </a:r>
            <a:endParaRPr lang="en-US" sz="1400" dirty="0"/>
          </a:p>
        </p:txBody>
      </p:sp>
      <p:cxnSp>
        <p:nvCxnSpPr>
          <p:cNvPr id="39" name="Straight Arrow Connector 38"/>
          <p:cNvCxnSpPr>
            <a:stCxn id="38" idx="4"/>
          </p:cNvCxnSpPr>
          <p:nvPr/>
        </p:nvCxnSpPr>
        <p:spPr>
          <a:xfrm rot="16200000" flipH="1">
            <a:off x="6305549" y="3352620"/>
            <a:ext cx="342902" cy="304800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6781800" y="2914470"/>
            <a:ext cx="304800" cy="4190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</a:t>
            </a:r>
            <a:endParaRPr lang="en-US" sz="1400" dirty="0"/>
          </a:p>
        </p:txBody>
      </p:sp>
      <p:cxnSp>
        <p:nvCxnSpPr>
          <p:cNvPr id="41" name="Straight Arrow Connector 40"/>
          <p:cNvCxnSpPr>
            <a:stCxn id="40" idx="4"/>
          </p:cNvCxnSpPr>
          <p:nvPr/>
        </p:nvCxnSpPr>
        <p:spPr>
          <a:xfrm rot="16200000" flipH="1">
            <a:off x="6762750" y="3505019"/>
            <a:ext cx="342902" cy="2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urved Connector 94"/>
          <p:cNvCxnSpPr>
            <a:stCxn id="29" idx="6"/>
            <a:endCxn id="36" idx="2"/>
          </p:cNvCxnSpPr>
          <p:nvPr/>
        </p:nvCxnSpPr>
        <p:spPr>
          <a:xfrm>
            <a:off x="4743650" y="3124020"/>
            <a:ext cx="666550" cy="1588"/>
          </a:xfrm>
          <a:prstGeom prst="curved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urved Connector 94"/>
          <p:cNvCxnSpPr>
            <a:stCxn id="36" idx="6"/>
            <a:endCxn id="38" idx="2"/>
          </p:cNvCxnSpPr>
          <p:nvPr/>
        </p:nvCxnSpPr>
        <p:spPr>
          <a:xfrm>
            <a:off x="5715000" y="3124020"/>
            <a:ext cx="457200" cy="1588"/>
          </a:xfrm>
          <a:prstGeom prst="curved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urved Connector 94"/>
          <p:cNvCxnSpPr>
            <a:stCxn id="38" idx="6"/>
            <a:endCxn id="40" idx="2"/>
          </p:cNvCxnSpPr>
          <p:nvPr/>
        </p:nvCxnSpPr>
        <p:spPr>
          <a:xfrm>
            <a:off x="6477000" y="3124020"/>
            <a:ext cx="304800" cy="1588"/>
          </a:xfrm>
          <a:prstGeom prst="curved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191000" y="3600271"/>
            <a:ext cx="4267200" cy="1477328"/>
          </a:xfrm>
          <a:prstGeom prst="rect">
            <a:avLst/>
          </a:prstGeom>
          <a:noFill/>
          <a:ln w="3175"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Myrtle </a:t>
            </a:r>
            <a:r>
              <a:rPr lang="en-US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Bangsberg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M A - Eunice Smith </a:t>
            </a:r>
            <a:r>
              <a:rPr lang="en-US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Bacher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MA - Nora Belle </a:t>
            </a:r>
            <a:r>
              <a:rPr lang="en-US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Binnie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B A - Florence Bisbee M A - Karen Elizabeth </a:t>
            </a:r>
            <a:r>
              <a:rPr lang="en-US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Boe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M A …</a:t>
            </a:r>
          </a:p>
        </p:txBody>
      </p:sp>
      <p:sp>
        <p:nvSpPr>
          <p:cNvPr id="83" name="Oval 82"/>
          <p:cNvSpPr/>
          <p:nvPr/>
        </p:nvSpPr>
        <p:spPr>
          <a:xfrm>
            <a:off x="7391400" y="2914471"/>
            <a:ext cx="304800" cy="4190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</a:t>
            </a:r>
            <a:endParaRPr lang="en-US" sz="1400" dirty="0"/>
          </a:p>
        </p:txBody>
      </p:sp>
      <p:cxnSp>
        <p:nvCxnSpPr>
          <p:cNvPr id="84" name="Straight Arrow Connector 83"/>
          <p:cNvCxnSpPr>
            <a:stCxn id="83" idx="4"/>
          </p:cNvCxnSpPr>
          <p:nvPr/>
        </p:nvCxnSpPr>
        <p:spPr>
          <a:xfrm rot="5400000">
            <a:off x="7219950" y="3352620"/>
            <a:ext cx="342901" cy="304800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urved Connector 94"/>
          <p:cNvCxnSpPr>
            <a:endCxn id="83" idx="2"/>
          </p:cNvCxnSpPr>
          <p:nvPr/>
        </p:nvCxnSpPr>
        <p:spPr>
          <a:xfrm>
            <a:off x="7086600" y="3124021"/>
            <a:ext cx="304800" cy="1588"/>
          </a:xfrm>
          <a:prstGeom prst="curved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7924800" y="2914471"/>
            <a:ext cx="304800" cy="4190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</a:t>
            </a:r>
            <a:endParaRPr lang="en-US" sz="1400" dirty="0"/>
          </a:p>
        </p:txBody>
      </p:sp>
      <p:cxnSp>
        <p:nvCxnSpPr>
          <p:cNvPr id="89" name="Straight Arrow Connector 88"/>
          <p:cNvCxnSpPr>
            <a:stCxn id="87" idx="4"/>
          </p:cNvCxnSpPr>
          <p:nvPr/>
        </p:nvCxnSpPr>
        <p:spPr>
          <a:xfrm rot="5400000">
            <a:off x="7791449" y="3390721"/>
            <a:ext cx="342903" cy="228600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urved Connector 94"/>
          <p:cNvCxnSpPr>
            <a:stCxn id="87" idx="6"/>
          </p:cNvCxnSpPr>
          <p:nvPr/>
        </p:nvCxnSpPr>
        <p:spPr>
          <a:xfrm>
            <a:off x="8229600" y="3124021"/>
            <a:ext cx="304800" cy="1588"/>
          </a:xfrm>
          <a:prstGeom prst="curved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urved Connector 94"/>
          <p:cNvCxnSpPr>
            <a:stCxn id="83" idx="6"/>
            <a:endCxn id="87" idx="2"/>
          </p:cNvCxnSpPr>
          <p:nvPr/>
        </p:nvCxnSpPr>
        <p:spPr>
          <a:xfrm>
            <a:off x="7696200" y="3124021"/>
            <a:ext cx="228600" cy="1588"/>
          </a:xfrm>
          <a:prstGeom prst="curved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Footer Placeholder 105"/>
          <p:cNvSpPr>
            <a:spLocks noGrp="1"/>
          </p:cNvSpPr>
          <p:nvPr>
            <p:ph type="ftr" sz="quarter" idx="11"/>
          </p:nvPr>
        </p:nvSpPr>
        <p:spPr>
          <a:xfrm>
            <a:off x="2971800" y="6356350"/>
            <a:ext cx="3200400" cy="365125"/>
          </a:xfrm>
        </p:spPr>
        <p:txBody>
          <a:bodyPr/>
          <a:lstStyle/>
          <a:p>
            <a:r>
              <a:rPr lang="fr-FR" dirty="0" smtClean="0"/>
              <a:t>Background – Challenge – </a:t>
            </a:r>
            <a:r>
              <a:rPr lang="fr-FR" b="1" dirty="0" smtClean="0"/>
              <a:t>Solutions</a:t>
            </a:r>
            <a:r>
              <a:rPr lang="fr-FR" dirty="0" smtClean="0"/>
              <a:t> – </a:t>
            </a:r>
            <a:r>
              <a:rPr lang="fr-FR" dirty="0" err="1" smtClean="0"/>
              <a:t>Results</a:t>
            </a:r>
            <a:endParaRPr lang="en-US" dirty="0"/>
          </a:p>
        </p:txBody>
      </p:sp>
      <p:cxnSp>
        <p:nvCxnSpPr>
          <p:cNvPr id="42" name="Curved Connector 94"/>
          <p:cNvCxnSpPr>
            <a:stCxn id="18" idx="2"/>
            <a:endCxn id="18" idx="6"/>
          </p:cNvCxnSpPr>
          <p:nvPr/>
        </p:nvCxnSpPr>
        <p:spPr>
          <a:xfrm rot="10800000" flipH="1">
            <a:off x="1600200" y="2343150"/>
            <a:ext cx="914400" cy="1588"/>
          </a:xfrm>
          <a:prstGeom prst="curvedConnector5">
            <a:avLst>
              <a:gd name="adj1" fmla="val -25000"/>
              <a:gd name="adj2" fmla="val 27591247"/>
              <a:gd name="adj3" fmla="val 125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urved Connector 94"/>
          <p:cNvCxnSpPr>
            <a:stCxn id="5" idx="6"/>
            <a:endCxn id="5" idx="2"/>
          </p:cNvCxnSpPr>
          <p:nvPr/>
        </p:nvCxnSpPr>
        <p:spPr>
          <a:xfrm flipH="1">
            <a:off x="609600" y="4191000"/>
            <a:ext cx="895350" cy="1588"/>
          </a:xfrm>
          <a:prstGeom prst="curvedConnector5">
            <a:avLst>
              <a:gd name="adj1" fmla="val -25532"/>
              <a:gd name="adj2" fmla="val 28790932"/>
              <a:gd name="adj3" fmla="val 125532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Hypothesis:  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Record pairs with short edit-distance </a:t>
            </a:r>
            <a:r>
              <a:rPr lang="en-US" dirty="0" smtClean="0">
                <a:solidFill>
                  <a:srgbClr val="FFFF00"/>
                </a:solidFill>
                <a:sym typeface="Wingdings" pitchFamily="2" charset="2"/>
              </a:rPr>
              <a:t> aligned tokens have </a:t>
            </a:r>
            <a:r>
              <a:rPr lang="en-US" dirty="0" smtClean="0">
                <a:solidFill>
                  <a:srgbClr val="FFFF00"/>
                </a:solidFill>
              </a:rPr>
              <a:t>same labels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356350"/>
            <a:ext cx="3962400" cy="365125"/>
          </a:xfrm>
        </p:spPr>
        <p:txBody>
          <a:bodyPr/>
          <a:lstStyle/>
          <a:p>
            <a:r>
              <a:rPr lang="fr-FR" dirty="0" smtClean="0"/>
              <a:t>Background – Challenge – </a:t>
            </a:r>
            <a:r>
              <a:rPr lang="fr-FR" b="1" dirty="0" smtClean="0"/>
              <a:t>Solutions</a:t>
            </a:r>
            <a:r>
              <a:rPr lang="fr-FR" dirty="0" smtClean="0"/>
              <a:t> – </a:t>
            </a:r>
            <a:r>
              <a:rPr lang="fr-FR" dirty="0" err="1" smtClean="0"/>
              <a:t>Results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05000" y="2635746"/>
            <a:ext cx="5334000" cy="3231654"/>
          </a:xfrm>
          <a:prstGeom prst="rect">
            <a:avLst/>
          </a:prstGeom>
          <a:noFill/>
          <a:ln w="3175"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Myrtle                </a:t>
            </a:r>
            <a:r>
              <a:rPr lang="en-US" sz="1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Bangsberg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–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Eunice    Smith       </a:t>
            </a:r>
            <a:r>
              <a:rPr lang="en-US" sz="1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Bacher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MA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–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Nora      Belle       </a:t>
            </a:r>
            <a:r>
              <a:rPr lang="en-US" sz="1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Binnie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    B 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–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Florence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             Bisbee     </a:t>
            </a:r>
            <a:r>
              <a:rPr lang="en-US" sz="1200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–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2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Karen     </a:t>
            </a:r>
            <a:r>
              <a:rPr lang="en-US" sz="1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Elizabeth</a:t>
            </a:r>
            <a:r>
              <a:rPr lang="en-US" sz="12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Boe</a:t>
            </a:r>
            <a:r>
              <a:rPr lang="en-US" sz="12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2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2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–</a:t>
            </a:r>
            <a:r>
              <a:rPr lang="en-US" sz="12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200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Ruth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                 </a:t>
            </a:r>
            <a:r>
              <a:rPr lang="en-US" sz="1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Breiseth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–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200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Ruth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                 Brown      </a:t>
            </a:r>
            <a:r>
              <a:rPr lang="en-US" sz="1200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MA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–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Edith     Gene        Daniel     </a:t>
            </a:r>
            <a:r>
              <a:rPr lang="en-US" sz="1200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–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Margaret              </a:t>
            </a:r>
            <a:r>
              <a:rPr lang="en-US" sz="1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Densmore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</a:t>
            </a:r>
          </a:p>
          <a:p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Helen                 </a:t>
            </a:r>
            <a:r>
              <a:rPr lang="en-US" sz="1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Kelsh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–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Elberta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              Llewellyn  </a:t>
            </a:r>
            <a:r>
              <a:rPr lang="en-US" sz="1200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</a:t>
            </a:r>
          </a:p>
          <a:p>
            <a:r>
              <a:rPr lang="en-US" sz="1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Carlena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1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Michaehs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–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Charlotte             Moody      </a:t>
            </a:r>
            <a:r>
              <a:rPr lang="en-US" sz="1200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</a:t>
            </a:r>
          </a:p>
          <a:p>
            <a:r>
              <a:rPr lang="en-US" sz="12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Mary      </a:t>
            </a:r>
            <a:r>
              <a:rPr lang="en-US" sz="1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Elizabeth</a:t>
            </a:r>
            <a:r>
              <a:rPr lang="en-US" sz="12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  Murphy     </a:t>
            </a:r>
            <a:r>
              <a:rPr lang="en-US" sz="12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2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2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–</a:t>
            </a:r>
            <a:r>
              <a:rPr lang="en-US" sz="12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Florence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 Barr        Nelson     BA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–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Genevieve             Paul       </a:t>
            </a:r>
            <a:r>
              <a:rPr lang="en-US" sz="1200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• </a:t>
            </a:r>
          </a:p>
          <a:p>
            <a:r>
              <a:rPr lang="en-US" sz="12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Laura     E           </a:t>
            </a:r>
            <a:r>
              <a:rPr lang="en-US" sz="1200" b="1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SteffenMA</a:t>
            </a:r>
            <a:endParaRPr lang="en-US" sz="1200" b="1" dirty="0" smtClean="0">
              <a:solidFill>
                <a:schemeClr val="accent6">
                  <a:lumMod val="20000"/>
                  <a:lumOff val="8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D8AF6-B104-47C0-A06F-A02F2E5CD8B0}" type="datetime1">
              <a:rPr lang="en-US" smtClean="0"/>
              <a:pPr/>
              <a:t>3/18/2011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81346" y="3410146"/>
            <a:ext cx="2286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80562" y="5037843"/>
            <a:ext cx="2286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k-Nearest Neighbors for Sequences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(k = 1)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356350"/>
            <a:ext cx="3962400" cy="365125"/>
          </a:xfrm>
        </p:spPr>
        <p:txBody>
          <a:bodyPr/>
          <a:lstStyle/>
          <a:p>
            <a:r>
              <a:rPr lang="fr-FR" dirty="0" smtClean="0"/>
              <a:t>Background – Challenge – </a:t>
            </a:r>
            <a:r>
              <a:rPr lang="fr-FR" b="1" dirty="0" smtClean="0"/>
              <a:t>Solutions</a:t>
            </a:r>
            <a:r>
              <a:rPr lang="fr-FR" dirty="0" smtClean="0"/>
              <a:t> – </a:t>
            </a:r>
            <a:r>
              <a:rPr lang="fr-FR" dirty="0" err="1" smtClean="0"/>
              <a:t>Results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D29F9-2EBE-425F-9617-2BFCAD2FE257}" type="datetime1">
              <a:rPr lang="en-US" smtClean="0"/>
              <a:pPr/>
              <a:t>3/18/2011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90800" y="2362200"/>
            <a:ext cx="4038600" cy="369332"/>
          </a:xfrm>
          <a:prstGeom prst="rect">
            <a:avLst/>
          </a:prstGeom>
          <a:noFill/>
          <a:ln w="3175"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Ruth    </a:t>
            </a:r>
            <a:r>
              <a:rPr lang="en-US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Breiseth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  M   A   </a:t>
            </a:r>
            <a:r>
              <a:rPr lang="en-US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–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76400" y="3669268"/>
            <a:ext cx="5029200" cy="369332"/>
          </a:xfrm>
          <a:prstGeom prst="rect">
            <a:avLst/>
          </a:prstGeom>
          <a:noFill/>
          <a:ln w="3175"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Karen   </a:t>
            </a:r>
            <a:r>
              <a:rPr lang="en-US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Elizabeth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Boe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  A   </a:t>
            </a:r>
            <a:r>
              <a:rPr lang="en-US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–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0" y="5421868"/>
            <a:ext cx="5105400" cy="369332"/>
          </a:xfrm>
          <a:prstGeom prst="rect">
            <a:avLst/>
          </a:prstGeom>
          <a:noFill/>
          <a:ln w="3175"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Mary   </a:t>
            </a:r>
            <a:r>
              <a:rPr lang="en-US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Elizabeth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  Murphy   </a:t>
            </a:r>
            <a:r>
              <a:rPr lang="en-US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 S   </a:t>
            </a:r>
            <a:r>
              <a:rPr lang="en-US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– </a:t>
            </a:r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2667001" y="4648201"/>
            <a:ext cx="1371601" cy="152401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Freeform 92"/>
          <p:cNvSpPr/>
          <p:nvPr/>
        </p:nvSpPr>
        <p:spPr>
          <a:xfrm>
            <a:off x="6553200" y="2667000"/>
            <a:ext cx="762000" cy="2819400"/>
          </a:xfrm>
          <a:custGeom>
            <a:avLst/>
            <a:gdLst>
              <a:gd name="connsiteX0" fmla="*/ 32085 w 866274"/>
              <a:gd name="connsiteY0" fmla="*/ 0 h 3213234"/>
              <a:gd name="connsiteX1" fmla="*/ 850232 w 866274"/>
              <a:gd name="connsiteY1" fmla="*/ 1617044 h 3213234"/>
              <a:gd name="connsiteX2" fmla="*/ 128337 w 866274"/>
              <a:gd name="connsiteY2" fmla="*/ 2983832 h 3213234"/>
              <a:gd name="connsiteX3" fmla="*/ 80211 w 866274"/>
              <a:gd name="connsiteY3" fmla="*/ 2993457 h 3213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6274" h="3213234">
                <a:moveTo>
                  <a:pt x="32085" y="0"/>
                </a:moveTo>
                <a:cubicBezTo>
                  <a:pt x="433137" y="559869"/>
                  <a:pt x="834190" y="1119739"/>
                  <a:pt x="850232" y="1617044"/>
                </a:cubicBezTo>
                <a:cubicBezTo>
                  <a:pt x="866274" y="2114349"/>
                  <a:pt x="256674" y="2754430"/>
                  <a:pt x="128337" y="2983832"/>
                </a:cubicBezTo>
                <a:cubicBezTo>
                  <a:pt x="0" y="3213234"/>
                  <a:pt x="40105" y="3103345"/>
                  <a:pt x="80211" y="2993457"/>
                </a:cubicBezTo>
              </a:path>
            </a:pathLst>
          </a:cu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981200" y="3276600"/>
            <a:ext cx="304800" cy="4190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</a:t>
            </a:r>
            <a:endParaRPr lang="en-US" sz="1400" dirty="0"/>
          </a:p>
        </p:txBody>
      </p:sp>
      <p:sp>
        <p:nvSpPr>
          <p:cNvPr id="20" name="Oval 19"/>
          <p:cNvSpPr/>
          <p:nvPr/>
        </p:nvSpPr>
        <p:spPr>
          <a:xfrm>
            <a:off x="4572000" y="3276600"/>
            <a:ext cx="304800" cy="4190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</a:t>
            </a:r>
            <a:endParaRPr lang="en-US" sz="1400" dirty="0"/>
          </a:p>
        </p:txBody>
      </p:sp>
      <p:sp>
        <p:nvSpPr>
          <p:cNvPr id="22" name="Oval 21"/>
          <p:cNvSpPr/>
          <p:nvPr/>
        </p:nvSpPr>
        <p:spPr>
          <a:xfrm>
            <a:off x="5181600" y="3276600"/>
            <a:ext cx="304800" cy="4190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</a:t>
            </a:r>
            <a:endParaRPr lang="en-US" sz="1400" dirty="0"/>
          </a:p>
        </p:txBody>
      </p:sp>
      <p:sp>
        <p:nvSpPr>
          <p:cNvPr id="25" name="Oval 24"/>
          <p:cNvSpPr/>
          <p:nvPr/>
        </p:nvSpPr>
        <p:spPr>
          <a:xfrm>
            <a:off x="5715000" y="3276600"/>
            <a:ext cx="304800" cy="4190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</a:t>
            </a:r>
            <a:endParaRPr lang="en-US" sz="1400" dirty="0"/>
          </a:p>
        </p:txBody>
      </p:sp>
      <p:sp>
        <p:nvSpPr>
          <p:cNvPr id="26" name="Oval 25"/>
          <p:cNvSpPr/>
          <p:nvPr/>
        </p:nvSpPr>
        <p:spPr>
          <a:xfrm>
            <a:off x="6324600" y="3276600"/>
            <a:ext cx="304800" cy="4190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</a:t>
            </a:r>
            <a:endParaRPr lang="en-US" sz="1400" dirty="0"/>
          </a:p>
        </p:txBody>
      </p:sp>
      <p:sp>
        <p:nvSpPr>
          <p:cNvPr id="27" name="Oval 26"/>
          <p:cNvSpPr/>
          <p:nvPr/>
        </p:nvSpPr>
        <p:spPr>
          <a:xfrm>
            <a:off x="2895600" y="1981200"/>
            <a:ext cx="304800" cy="4190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</a:t>
            </a:r>
            <a:endParaRPr lang="en-US" sz="1400" dirty="0"/>
          </a:p>
        </p:txBody>
      </p:sp>
      <p:sp>
        <p:nvSpPr>
          <p:cNvPr id="28" name="Oval 27"/>
          <p:cNvSpPr/>
          <p:nvPr/>
        </p:nvSpPr>
        <p:spPr>
          <a:xfrm>
            <a:off x="4267200" y="1981200"/>
            <a:ext cx="304800" cy="4190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</a:t>
            </a:r>
            <a:endParaRPr lang="en-US" sz="1400" b="1" dirty="0"/>
          </a:p>
        </p:txBody>
      </p:sp>
      <p:sp>
        <p:nvSpPr>
          <p:cNvPr id="29" name="Oval 28"/>
          <p:cNvSpPr/>
          <p:nvPr/>
        </p:nvSpPr>
        <p:spPr>
          <a:xfrm>
            <a:off x="5181600" y="1981200"/>
            <a:ext cx="304800" cy="4190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</a:t>
            </a:r>
            <a:endParaRPr lang="en-US" sz="1400" dirty="0"/>
          </a:p>
        </p:txBody>
      </p:sp>
      <p:sp>
        <p:nvSpPr>
          <p:cNvPr id="30" name="Oval 29"/>
          <p:cNvSpPr/>
          <p:nvPr/>
        </p:nvSpPr>
        <p:spPr>
          <a:xfrm>
            <a:off x="5638800" y="1981200"/>
            <a:ext cx="304800" cy="4190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</a:t>
            </a:r>
            <a:endParaRPr lang="en-US" sz="1400" dirty="0"/>
          </a:p>
        </p:txBody>
      </p:sp>
      <p:sp>
        <p:nvSpPr>
          <p:cNvPr id="31" name="Oval 30"/>
          <p:cNvSpPr/>
          <p:nvPr/>
        </p:nvSpPr>
        <p:spPr>
          <a:xfrm>
            <a:off x="6172200" y="1981200"/>
            <a:ext cx="304800" cy="4190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</a:t>
            </a:r>
            <a:endParaRPr lang="en-US" sz="1400" dirty="0"/>
          </a:p>
        </p:txBody>
      </p:sp>
      <p:sp>
        <p:nvSpPr>
          <p:cNvPr id="32" name="Oval 31"/>
          <p:cNvSpPr/>
          <p:nvPr/>
        </p:nvSpPr>
        <p:spPr>
          <a:xfrm>
            <a:off x="3276600" y="3276600"/>
            <a:ext cx="304800" cy="4190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G</a:t>
            </a:r>
            <a:endParaRPr lang="en-US" sz="1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429000" y="4648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dist. = 3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15200" y="3733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dist. = 5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Infer Labels by Alignment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09799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Edit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distance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and </a:t>
            </a:r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alignment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by </a:t>
            </a:r>
            <a:r>
              <a:rPr lang="en-US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Levensthein</a:t>
            </a:r>
            <a:endParaRPr lang="en-US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356350"/>
            <a:ext cx="3962400" cy="365125"/>
          </a:xfrm>
        </p:spPr>
        <p:txBody>
          <a:bodyPr/>
          <a:lstStyle/>
          <a:p>
            <a:r>
              <a:rPr lang="fr-FR" dirty="0" smtClean="0"/>
              <a:t>Background – Challenge – </a:t>
            </a:r>
            <a:r>
              <a:rPr lang="fr-FR" b="1" dirty="0" smtClean="0"/>
              <a:t>Solutions</a:t>
            </a:r>
            <a:r>
              <a:rPr lang="fr-FR" dirty="0" smtClean="0"/>
              <a:t> – </a:t>
            </a:r>
            <a:r>
              <a:rPr lang="fr-FR" dirty="0" err="1" smtClean="0"/>
              <a:t>Results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8512-88B7-4F26-9F75-E9485DBE844A}" type="datetime1">
              <a:rPr lang="en-US" smtClean="0"/>
              <a:pPr/>
              <a:t>3/18/2011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714500" y="3505200"/>
          <a:ext cx="5715000" cy="1769531"/>
        </p:xfrm>
        <a:graphic>
          <a:graphicData uri="http://schemas.openxmlformats.org/drawingml/2006/table">
            <a:tbl>
              <a:tblPr/>
              <a:tblGrid>
                <a:gridCol w="1046408"/>
                <a:gridCol w="477592"/>
                <a:gridCol w="685800"/>
                <a:gridCol w="1219200"/>
                <a:gridCol w="685800"/>
                <a:gridCol w="685800"/>
                <a:gridCol w="457200"/>
                <a:gridCol w="457200"/>
              </a:tblGrid>
              <a:tr h="22860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Karen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Elizabeth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dirty="0" err="1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Boe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B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A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</a:tr>
              <a:tr h="220133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5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6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01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Mary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4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5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6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1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Elizabeth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4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5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1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Murphy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4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5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1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B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4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4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1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S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5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5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4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4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4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01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6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5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5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4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4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latin typeface="Calibri"/>
                        </a:rPr>
                        <a:t>3</a:t>
                      </a:r>
                      <a:endParaRPr lang="en-US" sz="1400" b="1" i="0" u="none" strike="noStrik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477000" y="53456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dist. = 3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Alignment based on 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Field Co-occurrence Model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27432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Word similarity := probability that two words occur in same field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Leverages sparse training data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We used naïve </a:t>
            </a:r>
            <a:r>
              <a:rPr lang="en-US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Bayes</a:t>
            </a:r>
            <a:endParaRPr lang="en-US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356350"/>
            <a:ext cx="3962400" cy="365125"/>
          </a:xfrm>
        </p:spPr>
        <p:txBody>
          <a:bodyPr/>
          <a:lstStyle/>
          <a:p>
            <a:r>
              <a:rPr lang="fr-FR" dirty="0" smtClean="0"/>
              <a:t>Background – Challenge – </a:t>
            </a:r>
            <a:r>
              <a:rPr lang="fr-FR" b="1" dirty="0" smtClean="0"/>
              <a:t>Solutions</a:t>
            </a:r>
            <a:r>
              <a:rPr lang="fr-FR" dirty="0" smtClean="0"/>
              <a:t> – </a:t>
            </a:r>
            <a:r>
              <a:rPr lang="fr-FR" dirty="0" err="1" smtClean="0"/>
              <a:t>Results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8512-88B7-4F26-9F75-E9485DBE844A}" type="datetime1">
              <a:rPr lang="en-US" smtClean="0"/>
              <a:pPr/>
              <a:t>3/18/2011</a:t>
            </a:fld>
            <a:endParaRPr lang="en-US"/>
          </a:p>
        </p:txBody>
      </p:sp>
      <p:pic>
        <p:nvPicPr>
          <p:cNvPr id="14337" name="Picture 1" descr="C:\My Dropbox\Projects\School\Writing\DissertationProposal\3_Draft\Images\NaiveBayesWordSimilarit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6950" y="4979966"/>
            <a:ext cx="4610100" cy="5064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5950</TotalTime>
  <Words>897</Words>
  <Application>Microsoft Office PowerPoint</Application>
  <PresentationFormat>On-screen Show (4:3)</PresentationFormat>
  <Paragraphs>224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Extracting Data from Lists</vt:lpstr>
      <vt:lpstr>Access New Printed Information</vt:lpstr>
      <vt:lpstr>Wrapper Induction for (Short) Lists</vt:lpstr>
      <vt:lpstr>Running Example</vt:lpstr>
      <vt:lpstr> HMM Typical – Unconstrained Order, Lacks Field Length</vt:lpstr>
      <vt:lpstr>Hypothesis:   Record pairs with short edit-distance  aligned tokens have same labels</vt:lpstr>
      <vt:lpstr>k-Nearest Neighbors for Sequences (k = 1)</vt:lpstr>
      <vt:lpstr>Infer Labels by Alignment</vt:lpstr>
      <vt:lpstr>Alignment based on  Field Co-occurrence Model</vt:lpstr>
      <vt:lpstr>Cora Citation Dataset</vt:lpstr>
      <vt:lpstr>Results with Little Training Data  (50-fold Cross-validation)</vt:lpstr>
      <vt:lpstr>Results with More Training Data  (50-fold Cross-validation)</vt:lpstr>
      <vt:lpstr>Without Field Co-occurrence Model</vt:lpstr>
      <vt:lpstr>Conclusions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Thomas L. Packer</cp:lastModifiedBy>
  <cp:revision>1516</cp:revision>
  <dcterms:created xsi:type="dcterms:W3CDTF">2006-08-16T00:00:00Z</dcterms:created>
  <dcterms:modified xsi:type="dcterms:W3CDTF">2011-03-18T20:22:20Z</dcterms:modified>
</cp:coreProperties>
</file>