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3" r:id="rId2"/>
    <p:sldId id="341" r:id="rId3"/>
    <p:sldId id="343" r:id="rId4"/>
    <p:sldId id="362" r:id="rId5"/>
    <p:sldId id="347" r:id="rId6"/>
    <p:sldId id="348" r:id="rId7"/>
    <p:sldId id="353" r:id="rId8"/>
    <p:sldId id="356" r:id="rId9"/>
    <p:sldId id="361" r:id="rId10"/>
    <p:sldId id="352" r:id="rId11"/>
    <p:sldId id="349" r:id="rId12"/>
    <p:sldId id="358" r:id="rId13"/>
    <p:sldId id="351" r:id="rId14"/>
    <p:sldId id="337" r:id="rId15"/>
    <p:sldId id="297" r:id="rId16"/>
    <p:sldId id="357" r:id="rId17"/>
    <p:sldId id="350" r:id="rId18"/>
    <p:sldId id="344" r:id="rId19"/>
    <p:sldId id="360" r:id="rId20"/>
    <p:sldId id="354" r:id="rId21"/>
    <p:sldId id="355" r:id="rId22"/>
    <p:sldId id="342" r:id="rId23"/>
    <p:sldId id="34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 autoAdjust="0"/>
    <p:restoredTop sz="82765" autoAdjust="0"/>
  </p:normalViewPr>
  <p:slideViewPr>
    <p:cSldViewPr>
      <p:cViewPr varScale="1">
        <p:scale>
          <a:sx n="64" d="100"/>
          <a:sy n="64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Group</a:t>
            </a:r>
          </a:p>
          <a:p>
            <a:r>
              <a:rPr lang="en-US" dirty="0" smtClean="0"/>
              <a:t>Tell you about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Define OCR Error Detection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joining it with</a:t>
            </a:r>
            <a:r>
              <a:rPr lang="en-US" baseline="0" dirty="0" smtClean="0"/>
              <a:t> IE helps, so much the better.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aim to automatically produce the top row.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Would it help to produce the middle row as an intermediate step?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Define OCR Error Detection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joining it with</a:t>
            </a:r>
            <a:r>
              <a:rPr lang="en-US" baseline="0" dirty="0" smtClean="0"/>
              <a:t> IE helps, so much the better.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aim to automatically produce the top row.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Would it help to also produce one of the other two rows?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Variations selected on intermediate tests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Final 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*** Records </a:t>
            </a:r>
            <a:r>
              <a:rPr lang="en-US" baseline="0" dirty="0" smtClean="0"/>
              <a:t>change format the </a:t>
            </a:r>
            <a:r>
              <a:rPr lang="en-US" baseline="0" smtClean="0"/>
              <a:t>further into the book you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Suppose you want to automatically correct errors.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you need to know which words to correct.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Assuming you knew</a:t>
            </a:r>
            <a:r>
              <a:rPr lang="en-US" baseline="0" dirty="0" smtClean="0"/>
              <a:t> this text was erroneous, how would you automatically correct this text?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would be a lot easier if you knew what kind of thing it referred to.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Assuming you knew</a:t>
            </a:r>
            <a:r>
              <a:rPr lang="en-US" baseline="0" dirty="0" smtClean="0"/>
              <a:t> this was erroneous, how would you automatically correct this text?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would be a lot easier if you knew what kind of thing it referred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Variations selected on intermediate tests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Final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Label</a:t>
            </a:r>
            <a:r>
              <a:rPr lang="en-US" baseline="0" dirty="0" smtClean="0"/>
              <a:t> training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State for each label.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Probabilities of transition from one state to another based on label statistics.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Probs</a:t>
            </a:r>
            <a:r>
              <a:rPr lang="en-US" baseline="0" dirty="0" smtClean="0"/>
              <a:t> of associating each state with a particular word string also based on label stats.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contain a wealth</a:t>
            </a:r>
            <a:r>
              <a:rPr lang="en-US" baseline="0" dirty="0" smtClean="0"/>
              <a:t> of information.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contain rich genealogical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actual HMM trained on Error-labeled</a:t>
            </a:r>
            <a:r>
              <a:rPr lang="en-US" baseline="0" dirty="0" smtClean="0"/>
              <a:t> text.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this we find the sequence of word-labels with maximum probability for each record.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must scan, OCR and do other digital processing to make use of that</a:t>
            </a:r>
            <a:r>
              <a:rPr lang="en-US" baseline="0" dirty="0" smtClean="0"/>
              <a:t> information.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Sadly, some fully automated processes are not 100% accurate.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Suppose </a:t>
            </a:r>
            <a:r>
              <a:rPr lang="en-US" dirty="0" smtClean="0"/>
              <a:t>you want</a:t>
            </a:r>
            <a:r>
              <a:rPr lang="en-US" baseline="0" dirty="0" smtClean="0"/>
              <a:t>ed to manually correct the OCR errors in this document.  Would you prefer to look at it this 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this way?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Motivates automatic</a:t>
            </a:r>
            <a:r>
              <a:rPr lang="en-US" baseline="0" dirty="0" smtClean="0"/>
              <a:t> finding of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Easy</a:t>
            </a:r>
            <a:r>
              <a:rPr lang="en-US" baseline="0" dirty="0" smtClean="0"/>
              <a:t> to implement.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work is finding and tuning word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three</a:t>
            </a:r>
            <a:r>
              <a:rPr lang="en-US" baseline="0" dirty="0" smtClean="0"/>
              <a:t> letters in our alphabet are borrowed from Greek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Knowing</a:t>
            </a:r>
            <a:r>
              <a:rPr lang="en-US" baseline="0" dirty="0" smtClean="0"/>
              <a:t> category helps, but we have to predict category along with error label.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EEFF-D40C-48F0-84F3-A47E6FF22A46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Slide </a:t>
            </a:r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of 20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0F14-6165-4FE5-BF44-2F320A5ED025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6355-1D0D-4BC9-91E3-8F97B9A5928D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9991-F667-4805-BC67-557CE0614497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B973-55D8-4950-993D-0FDC780F2D44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6405-0FB4-4DEC-BE0D-087486FB7FB0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A6D8-FA40-4ECD-8499-C37B99319745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1A33-D6CF-4E8A-8DD0-CAE81BB23E71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F84-41A9-4E50-9F85-B2352B160759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96CF-742B-4904-8D8A-8E8268613095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FDF3-3856-4027-93A7-6D8DA29DED07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89D5-9D59-4D2B-A711-4E22A33E1F4D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0" y="641031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fld id="{B6F15528-21DE-4FAA-801E-634DDDAF4B2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of 15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My Dropbox\Projects\School\Presentations\Pictures\Example Text\close up 3.png"/>
          <p:cNvPicPr>
            <a:picLocks noChangeAspect="1" noChangeArrowheads="1"/>
          </p:cNvPicPr>
          <p:nvPr/>
        </p:nvPicPr>
        <p:blipFill>
          <a:blip r:embed="rId3" cstate="print">
            <a:lum bright="-61000" contrast="-77000"/>
          </a:blip>
          <a:srcRect/>
          <a:stretch>
            <a:fillRect/>
          </a:stretch>
        </p:blipFill>
        <p:spPr bwMode="auto">
          <a:xfrm>
            <a:off x="0" y="381000"/>
            <a:ext cx="913686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3581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  <a:t>Performing Information Extraction </a:t>
            </a:r>
            <a:b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  <a:t>to Improve OCR Error Detection </a:t>
            </a:r>
            <a:b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  <a:t>in Semi-structured </a:t>
            </a:r>
            <a:b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Letter Gothic" pitchFamily="49" charset="0"/>
              </a:rPr>
              <a:t>Historical Documents</a:t>
            </a:r>
            <a:endParaRPr lang="en-US" sz="3600" dirty="0">
              <a:solidFill>
                <a:srgbClr val="FFFF00"/>
              </a:solidFill>
              <a:latin typeface="Letter Gothic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Thomas L. Packer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BYU CS DEG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pic>
        <p:nvPicPr>
          <p:cNvPr id="1026" name="Picture 2" descr="C:\My Dropbox\Projects\School\Presentations\2011.09 ICDAR-HIP 2011\Images\DEG 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45649" y="4745361"/>
            <a:ext cx="1045516" cy="1045516"/>
          </a:xfrm>
          <a:prstGeom prst="rect">
            <a:avLst/>
          </a:prstGeom>
          <a:noFill/>
        </p:spPr>
      </p:pic>
      <p:pic>
        <p:nvPicPr>
          <p:cNvPr id="1027" name="Picture 3" descr="C:\My Dropbox\Projects\School\Presentations\2011.09 ICDAR-HIP 2011\Images\BYU 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66800" y="4648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Approaches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 Matching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(baseline)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Hidden Markov Model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Error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(baseline)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Field-Error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Entity-Error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C620-3F6E-4369-A69E-E57D41BF62A3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0347" y="6356350"/>
            <a:ext cx="35052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OCR Error Detection and IE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7C0-0DF8-4867-9657-68F45D9F468C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9218" name="Picture 2" descr="C:\My Dropbox\Projects\School\Presentations\2011.09 ICDAR-HIP 2011\Images\LabeledRecordAligned_Unblurr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80653" y="3308036"/>
            <a:ext cx="7538105" cy="7305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6188" y="3308989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Error Label</a:t>
            </a:r>
          </a:p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IE + Error Label</a:t>
            </a:r>
          </a:p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 Labeling Schemes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B7B6-F680-475A-9209-2C61A90DB027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7051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Field + Error</a:t>
            </a:r>
          </a:p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Entity + Error</a:t>
            </a:r>
          </a:p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</a:t>
            </a:r>
          </a:p>
        </p:txBody>
      </p:sp>
      <p:pic>
        <p:nvPicPr>
          <p:cNvPr id="1026" name="Picture 2" descr="C:\My Dropbox\Projects\School\Presentations\2011.09 ICDAR-HIP 2011\Images\Labeling Sche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900" y="2705100"/>
            <a:ext cx="4965700" cy="1866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52053" y="375194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Field + Error</a:t>
            </a:r>
          </a:p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Entity + Error</a:t>
            </a:r>
          </a:p>
          <a:p>
            <a:r>
              <a:rPr lang="en-US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Corpus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42C-22CB-41D0-9418-AFE188B17B59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11266" name="Picture 2" descr="C:\My Dropbox\Projects\School\Presentations\2011.09 ICDAR-HIP 2011\Images\CorpusStats_Unblurr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7971" y="2286000"/>
            <a:ext cx="4548059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Macro-</a:t>
            </a:r>
            <a:r>
              <a:rPr lang="en-US" dirty="0" err="1" smtClean="0">
                <a:solidFill>
                  <a:srgbClr val="FFFF00"/>
                </a:solidFill>
              </a:rPr>
              <a:t>ave’d</a:t>
            </a:r>
            <a:r>
              <a:rPr lang="en-US" dirty="0" smtClean="0">
                <a:solidFill>
                  <a:srgbClr val="FFFF00"/>
                </a:solidFill>
              </a:rPr>
              <a:t> F-measure – Blind 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10347" y="6356350"/>
            <a:ext cx="35052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sz="1400" b="1" dirty="0" err="1" smtClean="0"/>
              <a:t>Results</a:t>
            </a:r>
            <a:endParaRPr lang="en-US" sz="14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5530-C7B3-405A-BCB4-80EF8C42B852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2051" name="Picture 3" descr="C:\My Dropbox\Projects\School\Presentations\2011.09 ICDAR-HIP 2011\Images\ErrorDetectionBars_BlindTest_Barb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4648200" cy="2971800"/>
          </a:xfrm>
          <a:prstGeom prst="rect">
            <a:avLst/>
          </a:prstGeom>
          <a:noFill/>
        </p:spPr>
      </p:pic>
      <p:pic>
        <p:nvPicPr>
          <p:cNvPr id="2050" name="Picture 2" descr="C:\My Dropbox\Projects\School\Presentations\2011.09 ICDAR-HIP 2011\Images\ErrorDetectionBars_BlindTest_E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462466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My Dropbox\Projects\School\Presentations\Pictures\Example Text\close up, question.png"/>
          <p:cNvPicPr>
            <a:picLocks noChangeAspect="1" noChangeArrowheads="1"/>
          </p:cNvPicPr>
          <p:nvPr/>
        </p:nvPicPr>
        <p:blipFill>
          <a:blip r:embed="rId3" cstate="print">
            <a:lum bright="-68000" contrast="-77000"/>
          </a:blip>
          <a:srcRect/>
          <a:stretch>
            <a:fillRect/>
          </a:stretch>
        </p:blipFill>
        <p:spPr bwMode="auto">
          <a:xfrm>
            <a:off x="143498" y="1219200"/>
            <a:ext cx="8848102" cy="51563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Jointly performing IE and OCR error detection can be better than doing error detection alone.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Training an HMM on text labeled with field/NER labels and OCR error labels is one way to do this.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FE2D-7571-44B9-A8EE-84F15D36C698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sz="1400" b="1" dirty="0" err="1" smtClean="0"/>
              <a:t>Results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ropbox\Projects\School\Presentations\Pictures\Example Text\close up 3.png"/>
          <p:cNvPicPr>
            <a:picLocks noChangeAspect="1" noChangeArrowheads="1"/>
          </p:cNvPicPr>
          <p:nvPr/>
        </p:nvPicPr>
        <p:blipFill>
          <a:blip r:embed="rId2" cstate="print">
            <a:lum bright="-61000" contrast="-77000"/>
          </a:blip>
          <a:srcRect/>
          <a:stretch>
            <a:fillRect/>
          </a:stretch>
        </p:blipFill>
        <p:spPr bwMode="auto">
          <a:xfrm>
            <a:off x="0" y="381000"/>
            <a:ext cx="913686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Extra Slides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2B2-3797-48E6-B038-EA150224EA5F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Automatic Correction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smtClean="0"/>
              <a:t>Background – Approaches – 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B036-5962-4D41-AAF5-7DD760935480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Lcwix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08347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Lewis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0897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LCEIX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1447800" y="1880175"/>
            <a:ext cx="609600" cy="1981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905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Surname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71800" y="2743200"/>
            <a:ext cx="762000" cy="1524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1447800" y="3352800"/>
            <a:ext cx="609600" cy="1981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71398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Ticker Symbol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4267200"/>
            <a:ext cx="762000" cy="228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C:\My Dropbox\Projects\School\Presentations\2011.09 ICDAR-HIP 2011\Images\Ticker Symbol, d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76800"/>
            <a:ext cx="2715947" cy="1311275"/>
          </a:xfrm>
          <a:prstGeom prst="rect">
            <a:avLst/>
          </a:prstGeom>
          <a:noFill/>
        </p:spPr>
      </p:pic>
      <p:pic>
        <p:nvPicPr>
          <p:cNvPr id="8197" name="Picture 5" descr="C:\My Dropbox\Projects\School\Presentations\2011.09 ICDAR-HIP 2011\Images\clark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850" y="2057400"/>
            <a:ext cx="2520950" cy="2520950"/>
          </a:xfrm>
          <a:prstGeom prst="rect">
            <a:avLst/>
          </a:prstGeom>
          <a:noFill/>
        </p:spPr>
      </p:pic>
      <p:pic>
        <p:nvPicPr>
          <p:cNvPr id="8195" name="Picture 3" descr="C:\My Dropbox\Projects\School\Presentations\2011.09 ICDAR-HIP 2011\Images\C.s.lewi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24001"/>
            <a:ext cx="1205175" cy="16001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Automatic Correction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smtClean="0"/>
              <a:t>Background – Approaches – 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D6F8-DDE5-4B33-87A2-F2D9E7524C84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I86 1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08347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1861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I</a:t>
            </a:r>
            <a:r>
              <a:rPr lang="en-US" sz="320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-</a:t>
            </a: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86 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|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1447800" y="1880175"/>
            <a:ext cx="609600" cy="1981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05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Year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71800" y="2743200"/>
            <a:ext cx="762000" cy="1524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1066800" y="3733800"/>
            <a:ext cx="609600" cy="1219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713982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Inter-state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2209800" y="4114800"/>
            <a:ext cx="609600" cy="457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713982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Edge of Page (Noise)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4267200"/>
            <a:ext cx="762000" cy="228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My Dropbox\Projects\School\Presentations\2011.09 ICDAR-HIP 2011\Images\I-86,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43400"/>
            <a:ext cx="1778000" cy="1689100"/>
          </a:xfrm>
          <a:prstGeom prst="rect">
            <a:avLst/>
          </a:prstGeom>
          <a:noFill/>
        </p:spPr>
      </p:pic>
      <p:pic>
        <p:nvPicPr>
          <p:cNvPr id="7172" name="Picture 4" descr="C:\My Dropbox\Projects\School\Presentations\2011.09 ICDAR-HIP 2011\Images\1861 Newspaper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0768" y="1752815"/>
            <a:ext cx="2585085" cy="2057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9" grpId="0" animBg="1"/>
      <p:bldP spid="20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Corpus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mtClean="0"/>
              <a:t>Background – Approaches – 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91E-C3D5-46BC-87EA-AA6E15842606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11266" name="Picture 2" descr="C:\My Dropbox\Projects\School\Presentations\2011.09 ICDAR-HIP 2011\Images\CorpusStats_Unblurr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80121" y="2286000"/>
            <a:ext cx="598375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Historical Documents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dirty="0" smtClean="0"/>
              <a:t>Background </a:t>
            </a:r>
            <a:r>
              <a:rPr lang="fr-FR" dirty="0" smtClean="0"/>
              <a:t>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20E-D44C-4495-AF72-F29FE2CCA1D3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5122" name="Picture 2" descr="C:\My Dropbox\Projects\School\Presentations\2011.09 ICDAR-HIP 2011\Images\Page_E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27111"/>
            <a:ext cx="3048000" cy="4821289"/>
          </a:xfrm>
          <a:prstGeom prst="rect">
            <a:avLst/>
          </a:prstGeom>
          <a:noFill/>
        </p:spPr>
      </p:pic>
      <p:pic>
        <p:nvPicPr>
          <p:cNvPr id="5123" name="Picture 3" descr="C:\My Dropbox\Projects\School\Presentations\2011.09 ICDAR-HIP 2011\Images\Page_Barb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07813"/>
            <a:ext cx="2799556" cy="48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Training the HMMs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B2C5-9B60-4739-A63D-ED284C14B850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38862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e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n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1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n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  8</a:t>
            </a: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n  e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0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862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243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!      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1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 .      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2</a:t>
            </a: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 July    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1</a:t>
            </a:r>
          </a:p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…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C:\My Dropbox\Projects\School\Presentations\2011.09 ICDAR-HIP 2011\Images\LabeledRecordAligned_Unblurred.png"/>
          <p:cNvPicPr>
            <a:picLocks noChangeAspect="1" noChangeArrowheads="1"/>
          </p:cNvPicPr>
          <p:nvPr/>
        </p:nvPicPr>
        <p:blipFill>
          <a:blip r:embed="rId3" cstate="print"/>
          <a:srcRect l="8877"/>
          <a:stretch>
            <a:fillRect/>
          </a:stretch>
        </p:blipFill>
        <p:spPr bwMode="auto">
          <a:xfrm>
            <a:off x="951907" y="2362200"/>
            <a:ext cx="8021821" cy="7645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237810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Error</a:t>
            </a:r>
          </a:p>
          <a:p>
            <a:r>
              <a:rPr lang="en-US" sz="1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Field-Error</a:t>
            </a:r>
          </a:p>
          <a:p>
            <a:r>
              <a:rPr lang="en-US" sz="1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Entity-Error</a:t>
            </a:r>
          </a:p>
          <a:p>
            <a:r>
              <a:rPr lang="en-US" sz="11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Trained HMMs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6790-A776-44C3-8A01-D24ED3A8EFA0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45058" name="Picture 2" descr="C:\My Dropbox\Projects\School\Presentations\2011.09 ICDAR-HIP 2011\Images\Error-H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181600" cy="46914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Macro-</a:t>
            </a:r>
            <a:r>
              <a:rPr lang="en-US" dirty="0" err="1" smtClean="0">
                <a:solidFill>
                  <a:srgbClr val="FFFF00"/>
                </a:solidFill>
              </a:rPr>
              <a:t>ave’d</a:t>
            </a:r>
            <a:r>
              <a:rPr lang="en-US" dirty="0" smtClean="0">
                <a:solidFill>
                  <a:srgbClr val="FFFF00"/>
                </a:solidFill>
              </a:rPr>
              <a:t> F-measure – Dev. Test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10347" y="6356350"/>
            <a:ext cx="35052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sz="1400" b="1" dirty="0" err="1" smtClean="0"/>
              <a:t>Results</a:t>
            </a:r>
            <a:endParaRPr lang="en-US" sz="14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5DD-98B9-4212-AFD9-E0C17C433ED8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2051" name="Picture 3" descr="C:\My Dropbox\Projects\School\Presentations\2011.09 ICDAR-HIP 2011\Images\ErrorDetectionBars_BlindTest_Barb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0" y="3276600"/>
            <a:ext cx="4648200" cy="2971499"/>
          </a:xfrm>
          <a:prstGeom prst="rect">
            <a:avLst/>
          </a:prstGeom>
          <a:noFill/>
        </p:spPr>
      </p:pic>
      <p:pic>
        <p:nvPicPr>
          <p:cNvPr id="2050" name="Picture 2" descr="C:\My Dropbox\Projects\School\Presentations\2011.09 ICDAR-HIP 2011\Images\ErrorDetectionBars_BlindTest_Ely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1447800"/>
            <a:ext cx="462466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Varying the Training Set Size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mtClean="0"/>
              <a:t>Background – Approaches – Results</a:t>
            </a:r>
            <a:endParaRPr lang="en-US" sz="14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4547-A838-48B3-A0FF-47318BA3A5D7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3074" name="Picture 2" descr="C:\My Dropbox\Projects\School\Presentations\2011.09 ICDAR-HIP 2011\Images\Sweep_Barb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5820"/>
            <a:ext cx="4114800" cy="3113811"/>
          </a:xfrm>
          <a:prstGeom prst="rect">
            <a:avLst/>
          </a:prstGeom>
          <a:noFill/>
        </p:spPr>
      </p:pic>
      <p:pic>
        <p:nvPicPr>
          <p:cNvPr id="3075" name="Picture 3" descr="C:\My Dropbox\Projects\School\Presentations\2011.09 ICDAR-HIP 2011\Images\Sweep_E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4114800" cy="3091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63802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Ely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(Blind Test)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40002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Barber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(Blind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OCR for Usability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dirty="0" smtClean="0"/>
              <a:t>Background </a:t>
            </a:r>
            <a:r>
              <a:rPr lang="fr-FR" dirty="0" smtClean="0"/>
              <a:t>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813C-03C1-4234-8175-2D9DC5CBF851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4099" name="Picture 3" descr="C:\My Dropbox\Projects\School\Presentations\2011.09 ICDAR-HIP 2011\Images\Ocr_Barb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35990"/>
            <a:ext cx="7924800" cy="706170"/>
          </a:xfrm>
          <a:prstGeom prst="rect">
            <a:avLst/>
          </a:prstGeom>
          <a:noFill/>
        </p:spPr>
      </p:pic>
      <p:pic>
        <p:nvPicPr>
          <p:cNvPr id="4100" name="Picture 4" descr="C:\My Dropbox\Projects\School\Presentations\2011.09 ICDAR-HIP 2011\Images\Image_Barber.png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09600" y="4038600"/>
            <a:ext cx="7924800" cy="824120"/>
          </a:xfrm>
          <a:prstGeom prst="rect">
            <a:avLst/>
          </a:prstGeom>
          <a:noFill/>
        </p:spPr>
      </p:pic>
      <p:pic>
        <p:nvPicPr>
          <p:cNvPr id="4101" name="Picture 5" descr="C:\My Dropbox\Projects\School\Presentations\2011.09 ICDAR-HIP 2011\Images\Image_El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9600" y="1997665"/>
            <a:ext cx="7924800" cy="679268"/>
          </a:xfrm>
          <a:prstGeom prst="rect">
            <a:avLst/>
          </a:prstGeom>
          <a:noFill/>
        </p:spPr>
      </p:pic>
      <p:pic>
        <p:nvPicPr>
          <p:cNvPr id="4102" name="Picture 6" descr="C:\My Dropbox\Projects\School\Presentations\2011.09 ICDAR-HIP 2011\Images\Ocr_Ely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9600" y="2819400"/>
            <a:ext cx="7923213" cy="5239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086600" y="2792895"/>
            <a:ext cx="1219200" cy="53340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419253"/>
            <a:ext cx="1066800" cy="30480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Dealing with OCR Errors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Ignore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Auto-correct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Manually correct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CB21-5C3C-49B4-8689-DB3684B0B2DD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0347" y="6356350"/>
            <a:ext cx="3505200" cy="365125"/>
          </a:xfrm>
        </p:spPr>
        <p:txBody>
          <a:bodyPr/>
          <a:lstStyle/>
          <a:p>
            <a:r>
              <a:rPr lang="fr-FR" sz="1400" b="1" dirty="0" smtClean="0"/>
              <a:t>Background</a:t>
            </a:r>
            <a:r>
              <a:rPr lang="fr-FR" dirty="0" smtClean="0"/>
              <a:t> 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Manual Correction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dirty="0" smtClean="0"/>
              <a:t>Background </a:t>
            </a:r>
            <a:r>
              <a:rPr lang="fr-FR" dirty="0" smtClean="0"/>
              <a:t>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C8E6-E521-4794-8794-DAE63D2571A5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6146" name="Picture 2" descr="C:\My Dropbox\Projects\School\Presentations\2011.09 ICDAR-HIP 2011\Images\ManualCorrection_H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562600" cy="48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Manual Correction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sz="1400" b="1" dirty="0" smtClean="0"/>
              <a:t>Background </a:t>
            </a:r>
            <a:r>
              <a:rPr lang="fr-FR" dirty="0" smtClean="0"/>
              <a:t>– </a:t>
            </a:r>
            <a:r>
              <a:rPr lang="fr-FR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A116-BE6A-4863-8522-617F0A7E5C35}" type="datetime1">
              <a:rPr lang="en-US" smtClean="0"/>
              <a:pPr/>
              <a:t>9/16/2011</a:t>
            </a:fld>
            <a:endParaRPr lang="en-US"/>
          </a:p>
        </p:txBody>
      </p:sp>
      <p:pic>
        <p:nvPicPr>
          <p:cNvPr id="6146" name="Picture 2" descr="C:\My Dropbox\Projects\School\Presentations\2011.09 ICDAR-HIP 2011\Images\ManualCorrection_Ha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800" y="1371600"/>
            <a:ext cx="5562600" cy="48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Dictionary Matching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84C2-8AEE-4E8C-8F6D-550529A87941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pic>
        <p:nvPicPr>
          <p:cNvPr id="44034" name="Picture 2" descr="C:\My Dropbox\Projects\School\Presentations\2011.09 ICDAR-HIP 2011\Images\Dictionary-Mat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1405287" cy="5011738"/>
          </a:xfrm>
          <a:prstGeom prst="rect">
            <a:avLst/>
          </a:prstGeom>
          <a:noFill/>
        </p:spPr>
      </p:pic>
      <p:pic>
        <p:nvPicPr>
          <p:cNvPr id="44035" name="Picture 3" descr="C:\My Dropbox\Projects\School\Presentations\2011.09 ICDAR-HIP 2011\Images\Dictionary-NoMat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1295400" cy="513483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42038" y="3421455"/>
            <a:ext cx="629970" cy="218038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26590" y="3628833"/>
            <a:ext cx="835937" cy="45719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4927937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Lcwix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219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Lewis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124200" y="2133600"/>
            <a:ext cx="762000" cy="7620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914900" y="4076700"/>
            <a:ext cx="1143000" cy="9144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3800" y="2438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Match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=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OCR correct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4038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 match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=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OCR error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Dictionaries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Given names   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(18,000 instances)</a:t>
            </a:r>
          </a:p>
          <a:p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Surnames   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(150,000 instances)</a:t>
            </a:r>
          </a:p>
          <a:p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tials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(capital letters A through W)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Person titles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(10 instances including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Mr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Jr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Days of the week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(16 names and abbreviations)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Months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(26 names and abbreviations)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Common English words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(1.7 million)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Punctuation  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(.  ,  ;  +  ”)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CB21-5C3C-49B4-8689-DB3684B0B2DD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0347" y="6356350"/>
            <a:ext cx="35052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Using Word Categories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fr-FR" dirty="0" smtClean="0"/>
              <a:t>Background – </a:t>
            </a:r>
            <a:r>
              <a:rPr lang="fr-FR" sz="1400" b="1" dirty="0" err="1" smtClean="0"/>
              <a:t>Approaches</a:t>
            </a:r>
            <a:r>
              <a:rPr lang="fr-FR" dirty="0" smtClean="0"/>
              <a:t> –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C9F0-5A8A-4707-BCFE-BB3915D4C0C9}" type="datetime1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HI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08347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III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089737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etter Gothic" pitchFamily="49" charset="0"/>
              </a:rPr>
              <a:t>HI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1638301" y="2451675"/>
            <a:ext cx="609600" cy="838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90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Child Number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43200" y="2743200"/>
            <a:ext cx="762000" cy="1524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1638301" y="3924300"/>
            <a:ext cx="609600" cy="838200"/>
          </a:xfrm>
          <a:prstGeom prst="righ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471398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General / Unknown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43200" y="4267200"/>
            <a:ext cx="762000" cy="228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 descr="C:\My Dropbox\Projects\School\Presentations\2011.09 ICDAR-HIP 2011\Images\Image of three for catagory-specific error det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71035"/>
            <a:ext cx="5486400" cy="46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9577</TotalTime>
  <Words>812</Words>
  <Application>Microsoft Office PowerPoint</Application>
  <PresentationFormat>On-screen Show (4:3)</PresentationFormat>
  <Paragraphs>197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Performing Information Extraction  to Improve OCR Error Detection  in Semi-structured  Historical Documents</vt:lpstr>
      <vt:lpstr>Historical Documents</vt:lpstr>
      <vt:lpstr>OCR for Usability</vt:lpstr>
      <vt:lpstr>Dealing with OCR Errors</vt:lpstr>
      <vt:lpstr>Manual Correction</vt:lpstr>
      <vt:lpstr>Manual Correction</vt:lpstr>
      <vt:lpstr>Dictionary Matching</vt:lpstr>
      <vt:lpstr>Dictionaries</vt:lpstr>
      <vt:lpstr>Using Word Categories</vt:lpstr>
      <vt:lpstr>Approaches</vt:lpstr>
      <vt:lpstr>OCR Error Detection and IE</vt:lpstr>
      <vt:lpstr>IE Labeling Schemes</vt:lpstr>
      <vt:lpstr>Corpus</vt:lpstr>
      <vt:lpstr>Macro-ave’d F-measure – Blind Test</vt:lpstr>
      <vt:lpstr>Conclusions</vt:lpstr>
      <vt:lpstr>Extra Slides</vt:lpstr>
      <vt:lpstr>Automatic Correction</vt:lpstr>
      <vt:lpstr>Automatic Correction</vt:lpstr>
      <vt:lpstr>Corpus</vt:lpstr>
      <vt:lpstr>Training the HMMs</vt:lpstr>
      <vt:lpstr>The Trained HMMs</vt:lpstr>
      <vt:lpstr>Macro-ave’d F-measure – Dev. Test</vt:lpstr>
      <vt:lpstr>Varying the Training Set Size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1734</cp:revision>
  <dcterms:created xsi:type="dcterms:W3CDTF">2006-08-16T00:00:00Z</dcterms:created>
  <dcterms:modified xsi:type="dcterms:W3CDTF">2011-09-16T01:35:36Z</dcterms:modified>
</cp:coreProperties>
</file>