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5" r:id="rId3"/>
    <p:sldId id="257" r:id="rId4"/>
    <p:sldId id="286" r:id="rId5"/>
    <p:sldId id="294" r:id="rId6"/>
    <p:sldId id="288" r:id="rId7"/>
    <p:sldId id="295" r:id="rId8"/>
    <p:sldId id="296" r:id="rId9"/>
    <p:sldId id="297" r:id="rId10"/>
    <p:sldId id="300" r:id="rId11"/>
    <p:sldId id="301" r:id="rId12"/>
    <p:sldId id="293" r:id="rId13"/>
    <p:sldId id="302" r:id="rId14"/>
    <p:sldId id="304" r:id="rId15"/>
    <p:sldId id="303" r:id="rId16"/>
    <p:sldId id="283" r:id="rId17"/>
    <p:sldId id="305" r:id="rId18"/>
    <p:sldId id="306" r:id="rId19"/>
    <p:sldId id="282" r:id="rId20"/>
    <p:sldId id="299" r:id="rId21"/>
    <p:sldId id="284" r:id="rId22"/>
    <p:sldId id="287" r:id="rId23"/>
    <p:sldId id="289"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41" autoAdjust="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Java\Work\DEG\Knowledge\IndividualProjects\Thomas\Kae\Reports\Graph_ListRecognition_Lis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Java\Work\DEG\Knowledge\IndividualProjects\Thomas\Kae\Reports\Graph_ListRecognition_Li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961491933447872"/>
          <c:y val="3.6356816017466896E-2"/>
          <c:w val="0.6801733216444189"/>
          <c:h val="0.79235500429702921"/>
        </c:manualLayout>
      </c:layout>
      <c:barChart>
        <c:barDir val="col"/>
        <c:grouping val="clustered"/>
        <c:ser>
          <c:idx val="0"/>
          <c:order val="0"/>
          <c:tx>
            <c:strRef>
              <c:f>BarGraphs!$B$6</c:f>
              <c:strCache>
                <c:ptCount val="1"/>
                <c:pt idx="0">
                  <c:v>Averaged over Pages</c:v>
                </c:pt>
              </c:strCache>
            </c:strRef>
          </c:tx>
          <c:dLbls>
            <c:txPr>
              <a:bodyPr/>
              <a:lstStyle/>
              <a:p>
                <a:pPr>
                  <a:defRPr sz="1400"/>
                </a:pPr>
                <a:endParaRPr lang="en-US"/>
              </a:p>
            </c:txPr>
            <c:showVal val="1"/>
          </c:dLbls>
          <c:cat>
            <c:strRef>
              <c:f>BarGraphs!$A$7:$A$10</c:f>
              <c:strCache>
                <c:ptCount val="4"/>
                <c:pt idx="0">
                  <c:v>Literal Pattern Area</c:v>
                </c:pt>
                <c:pt idx="1">
                  <c:v>Pattern Area, Random</c:v>
                </c:pt>
                <c:pt idx="2">
                  <c:v>Pattern Area, Naïve Bayes</c:v>
                </c:pt>
                <c:pt idx="3">
                  <c:v>Pattern Area, Standard Deviation</c:v>
                </c:pt>
              </c:strCache>
            </c:strRef>
          </c:cat>
          <c:val>
            <c:numRef>
              <c:f>BarGraphs!$B$7:$B$10</c:f>
              <c:numCache>
                <c:formatCode>0%</c:formatCode>
                <c:ptCount val="4"/>
                <c:pt idx="0">
                  <c:v>0.12370000000000009</c:v>
                </c:pt>
                <c:pt idx="1">
                  <c:v>0.31965333333333334</c:v>
                </c:pt>
                <c:pt idx="2">
                  <c:v>0.38320000000000032</c:v>
                </c:pt>
                <c:pt idx="3">
                  <c:v>0.51129999999999998</c:v>
                </c:pt>
              </c:numCache>
            </c:numRef>
          </c:val>
        </c:ser>
        <c:ser>
          <c:idx val="1"/>
          <c:order val="1"/>
          <c:tx>
            <c:strRef>
              <c:f>BarGraphs!$C$6</c:f>
              <c:strCache>
                <c:ptCount val="1"/>
                <c:pt idx="0">
                  <c:v>Averaged over Words</c:v>
                </c:pt>
              </c:strCache>
            </c:strRef>
          </c:tx>
          <c:dLbls>
            <c:txPr>
              <a:bodyPr/>
              <a:lstStyle/>
              <a:p>
                <a:pPr>
                  <a:defRPr sz="1400"/>
                </a:pPr>
                <a:endParaRPr lang="en-US"/>
              </a:p>
            </c:txPr>
            <c:showVal val="1"/>
          </c:dLbls>
          <c:cat>
            <c:strRef>
              <c:f>BarGraphs!$A$7:$A$10</c:f>
              <c:strCache>
                <c:ptCount val="4"/>
                <c:pt idx="0">
                  <c:v>Literal Pattern Area</c:v>
                </c:pt>
                <c:pt idx="1">
                  <c:v>Pattern Area, Random</c:v>
                </c:pt>
                <c:pt idx="2">
                  <c:v>Pattern Area, Naïve Bayes</c:v>
                </c:pt>
                <c:pt idx="3">
                  <c:v>Pattern Area, Standard Deviation</c:v>
                </c:pt>
              </c:strCache>
            </c:strRef>
          </c:cat>
          <c:val>
            <c:numRef>
              <c:f>BarGraphs!$C$7:$C$10</c:f>
              <c:numCache>
                <c:formatCode>0%</c:formatCode>
                <c:ptCount val="4"/>
                <c:pt idx="0">
                  <c:v>0.77410000000000001</c:v>
                </c:pt>
                <c:pt idx="1">
                  <c:v>0.84448000000000023</c:v>
                </c:pt>
                <c:pt idx="2">
                  <c:v>0.85610000000000053</c:v>
                </c:pt>
                <c:pt idx="3">
                  <c:v>0.86250000000000004</c:v>
                </c:pt>
              </c:numCache>
            </c:numRef>
          </c:val>
        </c:ser>
        <c:axId val="59111296"/>
        <c:axId val="59112832"/>
      </c:barChart>
      <c:catAx>
        <c:axId val="59111296"/>
        <c:scaling>
          <c:orientation val="minMax"/>
        </c:scaling>
        <c:axPos val="b"/>
        <c:tickLblPos val="nextTo"/>
        <c:txPr>
          <a:bodyPr/>
          <a:lstStyle/>
          <a:p>
            <a:pPr>
              <a:defRPr sz="1200"/>
            </a:pPr>
            <a:endParaRPr lang="en-US"/>
          </a:p>
        </c:txPr>
        <c:crossAx val="59112832"/>
        <c:crosses val="autoZero"/>
        <c:auto val="1"/>
        <c:lblAlgn val="ctr"/>
        <c:lblOffset val="100"/>
      </c:catAx>
      <c:valAx>
        <c:axId val="59112832"/>
        <c:scaling>
          <c:orientation val="minMax"/>
        </c:scaling>
        <c:axPos val="l"/>
        <c:majorGridlines/>
        <c:numFmt formatCode="0%" sourceLinked="1"/>
        <c:tickLblPos val="nextTo"/>
        <c:txPr>
          <a:bodyPr/>
          <a:lstStyle/>
          <a:p>
            <a:pPr>
              <a:defRPr sz="1200"/>
            </a:pPr>
            <a:endParaRPr lang="en-US"/>
          </a:p>
        </c:txPr>
        <c:crossAx val="59111296"/>
        <c:crosses val="autoZero"/>
        <c:crossBetween val="between"/>
      </c:valAx>
    </c:plotArea>
    <c:legend>
      <c:legendPos val="r"/>
      <c:layout>
        <c:manualLayout>
          <c:xMode val="edge"/>
          <c:yMode val="edge"/>
          <c:x val="0.83180876254441083"/>
          <c:y val="0.35987155366641138"/>
          <c:w val="0.14530457693791407"/>
          <c:h val="0.25370822010080596"/>
        </c:manualLayout>
      </c:layout>
      <c:txPr>
        <a:bodyPr/>
        <a:lstStyle/>
        <a:p>
          <a:pPr>
            <a:defRPr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2"/>
          <c:order val="0"/>
          <c:tx>
            <c:v>Rel</c:v>
          </c:tx>
          <c:spPr>
            <a:ln w="28575">
              <a:noFill/>
            </a:ln>
          </c:spPr>
          <c:marker>
            <c:symbol val="diamond"/>
            <c:size val="6"/>
            <c:spPr>
              <a:solidFill>
                <a:srgbClr val="C00000"/>
              </a:solidFill>
              <a:ln>
                <a:noFill/>
              </a:ln>
            </c:spPr>
          </c:marker>
          <c:xVal>
            <c:numRef>
              <c:f>('StdDev 3'!$AA$5,'StdDev 3'!$AA$9:$AA$10,'StdDev 3'!$AA$15:$AA$16,'StdDev 3'!$AA$34:$AA$36,'StdDev 3'!$AA$40,'StdDev 3'!$AA$46,'StdDev 3'!$AA$48:$AA$49,'StdDev 3'!$AA$51,'StdDev 3'!$AA$53:$AA$54,'StdDev 3'!$AA$60,'StdDev 3'!$AA$62,'StdDev 3'!$AA$69:$AA$70,'StdDev 3'!$AA$73,'StdDev 3'!$AA$76,'StdDev 3'!$AA$80,'StdDev 3'!$AA$86,'StdDev 3'!$AA$90,'StdDev 3'!$AA$93:$AA$96,'StdDev 3'!$AA$99,'StdDev 3'!$AA$101:$AA$102,'StdDev 3'!$AA$105:$AA$107,'StdDev 3'!$AA$109,'StdDev 3'!$AA$111,'StdDev 3'!$AA$114,'StdDev 3'!$AA$120,'StdDev 3'!$AA$132,'StdDev 3'!$AA$138,'StdDev 3'!$AA$141,'StdDev 3'!$AA$150:$AA$151,'StdDev 3'!$AA$153,'StdDev 3'!$AA$155,'StdDev 3'!$AA$156:$AA$162,'StdDev 3'!$E$7:$E$8,'StdDev 3'!$E$11:$E$12,'StdDev 3'!$E$15:$E$16,'StdDev 3'!$E$23:$E$24)</c:f>
              <c:numCache>
                <c:formatCode>General</c:formatCode>
                <c:ptCount val="60"/>
                <c:pt idx="0">
                  <c:v>8.9587426326129788E-2</c:v>
                </c:pt>
                <c:pt idx="1">
                  <c:v>5.7367387033398942E-2</c:v>
                </c:pt>
                <c:pt idx="2">
                  <c:v>0.11041257367387033</c:v>
                </c:pt>
                <c:pt idx="3">
                  <c:v>2.8683693516699454E-2</c:v>
                </c:pt>
                <c:pt idx="4">
                  <c:v>0.13045186640471512</c:v>
                </c:pt>
                <c:pt idx="5">
                  <c:v>2.583187390542915E-2</c:v>
                </c:pt>
                <c:pt idx="6">
                  <c:v>7.0928196147110364E-2</c:v>
                </c:pt>
                <c:pt idx="7">
                  <c:v>5.9544658493870396E-2</c:v>
                </c:pt>
                <c:pt idx="8">
                  <c:v>0.24299474605954471</c:v>
                </c:pt>
                <c:pt idx="9">
                  <c:v>3.8091068301225967E-2</c:v>
                </c:pt>
                <c:pt idx="10">
                  <c:v>5.2539404553415157E-3</c:v>
                </c:pt>
                <c:pt idx="11">
                  <c:v>3.4588441330998192E-2</c:v>
                </c:pt>
                <c:pt idx="12">
                  <c:v>7.3555166374781086E-2</c:v>
                </c:pt>
                <c:pt idx="13">
                  <c:v>5.2977232924693599E-2</c:v>
                </c:pt>
                <c:pt idx="14">
                  <c:v>2.0577933450087592E-2</c:v>
                </c:pt>
                <c:pt idx="15">
                  <c:v>3.6633663366336632E-2</c:v>
                </c:pt>
                <c:pt idx="16">
                  <c:v>1.584158415841587E-2</c:v>
                </c:pt>
                <c:pt idx="17">
                  <c:v>6.2871287128712913E-2</c:v>
                </c:pt>
                <c:pt idx="18">
                  <c:v>5.9405940594059407E-3</c:v>
                </c:pt>
                <c:pt idx="19">
                  <c:v>6.9306930693069421E-3</c:v>
                </c:pt>
                <c:pt idx="20">
                  <c:v>1.1881188118811911E-2</c:v>
                </c:pt>
                <c:pt idx="21">
                  <c:v>4.1584158415841566E-2</c:v>
                </c:pt>
                <c:pt idx="22">
                  <c:v>2.6732673267326777E-2</c:v>
                </c:pt>
                <c:pt idx="23">
                  <c:v>6.1974789915966402E-2</c:v>
                </c:pt>
                <c:pt idx="24">
                  <c:v>4.9019607843137462E-3</c:v>
                </c:pt>
                <c:pt idx="25">
                  <c:v>3.8515406162464992E-3</c:v>
                </c:pt>
                <c:pt idx="26">
                  <c:v>8.7184873949579828E-2</c:v>
                </c:pt>
                <c:pt idx="27">
                  <c:v>7.1778711484593832E-2</c:v>
                </c:pt>
                <c:pt idx="28">
                  <c:v>0.11484593837535011</c:v>
                </c:pt>
                <c:pt idx="29">
                  <c:v>4.4817927170868466E-2</c:v>
                </c:pt>
                <c:pt idx="30">
                  <c:v>2.5560224089635847E-2</c:v>
                </c:pt>
                <c:pt idx="31">
                  <c:v>4.2717086834734068E-2</c:v>
                </c:pt>
                <c:pt idx="32">
                  <c:v>1.4355742296918767E-2</c:v>
                </c:pt>
                <c:pt idx="33">
                  <c:v>7.0028011204481882E-3</c:v>
                </c:pt>
                <c:pt idx="34">
                  <c:v>4.3837882547559957E-2</c:v>
                </c:pt>
                <c:pt idx="35">
                  <c:v>9.7601323407775026E-2</c:v>
                </c:pt>
                <c:pt idx="36">
                  <c:v>4.7973531844499706E-2</c:v>
                </c:pt>
                <c:pt idx="37">
                  <c:v>3.267162944582308E-2</c:v>
                </c:pt>
                <c:pt idx="38">
                  <c:v>0.15957446808510659</c:v>
                </c:pt>
                <c:pt idx="39">
                  <c:v>4.5833333333333462E-2</c:v>
                </c:pt>
                <c:pt idx="40">
                  <c:v>6.2801932367149774E-2</c:v>
                </c:pt>
                <c:pt idx="41">
                  <c:v>0.10480349344978165</c:v>
                </c:pt>
                <c:pt idx="42">
                  <c:v>0.1008403361344536</c:v>
                </c:pt>
                <c:pt idx="43">
                  <c:v>3.9007092198581582E-2</c:v>
                </c:pt>
                <c:pt idx="44">
                  <c:v>8.8652482269503716E-2</c:v>
                </c:pt>
                <c:pt idx="45">
                  <c:v>8.3557951482480061E-2</c:v>
                </c:pt>
                <c:pt idx="46">
                  <c:v>0.2587601078167116</c:v>
                </c:pt>
                <c:pt idx="47">
                  <c:v>9.9730458221024401E-2</c:v>
                </c:pt>
                <c:pt idx="48">
                  <c:v>4.3360433604336161E-2</c:v>
                </c:pt>
                <c:pt idx="49">
                  <c:v>0.21680216802168023</c:v>
                </c:pt>
                <c:pt idx="50">
                  <c:v>5.1490514905149137E-2</c:v>
                </c:pt>
                <c:pt idx="51">
                  <c:v>7.58807588075881E-2</c:v>
                </c:pt>
                <c:pt idx="52" formatCode="0.0%">
                  <c:v>0.13198653198653199</c:v>
                </c:pt>
                <c:pt idx="53" formatCode="0.0%">
                  <c:v>0.11582491582491583</c:v>
                </c:pt>
                <c:pt idx="54" formatCode="0.0%">
                  <c:v>7.6923076923076927E-2</c:v>
                </c:pt>
                <c:pt idx="55" formatCode="0.0%">
                  <c:v>6.5756823821340085E-2</c:v>
                </c:pt>
                <c:pt idx="56" formatCode="0.0%">
                  <c:v>0.18433544303797508</c:v>
                </c:pt>
                <c:pt idx="57" formatCode="0.0%">
                  <c:v>0.17563291139240528</c:v>
                </c:pt>
                <c:pt idx="58" formatCode="0.0%">
                  <c:v>0.14715447154471545</c:v>
                </c:pt>
                <c:pt idx="59" formatCode="0.0%">
                  <c:v>0.1016260162601627</c:v>
                </c:pt>
              </c:numCache>
            </c:numRef>
          </c:xVal>
          <c:yVal>
            <c:numRef>
              <c:f>('StdDev 3'!$AB$5,'StdDev 3'!$AB$9:$AB$10,'StdDev 3'!$AB$15:$AB$16,'StdDev 3'!$AB$34:$AB$36,'StdDev 3'!$AB$40,'StdDev 3'!$AB$46,'StdDev 3'!$AB$48:$AB$49,'StdDev 3'!$AB$51,'StdDev 3'!$AB$53:$AB$54,'StdDev 3'!$AB$60,'StdDev 3'!$AB$62,'StdDev 3'!$AB$69:$AB$70,'StdDev 3'!$AB$73,'StdDev 3'!$AB$76,'StdDev 3'!$AB$80,'StdDev 3'!$AB$86,'StdDev 3'!$AB$90,'StdDev 3'!$AB$93,'StdDev 3'!$AB$94:$AB$96,'StdDev 3'!$AB$99,'StdDev 3'!$AB$101:$AB$102,'StdDev 3'!$AB$105:$AB$107,'StdDev 3'!$AB$109,'StdDev 3'!$AB$111,'StdDev 3'!$AB$114,'StdDev 3'!$AB$120,'StdDev 3'!$AB$132,'StdDev 3'!$AB$138,'StdDev 3'!$AB$141,'StdDev 3'!$AB$150:$AB$151,'StdDev 3'!$AB$153,'StdDev 3'!$AB$155:$AB$162,'StdDev 3'!$G$7:$G$8,'StdDev 3'!$G$11:$G$12,'StdDev 3'!$G$15:$G$16,'StdDev 3'!$G$23:$G$24,'StdDev 3'!$G$7:$G$8,'StdDev 3'!$G$11:$G$12,'StdDev 3'!$G$15,'StdDev 3'!$G$23:$G$24)</c:f>
              <c:numCache>
                <c:formatCode>General</c:formatCode>
                <c:ptCount val="67"/>
                <c:pt idx="0">
                  <c:v>1.7028950308576425E-3</c:v>
                </c:pt>
                <c:pt idx="1">
                  <c:v>1.2761999610785924E-3</c:v>
                </c:pt>
                <c:pt idx="2">
                  <c:v>1.1637103735601037E-3</c:v>
                </c:pt>
                <c:pt idx="3">
                  <c:v>6.097936649720314E-3</c:v>
                </c:pt>
                <c:pt idx="4">
                  <c:v>8.0646107254885014E-4</c:v>
                </c:pt>
                <c:pt idx="5">
                  <c:v>8.2750849368648221E-3</c:v>
                </c:pt>
                <c:pt idx="6">
                  <c:v>2.2365391252562434E-3</c:v>
                </c:pt>
                <c:pt idx="7">
                  <c:v>1.8660514415148235E-3</c:v>
                </c:pt>
                <c:pt idx="8">
                  <c:v>7.8847071193402041E-4</c:v>
                </c:pt>
                <c:pt idx="9">
                  <c:v>1.5038765077288881E-3</c:v>
                </c:pt>
                <c:pt idx="10">
                  <c:v>3.5912312444938942E-2</c:v>
                </c:pt>
                <c:pt idx="11">
                  <c:v>4.8018758362945273E-3</c:v>
                </c:pt>
                <c:pt idx="12">
                  <c:v>2.2353660364781572E-3</c:v>
                </c:pt>
                <c:pt idx="13">
                  <c:v>2.2558361286404652E-3</c:v>
                </c:pt>
                <c:pt idx="14">
                  <c:v>1.1697959163768626E-2</c:v>
                </c:pt>
                <c:pt idx="15">
                  <c:v>1.0738676184256578E-2</c:v>
                </c:pt>
                <c:pt idx="16">
                  <c:v>1.4582756306260941E-2</c:v>
                </c:pt>
                <c:pt idx="17">
                  <c:v>1.3678834284149603E-3</c:v>
                </c:pt>
                <c:pt idx="18">
                  <c:v>3.7169494554666394E-2</c:v>
                </c:pt>
                <c:pt idx="19">
                  <c:v>4.0170523801450003E-2</c:v>
                </c:pt>
                <c:pt idx="20">
                  <c:v>1.8994692639077142E-2</c:v>
                </c:pt>
                <c:pt idx="21">
                  <c:v>1.3524205850930993E-2</c:v>
                </c:pt>
                <c:pt idx="22">
                  <c:v>1.377902667905624E-2</c:v>
                </c:pt>
                <c:pt idx="23">
                  <c:v>1.7725187807275267E-3</c:v>
                </c:pt>
                <c:pt idx="24">
                  <c:v>7.7222538623621245E-2</c:v>
                </c:pt>
                <c:pt idx="25">
                  <c:v>1.4166568395568097E-2</c:v>
                </c:pt>
                <c:pt idx="26">
                  <c:v>1.4014243301330729E-3</c:v>
                </c:pt>
                <c:pt idx="27">
                  <c:v>5.6252807649744404E-3</c:v>
                </c:pt>
                <c:pt idx="28">
                  <c:v>2.2616801814697832E-2</c:v>
                </c:pt>
                <c:pt idx="29">
                  <c:v>2.8322146650458468E-2</c:v>
                </c:pt>
                <c:pt idx="30">
                  <c:v>1.1904784697618673E-2</c:v>
                </c:pt>
                <c:pt idx="31">
                  <c:v>6.7096657924427077E-4</c:v>
                </c:pt>
                <c:pt idx="32">
                  <c:v>1.0636540956606578E-3</c:v>
                </c:pt>
                <c:pt idx="33">
                  <c:v>4.8934705063281517E-3</c:v>
                </c:pt>
                <c:pt idx="34">
                  <c:v>1.2162533159558895E-2</c:v>
                </c:pt>
                <c:pt idx="35">
                  <c:v>2.0427869728408652E-3</c:v>
                </c:pt>
                <c:pt idx="36">
                  <c:v>1.1823487484563796E-2</c:v>
                </c:pt>
                <c:pt idx="37">
                  <c:v>1.3177355163678784E-2</c:v>
                </c:pt>
                <c:pt idx="38">
                  <c:v>1.9719333957367982E-2</c:v>
                </c:pt>
                <c:pt idx="39">
                  <c:v>7.7505724599406356E-2</c:v>
                </c:pt>
                <c:pt idx="40">
                  <c:v>8.182279030813816E-2</c:v>
                </c:pt>
                <c:pt idx="41">
                  <c:v>8.8748782172168167E-3</c:v>
                </c:pt>
                <c:pt idx="42">
                  <c:v>4.1763945007694703E-2</c:v>
                </c:pt>
                <c:pt idx="43">
                  <c:v>0.13129190189361206</c:v>
                </c:pt>
                <c:pt idx="44">
                  <c:v>1.4886518236391529E-2</c:v>
                </c:pt>
                <c:pt idx="45">
                  <c:v>4.1993983458367933E-2</c:v>
                </c:pt>
                <c:pt idx="46">
                  <c:v>1.4404660384008085E-2</c:v>
                </c:pt>
                <c:pt idx="47">
                  <c:v>8.825439534204383E-3</c:v>
                </c:pt>
                <c:pt idx="48">
                  <c:v>3.4688271268790781E-2</c:v>
                </c:pt>
                <c:pt idx="49">
                  <c:v>1.5194756534673171E-2</c:v>
                </c:pt>
                <c:pt idx="50">
                  <c:v>1.9128311473717477E-2</c:v>
                </c:pt>
                <c:pt idx="51">
                  <c:v>1.1892175201643363E-2</c:v>
                </c:pt>
                <c:pt idx="52" formatCode="0.00%">
                  <c:v>1.3656479646490603E-2</c:v>
                </c:pt>
                <c:pt idx="53" formatCode="0.00%">
                  <c:v>1.1040008623038208E-2</c:v>
                </c:pt>
                <c:pt idx="54" formatCode="0.00%">
                  <c:v>1.5239478760358941E-2</c:v>
                </c:pt>
                <c:pt idx="55" formatCode="0.00%">
                  <c:v>1.7556234084377544E-2</c:v>
                </c:pt>
                <c:pt idx="56" formatCode="0.00%">
                  <c:v>3.253205409243275E-3</c:v>
                </c:pt>
                <c:pt idx="57" formatCode="0.00%">
                  <c:v>2.189161910647444E-3</c:v>
                </c:pt>
                <c:pt idx="58" formatCode="0.00%">
                  <c:v>4.4110409211414372E-3</c:v>
                </c:pt>
                <c:pt idx="59" formatCode="0.00%">
                  <c:v>4.6741154682078045E-3</c:v>
                </c:pt>
                <c:pt idx="60" formatCode="0.00%">
                  <c:v>1.3656479646490603E-2</c:v>
                </c:pt>
                <c:pt idx="61" formatCode="0.00%">
                  <c:v>1.1040008623038208E-2</c:v>
                </c:pt>
                <c:pt idx="62" formatCode="0.00%">
                  <c:v>1.5239478760358941E-2</c:v>
                </c:pt>
                <c:pt idx="63" formatCode="0.00%">
                  <c:v>1.7556234084377544E-2</c:v>
                </c:pt>
                <c:pt idx="64" formatCode="0.00%">
                  <c:v>3.253205409243275E-3</c:v>
                </c:pt>
                <c:pt idx="65" formatCode="0.00%">
                  <c:v>4.4110409211414372E-3</c:v>
                </c:pt>
                <c:pt idx="66" formatCode="0.00%">
                  <c:v>4.6741154682078045E-3</c:v>
                </c:pt>
              </c:numCache>
            </c:numRef>
          </c:yVal>
        </c:ser>
        <c:ser>
          <c:idx val="3"/>
          <c:order val="1"/>
          <c:tx>
            <c:v>Irrel</c:v>
          </c:tx>
          <c:spPr>
            <a:ln w="28575">
              <a:noFill/>
            </a:ln>
          </c:spPr>
          <c:marker>
            <c:symbol val="square"/>
            <c:size val="4"/>
            <c:spPr>
              <a:solidFill>
                <a:srgbClr val="1F497D">
                  <a:lumMod val="60000"/>
                  <a:lumOff val="40000"/>
                  <a:alpha val="77000"/>
                </a:srgbClr>
              </a:solidFill>
              <a:ln>
                <a:noFill/>
              </a:ln>
            </c:spPr>
          </c:marker>
          <c:xVal>
            <c:numRef>
              <c:f>('StdDev 3'!$AA$6:$AA$8,'StdDev 3'!$AA$11:$AA$14,'StdDev 3'!$AA$17:$AA$33,'StdDev 3'!$AA$37:$AA$39,'StdDev 3'!$AA$41:$AA$45,'StdDev 3'!$AA$47,'StdDev 3'!$AA$50,'StdDev 3'!$AA$52,'StdDev 3'!$AA$55:$AA$59,'StdDev 3'!$AA$61,'StdDev 3'!$AA$63:$AA$68,'StdDev 3'!$AA$71:$AA$72,'StdDev 3'!$AA$74:$AA$75,'StdDev 3'!$AA$77:$AA$79,'StdDev 3'!$AA$81:$AA$85,'StdDev 3'!$AA$87:$AA$89,'StdDev 3'!$AA$91:$AA$92,'StdDev 3'!$AA$97:$AA$98,'StdDev 3'!$AA$100,'StdDev 3'!$AA$103:$AA$104,'StdDev 3'!$AA$108,'StdDev 3'!$AA$110,'StdDev 3'!$AA$112:$AA$113,'StdDev 3'!$AA$115:$AA$119,'StdDev 3'!$AA$121:$AA$131,'StdDev 3'!$AA$133:$AA$137,'StdDev 3'!$AA$139:$AA$140,'StdDev 3'!$AA$142:$AA$149,'StdDev 3'!$E$3:$E$6,'StdDev 3'!$E$9:$E$10,'StdDev 3'!$E$13:$E$14,'StdDev 3'!$E$17:$E$22,'StdDev 3'!$E$25:$E$26)</c:f>
              <c:numCache>
                <c:formatCode>General</c:formatCode>
                <c:ptCount val="120"/>
                <c:pt idx="0">
                  <c:v>1.1001964636542256E-2</c:v>
                </c:pt>
                <c:pt idx="1">
                  <c:v>4.3222003929273113E-3</c:v>
                </c:pt>
                <c:pt idx="2">
                  <c:v>1.1001964636542256E-2</c:v>
                </c:pt>
                <c:pt idx="3">
                  <c:v>4.7151277013752473E-3</c:v>
                </c:pt>
                <c:pt idx="4">
                  <c:v>0.24715127701375225</c:v>
                </c:pt>
                <c:pt idx="5">
                  <c:v>1.3359528487229863E-2</c:v>
                </c:pt>
                <c:pt idx="6">
                  <c:v>1.021611001964636E-2</c:v>
                </c:pt>
                <c:pt idx="7">
                  <c:v>1.2966601178781925E-2</c:v>
                </c:pt>
                <c:pt idx="8">
                  <c:v>4.7151277013752473E-3</c:v>
                </c:pt>
                <c:pt idx="9">
                  <c:v>5.5009823182711271E-3</c:v>
                </c:pt>
                <c:pt idx="10">
                  <c:v>3.1802120141342753E-2</c:v>
                </c:pt>
                <c:pt idx="11">
                  <c:v>1.2367491166077741E-2</c:v>
                </c:pt>
                <c:pt idx="12">
                  <c:v>3.3568904593639579E-2</c:v>
                </c:pt>
                <c:pt idx="13">
                  <c:v>0.1510600706713783</c:v>
                </c:pt>
                <c:pt idx="14">
                  <c:v>2.2968197879858657E-2</c:v>
                </c:pt>
                <c:pt idx="15">
                  <c:v>2.4734982332155469E-2</c:v>
                </c:pt>
                <c:pt idx="16">
                  <c:v>4.5936395759717377E-2</c:v>
                </c:pt>
                <c:pt idx="17">
                  <c:v>2.0318021201413423E-2</c:v>
                </c:pt>
                <c:pt idx="18">
                  <c:v>1.0600706713780921E-2</c:v>
                </c:pt>
                <c:pt idx="19">
                  <c:v>1.2367491166077741E-2</c:v>
                </c:pt>
                <c:pt idx="20">
                  <c:v>4.2402826855123837E-2</c:v>
                </c:pt>
                <c:pt idx="21">
                  <c:v>5.3003533568904596E-2</c:v>
                </c:pt>
                <c:pt idx="22">
                  <c:v>5.2120141342756186E-2</c:v>
                </c:pt>
                <c:pt idx="23">
                  <c:v>2.1201413427561901E-2</c:v>
                </c:pt>
                <c:pt idx="24">
                  <c:v>9.6322241681260946E-3</c:v>
                </c:pt>
                <c:pt idx="25">
                  <c:v>7.8809106830122592E-3</c:v>
                </c:pt>
                <c:pt idx="26">
                  <c:v>7.8809106830122592E-3</c:v>
                </c:pt>
                <c:pt idx="27">
                  <c:v>6.5674255691768775E-3</c:v>
                </c:pt>
                <c:pt idx="28">
                  <c:v>5.2539404553415157E-3</c:v>
                </c:pt>
                <c:pt idx="29">
                  <c:v>6.5674255691768775E-3</c:v>
                </c:pt>
                <c:pt idx="30">
                  <c:v>5.6917688266199694E-3</c:v>
                </c:pt>
                <c:pt idx="31">
                  <c:v>1.576182136602455E-2</c:v>
                </c:pt>
                <c:pt idx="32">
                  <c:v>1.4010507880910683E-2</c:v>
                </c:pt>
                <c:pt idx="33">
                  <c:v>6.5674255691768775E-3</c:v>
                </c:pt>
                <c:pt idx="34">
                  <c:v>5.2539404553415157E-3</c:v>
                </c:pt>
                <c:pt idx="35">
                  <c:v>8.3187390542907268E-3</c:v>
                </c:pt>
                <c:pt idx="36">
                  <c:v>7.8809106830122592E-3</c:v>
                </c:pt>
                <c:pt idx="37">
                  <c:v>6.5674255691768775E-3</c:v>
                </c:pt>
                <c:pt idx="38">
                  <c:v>7.4430823117338134E-3</c:v>
                </c:pt>
                <c:pt idx="39">
                  <c:v>5.2539404553415157E-3</c:v>
                </c:pt>
                <c:pt idx="40">
                  <c:v>1.5346534653465378E-2</c:v>
                </c:pt>
                <c:pt idx="41">
                  <c:v>1.8811881188118842E-2</c:v>
                </c:pt>
                <c:pt idx="42">
                  <c:v>6.9306930693069421E-3</c:v>
                </c:pt>
                <c:pt idx="43">
                  <c:v>7.0297029702970304E-2</c:v>
                </c:pt>
                <c:pt idx="44">
                  <c:v>0.14009900990099033</c:v>
                </c:pt>
                <c:pt idx="45">
                  <c:v>9.9009900990099306E-3</c:v>
                </c:pt>
                <c:pt idx="46">
                  <c:v>1.584158415841587E-2</c:v>
                </c:pt>
                <c:pt idx="47">
                  <c:v>1.3366336633663383E-2</c:v>
                </c:pt>
                <c:pt idx="48">
                  <c:v>1.584158415841587E-2</c:v>
                </c:pt>
                <c:pt idx="49">
                  <c:v>1.5346534653465378E-2</c:v>
                </c:pt>
                <c:pt idx="50">
                  <c:v>1.6831683168316843E-2</c:v>
                </c:pt>
                <c:pt idx="51">
                  <c:v>5.4455445544554452E-3</c:v>
                </c:pt>
                <c:pt idx="52">
                  <c:v>6.7821782178217827E-2</c:v>
                </c:pt>
                <c:pt idx="53">
                  <c:v>4.9504950495049507E-2</c:v>
                </c:pt>
                <c:pt idx="54">
                  <c:v>1.6831683168316843E-2</c:v>
                </c:pt>
                <c:pt idx="55">
                  <c:v>8.4158415841584268E-3</c:v>
                </c:pt>
                <c:pt idx="56">
                  <c:v>9.9009900990099306E-3</c:v>
                </c:pt>
                <c:pt idx="57">
                  <c:v>8.9108910891089275E-3</c:v>
                </c:pt>
                <c:pt idx="58">
                  <c:v>7.9207920792079313E-3</c:v>
                </c:pt>
                <c:pt idx="59">
                  <c:v>5.9405940594059407E-3</c:v>
                </c:pt>
                <c:pt idx="60">
                  <c:v>5.4455445544554452E-3</c:v>
                </c:pt>
                <c:pt idx="61">
                  <c:v>9.9009900990099306E-3</c:v>
                </c:pt>
                <c:pt idx="62">
                  <c:v>4.2016806722689074E-3</c:v>
                </c:pt>
                <c:pt idx="63">
                  <c:v>4.9019607843137462E-3</c:v>
                </c:pt>
                <c:pt idx="64">
                  <c:v>9.1036414565826475E-3</c:v>
                </c:pt>
                <c:pt idx="65">
                  <c:v>8.403361344537813E-3</c:v>
                </c:pt>
                <c:pt idx="66">
                  <c:v>0.16561624649859943</c:v>
                </c:pt>
                <c:pt idx="67">
                  <c:v>1.7857142857142856E-2</c:v>
                </c:pt>
                <c:pt idx="68">
                  <c:v>3.6764705882352942E-2</c:v>
                </c:pt>
                <c:pt idx="69">
                  <c:v>3.8515406162464992E-3</c:v>
                </c:pt>
                <c:pt idx="70">
                  <c:v>2.8949545078577388E-2</c:v>
                </c:pt>
                <c:pt idx="71">
                  <c:v>4.9627791563275434E-3</c:v>
                </c:pt>
                <c:pt idx="72">
                  <c:v>4.5492142266335819E-3</c:v>
                </c:pt>
                <c:pt idx="73">
                  <c:v>3.7220843672456635E-2</c:v>
                </c:pt>
                <c:pt idx="74">
                  <c:v>4.9627791563275434E-3</c:v>
                </c:pt>
                <c:pt idx="75">
                  <c:v>1.0339123242349049E-2</c:v>
                </c:pt>
                <c:pt idx="76">
                  <c:v>0.19644334160463212</c:v>
                </c:pt>
                <c:pt idx="77">
                  <c:v>4.9627791563275434E-3</c:v>
                </c:pt>
                <c:pt idx="78">
                  <c:v>1.3234077750206782E-2</c:v>
                </c:pt>
                <c:pt idx="79">
                  <c:v>2.5227460711331678E-2</c:v>
                </c:pt>
                <c:pt idx="80">
                  <c:v>7.8577336641852766E-3</c:v>
                </c:pt>
                <c:pt idx="81">
                  <c:v>5.3763440860215136E-3</c:v>
                </c:pt>
                <c:pt idx="82">
                  <c:v>5.3763440860215136E-3</c:v>
                </c:pt>
                <c:pt idx="83">
                  <c:v>9.9255583126551059E-3</c:v>
                </c:pt>
                <c:pt idx="84">
                  <c:v>0.28358208955223924</c:v>
                </c:pt>
                <c:pt idx="85">
                  <c:v>7.7294685990338299E-2</c:v>
                </c:pt>
                <c:pt idx="86">
                  <c:v>5.3140096618357446E-2</c:v>
                </c:pt>
                <c:pt idx="87">
                  <c:v>0.13526570048309194</c:v>
                </c:pt>
                <c:pt idx="88">
                  <c:v>0.28888888888888969</c:v>
                </c:pt>
                <c:pt idx="89">
                  <c:v>0.20212765957446821</c:v>
                </c:pt>
                <c:pt idx="90">
                  <c:v>0.12149532710280374</c:v>
                </c:pt>
                <c:pt idx="91">
                  <c:v>2.8761061946902627E-2</c:v>
                </c:pt>
                <c:pt idx="92">
                  <c:v>0.12610619469026549</c:v>
                </c:pt>
                <c:pt idx="93">
                  <c:v>9.9557522123894182E-2</c:v>
                </c:pt>
                <c:pt idx="94">
                  <c:v>0.17500000000000004</c:v>
                </c:pt>
                <c:pt idx="95">
                  <c:v>9.1666666666666854E-2</c:v>
                </c:pt>
                <c:pt idx="96">
                  <c:v>0.17874396135265699</c:v>
                </c:pt>
                <c:pt idx="97">
                  <c:v>9.1787439613526492E-2</c:v>
                </c:pt>
                <c:pt idx="98">
                  <c:v>0.13218390804597702</c:v>
                </c:pt>
                <c:pt idx="99">
                  <c:v>0.12643678160919541</c:v>
                </c:pt>
                <c:pt idx="100">
                  <c:v>8.2706766917293353E-2</c:v>
                </c:pt>
                <c:pt idx="101">
                  <c:v>9.7744360902255828E-2</c:v>
                </c:pt>
                <c:pt idx="102">
                  <c:v>0.14847161572052403</c:v>
                </c:pt>
                <c:pt idx="103">
                  <c:v>5.6768558951965073E-2</c:v>
                </c:pt>
                <c:pt idx="104" formatCode="0.0%">
                  <c:v>2.3899371069182392E-2</c:v>
                </c:pt>
                <c:pt idx="105" formatCode="0.0%">
                  <c:v>1.8238993710691816E-2</c:v>
                </c:pt>
                <c:pt idx="106" formatCode="0.0%">
                  <c:v>4.2138364779874142E-2</c:v>
                </c:pt>
                <c:pt idx="107" formatCode="0.0%">
                  <c:v>0.16918238993710691</c:v>
                </c:pt>
                <c:pt idx="108" formatCode="0.0%">
                  <c:v>1.6161616161616162E-2</c:v>
                </c:pt>
                <c:pt idx="109" formatCode="0.0%">
                  <c:v>3.4343434343434343E-2</c:v>
                </c:pt>
                <c:pt idx="110" formatCode="0.0%">
                  <c:v>2.1091811414392102E-2</c:v>
                </c:pt>
                <c:pt idx="111" formatCode="0.0%">
                  <c:v>0.12655086848635236</c:v>
                </c:pt>
                <c:pt idx="112" formatCode="0.0%">
                  <c:v>2.3734177215189891E-3</c:v>
                </c:pt>
                <c:pt idx="113" formatCode="0.0%">
                  <c:v>7.911392405063316E-3</c:v>
                </c:pt>
                <c:pt idx="114" formatCode="0.0%">
                  <c:v>3.436018957345973E-2</c:v>
                </c:pt>
                <c:pt idx="115" formatCode="0.0%">
                  <c:v>1.4218009478672982E-2</c:v>
                </c:pt>
                <c:pt idx="116" formatCode="0.0%">
                  <c:v>9.4786729857820069E-3</c:v>
                </c:pt>
                <c:pt idx="117" formatCode="0.0%">
                  <c:v>0.13507109004739362</c:v>
                </c:pt>
                <c:pt idx="118" formatCode="0.0%">
                  <c:v>4.8780487804878188E-3</c:v>
                </c:pt>
                <c:pt idx="119" formatCode="0.0%">
                  <c:v>1.5447154471544719E-2</c:v>
                </c:pt>
              </c:numCache>
            </c:numRef>
          </c:xVal>
          <c:yVal>
            <c:numRef>
              <c:f>('StdDev 3'!$AB$6:$AB$8,'StdDev 3'!$AB$11:$AB$14,'StdDev 3'!$AB$17:$AB$33,'StdDev 3'!$AB$37:$AB$39,'StdDev 3'!$AB$41:$AB$45,'StdDev 3'!$AB$47,'StdDev 3'!$AB$50,'StdDev 3'!$AB$52,'StdDev 3'!$AB$55:$AB$59,'StdDev 3'!$AB$61,'StdDev 3'!$AB$63:$AB$68,'StdDev 3'!$AB$71,'StdDev 3'!$AB$72,'StdDev 3'!$AB$74:$AB$75,'StdDev 3'!$AB$77:$AB$79,'StdDev 3'!$AB$81:$AB$85,'StdDev 3'!$AB$87:$AB$89,'StdDev 3'!$AB$91:$AB$92,'StdDev 3'!$AB$97:$AB$98,'StdDev 3'!$AB$100,'StdDev 3'!$AB$103:$AB$104,'StdDev 3'!$AB$108,'StdDev 3'!$AB$110,'StdDev 3'!$AB$112:$AB$113,'StdDev 3'!$AB$115:$AB$119,'StdDev 3'!$AB$121:$AB$131,'StdDev 3'!$AB$133:$AB$137,'StdDev 3'!$AB$139:$AB$140,'StdDev 3'!$AB$142:$AB$149,'StdDev 3'!$G$3:$G$6,'StdDev 3'!$G$9:$G$10,'StdDev 3'!$G$13:$G$14,'StdDev 3'!$G$17:$G$22,'StdDev 3'!$G$25:$G$26)</c:f>
              <c:numCache>
                <c:formatCode>General</c:formatCode>
                <c:ptCount val="120"/>
                <c:pt idx="0">
                  <c:v>1.5638056276636701E-2</c:v>
                </c:pt>
                <c:pt idx="1">
                  <c:v>3.4151413887665592E-2</c:v>
                </c:pt>
                <c:pt idx="2">
                  <c:v>1.4177825528335641E-2</c:v>
                </c:pt>
                <c:pt idx="3">
                  <c:v>4.0390348944737524E-2</c:v>
                </c:pt>
                <c:pt idx="4">
                  <c:v>5.5641585964234179E-4</c:v>
                </c:pt>
                <c:pt idx="5">
                  <c:v>7.7849203298115913E-2</c:v>
                </c:pt>
                <c:pt idx="6">
                  <c:v>3.7123456945049198E-2</c:v>
                </c:pt>
                <c:pt idx="7">
                  <c:v>2.5294266309518389E-2</c:v>
                </c:pt>
                <c:pt idx="8">
                  <c:v>2.8686433601174146E-2</c:v>
                </c:pt>
                <c:pt idx="9">
                  <c:v>1.9285384502248429E-3</c:v>
                </c:pt>
                <c:pt idx="10">
                  <c:v>4.0953135364128E-2</c:v>
                </c:pt>
                <c:pt idx="11">
                  <c:v>0.12627679111662371</c:v>
                </c:pt>
                <c:pt idx="12">
                  <c:v>1.4805661561101059E-2</c:v>
                </c:pt>
                <c:pt idx="13">
                  <c:v>5.5628232075034187E-3</c:v>
                </c:pt>
                <c:pt idx="14">
                  <c:v>5.3491326284006983E-2</c:v>
                </c:pt>
                <c:pt idx="15">
                  <c:v>0.13850380021139674</c:v>
                </c:pt>
                <c:pt idx="16">
                  <c:v>7.6796666550663206E-3</c:v>
                </c:pt>
                <c:pt idx="17">
                  <c:v>3.0342652694342838E-2</c:v>
                </c:pt>
                <c:pt idx="18">
                  <c:v>5.3813676893765656E-2</c:v>
                </c:pt>
                <c:pt idx="19">
                  <c:v>5.7709905135042504E-2</c:v>
                </c:pt>
                <c:pt idx="20">
                  <c:v>1.4899720281020141E-2</c:v>
                </c:pt>
                <c:pt idx="21">
                  <c:v>1.4488237576617668E-2</c:v>
                </c:pt>
                <c:pt idx="22">
                  <c:v>2.2333502880007211E-2</c:v>
                </c:pt>
                <c:pt idx="23">
                  <c:v>2.0624120888943206E-2</c:v>
                </c:pt>
                <c:pt idx="24">
                  <c:v>2.1071987400327698E-2</c:v>
                </c:pt>
                <c:pt idx="25">
                  <c:v>1.5365282715464241E-2</c:v>
                </c:pt>
                <c:pt idx="26">
                  <c:v>3.1356307838059642E-2</c:v>
                </c:pt>
                <c:pt idx="27">
                  <c:v>2.2554758177474814E-2</c:v>
                </c:pt>
                <c:pt idx="28">
                  <c:v>5.2165689127812262E-2</c:v>
                </c:pt>
                <c:pt idx="29">
                  <c:v>4.3150211494354086E-2</c:v>
                </c:pt>
                <c:pt idx="30">
                  <c:v>3.1209437722460358E-2</c:v>
                </c:pt>
                <c:pt idx="31">
                  <c:v>3.6621463689205651E-2</c:v>
                </c:pt>
                <c:pt idx="32">
                  <c:v>2.0514309410529608E-2</c:v>
                </c:pt>
                <c:pt idx="33">
                  <c:v>3.3248546889301095E-2</c:v>
                </c:pt>
                <c:pt idx="34">
                  <c:v>3.0558698149388067E-2</c:v>
                </c:pt>
                <c:pt idx="35">
                  <c:v>2.8818837750346511E-2</c:v>
                </c:pt>
                <c:pt idx="36">
                  <c:v>3.1374777455873387E-2</c:v>
                </c:pt>
                <c:pt idx="37">
                  <c:v>2.5870783518716786E-2</c:v>
                </c:pt>
                <c:pt idx="38">
                  <c:v>1.7102708906637443E-2</c:v>
                </c:pt>
                <c:pt idx="39">
                  <c:v>2.7306849476111256E-2</c:v>
                </c:pt>
                <c:pt idx="40">
                  <c:v>2.5608510366792722E-2</c:v>
                </c:pt>
                <c:pt idx="41">
                  <c:v>5.0676867766414356E-2</c:v>
                </c:pt>
                <c:pt idx="42">
                  <c:v>4.3823551270375447E-2</c:v>
                </c:pt>
                <c:pt idx="43">
                  <c:v>3.8139705986892452E-3</c:v>
                </c:pt>
                <c:pt idx="44">
                  <c:v>4.449940637210186E-3</c:v>
                </c:pt>
                <c:pt idx="45">
                  <c:v>3.9822852762132176E-2</c:v>
                </c:pt>
                <c:pt idx="46">
                  <c:v>1.9936332259114949E-2</c:v>
                </c:pt>
                <c:pt idx="47">
                  <c:v>3.5122282993211636E-2</c:v>
                </c:pt>
                <c:pt idx="48">
                  <c:v>2.2019817107024685E-2</c:v>
                </c:pt>
                <c:pt idx="49">
                  <c:v>3.2906188922998326E-2</c:v>
                </c:pt>
                <c:pt idx="50">
                  <c:v>1.7928155080688936E-2</c:v>
                </c:pt>
                <c:pt idx="51">
                  <c:v>5.463040699948131E-2</c:v>
                </c:pt>
                <c:pt idx="52">
                  <c:v>3.1945093337288413E-3</c:v>
                </c:pt>
                <c:pt idx="53">
                  <c:v>7.9988054036028849E-3</c:v>
                </c:pt>
                <c:pt idx="54">
                  <c:v>2.5908086424920495E-2</c:v>
                </c:pt>
                <c:pt idx="55">
                  <c:v>5.0574815257912867E-2</c:v>
                </c:pt>
                <c:pt idx="56">
                  <c:v>4.2761886037611982E-2</c:v>
                </c:pt>
                <c:pt idx="57">
                  <c:v>3.8813177477074759E-2</c:v>
                </c:pt>
                <c:pt idx="58">
                  <c:v>3.5463095436481386E-2</c:v>
                </c:pt>
                <c:pt idx="59">
                  <c:v>7.0711497319526917E-2</c:v>
                </c:pt>
                <c:pt idx="60">
                  <c:v>0.1056221631415912</c:v>
                </c:pt>
                <c:pt idx="61">
                  <c:v>4.8362357068071932E-2</c:v>
                </c:pt>
                <c:pt idx="62">
                  <c:v>2.5268770288526896E-2</c:v>
                </c:pt>
                <c:pt idx="63">
                  <c:v>1.5843893337092105E-2</c:v>
                </c:pt>
                <c:pt idx="64">
                  <c:v>5.6931010896982125E-2</c:v>
                </c:pt>
                <c:pt idx="65">
                  <c:v>8.1910686030806732E-3</c:v>
                </c:pt>
                <c:pt idx="66">
                  <c:v>2.2756119078852577E-3</c:v>
                </c:pt>
                <c:pt idx="67">
                  <c:v>2.9262263874567832E-2</c:v>
                </c:pt>
                <c:pt idx="68">
                  <c:v>1.4863841625136154E-2</c:v>
                </c:pt>
                <c:pt idx="69">
                  <c:v>1.2932818999055781E-2</c:v>
                </c:pt>
                <c:pt idx="70">
                  <c:v>1.8062246092495328E-2</c:v>
                </c:pt>
                <c:pt idx="71">
                  <c:v>6.0856699307966187E-2</c:v>
                </c:pt>
                <c:pt idx="72">
                  <c:v>6.994399340135278E-2</c:v>
                </c:pt>
                <c:pt idx="73">
                  <c:v>1.6093173336412411E-2</c:v>
                </c:pt>
                <c:pt idx="74">
                  <c:v>7.7998848092670381E-2</c:v>
                </c:pt>
                <c:pt idx="75">
                  <c:v>3.8782537258025745E-2</c:v>
                </c:pt>
                <c:pt idx="76">
                  <c:v>2.8823164760805051E-3</c:v>
                </c:pt>
                <c:pt idx="77">
                  <c:v>0.10740090198220989</c:v>
                </c:pt>
                <c:pt idx="78">
                  <c:v>4.0601335011186478E-2</c:v>
                </c:pt>
                <c:pt idx="79">
                  <c:v>1.7880366385663485E-2</c:v>
                </c:pt>
                <c:pt idx="80">
                  <c:v>4.2099107955464433E-2</c:v>
                </c:pt>
                <c:pt idx="81">
                  <c:v>5.1545499765124E-2</c:v>
                </c:pt>
                <c:pt idx="82">
                  <c:v>4.3390586741580729E-2</c:v>
                </c:pt>
                <c:pt idx="83">
                  <c:v>3.999018049284541E-2</c:v>
                </c:pt>
                <c:pt idx="84">
                  <c:v>1.3724756980564939E-2</c:v>
                </c:pt>
                <c:pt idx="85">
                  <c:v>4.3719543904917536E-2</c:v>
                </c:pt>
                <c:pt idx="86">
                  <c:v>7.2952369572207729E-2</c:v>
                </c:pt>
                <c:pt idx="87">
                  <c:v>1.0578355410220725E-2</c:v>
                </c:pt>
                <c:pt idx="88">
                  <c:v>1.7484350943765423E-2</c:v>
                </c:pt>
                <c:pt idx="89">
                  <c:v>1.7190354104313191E-2</c:v>
                </c:pt>
                <c:pt idx="90">
                  <c:v>6.4492108349752733E-2</c:v>
                </c:pt>
                <c:pt idx="91">
                  <c:v>6.2125026443609732E-2</c:v>
                </c:pt>
                <c:pt idx="92">
                  <c:v>1.6271044761600181E-2</c:v>
                </c:pt>
                <c:pt idx="93">
                  <c:v>6.5142233001397893E-3</c:v>
                </c:pt>
                <c:pt idx="94">
                  <c:v>2.0727663502083382E-2</c:v>
                </c:pt>
                <c:pt idx="95">
                  <c:v>1.2310064923171526E-2</c:v>
                </c:pt>
                <c:pt idx="96">
                  <c:v>3.3284494164075314E-2</c:v>
                </c:pt>
                <c:pt idx="97">
                  <c:v>1.2238823818385661E-2</c:v>
                </c:pt>
                <c:pt idx="98">
                  <c:v>4.1542621536784383E-2</c:v>
                </c:pt>
                <c:pt idx="99">
                  <c:v>1.5096466133981206E-2</c:v>
                </c:pt>
                <c:pt idx="100">
                  <c:v>8.5805944672982748E-2</c:v>
                </c:pt>
                <c:pt idx="101">
                  <c:v>2.3413502080045806E-2</c:v>
                </c:pt>
                <c:pt idx="102">
                  <c:v>3.2196934196298863E-2</c:v>
                </c:pt>
                <c:pt idx="103">
                  <c:v>6.826577143485589E-2</c:v>
                </c:pt>
                <c:pt idx="104" formatCode="0.00%">
                  <c:v>5.4627004108533973E-2</c:v>
                </c:pt>
                <c:pt idx="105" formatCode="0.00%">
                  <c:v>4.1073427032447499E-2</c:v>
                </c:pt>
                <c:pt idx="106" formatCode="0.00%">
                  <c:v>1.9102392629848301E-2</c:v>
                </c:pt>
                <c:pt idx="107" formatCode="0.00%">
                  <c:v>2.3273058264089218E-3</c:v>
                </c:pt>
                <c:pt idx="108" formatCode="0.00%">
                  <c:v>4.6624309887132946E-2</c:v>
                </c:pt>
                <c:pt idx="109" formatCode="0.00%">
                  <c:v>7.442611796597913E-2</c:v>
                </c:pt>
                <c:pt idx="110" formatCode="0.00%">
                  <c:v>2.6609669723569422E-2</c:v>
                </c:pt>
                <c:pt idx="111" formatCode="0.00%">
                  <c:v>1.1028979974318502E-2</c:v>
                </c:pt>
                <c:pt idx="112" formatCode="0.00%">
                  <c:v>0.11480669515959015</c:v>
                </c:pt>
                <c:pt idx="113" formatCode="0.00%">
                  <c:v>0.14173638718752579</c:v>
                </c:pt>
                <c:pt idx="114" formatCode="0.00%">
                  <c:v>4.4011201854927184E-2</c:v>
                </c:pt>
                <c:pt idx="115" formatCode="0.00%">
                  <c:v>7.4097668990414006E-2</c:v>
                </c:pt>
                <c:pt idx="116" formatCode="0.00%">
                  <c:v>6.1345745002023701E-2</c:v>
                </c:pt>
                <c:pt idx="117" formatCode="0.00%">
                  <c:v>9.9851747514995842E-3</c:v>
                </c:pt>
                <c:pt idx="118" formatCode="0.00%">
                  <c:v>0.13291349946563044</c:v>
                </c:pt>
                <c:pt idx="119" formatCode="0.00%">
                  <c:v>3.8793311559850614E-2</c:v>
                </c:pt>
              </c:numCache>
            </c:numRef>
          </c:yVal>
        </c:ser>
        <c:axId val="61676928"/>
        <c:axId val="61679104"/>
      </c:scatterChart>
      <c:valAx>
        <c:axId val="61676928"/>
        <c:scaling>
          <c:orientation val="minMax"/>
          <c:max val="0.30000000000000032"/>
        </c:scaling>
        <c:axPos val="b"/>
        <c:numFmt formatCode="0%" sourceLinked="0"/>
        <c:tickLblPos val="nextTo"/>
        <c:txPr>
          <a:bodyPr/>
          <a:lstStyle/>
          <a:p>
            <a:pPr>
              <a:defRPr sz="1200"/>
            </a:pPr>
            <a:endParaRPr lang="en-US"/>
          </a:p>
        </c:txPr>
        <c:crossAx val="61679104"/>
        <c:crosses val="autoZero"/>
        <c:crossBetween val="midCat"/>
      </c:valAx>
      <c:valAx>
        <c:axId val="61679104"/>
        <c:scaling>
          <c:orientation val="minMax"/>
          <c:max val="0.15000000000000024"/>
          <c:min val="0"/>
        </c:scaling>
        <c:axPos val="l"/>
        <c:majorGridlines/>
        <c:numFmt formatCode="0%" sourceLinked="0"/>
        <c:tickLblPos val="nextTo"/>
        <c:txPr>
          <a:bodyPr/>
          <a:lstStyle/>
          <a:p>
            <a:pPr>
              <a:defRPr sz="1200"/>
            </a:pPr>
            <a:endParaRPr lang="en-US"/>
          </a:p>
        </c:txPr>
        <c:crossAx val="61676928"/>
        <c:crosses val="autoZero"/>
        <c:crossBetween val="midCat"/>
      </c:valAx>
    </c:plotArea>
    <c:legend>
      <c:legendPos val="r"/>
      <c:txPr>
        <a:bodyPr/>
        <a:lstStyle/>
        <a:p>
          <a:pPr>
            <a:defRPr sz="12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8790C-25C4-4DB6-97F6-9B522486490E}" type="datetimeFigureOut">
              <a:rPr lang="en-US" smtClean="0"/>
              <a:pPr/>
              <a:t>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47404-A8B2-4407-8946-71DE3A85E6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attempt</a:t>
            </a:r>
            <a:r>
              <a:rPr lang="en-US" baseline="0" dirty="0" smtClean="0"/>
              <a:t> at general list detection, for us and for anyone we know.</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can be part of a larger pattern. </a:t>
            </a:r>
          </a:p>
          <a:p>
            <a:r>
              <a:rPr lang="en-US" dirty="0" smtClean="0"/>
              <a:t>Here</a:t>
            </a:r>
            <a:r>
              <a:rPr lang="en-US" baseline="0" dirty="0" smtClean="0"/>
              <a:t> it joins two shorter literal patterns.</a:t>
            </a:r>
            <a:endParaRPr lang="en-US" dirty="0" smtClean="0"/>
          </a:p>
        </p:txBody>
      </p:sp>
      <p:sp>
        <p:nvSpPr>
          <p:cNvPr id="4" name="Slide Number Placeholder 3"/>
          <p:cNvSpPr>
            <a:spLocks noGrp="1"/>
          </p:cNvSpPr>
          <p:nvPr>
            <p:ph type="sldNum" sz="quarter" idx="10"/>
          </p:nvPr>
        </p:nvSpPr>
        <p:spPr/>
        <p:txBody>
          <a:bodyPr/>
          <a:lstStyle/>
          <a:p>
            <a:fld id="{CF447404-A8B2-4407-8946-71DE3A85E63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cheaply</a:t>
            </a:r>
            <a:r>
              <a:rPr lang="en-US" baseline="0" dirty="0" smtClean="0"/>
              <a:t> assembled 10 additional word categorizers / noisy labelers.</a:t>
            </a:r>
          </a:p>
          <a:p>
            <a:r>
              <a:rPr lang="en-US" b="1" baseline="0" dirty="0" smtClean="0"/>
              <a:t>We reduce knowledge engineering cost by not specifying which pages each labeler might apply to.</a:t>
            </a:r>
          </a:p>
          <a:p>
            <a:r>
              <a:rPr lang="en-US" dirty="0" smtClean="0"/>
              <a:t>The</a:t>
            </a:r>
            <a:r>
              <a:rPr lang="en-US" baseline="0" dirty="0" smtClean="0"/>
              <a:t> more the better, right?</a:t>
            </a:r>
          </a:p>
          <a:p>
            <a:r>
              <a:rPr lang="en-US" baseline="0" dirty="0" smtClean="0"/>
              <a:t>Only if we can correctly use them all.</a:t>
            </a:r>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a:t>
            </a:r>
            <a:r>
              <a:rPr lang="en-US" baseline="0" dirty="0" smtClean="0"/>
              <a:t> with overlapping categories.</a:t>
            </a:r>
          </a:p>
          <a:p>
            <a:r>
              <a:rPr lang="en-US" dirty="0" smtClean="0"/>
              <a:t>Four out of eleven</a:t>
            </a:r>
            <a:r>
              <a:rPr lang="en-US" baseline="0" dirty="0" smtClean="0"/>
              <a:t> labels</a:t>
            </a:r>
          </a:p>
          <a:p>
            <a:r>
              <a:rPr lang="en-US" baseline="0" dirty="0" smtClean="0"/>
              <a:t>Option one:  select one at random.</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 two:</a:t>
            </a:r>
          </a:p>
          <a:p>
            <a:r>
              <a:rPr lang="en-US" dirty="0" smtClean="0"/>
              <a:t>NB:</a:t>
            </a:r>
            <a:r>
              <a:rPr lang="en-US" baseline="0" dirty="0" smtClean="0"/>
              <a:t>  Select the label for a word that we see is often applied to other words on the same page with a similar context.</a:t>
            </a:r>
          </a:p>
          <a:p>
            <a:r>
              <a:rPr lang="en-US" baseline="0" dirty="0" smtClean="0"/>
              <a:t>Using a neighborhood of all labels and positions on six neighbors, plus the current word.</a:t>
            </a:r>
          </a:p>
          <a:p>
            <a:endParaRPr lang="en-US" baseline="0" dirty="0" smtClean="0"/>
          </a:p>
          <a:p>
            <a:r>
              <a:rPr lang="en-US" baseline="0" dirty="0" smtClean="0"/>
              <a:t>If there is a list, contexts will repeat and neighboring fields will tend to co-occur.</a:t>
            </a:r>
          </a:p>
          <a:p>
            <a:r>
              <a:rPr lang="en-US" baseline="0" dirty="0" smtClean="0"/>
              <a:t>If there is no list, the co-occurrences won’t happen.  We need the labels to look random anyway so patterns won’t repeat.</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SD:  Select the label for a word that is most consistently spaced (lowest standard deviation among the options for that word).</a:t>
            </a:r>
          </a:p>
          <a:p>
            <a:endParaRPr lang="en-US" baseline="0" dirty="0" smtClean="0"/>
          </a:p>
          <a:p>
            <a:r>
              <a:rPr lang="en-US" baseline="0" dirty="0" smtClean="0"/>
              <a:t>If there is a list, similar distances will repeat and the </a:t>
            </a:r>
            <a:r>
              <a:rPr lang="en-US" baseline="0" dirty="0" err="1" smtClean="0"/>
              <a:t>stdev</a:t>
            </a:r>
            <a:r>
              <a:rPr lang="en-US" baseline="0" dirty="0" smtClean="0"/>
              <a:t> will be low for labels involved.</a:t>
            </a:r>
          </a:p>
          <a:p>
            <a:r>
              <a:rPr lang="en-US" baseline="0" dirty="0" smtClean="0"/>
              <a:t>If there is no list, the distances won’t be similar.  We need the labels to look random anyway so patterns won’t repeat.</a:t>
            </a:r>
            <a:endParaRPr lang="en-US" dirty="0" smtClean="0"/>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to</a:t>
            </a:r>
            <a:r>
              <a:rPr lang="en-US" baseline="0" dirty="0" smtClean="0"/>
              <a:t> note how different results look depending on the metric, or even on how you average over pages.</a:t>
            </a:r>
          </a:p>
          <a:p>
            <a:r>
              <a:rPr lang="en-US" baseline="0" dirty="0" smtClean="0"/>
              <a:t>In all cases, we see improvements in both metrics.</a:t>
            </a:r>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Plotting </a:t>
            </a:r>
            <a:r>
              <a:rPr lang="en-US" dirty="0" err="1" smtClean="0"/>
              <a:t>std</a:t>
            </a:r>
            <a:r>
              <a:rPr lang="en-US" baseline="0" dirty="0" err="1" smtClean="0"/>
              <a:t>ev</a:t>
            </a:r>
            <a:r>
              <a:rPr lang="en-US" baseline="0" dirty="0" smtClean="0"/>
              <a:t> as a function of hit count for 4 kinds of labels over the 6 newspaper pages.</a:t>
            </a:r>
          </a:p>
          <a:p>
            <a:r>
              <a:rPr lang="en-US" baseline="0" dirty="0" smtClean="0"/>
              <a:t>Outlier is initials, e.g. “B.A.” which is a good pattern for the page.</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genealogy</a:t>
            </a:r>
            <a:r>
              <a:rPr lang="en-US" baseline="0" dirty="0" smtClean="0"/>
              <a:t> researchers.</a:t>
            </a:r>
          </a:p>
          <a:p>
            <a:r>
              <a:rPr lang="en-US" dirty="0" smtClean="0"/>
              <a:t>Make genealogy data findable.</a:t>
            </a:r>
          </a:p>
          <a:p>
            <a:r>
              <a:rPr lang="en-US" dirty="0" smtClean="0"/>
              <a:t>Lists are data-rich.</a:t>
            </a:r>
          </a:p>
          <a:p>
            <a:r>
              <a:rPr lang="en-US" dirty="0" smtClean="0"/>
              <a:t>Leverage structure of lists to efficiently extract</a:t>
            </a:r>
            <a:r>
              <a:rPr lang="en-US" baseline="0" dirty="0" smtClean="0"/>
              <a:t> information.</a:t>
            </a:r>
          </a:p>
          <a:p>
            <a:r>
              <a:rPr lang="en-US" baseline="0" dirty="0" smtClean="0"/>
              <a:t>Must first find the lists cheaply (automatically).</a:t>
            </a:r>
          </a:p>
          <a:p>
            <a:r>
              <a:rPr lang="en-US" baseline="0" dirty="0" smtClean="0"/>
              <a:t>Means categorizing words, binary classification right now.</a:t>
            </a:r>
          </a:p>
        </p:txBody>
      </p:sp>
      <p:sp>
        <p:nvSpPr>
          <p:cNvPr id="4" name="Slide Number Placeholder 3"/>
          <p:cNvSpPr>
            <a:spLocks noGrp="1"/>
          </p:cNvSpPr>
          <p:nvPr>
            <p:ph type="sldNum" sz="quarter" idx="10"/>
          </p:nvPr>
        </p:nvSpPr>
        <p:spPr/>
        <p:txBody>
          <a:bodyPr/>
          <a:lstStyle/>
          <a:p>
            <a:fld id="{CF447404-A8B2-4407-8946-71DE3A85E6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Pipeline</a:t>
            </a:r>
            <a:r>
              <a:rPr lang="en-US" baseline="0" dirty="0" smtClean="0"/>
              <a:t> context for our task.</a:t>
            </a:r>
          </a:p>
          <a:p>
            <a:r>
              <a:rPr lang="en-US" dirty="0" smtClean="0"/>
              <a:t>Lists</a:t>
            </a:r>
            <a:r>
              <a:rPr lang="en-US" baseline="0" dirty="0" smtClean="0"/>
              <a:t> of 5 names in a high school yearbook.</a:t>
            </a:r>
          </a:p>
          <a:p>
            <a:r>
              <a:rPr lang="en-US" baseline="0" dirty="0" smtClean="0"/>
              <a:t>Pipeline for general list reading.</a:t>
            </a:r>
          </a:p>
          <a:p>
            <a:r>
              <a:rPr lang="en-US" baseline="0" dirty="0" smtClean="0"/>
              <a:t>We also used historical Australian newspapers.</a:t>
            </a:r>
          </a:p>
          <a:p>
            <a:r>
              <a:rPr lang="en-US" baseline="0" dirty="0" smtClean="0"/>
              <a:t>Constructing larger hand-annotated corpus for public use.</a:t>
            </a:r>
          </a:p>
          <a:p>
            <a:r>
              <a:rPr lang="en-US" baseline="0" dirty="0" smtClean="0"/>
              <a:t>Thanks, Ancestry.com.</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a:t>
            </a:r>
          </a:p>
          <a:p>
            <a:r>
              <a:rPr lang="en-US" dirty="0" smtClean="0"/>
              <a:t>Diverse</a:t>
            </a:r>
            <a:r>
              <a:rPr lang="en-US" baseline="0" dirty="0" smtClean="0"/>
              <a:t> in format, delimiters, content, topic</a:t>
            </a:r>
          </a:p>
          <a:p>
            <a:r>
              <a:rPr lang="en-US" baseline="0" dirty="0" smtClean="0"/>
              <a:t>Diverse in surrounding text, sometimes with similar content as the list, set apart differently</a:t>
            </a:r>
          </a:p>
          <a:p>
            <a:r>
              <a:rPr lang="en-US" baseline="0" dirty="0" smtClean="0"/>
              <a:t>Patterns especially inconsistent with OCR errors, like different or missing delimiters</a:t>
            </a:r>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a:t>
            </a:r>
            <a:r>
              <a:rPr lang="en-US" baseline="0" dirty="0" smtClean="0"/>
              <a:t> approaches:  One is very simple.  The other three are variations on the theme.</a:t>
            </a:r>
          </a:p>
          <a:p>
            <a:r>
              <a:rPr lang="en-US" baseline="0" dirty="0" smtClean="0"/>
              <a:t>Essence of first is to find repeating text.</a:t>
            </a:r>
          </a:p>
          <a:p>
            <a:r>
              <a:rPr lang="en-US" dirty="0" smtClean="0"/>
              <a:t>Score</a:t>
            </a:r>
            <a:r>
              <a:rPr lang="en-US" baseline="0" dirty="0" smtClean="0"/>
              <a:t> each substring of a page with product of length in words x instance count on page</a:t>
            </a:r>
          </a:p>
          <a:p>
            <a:r>
              <a:rPr lang="en-US" baseline="0" dirty="0" smtClean="0"/>
              <a:t>Highest scoring pattern wins.</a:t>
            </a:r>
          </a:p>
          <a:p>
            <a:r>
              <a:rPr lang="en-US" b="1" baseline="0" dirty="0" smtClean="0"/>
              <a:t>Classify all words between first and last occurrence as “list”. </a:t>
            </a:r>
          </a:p>
          <a:p>
            <a:r>
              <a:rPr lang="en-US" baseline="0" dirty="0" smtClean="0"/>
              <a:t>One pattern repeats.</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other pattern on same page repeats more and is longer, so its score is higher, and is preferred.  </a:t>
            </a:r>
          </a:p>
          <a:p>
            <a:r>
              <a:rPr lang="en-US" baseline="0" dirty="0" smtClean="0"/>
              <a:t>Notice missing numerals.</a:t>
            </a:r>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pages contain no list.</a:t>
            </a:r>
          </a:p>
          <a:p>
            <a:r>
              <a:rPr lang="en-US" dirty="0" smtClean="0"/>
              <a:t>Cannot just take</a:t>
            </a:r>
            <a:r>
              <a:rPr lang="en-US" baseline="0" dirty="0" smtClean="0"/>
              <a:t> the highest scoring pattern and call it a list.</a:t>
            </a:r>
          </a:p>
          <a:p>
            <a:r>
              <a:rPr lang="en-US" baseline="0" dirty="0" smtClean="0"/>
              <a:t>Threshold of 10 based on training data sampled from yearbook and newspaper.</a:t>
            </a:r>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Returning</a:t>
            </a:r>
            <a:r>
              <a:rPr lang="en-US" baseline="0" dirty="0" smtClean="0"/>
              <a:t> to district numbers.</a:t>
            </a:r>
            <a:endParaRPr lang="en-US" dirty="0" smtClean="0"/>
          </a:p>
          <a:p>
            <a:r>
              <a:rPr lang="en-US" dirty="0" smtClean="0"/>
              <a:t>Numeral not recognized as part of pattern because</a:t>
            </a:r>
            <a:r>
              <a:rPr lang="en-US" baseline="0" dirty="0" smtClean="0"/>
              <a:t> it does not repeat exactly.  </a:t>
            </a:r>
          </a:p>
          <a:p>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recognize word categories, we</a:t>
            </a:r>
            <a:r>
              <a:rPr lang="en-US" baseline="0" dirty="0" smtClean="0"/>
              <a:t> can not only see this as a non-literal pattern, but …</a:t>
            </a:r>
            <a:endParaRPr lang="en-US" dirty="0"/>
          </a:p>
        </p:txBody>
      </p:sp>
      <p:sp>
        <p:nvSpPr>
          <p:cNvPr id="4" name="Slide Number Placeholder 3"/>
          <p:cNvSpPr>
            <a:spLocks noGrp="1"/>
          </p:cNvSpPr>
          <p:nvPr>
            <p:ph type="sldNum" sz="quarter" idx="10"/>
          </p:nvPr>
        </p:nvSpPr>
        <p:spPr/>
        <p:txBody>
          <a:bodyPr/>
          <a:lstStyle/>
          <a:p>
            <a:fld id="{CF447404-A8B2-4407-8946-71DE3A85E63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4C687-AFE8-43DB-AFBF-DE578C9BB9CB}" type="datetime1">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B1286-9905-46D6-9C33-CB8A6C1D5ACC}" type="datetime1">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CBAA7-D543-4B7C-9482-05CA52213F70}" type="datetime1">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71A77-BC14-4A48-A301-BC859CF63432}" type="datetime1">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98F1F-38A5-47D0-8D68-6915D73412FD}" type="datetime1">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F82D3-C719-4608-8861-2401888C0FFD}" type="datetime1">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50FDB-0329-49BC-BB48-62125BF87003}" type="datetime1">
              <a:rPr lang="en-US" smtClean="0"/>
              <a:pPr/>
              <a:t>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CE4B6-4A82-48C4-A9F6-1D62AFF41AC4}" type="datetime1">
              <a:rPr lang="en-US" smtClean="0"/>
              <a:pPr/>
              <a:t>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396EA-B82D-4517-BD62-252BDCCE209E}" type="datetime1">
              <a:rPr lang="en-US" smtClean="0"/>
              <a:pPr/>
              <a:t>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88DCC-5A40-4349-9294-1CEFAFD0D47D}" type="datetime1">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40D74-7FA4-4037-A8CA-C102EC497B0D}" type="datetime1">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98C38-F489-4D9C-98EC-AA171E465837}" type="datetime1">
              <a:rPr lang="en-US" smtClean="0"/>
              <a:pPr/>
              <a:t>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1"/>
            <a:ext cx="8382000" cy="1981199"/>
          </a:xfrm>
        </p:spPr>
        <p:txBody>
          <a:bodyPr>
            <a:normAutofit fontScale="90000"/>
          </a:bodyPr>
          <a:lstStyle/>
          <a:p>
            <a:r>
              <a:rPr lang="en-US" dirty="0" smtClean="0">
                <a:solidFill>
                  <a:schemeClr val="tx2"/>
                </a:solidFill>
                <a:latin typeface="Letter Gothic" pitchFamily="49" charset="0"/>
              </a:rPr>
              <a:t>Lessons Learned in </a:t>
            </a:r>
            <a:br>
              <a:rPr lang="en-US" dirty="0" smtClean="0">
                <a:solidFill>
                  <a:schemeClr val="tx2"/>
                </a:solidFill>
                <a:latin typeface="Letter Gothic" pitchFamily="49" charset="0"/>
              </a:rPr>
            </a:br>
            <a:r>
              <a:rPr lang="en-US" dirty="0" smtClean="0">
                <a:solidFill>
                  <a:schemeClr val="tx2"/>
                </a:solidFill>
                <a:latin typeface="Letter Gothic" pitchFamily="49" charset="0"/>
              </a:rPr>
              <a:t>Automatically Detecting Lists in </a:t>
            </a:r>
            <a:br>
              <a:rPr lang="en-US" dirty="0" smtClean="0">
                <a:solidFill>
                  <a:schemeClr val="tx2"/>
                </a:solidFill>
                <a:latin typeface="Letter Gothic" pitchFamily="49" charset="0"/>
              </a:rPr>
            </a:br>
            <a:r>
              <a:rPr lang="en-US" dirty="0" smtClean="0">
                <a:solidFill>
                  <a:schemeClr val="tx2"/>
                </a:solidFill>
                <a:latin typeface="Letter Gothic" pitchFamily="49" charset="0"/>
              </a:rPr>
              <a:t>OCRed Historical Documents</a:t>
            </a:r>
            <a:endParaRPr lang="en-US" dirty="0">
              <a:solidFill>
                <a:schemeClr val="tx2"/>
              </a:solidFill>
              <a:latin typeface="Letter Gothic" pitchFamily="49" charset="0"/>
            </a:endParaRPr>
          </a:p>
        </p:txBody>
      </p:sp>
      <p:sp>
        <p:nvSpPr>
          <p:cNvPr id="3" name="Subtitle 2"/>
          <p:cNvSpPr>
            <a:spLocks noGrp="1"/>
          </p:cNvSpPr>
          <p:nvPr>
            <p:ph type="subTitle" idx="1"/>
          </p:nvPr>
        </p:nvSpPr>
        <p:spPr>
          <a:xfrm>
            <a:off x="1371600" y="3962400"/>
            <a:ext cx="6400800" cy="2133600"/>
          </a:xfrm>
        </p:spPr>
        <p:txBody>
          <a:bodyPr>
            <a:normAutofit fontScale="55000" lnSpcReduction="20000"/>
          </a:bodyPr>
          <a:lstStyle/>
          <a:p>
            <a:r>
              <a:rPr lang="en-US" dirty="0" smtClean="0"/>
              <a:t>Thomas L. Packer</a:t>
            </a:r>
          </a:p>
          <a:p>
            <a:r>
              <a:rPr lang="en-US" dirty="0" smtClean="0"/>
              <a:t>David W. Embley</a:t>
            </a:r>
          </a:p>
          <a:p>
            <a:endParaRPr lang="en-US" dirty="0" smtClean="0"/>
          </a:p>
          <a:p>
            <a:r>
              <a:rPr lang="en-US" dirty="0" smtClean="0"/>
              <a:t>February 3, 2012</a:t>
            </a:r>
          </a:p>
          <a:p>
            <a:endParaRPr lang="en-US" dirty="0" smtClean="0"/>
          </a:p>
          <a:p>
            <a:r>
              <a:rPr lang="en-US" dirty="0" err="1" smtClean="0"/>
              <a:t>RootsTech</a:t>
            </a:r>
            <a:endParaRPr lang="en-US" dirty="0" smtClean="0"/>
          </a:p>
          <a:p>
            <a:r>
              <a:rPr lang="en-US" dirty="0" smtClean="0"/>
              <a:t>Family History Technology Workshop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rPr>
              <a:t>Pattern Area</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34818" name="Picture 2" descr="C:\My Dropbox\Projects\School\Presentations\2012.02 RT-FHTW 2012\Images\Districts.png"/>
          <p:cNvPicPr>
            <a:picLocks noChangeAspect="1" noChangeArrowheads="1"/>
          </p:cNvPicPr>
          <p:nvPr/>
        </p:nvPicPr>
        <p:blipFill>
          <a:blip r:embed="rId3" cstate="print">
            <a:duotone>
              <a:prstClr val="black"/>
              <a:srgbClr val="D9C3A5">
                <a:tint val="50000"/>
                <a:satMod val="180000"/>
              </a:srgbClr>
            </a:duotone>
            <a:lum bright="28000" contrast="57000"/>
          </a:blip>
          <a:srcRect/>
          <a:stretch>
            <a:fillRect/>
          </a:stretch>
        </p:blipFill>
        <p:spPr bwMode="auto">
          <a:xfrm>
            <a:off x="782637" y="1371600"/>
            <a:ext cx="6608763" cy="4927106"/>
          </a:xfrm>
          <a:prstGeom prst="rect">
            <a:avLst/>
          </a:prstGeom>
          <a:noFill/>
        </p:spPr>
      </p:pic>
      <p:sp>
        <p:nvSpPr>
          <p:cNvPr id="16" name="Rounded Rectangle 15"/>
          <p:cNvSpPr/>
          <p:nvPr/>
        </p:nvSpPr>
        <p:spPr>
          <a:xfrm>
            <a:off x="2761863" y="2111827"/>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22512" y="2589243"/>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36981" y="3044888"/>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92965" y="3492758"/>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36981" y="4427374"/>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727651" y="5340219"/>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46312" y="6013578"/>
            <a:ext cx="401215" cy="228601"/>
          </a:xfrm>
          <a:prstGeom prst="roundRect">
            <a:avLst/>
          </a:prstGeom>
          <a:solidFill>
            <a:schemeClr val="accent6">
              <a:lumMod val="60000"/>
              <a:lumOff val="40000"/>
              <a:alpha val="50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91400" y="3429000"/>
            <a:ext cx="1213794" cy="830997"/>
          </a:xfrm>
          <a:prstGeom prst="rect">
            <a:avLst/>
          </a:prstGeom>
          <a:noFill/>
        </p:spPr>
        <p:txBody>
          <a:bodyPr wrap="none" rtlCol="0">
            <a:spAutoFit/>
          </a:bodyPr>
          <a:lstStyle/>
          <a:p>
            <a:r>
              <a:rPr lang="en-US" sz="2400" dirty="0" smtClean="0"/>
              <a:t>Score = </a:t>
            </a:r>
          </a:p>
          <a:p>
            <a:r>
              <a:rPr lang="en-US" sz="2400" dirty="0" smtClean="0"/>
              <a:t>1 x 7 = 7</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rPr>
              <a:t>Pattern Area</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34818" name="Picture 2" descr="C:\My Dropbox\Projects\School\Presentations\2012.02 RT-FHTW 2012\Images\Districts.png"/>
          <p:cNvPicPr>
            <a:picLocks noChangeAspect="1" noChangeArrowheads="1"/>
          </p:cNvPicPr>
          <p:nvPr/>
        </p:nvPicPr>
        <p:blipFill>
          <a:blip r:embed="rId3" cstate="print">
            <a:duotone>
              <a:prstClr val="black"/>
              <a:srgbClr val="D9C3A5">
                <a:tint val="50000"/>
                <a:satMod val="180000"/>
              </a:srgbClr>
            </a:duotone>
            <a:lum bright="28000" contrast="57000"/>
          </a:blip>
          <a:srcRect/>
          <a:stretch>
            <a:fillRect/>
          </a:stretch>
        </p:blipFill>
        <p:spPr bwMode="auto">
          <a:xfrm>
            <a:off x="782637" y="1371600"/>
            <a:ext cx="6608763" cy="4927106"/>
          </a:xfrm>
          <a:prstGeom prst="rect">
            <a:avLst/>
          </a:prstGeom>
          <a:noFill/>
        </p:spPr>
      </p:pic>
      <p:sp>
        <p:nvSpPr>
          <p:cNvPr id="16" name="Rounded Rectangle 15"/>
          <p:cNvSpPr/>
          <p:nvPr/>
        </p:nvSpPr>
        <p:spPr>
          <a:xfrm>
            <a:off x="2752725" y="2124074"/>
            <a:ext cx="406400"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790825" y="2606349"/>
            <a:ext cx="412750"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27325" y="3065105"/>
            <a:ext cx="365125"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81300" y="3522305"/>
            <a:ext cx="400050"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30500" y="4425819"/>
            <a:ext cx="374650"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49550" y="5330888"/>
            <a:ext cx="361950"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52725" y="6030684"/>
            <a:ext cx="377825"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91400" y="3429000"/>
            <a:ext cx="1369286" cy="830997"/>
          </a:xfrm>
          <a:prstGeom prst="rect">
            <a:avLst/>
          </a:prstGeom>
          <a:noFill/>
        </p:spPr>
        <p:txBody>
          <a:bodyPr wrap="none" rtlCol="0">
            <a:spAutoFit/>
          </a:bodyPr>
          <a:lstStyle/>
          <a:p>
            <a:r>
              <a:rPr lang="en-US" sz="2400" dirty="0" smtClean="0"/>
              <a:t>Score = </a:t>
            </a:r>
          </a:p>
          <a:p>
            <a:r>
              <a:rPr lang="en-US" sz="2400" dirty="0" smtClean="0"/>
              <a:t>6 x 7 = 42</a:t>
            </a:r>
            <a:endParaRPr lang="en-US" sz="2400" dirty="0"/>
          </a:p>
        </p:txBody>
      </p:sp>
      <p:sp>
        <p:nvSpPr>
          <p:cNvPr id="20" name="Rounded Rectangle 19"/>
          <p:cNvSpPr/>
          <p:nvPr/>
        </p:nvSpPr>
        <p:spPr>
          <a:xfrm>
            <a:off x="1531985" y="2146041"/>
            <a:ext cx="773065"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305049" y="2146040"/>
            <a:ext cx="326231"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31281" y="2150009"/>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526382" y="2604036"/>
            <a:ext cx="814388"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340768" y="2604035"/>
            <a:ext cx="319088"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657475" y="2608004"/>
            <a:ext cx="76199"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1618" y="3065997"/>
            <a:ext cx="776287"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295524" y="3065996"/>
            <a:ext cx="308721"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607468" y="3069965"/>
            <a:ext cx="75359"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43050" y="3523197"/>
            <a:ext cx="797719"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338387" y="3523196"/>
            <a:ext cx="311101"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655093" y="3527165"/>
            <a:ext cx="72977"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17697" y="4437597"/>
            <a:ext cx="799259"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314575" y="4437596"/>
            <a:ext cx="311944"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624136" y="4441565"/>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543050" y="5351997"/>
            <a:ext cx="785813"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328862" y="5351996"/>
            <a:ext cx="313483"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642346" y="5355965"/>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43050" y="6037797"/>
            <a:ext cx="785813"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326480" y="6037796"/>
            <a:ext cx="315865"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642346" y="6041765"/>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157538" y="2119312"/>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226593" y="2124075"/>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202782" y="2605087"/>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271837" y="2609850"/>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093244" y="3067050"/>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162299" y="3071813"/>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183733" y="3519487"/>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252788" y="3524250"/>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107533" y="4426743"/>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176588" y="4431506"/>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3119440" y="5329237"/>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188495" y="5334000"/>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133728" y="6029324"/>
            <a:ext cx="61912"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202783" y="6034087"/>
            <a:ext cx="226219" cy="228601"/>
          </a:xfrm>
          <a:prstGeom prst="roundRect">
            <a:avLst/>
          </a:prstGeom>
          <a:solidFill>
            <a:schemeClr val="accent6">
              <a:lumMod val="60000"/>
              <a:lumOff val="40000"/>
              <a:alpha val="52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Matching Word Categories</a:t>
            </a:r>
            <a:endParaRPr lang="en-US" dirty="0">
              <a:solidFill>
                <a:schemeClr val="tx2"/>
              </a:solidFill>
            </a:endParaRPr>
          </a:p>
        </p:txBody>
      </p:sp>
      <p:sp>
        <p:nvSpPr>
          <p:cNvPr id="3" name="Content Placeholder 2"/>
          <p:cNvSpPr>
            <a:spLocks noGrp="1"/>
          </p:cNvSpPr>
          <p:nvPr>
            <p:ph idx="1"/>
          </p:nvPr>
        </p:nvSpPr>
        <p:spPr>
          <a:xfrm>
            <a:off x="2590800" y="1752600"/>
            <a:ext cx="3962400" cy="4373563"/>
          </a:xfrm>
        </p:spPr>
        <p:txBody>
          <a:bodyPr>
            <a:normAutofit fontScale="55000" lnSpcReduction="20000"/>
          </a:bodyPr>
          <a:lstStyle/>
          <a:p>
            <a:pPr>
              <a:spcAft>
                <a:spcPts val="600"/>
              </a:spcAft>
            </a:pPr>
            <a:r>
              <a:rPr lang="en-US" dirty="0" smtClean="0"/>
              <a:t>The word itself, case sensitive</a:t>
            </a:r>
          </a:p>
          <a:p>
            <a:pPr>
              <a:spcAft>
                <a:spcPts val="600"/>
              </a:spcAft>
            </a:pPr>
            <a:r>
              <a:rPr lang="en-US" dirty="0" smtClean="0"/>
              <a:t>Dictionaries (&amp; sizes):</a:t>
            </a:r>
          </a:p>
          <a:p>
            <a:pPr lvl="1">
              <a:spcAft>
                <a:spcPts val="600"/>
              </a:spcAft>
            </a:pPr>
            <a:r>
              <a:rPr lang="en-US" dirty="0" smtClean="0"/>
              <a:t>Given name ……………….. 8,400</a:t>
            </a:r>
          </a:p>
          <a:p>
            <a:pPr lvl="1">
              <a:spcAft>
                <a:spcPts val="600"/>
              </a:spcAft>
            </a:pPr>
            <a:r>
              <a:rPr lang="en-US" dirty="0" smtClean="0"/>
              <a:t>Surname ………………… 142,000</a:t>
            </a:r>
          </a:p>
          <a:p>
            <a:pPr lvl="1">
              <a:spcAft>
                <a:spcPts val="600"/>
              </a:spcAft>
            </a:pPr>
            <a:r>
              <a:rPr lang="en-US" dirty="0" smtClean="0"/>
              <a:t>Title ………………………………… 13</a:t>
            </a:r>
          </a:p>
          <a:p>
            <a:pPr lvl="1">
              <a:spcAft>
                <a:spcPts val="600"/>
              </a:spcAft>
            </a:pPr>
            <a:r>
              <a:rPr lang="en-US" dirty="0" smtClean="0"/>
              <a:t>Australian city ………………. 200</a:t>
            </a:r>
          </a:p>
          <a:p>
            <a:pPr lvl="1">
              <a:spcAft>
                <a:spcPts val="600"/>
              </a:spcAft>
            </a:pPr>
            <a:r>
              <a:rPr lang="en-US" dirty="0" smtClean="0"/>
              <a:t>Australian state ………………… 8</a:t>
            </a:r>
          </a:p>
          <a:p>
            <a:pPr lvl="1">
              <a:spcAft>
                <a:spcPts val="600"/>
              </a:spcAft>
            </a:pPr>
            <a:r>
              <a:rPr lang="en-US" dirty="0" smtClean="0"/>
              <a:t>Religion ………………………….. 15</a:t>
            </a:r>
          </a:p>
          <a:p>
            <a:pPr>
              <a:spcAft>
                <a:spcPts val="600"/>
              </a:spcAft>
            </a:pPr>
            <a:r>
              <a:rPr lang="en-US" dirty="0" smtClean="0"/>
              <a:t>Regular expressions:</a:t>
            </a:r>
          </a:p>
          <a:p>
            <a:pPr lvl="1">
              <a:spcAft>
                <a:spcPts val="600"/>
              </a:spcAft>
            </a:pPr>
            <a:r>
              <a:rPr lang="en-US" dirty="0" smtClean="0"/>
              <a:t>Numeral ………………… [0-9]{1,4}</a:t>
            </a:r>
          </a:p>
          <a:p>
            <a:pPr lvl="1">
              <a:spcAft>
                <a:spcPts val="600"/>
              </a:spcAft>
            </a:pPr>
            <a:r>
              <a:rPr lang="en-US" dirty="0" smtClean="0"/>
              <a:t>Initial + dot ……………. [A-Z] \.</a:t>
            </a:r>
          </a:p>
          <a:p>
            <a:pPr lvl="1">
              <a:spcAft>
                <a:spcPts val="600"/>
              </a:spcAft>
            </a:pPr>
            <a:r>
              <a:rPr lang="en-US" dirty="0" smtClean="0"/>
              <a:t>Initial …………………….. [A-Z]</a:t>
            </a:r>
          </a:p>
          <a:p>
            <a:pPr lvl="1">
              <a:spcAft>
                <a:spcPts val="600"/>
              </a:spcAft>
            </a:pPr>
            <a:r>
              <a:rPr lang="en-US" dirty="0" smtClean="0"/>
              <a:t>Capitalized word ....... [A-Z][a-z]*</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One Label per Token:</a:t>
            </a:r>
            <a:br>
              <a:rPr lang="en-US" dirty="0" smtClean="0">
                <a:solidFill>
                  <a:schemeClr val="tx2"/>
                </a:solidFill>
              </a:rPr>
            </a:br>
            <a:endParaRPr lang="en-US"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2" descr="C:\My Dropbox\Projects\School\Presentations\2012.02 RT-FHTW 2012\Images\ManyLabels.png"/>
          <p:cNvPicPr>
            <a:picLocks noChangeAspect="1" noChangeArrowheads="1"/>
          </p:cNvPicPr>
          <p:nvPr/>
        </p:nvPicPr>
        <p:blipFill>
          <a:blip r:embed="rId3" cstate="print"/>
          <a:stretch>
            <a:fillRect/>
          </a:stretch>
        </p:blipFill>
        <p:spPr bwMode="auto">
          <a:xfrm>
            <a:off x="304800" y="2426543"/>
            <a:ext cx="8507407" cy="3594959"/>
          </a:xfrm>
          <a:prstGeom prst="rect">
            <a:avLst/>
          </a:prstGeom>
          <a:noFill/>
        </p:spPr>
      </p:pic>
      <p:sp>
        <p:nvSpPr>
          <p:cNvPr id="18" name="Rounded Rectangle 17"/>
          <p:cNvSpPr/>
          <p:nvPr/>
        </p:nvSpPr>
        <p:spPr>
          <a:xfrm>
            <a:off x="1952625" y="5304064"/>
            <a:ext cx="6904653" cy="163286"/>
          </a:xfrm>
          <a:prstGeom prst="roundRect">
            <a:avLst/>
          </a:prstGeom>
          <a:solidFill>
            <a:schemeClr val="tx2">
              <a:lumMod val="60000"/>
              <a:lumOff val="40000"/>
              <a:alpha val="31000"/>
            </a:schemeClr>
          </a:solidFill>
          <a:ln>
            <a:solidFill>
              <a:schemeClr val="tx2">
                <a:lumMod val="60000"/>
                <a:lumOff val="4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687" y="1752600"/>
            <a:ext cx="6248400" cy="369332"/>
          </a:xfrm>
          <a:prstGeom prst="rect">
            <a:avLst/>
          </a:prstGeom>
          <a:noFill/>
        </p:spPr>
        <p:txBody>
          <a:bodyPr wrap="square" rtlCol="0">
            <a:spAutoFit/>
          </a:bodyPr>
          <a:lstStyle/>
          <a:p>
            <a:r>
              <a:rPr lang="en-US" dirty="0" smtClean="0"/>
              <a:t> OCR Text				     Noisy Word Categories</a:t>
            </a:r>
            <a:endParaRPr lang="en-US" dirty="0"/>
          </a:p>
        </p:txBody>
      </p:sp>
      <p:sp>
        <p:nvSpPr>
          <p:cNvPr id="16" name="Right Brace 15"/>
          <p:cNvSpPr/>
          <p:nvPr/>
        </p:nvSpPr>
        <p:spPr>
          <a:xfrm rot="16200000">
            <a:off x="5155387" y="-1104900"/>
            <a:ext cx="228600" cy="65532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rot="16200000">
            <a:off x="735787" y="1638301"/>
            <a:ext cx="228599" cy="10668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My Dropbox\Projects\School\Presentations\2012.02 RT-FHTW 2012\Images\ManyLabels.png"/>
          <p:cNvPicPr>
            <a:picLocks noChangeAspect="1" noChangeArrowheads="1"/>
          </p:cNvPicPr>
          <p:nvPr/>
        </p:nvPicPr>
        <p:blipFill>
          <a:blip r:embed="rId3" cstate="print"/>
          <a:stretch>
            <a:fillRect/>
          </a:stretch>
        </p:blipFill>
        <p:spPr bwMode="auto">
          <a:xfrm>
            <a:off x="304800" y="2426543"/>
            <a:ext cx="8507407" cy="3594959"/>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tx2"/>
                </a:solidFill>
              </a:rPr>
              <a:t>One Label per Token:</a:t>
            </a:r>
            <a:br>
              <a:rPr lang="en-US" dirty="0" smtClean="0">
                <a:solidFill>
                  <a:schemeClr val="tx2"/>
                </a:solidFill>
              </a:rPr>
            </a:br>
            <a:r>
              <a:rPr lang="en-US" dirty="0" smtClean="0">
                <a:solidFill>
                  <a:schemeClr val="tx2"/>
                </a:solidFill>
              </a:rPr>
              <a:t>Naïve </a:t>
            </a:r>
            <a:r>
              <a:rPr lang="en-US" dirty="0" err="1" smtClean="0">
                <a:solidFill>
                  <a:schemeClr val="tx2"/>
                </a:solidFill>
              </a:rPr>
              <a:t>Bayes</a:t>
            </a:r>
            <a:r>
              <a:rPr lang="en-US" dirty="0" smtClean="0">
                <a:solidFill>
                  <a:schemeClr val="tx2"/>
                </a:solidFill>
              </a:rPr>
              <a:t> Classifier</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ounded Rectangle 4"/>
          <p:cNvSpPr/>
          <p:nvPr/>
        </p:nvSpPr>
        <p:spPr>
          <a:xfrm>
            <a:off x="3668709" y="2960136"/>
            <a:ext cx="919066" cy="169508"/>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671819" y="3485761"/>
            <a:ext cx="919066" cy="169508"/>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63849" y="5118573"/>
            <a:ext cx="919066" cy="169508"/>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68581" y="3141629"/>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71692" y="3685915"/>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952625" y="5304064"/>
            <a:ext cx="6904653" cy="163286"/>
          </a:xfrm>
          <a:prstGeom prst="roundRect">
            <a:avLst/>
          </a:prstGeom>
          <a:solidFill>
            <a:schemeClr val="tx2">
              <a:lumMod val="60000"/>
              <a:lumOff val="40000"/>
              <a:alpha val="31000"/>
            </a:schemeClr>
          </a:solidFill>
          <a:ln>
            <a:solidFill>
              <a:schemeClr val="tx2">
                <a:lumMod val="60000"/>
                <a:lumOff val="4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69941" y="5302984"/>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6687" y="1752600"/>
            <a:ext cx="6248400" cy="369332"/>
          </a:xfrm>
          <a:prstGeom prst="rect">
            <a:avLst/>
          </a:prstGeom>
          <a:noFill/>
        </p:spPr>
        <p:txBody>
          <a:bodyPr wrap="square" rtlCol="0">
            <a:spAutoFit/>
          </a:bodyPr>
          <a:lstStyle/>
          <a:p>
            <a:r>
              <a:rPr lang="en-US" dirty="0" smtClean="0"/>
              <a:t> OCR Text				     Noisy Word Categories</a:t>
            </a:r>
            <a:endParaRPr lang="en-US" dirty="0"/>
          </a:p>
        </p:txBody>
      </p:sp>
      <p:sp>
        <p:nvSpPr>
          <p:cNvPr id="13" name="Right Brace 12"/>
          <p:cNvSpPr/>
          <p:nvPr/>
        </p:nvSpPr>
        <p:spPr>
          <a:xfrm rot="16200000">
            <a:off x="5155387" y="-1104900"/>
            <a:ext cx="228600" cy="65532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16200000">
            <a:off x="735787" y="1638301"/>
            <a:ext cx="228599" cy="10668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My Dropbox\Projects\School\Presentations\2012.02 RT-FHTW 2012\Images\ManyLabels.png"/>
          <p:cNvPicPr>
            <a:picLocks noChangeAspect="1" noChangeArrowheads="1"/>
          </p:cNvPicPr>
          <p:nvPr/>
        </p:nvPicPr>
        <p:blipFill>
          <a:blip r:embed="rId3" cstate="print"/>
          <a:stretch>
            <a:fillRect/>
          </a:stretch>
        </p:blipFill>
        <p:spPr bwMode="auto">
          <a:xfrm>
            <a:off x="312327" y="2436133"/>
            <a:ext cx="8517347" cy="3557357"/>
          </a:xfrm>
          <a:prstGeom prst="rect">
            <a:avLst/>
          </a:prstGeom>
          <a:noFill/>
        </p:spPr>
      </p:pic>
      <p:sp>
        <p:nvSpPr>
          <p:cNvPr id="29" name="Rounded Rectangle 28"/>
          <p:cNvSpPr/>
          <p:nvPr/>
        </p:nvSpPr>
        <p:spPr>
          <a:xfrm>
            <a:off x="1952625" y="5304064"/>
            <a:ext cx="6904653" cy="163286"/>
          </a:xfrm>
          <a:prstGeom prst="roundRect">
            <a:avLst/>
          </a:prstGeom>
          <a:solidFill>
            <a:schemeClr val="tx2">
              <a:lumMod val="60000"/>
              <a:lumOff val="40000"/>
              <a:alpha val="31000"/>
            </a:schemeClr>
          </a:solidFill>
          <a:ln>
            <a:solidFill>
              <a:schemeClr val="tx2">
                <a:lumMod val="60000"/>
                <a:lumOff val="4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669941" y="5293459"/>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16687" y="1752599"/>
            <a:ext cx="6248400" cy="369332"/>
          </a:xfrm>
          <a:prstGeom prst="rect">
            <a:avLst/>
          </a:prstGeom>
          <a:noFill/>
        </p:spPr>
        <p:txBody>
          <a:bodyPr wrap="square" rtlCol="0">
            <a:spAutoFit/>
          </a:bodyPr>
          <a:lstStyle/>
          <a:p>
            <a:r>
              <a:rPr lang="en-US" dirty="0" smtClean="0"/>
              <a:t> OCR Text				     Noisy Word Categories</a:t>
            </a:r>
            <a:endParaRPr lang="en-US" dirty="0"/>
          </a:p>
        </p:txBody>
      </p:sp>
      <p:sp>
        <p:nvSpPr>
          <p:cNvPr id="27" name="Right Brace 26"/>
          <p:cNvSpPr/>
          <p:nvPr/>
        </p:nvSpPr>
        <p:spPr>
          <a:xfrm rot="16200000">
            <a:off x="5155387" y="-1104901"/>
            <a:ext cx="228600" cy="65532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nvSpPr>
        <p:spPr>
          <a:xfrm rot="16200000">
            <a:off x="735787" y="1638300"/>
            <a:ext cx="228599" cy="10668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tx2"/>
                </a:solidFill>
              </a:rPr>
              <a:t>One Label per Token:</a:t>
            </a:r>
            <a:br>
              <a:rPr lang="en-US" dirty="0" smtClean="0">
                <a:solidFill>
                  <a:schemeClr val="tx2"/>
                </a:solidFill>
              </a:rPr>
            </a:br>
            <a:r>
              <a:rPr lang="en-US" dirty="0" smtClean="0">
                <a:solidFill>
                  <a:schemeClr val="tx2"/>
                </a:solidFill>
              </a:rPr>
              <a:t>Standard Deviation</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12" name="Rounded Rectangle 11"/>
          <p:cNvSpPr/>
          <p:nvPr/>
        </p:nvSpPr>
        <p:spPr>
          <a:xfrm>
            <a:off x="3663628" y="3682802"/>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660517" y="3148041"/>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57600" y="4219315"/>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Brace 16"/>
          <p:cNvSpPr/>
          <p:nvPr/>
        </p:nvSpPr>
        <p:spPr>
          <a:xfrm>
            <a:off x="4482319" y="3781425"/>
            <a:ext cx="548640" cy="533400"/>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a:off x="4480767" y="3219449"/>
            <a:ext cx="548640" cy="566739"/>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4480767" y="4314824"/>
            <a:ext cx="548640" cy="847725"/>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ounded Rectangle 29"/>
          <p:cNvSpPr/>
          <p:nvPr/>
        </p:nvSpPr>
        <p:spPr>
          <a:xfrm>
            <a:off x="3667385" y="5114925"/>
            <a:ext cx="704590" cy="162185"/>
          </a:xfrm>
          <a:prstGeom prst="roundRect">
            <a:avLst/>
          </a:prstGeom>
          <a:solidFill>
            <a:schemeClr val="tx2">
              <a:lumMod val="60000"/>
              <a:lumOff val="40000"/>
              <a:alpha val="35000"/>
            </a:schemeClr>
          </a:solidFill>
          <a:ln>
            <a:solidFill>
              <a:schemeClr val="tx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Brace 30"/>
          <p:cNvSpPr/>
          <p:nvPr/>
        </p:nvSpPr>
        <p:spPr>
          <a:xfrm>
            <a:off x="4476750" y="5162549"/>
            <a:ext cx="548640" cy="257175"/>
          </a:xfrm>
          <a:prstGeom prst="rightBrace">
            <a:avLst/>
          </a:prstGeom>
          <a:ln w="28575">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26 Pages for Dev / Parameter Setting,</a:t>
            </a:r>
            <a:r>
              <a:rPr lang="en-US" dirty="0" smtClean="0">
                <a:solidFill>
                  <a:schemeClr val="tx2"/>
                </a:solidFill>
              </a:rPr>
              <a:t/>
            </a:r>
            <a:br>
              <a:rPr lang="en-US" dirty="0" smtClean="0">
                <a:solidFill>
                  <a:schemeClr val="tx2"/>
                </a:solidFill>
              </a:rPr>
            </a:br>
            <a:r>
              <a:rPr lang="en-US" dirty="0" smtClean="0">
                <a:solidFill>
                  <a:schemeClr val="tx2"/>
                </a:solidFill>
              </a:rPr>
              <a:t> </a:t>
            </a:r>
            <a:r>
              <a:rPr lang="en-US" dirty="0" smtClean="0">
                <a:solidFill>
                  <a:schemeClr val="tx2"/>
                </a:solidFill>
              </a:rPr>
              <a:t>F-measure on 16 Separate Test Pages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5" name="Chart 4"/>
          <p:cNvGraphicFramePr/>
          <p:nvPr/>
        </p:nvGraphicFramePr>
        <p:xfrm>
          <a:off x="1066800" y="1600200"/>
          <a:ext cx="70104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Conclusions and Contributions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pPr>
              <a:spcAft>
                <a:spcPts val="1200"/>
              </a:spcAft>
            </a:pPr>
            <a:r>
              <a:rPr lang="en-US" dirty="0" smtClean="0"/>
              <a:t>First published method for general list detection in plain text or OCR output.</a:t>
            </a:r>
            <a:endParaRPr lang="en-US" b="1" dirty="0" smtClean="0"/>
          </a:p>
          <a:p>
            <a:pPr>
              <a:spcAft>
                <a:spcPts val="1200"/>
              </a:spcAft>
            </a:pPr>
            <a:r>
              <a:rPr lang="en-US" dirty="0" smtClean="0"/>
              <a:t>Good baseline for further research.</a:t>
            </a:r>
          </a:p>
          <a:p>
            <a:pPr>
              <a:spcAft>
                <a:spcPts val="1200"/>
              </a:spcAft>
            </a:pPr>
            <a:r>
              <a:rPr lang="en-US" dirty="0" smtClean="0"/>
              <a:t>Improved by cheaply-constructed word categorizers—no added training data.</a:t>
            </a:r>
          </a:p>
          <a:p>
            <a:pPr>
              <a:spcAft>
                <a:spcPts val="1200"/>
              </a:spcAft>
            </a:pPr>
            <a:r>
              <a:rPr lang="en-US" dirty="0" smtClean="0"/>
              <a:t>Public corpus of diverse OCRed historical documents hand-annotated with list structure and relation data extraction.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Future Work</a:t>
            </a:r>
            <a:endParaRPr lang="en-US" dirty="0">
              <a:solidFill>
                <a:schemeClr val="tx2"/>
              </a:solidFill>
            </a:endParaRPr>
          </a:p>
        </p:txBody>
      </p:sp>
      <p:sp>
        <p:nvSpPr>
          <p:cNvPr id="3" name="Content Placeholder 2"/>
          <p:cNvSpPr>
            <a:spLocks noGrp="1"/>
          </p:cNvSpPr>
          <p:nvPr>
            <p:ph idx="1"/>
          </p:nvPr>
        </p:nvSpPr>
        <p:spPr/>
        <p:txBody>
          <a:bodyPr/>
          <a:lstStyle/>
          <a:p>
            <a:pPr>
              <a:spcAft>
                <a:spcPts val="1200"/>
              </a:spcAft>
            </a:pPr>
            <a:r>
              <a:rPr lang="en-US" dirty="0" smtClean="0"/>
              <a:t>Combine and supplement label selection heuristics</a:t>
            </a:r>
          </a:p>
          <a:p>
            <a:pPr>
              <a:spcAft>
                <a:spcPts val="1200"/>
              </a:spcAft>
            </a:pPr>
            <a:r>
              <a:rPr lang="en-US" dirty="0" smtClean="0"/>
              <a:t>List structure recognition</a:t>
            </a:r>
          </a:p>
          <a:p>
            <a:pPr>
              <a:spcAft>
                <a:spcPts val="1200"/>
              </a:spcAft>
            </a:pPr>
            <a:r>
              <a:rPr lang="en-US" dirty="0" smtClean="0"/>
              <a:t>Weakly-supervised information extraction from lists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End</a:t>
            </a:r>
            <a:endParaRPr lang="en-US" dirty="0">
              <a:solidFill>
                <a:schemeClr val="tx2"/>
              </a:solidFill>
            </a:endParaRPr>
          </a:p>
        </p:txBody>
      </p:sp>
      <p:sp>
        <p:nvSpPr>
          <p:cNvPr id="3" name="Content Placeholder 2"/>
          <p:cNvSpPr>
            <a:spLocks noGrp="1"/>
          </p:cNvSpPr>
          <p:nvPr>
            <p:ph idx="1"/>
          </p:nvPr>
        </p:nvSpPr>
        <p:spPr>
          <a:xfrm>
            <a:off x="457200" y="2590800"/>
            <a:ext cx="8229600" cy="2209801"/>
          </a:xfrm>
        </p:spPr>
        <p:txBody>
          <a:bodyPr>
            <a:normAutofit/>
          </a:bodyPr>
          <a:lstStyle/>
          <a:p>
            <a:pPr algn="ctr">
              <a:buNone/>
            </a:pPr>
            <a:r>
              <a:rPr lang="en-US" sz="4400" dirty="0" smtClean="0">
                <a:latin typeface="Letter Gothic" pitchFamily="49" charset="0"/>
              </a:rPr>
              <a:t>Please send feedback to</a:t>
            </a:r>
          </a:p>
          <a:p>
            <a:pPr algn="ctr">
              <a:buNone/>
            </a:pPr>
            <a:r>
              <a:rPr lang="en-US" sz="6000" dirty="0" smtClean="0"/>
              <a:t>tpacker@byu.net</a:t>
            </a:r>
            <a:endParaRPr lang="en-US" sz="6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Lists are Data-rich</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pic>
        <p:nvPicPr>
          <p:cNvPr id="17409" name="Picture 1" descr="C:\My Dropbox\Projects\School\Presentations\2012.02 RT-FHTW 2012\Images\FamHistList.png"/>
          <p:cNvPicPr>
            <a:picLocks noChangeAspect="1" noChangeArrowheads="1"/>
          </p:cNvPicPr>
          <p:nvPr/>
        </p:nvPicPr>
        <p:blipFill>
          <a:blip r:embed="rId3" cstate="print">
            <a:lum bright="-30000" contrast="48000"/>
          </a:blip>
          <a:srcRect/>
          <a:stretch>
            <a:fillRect/>
          </a:stretch>
        </p:blipFill>
        <p:spPr bwMode="auto">
          <a:xfrm>
            <a:off x="2095500" y="1447800"/>
            <a:ext cx="4953000" cy="495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Moving Beyond Standard Deviation</a:t>
            </a:r>
            <a:endParaRPr lang="en-US"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8" name="Chart 7"/>
          <p:cNvGraphicFramePr/>
          <p:nvPr/>
        </p:nvGraphicFramePr>
        <p:xfrm>
          <a:off x="685800" y="1676400"/>
          <a:ext cx="7419975" cy="4543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6">
                    <a:lumMod val="50000"/>
                  </a:schemeClr>
                </a:solidFill>
              </a:rPr>
              <a:t>Can my Computer Find Arbitrary Lists?</a:t>
            </a: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723900" y="1620083"/>
            <a:ext cx="7696200" cy="4247317"/>
          </a:xfrm>
          <a:prstGeom prst="rect">
            <a:avLst/>
          </a:prstGeom>
          <a:noFill/>
        </p:spPr>
        <p:txBody>
          <a:bodyPr wrap="square" rtlCol="0">
            <a:spAutoFit/>
          </a:bodyPr>
          <a:lstStyle/>
          <a:p>
            <a:r>
              <a:rPr lang="pl-PL" dirty="0" smtClean="0">
                <a:latin typeface="Courier New" pitchFamily="49" charset="0"/>
                <a:cs typeface="Courier New" pitchFamily="49" charset="0"/>
              </a:rPr>
              <a:t>w01 w02 w03 w66 w03 w04 w05 w09 w11 w19 w10 w05 w08 w00 w11 w29 w06 w23 w06 w20 w06 w21 w06 w10 w22 w03 w00 w01 w02 w03 w67 w03 w04 w07 w05 w31 w11 w32 w06 w00 w28 w06 w10 w27 w03 w00 w01 w02 w03 214 w03 w04 w07 w05 w09 w11 w33 w06 w34 w00 w11 w05 w08 w11 w20 w06 w26 w06 w10 w35 w03 w00 w01 w02 w03 w64 w03 w04 w07 w05 w08 w11 w12 w00 w10 w30 w06 w10 w05 w16 w18 w11 w05 w08 w11 w30 w00 w10 w12 w06 w10 w24 w11 w05 w15 w11 w29 w06 w10 w36 w00 w11 w05 w15 w11 w23 w03 w00 w01 w02 w03 w68 w03 w04 w07 w05 w08 w11 w37 w06 w00 w39 w06 w38 w06 w14 w06 w10 w17 w06 w10 w05 w16 w00 w18 w11 w05 w08 w11 w14 w10 w17 w61 w05 w00 w40 w13 w03 w00 w01 w02 w03 w65 w03 w04 w07 w05 w08 w11 w50 w06 w00 w41 w06 w60 w06 w10 w42 w06 w10 w05 w16 w48 w49 w47 w00 w05 w51 w10 w05 w52 w53 w44 w11 w18 w45 w03 w00 w01 w02 w03 w69 w03 w04 w43 w61 w05 w46 w13 w11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6">
                    <a:lumMod val="50000"/>
                  </a:schemeClr>
                </a:solidFill>
              </a:rPr>
              <a:t>Can my Computer Find Arbitrary Lists?</a:t>
            </a: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6"/>
          <p:cNvSpPr txBox="1"/>
          <p:nvPr/>
        </p:nvSpPr>
        <p:spPr>
          <a:xfrm>
            <a:off x="723900" y="1620083"/>
            <a:ext cx="7696200" cy="4247317"/>
          </a:xfrm>
          <a:prstGeom prst="rect">
            <a:avLst/>
          </a:prstGeom>
          <a:noFill/>
        </p:spPr>
        <p:txBody>
          <a:bodyPr wrap="square" rtlCol="0">
            <a:spAutoFit/>
          </a:bodyPr>
          <a:lstStyle/>
          <a:p>
            <a:r>
              <a:rPr lang="pl-PL" dirty="0" smtClean="0">
                <a:latin typeface="Courier New" pitchFamily="49" charset="0"/>
                <a:cs typeface="Courier New" pitchFamily="49" charset="0"/>
              </a:rPr>
              <a:t>w01 w02 w03 w66 w03 w04 w05 w09 w11 w19 w10 w05 w08 w00 w11 w29 w06 w23 w06 w20 w06 w21 w06 w10 w22 w03 w00 w01 w02 w03 w67 w03 w04 w07 w05 w31 w11 w32 w06 w00 w28 w06 w10 w27 w03 w00 w01 w02 w03 214 w03 w04 w07 w05 w09 w11 w33 w06 w34 w00 w11 w05 w08 w11 w20 w06 w26 w06 w10 w35 w03 w00 w01 w02 w03 w64 w03 w04 w07 w05 w08 w11 w12 w00 w10 w30 w06 w10 w05 w16 w18 w11 w05 w08 w11 w30 w00 w10 w12 w06 w10 w24 w11 w05 w15 w11 w29 w06 w10 w36 w00 w11 w05 w15 w11 w23 w03 w00 w01 w02 w03 w68 w03 w04 w07 w05 w08 w11 w37 w06 w00 w39 w06 w38 w06 w14 w06 w10 w17 w06 w10 w05 w16 w00 w18 w11 w05 w08 w11 w14 w10 w17 w61 w05 w00 w40 w13 w03 w00 w01 w02 w03 w65 w03 w04 w07 w05 w08 w11 w50 w06 w00 w41 w06 w60 w06 w10 w42 w06 w10 w05 w16 w48 w49 w47 w00 w05 w51 w10 w05 w52 w53 w44 w11 w18 w45 w03 w00 w01 w02 w03 w69 w03 w04 w43 w61 w05 w46 w13 w11</a:t>
            </a:r>
          </a:p>
        </p:txBody>
      </p:sp>
      <p:sp>
        <p:nvSpPr>
          <p:cNvPr id="6" name="Rounded Rectangle 5"/>
          <p:cNvSpPr/>
          <p:nvPr/>
        </p:nvSpPr>
        <p:spPr>
          <a:xfrm>
            <a:off x="773987" y="169421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12522" y="470800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64583" y="3893132"/>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865669" y="306581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70334" y="5519769"/>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54240" y="2521532"/>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65252" y="196480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43607" y="1700763"/>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438399" y="5535645"/>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091472" y="4714551"/>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612431" y="3912118"/>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531636" y="2531187"/>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419738" y="3081694"/>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65109" y="2241939"/>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5325" y="169927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77892" y="171015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825215" y="199007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38815" y="225133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428941" y="225288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81545" y="254058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094456" y="2539027"/>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147260" y="252969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45162" y="389352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3027" y="391218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990333" y="308020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064909" y="308175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439827" y="4722390"/>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981003" y="390129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991888" y="553570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710207" y="472239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068019" y="553570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632521" y="4705284"/>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72757" y="308331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527294" y="170393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15323" y="2515700"/>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808559" y="3887300"/>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995449" y="2254443"/>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606535" y="306620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625196" y="5531043"/>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258053" y="4699064"/>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240495" y="2503260"/>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123932" y="3056876"/>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505071" y="2245113"/>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815883" y="4708395"/>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325957" y="3887301"/>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7330752" y="196104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349830" y="3074500"/>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956250" y="4158406"/>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819123" y="2234745"/>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892144" y="1692014"/>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341638" y="3597014"/>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7341638" y="333575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407299" y="4436769"/>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418185" y="2516218"/>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406327" y="279924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2415852" y="5247172"/>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339527" y="552339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7135" y="4699518"/>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525417" y="3898641"/>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7893699" y="3066661"/>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787271" y="4714875"/>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425571" y="4991100"/>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782089" y="5546594"/>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6">
                    <a:lumMod val="50000"/>
                  </a:schemeClr>
                </a:solidFill>
              </a:rPr>
              <a:t>Can my Computer Find Arbitrary Lists?</a:t>
            </a: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7" name="TextBox 6"/>
          <p:cNvSpPr txBox="1"/>
          <p:nvPr/>
        </p:nvSpPr>
        <p:spPr>
          <a:xfrm>
            <a:off x="723900" y="1620083"/>
            <a:ext cx="7696200" cy="4247317"/>
          </a:xfrm>
          <a:prstGeom prst="rect">
            <a:avLst/>
          </a:prstGeom>
          <a:noFill/>
        </p:spPr>
        <p:txBody>
          <a:bodyPr wrap="square" rtlCol="0">
            <a:spAutoFit/>
          </a:bodyPr>
          <a:lstStyle/>
          <a:p>
            <a:r>
              <a:rPr lang="pl-PL" dirty="0" smtClean="0">
                <a:latin typeface="Courier New" pitchFamily="49" charset="0"/>
                <a:cs typeface="Courier New" pitchFamily="49" charset="0"/>
              </a:rPr>
              <a:t>w01 w02 w03 w66 w03 w04 w05 w09 w11 w19 w10 w05 w08 w00 w11 w29 w06 w23 w06 w20 w06 w21 w06 w10 w22 w03 w00 w01 w02 w03 w67 w03 w04 w07 w05 w31 w11 w32 w06 w00 w28 w06 w10 w27 w03 w00 w01 w02 w03 214 w03 w04 w07 w05 w09 w11 w33 w06 w34 w00 w11 w05 w08 w11 w20 w06 w26 w06 w10 w35 w03 w00 w01 w02 w03 w64 w03 w04 w07 w05 w08 w11 w12 w00 w10 w30 w06 w10 w05 w16 w18 w11 w05 w08 w11 w30 w00 w10 w12 w06 w10 w24 w11 w05 w15 w11 w29 w06 w10 w36 w00 w11 w05 w15 w11 w23 w03 w00 w01 w02 w03 w68 w03 w04 w07 w05 w08 w11 w37 w06 w00 w39 w06 w38 w06 w14 w06 w10 w17 w06 w10 w05 w16 w00 w18 w11 w05 w08 w11 w14 w10 w17 w61 w05 w00 w40 w13 w03 w00 w01 w02 w03 w65 w03 w04 w07 w05 w08 w11 w50 w06 w00 w41 w06 w60 w06 w10 w42 w06 w10 w05 w16 w48 w49 w47 w00 w05 w51 w10 w05 w52 w53 w44 w11 w18 w45 w03 w00 w01 w02 w03 w69 w03 w04 w43 w61 w05 w46 w13 w11</a:t>
            </a:r>
          </a:p>
        </p:txBody>
      </p:sp>
      <p:sp>
        <p:nvSpPr>
          <p:cNvPr id="6" name="Rounded Rectangle 5"/>
          <p:cNvSpPr/>
          <p:nvPr/>
        </p:nvSpPr>
        <p:spPr>
          <a:xfrm>
            <a:off x="773987" y="169421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12522" y="470800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64583" y="3893132"/>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865669" y="306581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70334" y="5519769"/>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54240" y="2521532"/>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65252" y="196480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43607" y="1700763"/>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438399" y="5535645"/>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091472" y="4714551"/>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612431" y="3912118"/>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531636" y="2531187"/>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419738" y="3081694"/>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65109" y="2241939"/>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5325" y="169927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77892" y="171015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825215" y="199007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38815" y="225133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428941" y="225288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81545" y="254058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094456" y="2539027"/>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147260" y="252969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45162" y="389352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3027" y="391218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990333" y="308020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064909" y="308175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439827" y="4722390"/>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981003" y="390129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991888" y="553570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710207" y="472239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068019" y="553570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632521" y="4705284"/>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72757" y="308331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527294" y="170393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15323" y="2515700"/>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808559" y="3887300"/>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995449" y="2254443"/>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606535" y="306620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625196" y="5531043"/>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258053" y="4699064"/>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240495" y="2503260"/>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123932" y="3056876"/>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505071" y="2245113"/>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815883" y="4708395"/>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325957" y="3887301"/>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7330752" y="196104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349830" y="3074500"/>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956250" y="4158406"/>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819123" y="2234745"/>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892144" y="1692014"/>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341638" y="3597014"/>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7341638" y="333575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407299" y="4436769"/>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418185" y="2516218"/>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406327" y="279924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2415852" y="5247172"/>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339527" y="552339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7135" y="4699518"/>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525417" y="3898641"/>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7893699" y="3066661"/>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787271" y="4714875"/>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425571" y="4991100"/>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410280" y="1711712"/>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1878435" y="2243557"/>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5151925" y="4744161"/>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5705541" y="3904406"/>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531509" y="3075536"/>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596753" y="2507925"/>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520623" y="5546594"/>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82089" y="5546594"/>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6">
                    <a:lumMod val="50000"/>
                  </a:schemeClr>
                </a:solidFill>
              </a:rPr>
              <a:t>Can my Computer Find Arbitrary Lists?</a:t>
            </a: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7" name="TextBox 6"/>
          <p:cNvSpPr txBox="1"/>
          <p:nvPr/>
        </p:nvSpPr>
        <p:spPr>
          <a:xfrm>
            <a:off x="723900" y="1620083"/>
            <a:ext cx="7696200" cy="4247317"/>
          </a:xfrm>
          <a:prstGeom prst="rect">
            <a:avLst/>
          </a:prstGeom>
          <a:noFill/>
        </p:spPr>
        <p:txBody>
          <a:bodyPr wrap="square" rtlCol="0">
            <a:spAutoFit/>
          </a:bodyPr>
          <a:lstStyle/>
          <a:p>
            <a:r>
              <a:rPr lang="pl-PL" dirty="0" smtClean="0">
                <a:latin typeface="Courier New" pitchFamily="49" charset="0"/>
                <a:cs typeface="Courier New" pitchFamily="49" charset="0"/>
              </a:rPr>
              <a:t>w01 w02 w03 w66 w03 w04 w05 w09 w11 w19 w10 w05 w08 w00 w11 w29 w06 w23 w06 w20 w06 w21 w06 w10 w22 w03 w00 w01 w02 w03 w67 w03 w04 w07 w05 w31 w11 w32 w06 w00 w28 w06 w10 w27 w03 w00 w01 w02 w03 214 w03 w04 w07 w05 w09 w11 w33 w06 w34 w00 w11 w05 w08 w11 w20 w06 w26 w06 w10 w35 w03 w00 w01 w02 w03 w64 w03 w04 w07 w05 w08 w11 w12 w00 w10 w30 w06 w10 w05 w16 w18 w11 w05 w08 w11 w30 w00 w10 w12 w06 w10 w24 w11 w05 w15 w11 w29 w06 w10 w36 w00 w11 w05 w15 w11 w23 w03 w00 w01 w02 w03 w68 w03 w04 w07 w05 w08 w11 w37 w06 w00 w39 w06 w38 w06 w14 w06 w10 w17 w06 w10 w05 w16 w00 w18 w11 w05 w08 w11 w14 w10 w17 w61 w05 w00 w40 w13 w03 w00 w01 w02 w03 w65 w03 w04 w07 w05 w08 w11 w50 w06 w00 w41 w06 w60 w06 w10 w42 w06 w10 w05 w16 w48 w49 w47 w00 w05 w51 w10 w05 w52 w53 w44 w11 w18 w45 w03 w00 w01 w02 w03 w69 w03 w04 w43 w61 w05 w46 w13 w11</a:t>
            </a:r>
          </a:p>
        </p:txBody>
      </p:sp>
      <p:sp>
        <p:nvSpPr>
          <p:cNvPr id="6" name="Rounded Rectangle 5"/>
          <p:cNvSpPr/>
          <p:nvPr/>
        </p:nvSpPr>
        <p:spPr>
          <a:xfrm>
            <a:off x="773987" y="169421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12522" y="470800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64583" y="3893132"/>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865669" y="306581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70334" y="5519769"/>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54240" y="2521532"/>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65252" y="196480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43607" y="1700763"/>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438399" y="5535645"/>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091472" y="4714551"/>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612431" y="3912118"/>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531636" y="2531187"/>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419738" y="3081694"/>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65109" y="2241939"/>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5325" y="169927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77892" y="171015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825215" y="199007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38815" y="225133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428941" y="225288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81545" y="254058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094456" y="2539027"/>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147260" y="252969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45162" y="389352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3027" y="391218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990333" y="308020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064909" y="308175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439827" y="4722390"/>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981003" y="3901296"/>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991888" y="553570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710207" y="472239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068019" y="553570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632521" y="4705284"/>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72757" y="308331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527294" y="170393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15323" y="2515700"/>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808559" y="3887300"/>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995449" y="2254443"/>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606535" y="306620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625196" y="5531043"/>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258053" y="4699064"/>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240495" y="2503260"/>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123932" y="3056876"/>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505071" y="2245113"/>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815883" y="4708395"/>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325957" y="3887301"/>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7330752" y="196104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349830" y="3074500"/>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418185" y="2516218"/>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339527" y="5523397"/>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7135" y="4699518"/>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525417" y="3898641"/>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410280" y="1711712"/>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1878435" y="2243557"/>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5151925" y="4744161"/>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5705541" y="3904406"/>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531509" y="3075536"/>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596753" y="2507925"/>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520623" y="5546594"/>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72758" y="553726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6">
                    <a:lumMod val="50000"/>
                  </a:schemeClr>
                </a:solidFill>
              </a:rPr>
              <a:t>Score and Select Substrings</a:t>
            </a: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7" name="TextBox 6"/>
          <p:cNvSpPr txBox="1"/>
          <p:nvPr/>
        </p:nvSpPr>
        <p:spPr>
          <a:xfrm>
            <a:off x="723900" y="1628193"/>
            <a:ext cx="7658100" cy="2862322"/>
          </a:xfrm>
          <a:prstGeom prst="rect">
            <a:avLst/>
          </a:prstGeom>
          <a:noFill/>
        </p:spPr>
        <p:txBody>
          <a:bodyPr wrap="square" rtlCol="0">
            <a:spAutoFit/>
          </a:bodyPr>
          <a:lstStyle/>
          <a:p>
            <a:endParaRPr lang="en-US" dirty="0" smtClean="0">
              <a:latin typeface="Courier New" pitchFamily="49" charset="0"/>
              <a:cs typeface="Courier New" pitchFamily="49" charset="0"/>
            </a:endParaRPr>
          </a:p>
          <a:p>
            <a:r>
              <a:rPr lang="pl-PL" dirty="0" smtClean="0">
                <a:latin typeface="Courier New" pitchFamily="49" charset="0"/>
                <a:cs typeface="Courier New" pitchFamily="49" charset="0"/>
              </a:rPr>
              <a:t>W00</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rPr>
              <a:t>1 x 17  =  </a:t>
            </a:r>
            <a:r>
              <a:rPr lang="en-US" b="1" dirty="0" smtClean="0">
                <a:latin typeface="Courier New" pitchFamily="49" charset="0"/>
                <a:cs typeface="Courier New" pitchFamily="49" charset="0"/>
              </a:rPr>
              <a:t>17</a:t>
            </a:r>
          </a:p>
          <a:p>
            <a:endParaRPr lang="en-US" dirty="0" smtClean="0">
              <a:latin typeface="Courier New" pitchFamily="49" charset="0"/>
              <a:cs typeface="Courier New" pitchFamily="49" charset="0"/>
            </a:endParaRPr>
          </a:p>
          <a:p>
            <a:r>
              <a:rPr lang="pl-PL" dirty="0" smtClean="0">
                <a:latin typeface="Courier New" pitchFamily="49" charset="0"/>
                <a:cs typeface="Courier New" pitchFamily="49" charset="0"/>
              </a:rPr>
              <a:t>w01 w02 w03 w66 w03 w04 </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sym typeface="Wingdings" pitchFamily="2" charset="2"/>
              </a:rPr>
              <a:t></a:t>
            </a:r>
            <a:r>
              <a:rPr lang="en-US" dirty="0" smtClean="0">
                <a:latin typeface="Courier New" pitchFamily="49" charset="0"/>
                <a:cs typeface="Courier New" pitchFamily="49" charset="0"/>
              </a:rPr>
              <a:t>   6 x 7  =  </a:t>
            </a:r>
            <a:r>
              <a:rPr lang="en-US" b="1" dirty="0" smtClean="0">
                <a:latin typeface="Courier New" pitchFamily="49" charset="0"/>
                <a:cs typeface="Courier New" pitchFamily="49" charset="0"/>
              </a:rPr>
              <a:t>42</a:t>
            </a:r>
          </a:p>
          <a:p>
            <a:endParaRPr lang="en-US" dirty="0" smtClean="0">
              <a:latin typeface="Courier New" pitchFamily="49" charset="0"/>
              <a:cs typeface="Courier New" pitchFamily="49" charset="0"/>
            </a:endParaRPr>
          </a:p>
          <a:p>
            <a:r>
              <a:rPr lang="pl-PL" dirty="0" smtClean="0">
                <a:latin typeface="Courier New" pitchFamily="49" charset="0"/>
                <a:cs typeface="Courier New" pitchFamily="49" charset="0"/>
              </a:rPr>
              <a:t>w03 w00 w01 w02 w03 w65 w03 w04 w07</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sym typeface="Wingdings" pitchFamily="2" charset="2"/>
              </a:rPr>
              <a:t>   9 x 5  =  </a:t>
            </a:r>
            <a:r>
              <a:rPr lang="en-US" b="1" dirty="0" smtClean="0">
                <a:latin typeface="Courier New" pitchFamily="49" charset="0"/>
                <a:cs typeface="Courier New" pitchFamily="49" charset="0"/>
                <a:sym typeface="Wingdings" pitchFamily="2" charset="2"/>
              </a:rPr>
              <a:t>45</a:t>
            </a:r>
          </a:p>
          <a:p>
            <a:endParaRPr lang="en-US" dirty="0" smtClean="0">
              <a:latin typeface="Courier New" pitchFamily="49" charset="0"/>
              <a:cs typeface="Courier New" pitchFamily="49" charset="0"/>
              <a:sym typeface="Wingdings" pitchFamily="2" charset="2"/>
            </a:endParaRPr>
          </a:p>
          <a:p>
            <a:r>
              <a:rPr lang="pl-PL" dirty="0" smtClean="0">
                <a:latin typeface="Courier New" pitchFamily="49" charset="0"/>
                <a:cs typeface="Courier New" pitchFamily="49" charset="0"/>
              </a:rPr>
              <a:t>w00 w39 w06 w38 w06 w14 w06 w10 w17 w06 w10 w05 w16 w00 w18 w11 w05 w08 w11 w14 w10 w17 w61 w05 w00 w40 w13 w03 w00 w01</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sym typeface="Wingdings" pitchFamily="2" charset="2"/>
              </a:rPr>
              <a:t>   30 x 1  =  </a:t>
            </a:r>
            <a:r>
              <a:rPr lang="en-US" b="1" dirty="0" smtClean="0">
                <a:latin typeface="Courier New" pitchFamily="49" charset="0"/>
                <a:cs typeface="Courier New" pitchFamily="49" charset="0"/>
                <a:sym typeface="Wingdings" pitchFamily="2" charset="2"/>
              </a:rPr>
              <a:t>30</a:t>
            </a:r>
            <a:endParaRPr lang="pl-PL" b="1" dirty="0" smtClean="0">
              <a:latin typeface="Courier New" pitchFamily="49" charset="0"/>
              <a:cs typeface="Courier New" pitchFamily="49" charset="0"/>
            </a:endParaRPr>
          </a:p>
        </p:txBody>
      </p:sp>
      <p:sp>
        <p:nvSpPr>
          <p:cNvPr id="6" name="Rounded Rectangle 5"/>
          <p:cNvSpPr/>
          <p:nvPr/>
        </p:nvSpPr>
        <p:spPr>
          <a:xfrm>
            <a:off x="773987" y="2504429"/>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43607" y="2510974"/>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5325" y="2509483"/>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77892" y="2520369"/>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527294" y="2514148"/>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789021" y="1977753"/>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410280" y="2521923"/>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861003" y="3060046"/>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430622" y="3075922"/>
            <a:ext cx="436076" cy="202682"/>
          </a:xfrm>
          <a:prstGeom prst="roundRect">
            <a:avLst/>
          </a:prstGeom>
          <a:solidFill>
            <a:schemeClr val="accent6">
              <a:alpha val="35000"/>
            </a:schemeClr>
          </a:solidFill>
          <a:ln>
            <a:solidFill>
              <a:schemeClr val="accent6">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778977" y="3083761"/>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049357" y="3083762"/>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971671" y="3066655"/>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4597203" y="3079097"/>
            <a:ext cx="428885" cy="199507"/>
          </a:xfrm>
          <a:prstGeom prst="roundRect">
            <a:avLst/>
          </a:prstGeom>
          <a:solidFill>
            <a:srgbClr val="00B050">
              <a:alpha val="35000"/>
            </a:srgbClr>
          </a:solidFill>
          <a:ln>
            <a:solidFill>
              <a:srgbClr val="00B05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5155033" y="3069766"/>
            <a:ext cx="458885" cy="211947"/>
          </a:xfrm>
          <a:prstGeom prst="roundRect">
            <a:avLst/>
          </a:prstGeom>
          <a:solidFill>
            <a:schemeClr val="accent1">
              <a:alpha val="35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1315616" y="3060889"/>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500406" y="3077539"/>
            <a:ext cx="466659" cy="194843"/>
          </a:xfrm>
          <a:prstGeom prst="roundRect">
            <a:avLst/>
          </a:prstGeom>
          <a:solidFill>
            <a:srgbClr val="FFFF00">
              <a:alpha val="67000"/>
            </a:srgbClr>
          </a:solidFill>
          <a:ln>
            <a:solidFill>
              <a:srgbClr val="FFFF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796212" y="3614505"/>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1880118" y="4161902"/>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796212" y="3881983"/>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797350" y="3881983"/>
            <a:ext cx="450979" cy="212985"/>
          </a:xfrm>
          <a:prstGeom prst="roundRect">
            <a:avLst/>
          </a:prstGeom>
          <a:solidFill>
            <a:srgbClr val="7030A0">
              <a:alpha val="35000"/>
            </a:srgbClr>
          </a:solidFill>
          <a:ln>
            <a:solidFill>
              <a:srgbClr val="7030A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2414619" y="4164168"/>
            <a:ext cx="457654" cy="218557"/>
          </a:xfrm>
          <a:prstGeom prst="roundRect">
            <a:avLst/>
          </a:prstGeom>
          <a:solidFill>
            <a:srgbClr val="FF0000">
              <a:alpha val="35000"/>
            </a:srgbClr>
          </a:solidFill>
          <a:ln>
            <a:solidFill>
              <a:srgbClr val="FF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327928" y="4167668"/>
            <a:ext cx="466659" cy="194843"/>
          </a:xfrm>
          <a:prstGeom prst="roundRect">
            <a:avLst/>
          </a:prstGeom>
          <a:solidFill>
            <a:srgbClr val="FFFF00">
              <a:alpha val="1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8599" y="3733800"/>
            <a:ext cx="4191001" cy="1371600"/>
          </a:xfrm>
          <a:prstGeom prst="rect">
            <a:avLst/>
          </a:prstGeom>
          <a:solidFill>
            <a:schemeClr val="accent6">
              <a:lumMod val="60000"/>
              <a:lumOff val="40000"/>
              <a:alpha val="25000"/>
            </a:schemeClr>
          </a:solidFill>
          <a:ln>
            <a:solidFill>
              <a:schemeClr val="accent6">
                <a:lumMod val="60000"/>
                <a:lumOff val="4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4" descr="C:\My Dropbox\Projects\School\Writing\ListDetection\1_FHTW\Images\PartyLists.png"/>
          <p:cNvPicPr>
            <a:picLocks noChangeAspect="1" noChangeArrowheads="1"/>
          </p:cNvPicPr>
          <p:nvPr/>
        </p:nvPicPr>
        <p:blipFill>
          <a:blip r:embed="rId3" cstate="print"/>
          <a:stretch>
            <a:fillRect/>
          </a:stretch>
        </p:blipFill>
        <p:spPr bwMode="auto">
          <a:xfrm>
            <a:off x="6320411" y="3655429"/>
            <a:ext cx="2546955" cy="1526171"/>
          </a:xfrm>
          <a:prstGeom prst="rect">
            <a:avLst/>
          </a:prstGeom>
          <a:noFill/>
        </p:spPr>
      </p:pic>
      <p:sp>
        <p:nvSpPr>
          <p:cNvPr id="5" name="Title 4"/>
          <p:cNvSpPr>
            <a:spLocks noGrp="1"/>
          </p:cNvSpPr>
          <p:nvPr>
            <p:ph type="title"/>
          </p:nvPr>
        </p:nvSpPr>
        <p:spPr>
          <a:xfrm>
            <a:off x="457200" y="274638"/>
            <a:ext cx="8229600" cy="944562"/>
          </a:xfrm>
        </p:spPr>
        <p:txBody>
          <a:bodyPr>
            <a:normAutofit/>
          </a:bodyPr>
          <a:lstStyle/>
          <a:p>
            <a:r>
              <a:rPr lang="en-US" dirty="0" smtClean="0">
                <a:solidFill>
                  <a:schemeClr val="tx2"/>
                </a:solidFill>
              </a:rPr>
              <a:t>General List Reading Pipeline</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11" name="Right Arrow 10"/>
          <p:cNvSpPr/>
          <p:nvPr/>
        </p:nvSpPr>
        <p:spPr>
          <a:xfrm>
            <a:off x="4114800" y="1905000"/>
            <a:ext cx="838200" cy="685800"/>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OCR</a:t>
            </a:r>
            <a:endParaRPr lang="en-US" sz="1600" dirty="0"/>
          </a:p>
        </p:txBody>
      </p:sp>
      <p:pic>
        <p:nvPicPr>
          <p:cNvPr id="17410" name="Picture 2" descr="C:\My Dropbox\Projects\School\Writing\ListDetection\1_FHTW\Images\Party.png"/>
          <p:cNvPicPr>
            <a:picLocks noChangeAspect="1" noChangeArrowheads="1"/>
          </p:cNvPicPr>
          <p:nvPr/>
        </p:nvPicPr>
        <p:blipFill>
          <a:blip r:embed="rId4" cstate="print"/>
          <a:stretch>
            <a:fillRect/>
          </a:stretch>
        </p:blipFill>
        <p:spPr bwMode="auto">
          <a:xfrm>
            <a:off x="990600" y="1273961"/>
            <a:ext cx="2895600" cy="2349391"/>
          </a:xfrm>
          <a:prstGeom prst="rect">
            <a:avLst/>
          </a:prstGeom>
          <a:noFill/>
        </p:spPr>
      </p:pic>
      <p:pic>
        <p:nvPicPr>
          <p:cNvPr id="17411" name="Picture 3" descr="C:\My Dropbox\Projects\School\Writing\ListDetection\1_FHTW\Images\PartyText.png"/>
          <p:cNvPicPr>
            <a:picLocks noChangeAspect="1" noChangeArrowheads="1"/>
          </p:cNvPicPr>
          <p:nvPr/>
        </p:nvPicPr>
        <p:blipFill>
          <a:blip r:embed="rId5" cstate="print"/>
          <a:srcRect l="163"/>
          <a:stretch>
            <a:fillRect/>
          </a:stretch>
        </p:blipFill>
        <p:spPr bwMode="auto">
          <a:xfrm>
            <a:off x="5190201" y="1828800"/>
            <a:ext cx="2505999" cy="861251"/>
          </a:xfrm>
          <a:prstGeom prst="rect">
            <a:avLst/>
          </a:prstGeom>
          <a:noFill/>
        </p:spPr>
      </p:pic>
      <p:sp>
        <p:nvSpPr>
          <p:cNvPr id="15" name="Right Arrow 14"/>
          <p:cNvSpPr/>
          <p:nvPr/>
        </p:nvSpPr>
        <p:spPr>
          <a:xfrm>
            <a:off x="304800" y="3810000"/>
            <a:ext cx="1447800" cy="1219200"/>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List Detection</a:t>
            </a:r>
            <a:endParaRPr lang="en-US" sz="1600" dirty="0"/>
          </a:p>
        </p:txBody>
      </p:sp>
      <p:sp>
        <p:nvSpPr>
          <p:cNvPr id="18" name="Right Arrow 17"/>
          <p:cNvSpPr/>
          <p:nvPr/>
        </p:nvSpPr>
        <p:spPr>
          <a:xfrm>
            <a:off x="4572000" y="3733800"/>
            <a:ext cx="1600200" cy="1219200"/>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List Structure Recognition</a:t>
            </a:r>
            <a:endParaRPr lang="en-US" sz="1600" dirty="0"/>
          </a:p>
        </p:txBody>
      </p:sp>
      <p:sp>
        <p:nvSpPr>
          <p:cNvPr id="20" name="Right Arrow 19"/>
          <p:cNvSpPr/>
          <p:nvPr/>
        </p:nvSpPr>
        <p:spPr>
          <a:xfrm>
            <a:off x="381000" y="5334000"/>
            <a:ext cx="1600200" cy="1219200"/>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Information Extraction</a:t>
            </a:r>
            <a:endParaRPr lang="en-US" sz="1600" dirty="0"/>
          </a:p>
        </p:txBody>
      </p:sp>
      <p:pic>
        <p:nvPicPr>
          <p:cNvPr id="17413" name="Picture 5" descr="C:\My Dropbox\Projects\School\Presentations\2012.02 RT-FHTW 2012\Images\PartyInfo.png"/>
          <p:cNvPicPr>
            <a:picLocks noChangeAspect="1" noChangeArrowheads="1"/>
          </p:cNvPicPr>
          <p:nvPr/>
        </p:nvPicPr>
        <p:blipFill>
          <a:blip r:embed="rId6" cstate="print"/>
          <a:stretch>
            <a:fillRect/>
          </a:stretch>
        </p:blipFill>
        <p:spPr bwMode="auto">
          <a:xfrm>
            <a:off x="2209800" y="5393974"/>
            <a:ext cx="4267200" cy="1097088"/>
          </a:xfrm>
          <a:prstGeom prst="rect">
            <a:avLst/>
          </a:prstGeom>
          <a:noFill/>
        </p:spPr>
      </p:pic>
      <p:pic>
        <p:nvPicPr>
          <p:cNvPr id="21" name="Picture 3" descr="C:\My Dropbox\Projects\School\Writing\ListDetection\1_FHTW\Images\PartyText.png"/>
          <p:cNvPicPr>
            <a:picLocks noChangeAspect="1" noChangeArrowheads="1"/>
          </p:cNvPicPr>
          <p:nvPr/>
        </p:nvPicPr>
        <p:blipFill>
          <a:blip r:embed="rId5" cstate="print"/>
          <a:stretch>
            <a:fillRect/>
          </a:stretch>
        </p:blipFill>
        <p:spPr bwMode="auto">
          <a:xfrm>
            <a:off x="1943100" y="4019851"/>
            <a:ext cx="2400300" cy="823579"/>
          </a:xfrm>
          <a:prstGeom prst="rect">
            <a:avLst/>
          </a:prstGeom>
          <a:noFill/>
        </p:spPr>
      </p:pic>
      <p:sp>
        <p:nvSpPr>
          <p:cNvPr id="23" name="Rounded Rectangle 22"/>
          <p:cNvSpPr/>
          <p:nvPr/>
        </p:nvSpPr>
        <p:spPr>
          <a:xfrm>
            <a:off x="3621286" y="4010025"/>
            <a:ext cx="692587" cy="163288"/>
          </a:xfrm>
          <a:prstGeom prst="roundRect">
            <a:avLst/>
          </a:prstGeom>
          <a:solidFill>
            <a:schemeClr val="tx2">
              <a:alpha val="7000"/>
            </a:schemeClr>
          </a:solidFill>
          <a:ln>
            <a:solidFill>
              <a:schemeClr val="tx2">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946751" y="4187824"/>
            <a:ext cx="1465183" cy="136013"/>
          </a:xfrm>
          <a:prstGeom prst="roundRect">
            <a:avLst/>
          </a:prstGeom>
          <a:solidFill>
            <a:schemeClr val="tx2">
              <a:alpha val="7000"/>
            </a:schemeClr>
          </a:solidFill>
          <a:ln>
            <a:solidFill>
              <a:schemeClr val="tx2">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412483" y="4362450"/>
            <a:ext cx="1917740" cy="136593"/>
          </a:xfrm>
          <a:prstGeom prst="roundRect">
            <a:avLst/>
          </a:prstGeom>
          <a:solidFill>
            <a:schemeClr val="tx2">
              <a:alpha val="7000"/>
            </a:schemeClr>
          </a:solidFill>
          <a:ln>
            <a:solidFill>
              <a:schemeClr val="tx2">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939925" y="4527916"/>
            <a:ext cx="497562" cy="129809"/>
          </a:xfrm>
          <a:prstGeom prst="roundRect">
            <a:avLst/>
          </a:prstGeom>
          <a:solidFill>
            <a:schemeClr val="tx2">
              <a:alpha val="7000"/>
            </a:schemeClr>
          </a:solidFill>
          <a:ln>
            <a:solidFill>
              <a:schemeClr val="tx2">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276975" y="3790950"/>
            <a:ext cx="2590799" cy="1079500"/>
          </a:xfrm>
          <a:prstGeom prst="roundRect">
            <a:avLst/>
          </a:prstGeom>
          <a:solidFill>
            <a:schemeClr val="tx2">
              <a:alpha val="7000"/>
            </a:schemeClr>
          </a:solidFill>
          <a:ln>
            <a:solidFill>
              <a:schemeClr val="tx2">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Lists are Diverse</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33794" name="Picture 2" descr="C:\My Dropbox\Projects\School\Presentations\2012.02 RT-FHTW 2012\Images\Lists.png"/>
          <p:cNvPicPr>
            <a:picLocks noChangeAspect="1" noChangeArrowheads="1"/>
          </p:cNvPicPr>
          <p:nvPr/>
        </p:nvPicPr>
        <p:blipFill>
          <a:blip r:embed="rId3" cstate="print"/>
          <a:stretch>
            <a:fillRect/>
          </a:stretch>
        </p:blipFill>
        <p:spPr bwMode="auto">
          <a:xfrm>
            <a:off x="2021008" y="1447801"/>
            <a:ext cx="5101984" cy="49779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rPr>
              <a:t>Literal Pattern Area</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34818" name="Picture 2" descr="C:\My Dropbox\Projects\School\Presentations\2012.02 RT-FHTW 2012\Images\Districts.png"/>
          <p:cNvPicPr>
            <a:picLocks noChangeAspect="1" noChangeArrowheads="1"/>
          </p:cNvPicPr>
          <p:nvPr/>
        </p:nvPicPr>
        <p:blipFill>
          <a:blip r:embed="rId3" cstate="print">
            <a:duotone>
              <a:prstClr val="black"/>
              <a:srgbClr val="D9C3A5">
                <a:tint val="50000"/>
                <a:satMod val="180000"/>
              </a:srgbClr>
            </a:duotone>
            <a:lum bright="28000" contrast="57000"/>
          </a:blip>
          <a:srcRect/>
          <a:stretch>
            <a:fillRect/>
          </a:stretch>
        </p:blipFill>
        <p:spPr bwMode="auto">
          <a:xfrm>
            <a:off x="782637" y="1371600"/>
            <a:ext cx="6608763" cy="4927106"/>
          </a:xfrm>
          <a:prstGeom prst="rect">
            <a:avLst/>
          </a:prstGeom>
          <a:noFill/>
        </p:spPr>
      </p:pic>
      <p:sp>
        <p:nvSpPr>
          <p:cNvPr id="7" name="Rounded Rectangle 6"/>
          <p:cNvSpPr/>
          <p:nvPr/>
        </p:nvSpPr>
        <p:spPr>
          <a:xfrm>
            <a:off x="5001209" y="3475651"/>
            <a:ext cx="1018592"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91400" y="3429000"/>
            <a:ext cx="1369286" cy="830997"/>
          </a:xfrm>
          <a:prstGeom prst="rect">
            <a:avLst/>
          </a:prstGeom>
          <a:noFill/>
        </p:spPr>
        <p:txBody>
          <a:bodyPr wrap="none" rtlCol="0">
            <a:spAutoFit/>
          </a:bodyPr>
          <a:lstStyle/>
          <a:p>
            <a:r>
              <a:rPr lang="en-US" sz="2400" dirty="0" smtClean="0"/>
              <a:t>Score = </a:t>
            </a:r>
          </a:p>
          <a:p>
            <a:r>
              <a:rPr lang="en-US" sz="2400" dirty="0" smtClean="0"/>
              <a:t>2 x 6 = 12</a:t>
            </a:r>
            <a:endParaRPr lang="en-US" sz="2400" dirty="0"/>
          </a:p>
        </p:txBody>
      </p:sp>
      <p:sp>
        <p:nvSpPr>
          <p:cNvPr id="15" name="Rounded Rectangle 14"/>
          <p:cNvSpPr/>
          <p:nvPr/>
        </p:nvSpPr>
        <p:spPr>
          <a:xfrm>
            <a:off x="6508103" y="2085390"/>
            <a:ext cx="592494"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258079" y="2377749"/>
            <a:ext cx="602471"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54200" y="2378074"/>
            <a:ext cx="263070"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26149" y="3473449"/>
            <a:ext cx="266701"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833257" y="4382275"/>
            <a:ext cx="1003042"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842647" y="4380073"/>
            <a:ext cx="266701"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15683" y="4869023"/>
            <a:ext cx="1018592"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640623" y="4866821"/>
            <a:ext cx="266701"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005874" y="5306006"/>
            <a:ext cx="1018592"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030814" y="5303804"/>
            <a:ext cx="266701"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083630" y="3693365"/>
            <a:ext cx="1018592"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108570" y="3691163"/>
            <a:ext cx="266701"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rPr>
              <a:t>Literal Pattern Area</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34818" name="Picture 2" descr="C:\My Dropbox\Projects\School\Presentations\2012.02 RT-FHTW 2012\Images\Districts.png"/>
          <p:cNvPicPr>
            <a:picLocks noChangeAspect="1" noChangeArrowheads="1"/>
          </p:cNvPicPr>
          <p:nvPr/>
        </p:nvPicPr>
        <p:blipFill>
          <a:blip r:embed="rId3" cstate="print">
            <a:duotone>
              <a:prstClr val="black"/>
              <a:srgbClr val="D9C3A5">
                <a:tint val="50000"/>
                <a:satMod val="180000"/>
              </a:srgbClr>
            </a:duotone>
            <a:lum bright="28000" contrast="57000"/>
          </a:blip>
          <a:srcRect/>
          <a:stretch>
            <a:fillRect/>
          </a:stretch>
        </p:blipFill>
        <p:spPr bwMode="auto">
          <a:xfrm>
            <a:off x="782637" y="1371600"/>
            <a:ext cx="6608763" cy="4927106"/>
          </a:xfrm>
          <a:prstGeom prst="rect">
            <a:avLst/>
          </a:prstGeom>
          <a:noFill/>
        </p:spPr>
      </p:pic>
      <p:sp>
        <p:nvSpPr>
          <p:cNvPr id="6" name="Rounded Rectangle 5"/>
          <p:cNvSpPr/>
          <p:nvPr/>
        </p:nvSpPr>
        <p:spPr>
          <a:xfrm>
            <a:off x="1531985" y="2146041"/>
            <a:ext cx="773065"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91400" y="3429000"/>
            <a:ext cx="1369286" cy="830997"/>
          </a:xfrm>
          <a:prstGeom prst="rect">
            <a:avLst/>
          </a:prstGeom>
          <a:noFill/>
        </p:spPr>
        <p:txBody>
          <a:bodyPr wrap="none" rtlCol="0">
            <a:spAutoFit/>
          </a:bodyPr>
          <a:lstStyle/>
          <a:p>
            <a:r>
              <a:rPr lang="en-US" sz="2400" dirty="0" smtClean="0"/>
              <a:t>Score = </a:t>
            </a:r>
          </a:p>
          <a:p>
            <a:r>
              <a:rPr lang="en-US" sz="2400" dirty="0" smtClean="0"/>
              <a:t>3 x 7 = 21</a:t>
            </a:r>
            <a:endParaRPr lang="en-US" sz="2400" dirty="0"/>
          </a:p>
        </p:txBody>
      </p:sp>
      <p:sp>
        <p:nvSpPr>
          <p:cNvPr id="15" name="Rounded Rectangle 14"/>
          <p:cNvSpPr/>
          <p:nvPr/>
        </p:nvSpPr>
        <p:spPr>
          <a:xfrm>
            <a:off x="2305049" y="2146040"/>
            <a:ext cx="326231"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631281" y="2150009"/>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6382" y="2604036"/>
            <a:ext cx="814388"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340768" y="2604035"/>
            <a:ext cx="319088"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657475" y="2608004"/>
            <a:ext cx="76199"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1618" y="3065997"/>
            <a:ext cx="776287"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95524" y="3065996"/>
            <a:ext cx="308721"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07468" y="3069965"/>
            <a:ext cx="75359"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543050" y="3523197"/>
            <a:ext cx="797719"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338387" y="3523196"/>
            <a:ext cx="311101"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655093" y="3527165"/>
            <a:ext cx="72977"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17697" y="4437597"/>
            <a:ext cx="799259"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314575" y="4437596"/>
            <a:ext cx="311944"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624136" y="4441565"/>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43050" y="5351997"/>
            <a:ext cx="785813"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328862" y="5351996"/>
            <a:ext cx="313483"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642346" y="5355965"/>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43050" y="6037797"/>
            <a:ext cx="785813" cy="206634"/>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326480" y="6037796"/>
            <a:ext cx="315865"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642346" y="6041765"/>
            <a:ext cx="78582" cy="206635"/>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y Dropbox\Projects\School\Presentations\2012.02 RT-FHTW 2012\Images\ChristmasProgram.png"/>
          <p:cNvPicPr>
            <a:picLocks noChangeAspect="1" noChangeArrowheads="1"/>
          </p:cNvPicPr>
          <p:nvPr/>
        </p:nvPicPr>
        <p:blipFill>
          <a:blip r:embed="rId3" cstate="print"/>
          <a:srcRect/>
          <a:stretch>
            <a:fillRect/>
          </a:stretch>
        </p:blipFill>
        <p:spPr bwMode="auto">
          <a:xfrm>
            <a:off x="609600" y="1524000"/>
            <a:ext cx="6705600" cy="4782511"/>
          </a:xfrm>
          <a:prstGeom prst="rect">
            <a:avLst/>
          </a:prstGeom>
          <a:noFill/>
        </p:spPr>
      </p:pic>
      <p:sp>
        <p:nvSpPr>
          <p:cNvPr id="5" name="Title 4"/>
          <p:cNvSpPr>
            <a:spLocks noGrp="1"/>
          </p:cNvSpPr>
          <p:nvPr>
            <p:ph type="title"/>
          </p:nvPr>
        </p:nvSpPr>
        <p:spPr/>
        <p:txBody>
          <a:bodyPr>
            <a:normAutofit/>
          </a:bodyPr>
          <a:lstStyle/>
          <a:p>
            <a:r>
              <a:rPr lang="en-US" dirty="0" smtClean="0">
                <a:solidFill>
                  <a:schemeClr val="tx2"/>
                </a:solidFill>
              </a:rPr>
              <a:t>Literal Pattern Area</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9" name="TextBox 8"/>
          <p:cNvSpPr txBox="1"/>
          <p:nvPr/>
        </p:nvSpPr>
        <p:spPr>
          <a:xfrm>
            <a:off x="7391400" y="3429000"/>
            <a:ext cx="1213794" cy="830997"/>
          </a:xfrm>
          <a:prstGeom prst="rect">
            <a:avLst/>
          </a:prstGeom>
          <a:noFill/>
        </p:spPr>
        <p:txBody>
          <a:bodyPr wrap="none" rtlCol="0">
            <a:spAutoFit/>
          </a:bodyPr>
          <a:lstStyle/>
          <a:p>
            <a:r>
              <a:rPr lang="en-US" sz="2400" dirty="0" smtClean="0"/>
              <a:t>Score = </a:t>
            </a:r>
          </a:p>
          <a:p>
            <a:r>
              <a:rPr lang="en-US" sz="2400" dirty="0" smtClean="0"/>
              <a:t>1 x 5 = 5</a:t>
            </a:r>
            <a:endParaRPr lang="en-US" sz="2400" dirty="0"/>
          </a:p>
        </p:txBody>
      </p:sp>
      <p:sp>
        <p:nvSpPr>
          <p:cNvPr id="16" name="Rounded Rectangle 15"/>
          <p:cNvSpPr/>
          <p:nvPr/>
        </p:nvSpPr>
        <p:spPr>
          <a:xfrm>
            <a:off x="2939143" y="1971867"/>
            <a:ext cx="1045027" cy="228601"/>
          </a:xfrm>
          <a:prstGeom prst="roundRect">
            <a:avLst/>
          </a:prstGeom>
          <a:solidFill>
            <a:schemeClr val="accent6">
              <a:lumMod val="60000"/>
              <a:lumOff val="40000"/>
              <a:alpha val="49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010608" y="4915675"/>
            <a:ext cx="1045027" cy="228601"/>
          </a:xfrm>
          <a:prstGeom prst="roundRect">
            <a:avLst/>
          </a:prstGeom>
          <a:solidFill>
            <a:schemeClr val="accent6">
              <a:lumMod val="60000"/>
              <a:lumOff val="40000"/>
              <a:alpha val="49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17914" y="2749418"/>
            <a:ext cx="1045027" cy="228601"/>
          </a:xfrm>
          <a:prstGeom prst="roundRect">
            <a:avLst/>
          </a:prstGeom>
          <a:solidFill>
            <a:schemeClr val="accent6">
              <a:lumMod val="60000"/>
              <a:lumOff val="40000"/>
              <a:alpha val="49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074229" y="5184708"/>
            <a:ext cx="1045027" cy="228601"/>
          </a:xfrm>
          <a:prstGeom prst="roundRect">
            <a:avLst/>
          </a:prstGeom>
          <a:solidFill>
            <a:schemeClr val="accent6">
              <a:lumMod val="60000"/>
              <a:lumOff val="40000"/>
              <a:alpha val="49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055567" y="3623386"/>
            <a:ext cx="1045027" cy="228601"/>
          </a:xfrm>
          <a:prstGeom prst="roundRect">
            <a:avLst/>
          </a:prstGeom>
          <a:solidFill>
            <a:schemeClr val="accent6">
              <a:lumMod val="60000"/>
              <a:lumOff val="40000"/>
              <a:alpha val="49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y Dropbox\Projects\School\Presentations\2012.02 RT-FHTW 2012\Images\ChristmasProgram.png"/>
          <p:cNvPicPr>
            <a:picLocks noChangeAspect="1" noChangeArrowheads="1"/>
          </p:cNvPicPr>
          <p:nvPr/>
        </p:nvPicPr>
        <p:blipFill>
          <a:blip r:embed="rId2" cstate="print"/>
          <a:srcRect/>
          <a:stretch>
            <a:fillRect/>
          </a:stretch>
        </p:blipFill>
        <p:spPr bwMode="auto">
          <a:xfrm>
            <a:off x="609600" y="1524000"/>
            <a:ext cx="6705600" cy="4782511"/>
          </a:xfrm>
          <a:prstGeom prst="rect">
            <a:avLst/>
          </a:prstGeom>
          <a:noFill/>
        </p:spPr>
      </p:pic>
      <p:sp>
        <p:nvSpPr>
          <p:cNvPr id="5" name="Title 4"/>
          <p:cNvSpPr>
            <a:spLocks noGrp="1"/>
          </p:cNvSpPr>
          <p:nvPr>
            <p:ph type="title"/>
          </p:nvPr>
        </p:nvSpPr>
        <p:spPr/>
        <p:txBody>
          <a:bodyPr>
            <a:normAutofit/>
          </a:bodyPr>
          <a:lstStyle/>
          <a:p>
            <a:r>
              <a:rPr lang="en-US" dirty="0" smtClean="0">
                <a:solidFill>
                  <a:schemeClr val="tx2"/>
                </a:solidFill>
              </a:rPr>
              <a:t>Literal Pattern Area</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9" name="TextBox 8"/>
          <p:cNvSpPr txBox="1"/>
          <p:nvPr/>
        </p:nvSpPr>
        <p:spPr>
          <a:xfrm>
            <a:off x="7391400" y="3429000"/>
            <a:ext cx="1213794" cy="830997"/>
          </a:xfrm>
          <a:prstGeom prst="rect">
            <a:avLst/>
          </a:prstGeom>
          <a:noFill/>
        </p:spPr>
        <p:txBody>
          <a:bodyPr wrap="none" rtlCol="0">
            <a:spAutoFit/>
          </a:bodyPr>
          <a:lstStyle/>
          <a:p>
            <a:r>
              <a:rPr lang="en-US" sz="2400" dirty="0" smtClean="0"/>
              <a:t>Score = </a:t>
            </a:r>
          </a:p>
          <a:p>
            <a:r>
              <a:rPr lang="en-US" sz="2400" dirty="0" smtClean="0"/>
              <a:t>2 x 3 = 6</a:t>
            </a:r>
            <a:endParaRPr lang="en-US" sz="2400" dirty="0"/>
          </a:p>
        </p:txBody>
      </p:sp>
      <p:sp>
        <p:nvSpPr>
          <p:cNvPr id="21" name="Rounded Rectangle 20"/>
          <p:cNvSpPr/>
          <p:nvPr/>
        </p:nvSpPr>
        <p:spPr>
          <a:xfrm>
            <a:off x="4357398" y="3318585"/>
            <a:ext cx="298578" cy="228601"/>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668418" y="3321695"/>
            <a:ext cx="388774" cy="228601"/>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173896" y="4376055"/>
            <a:ext cx="298578" cy="228601"/>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84916" y="4379165"/>
            <a:ext cx="388774" cy="228601"/>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12239" y="5934267"/>
            <a:ext cx="298578" cy="228601"/>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23259" y="5937377"/>
            <a:ext cx="388774" cy="228601"/>
          </a:xfrm>
          <a:prstGeom prst="roundRect">
            <a:avLst/>
          </a:prstGeom>
          <a:solidFill>
            <a:schemeClr val="accent6">
              <a:lumMod val="60000"/>
              <a:lumOff val="40000"/>
              <a:alpha val="51000"/>
            </a:schemeClr>
          </a:solidFill>
          <a:ln>
            <a:solidFill>
              <a:schemeClr val="accent6">
                <a:lumMod val="60000"/>
                <a:lumOff val="4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rPr>
              <a:t>Beyond Literal Patterns</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34818" name="Picture 2" descr="C:\My Dropbox\Projects\School\Presentations\2012.02 RT-FHTW 2012\Images\Districts.png"/>
          <p:cNvPicPr>
            <a:picLocks noChangeAspect="1" noChangeArrowheads="1"/>
          </p:cNvPicPr>
          <p:nvPr/>
        </p:nvPicPr>
        <p:blipFill>
          <a:blip r:embed="rId3" cstate="print">
            <a:duotone>
              <a:prstClr val="black"/>
              <a:srgbClr val="D9C3A5">
                <a:tint val="50000"/>
                <a:satMod val="180000"/>
              </a:srgbClr>
            </a:duotone>
            <a:lum bright="28000" contrast="57000"/>
          </a:blip>
          <a:srcRect/>
          <a:stretch>
            <a:fillRect/>
          </a:stretch>
        </p:blipFill>
        <p:spPr bwMode="auto">
          <a:xfrm>
            <a:off x="782637" y="1371600"/>
            <a:ext cx="6608763" cy="4927106"/>
          </a:xfrm>
          <a:prstGeom prst="rect">
            <a:avLst/>
          </a:prstGeom>
          <a:noFill/>
        </p:spPr>
      </p:pic>
      <p:sp>
        <p:nvSpPr>
          <p:cNvPr id="16" name="Rounded Rectangle 15"/>
          <p:cNvSpPr/>
          <p:nvPr/>
        </p:nvSpPr>
        <p:spPr>
          <a:xfrm>
            <a:off x="2761863" y="2121158"/>
            <a:ext cx="401215" cy="228601"/>
          </a:xfrm>
          <a:prstGeom prst="roundRect">
            <a:avLst/>
          </a:prstGeom>
          <a:solidFill>
            <a:schemeClr val="accent6">
              <a:lumMod val="60000"/>
              <a:lumOff val="40000"/>
              <a:alpha val="50000"/>
            </a:schemeClr>
          </a:solidFill>
          <a:ln>
            <a:solidFill>
              <a:schemeClr val="accent6">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91400" y="3429000"/>
            <a:ext cx="1213794" cy="830997"/>
          </a:xfrm>
          <a:prstGeom prst="rect">
            <a:avLst/>
          </a:prstGeom>
          <a:noFill/>
        </p:spPr>
        <p:txBody>
          <a:bodyPr wrap="none" rtlCol="0">
            <a:spAutoFit/>
          </a:bodyPr>
          <a:lstStyle/>
          <a:p>
            <a:r>
              <a:rPr lang="en-US" sz="2400" dirty="0" smtClean="0"/>
              <a:t>Score = </a:t>
            </a:r>
          </a:p>
          <a:p>
            <a:r>
              <a:rPr lang="en-US" sz="2400" dirty="0" smtClean="0"/>
              <a:t>1 x 1 = 1</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3114</TotalTime>
  <Words>1861</Words>
  <Application>Microsoft Office PowerPoint</Application>
  <PresentationFormat>On-screen Show (4:3)</PresentationFormat>
  <Paragraphs>183</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Lessons Learned in  Automatically Detecting Lists in  OCRed Historical Documents</vt:lpstr>
      <vt:lpstr>Lists are Data-rich</vt:lpstr>
      <vt:lpstr>General List Reading Pipeline</vt:lpstr>
      <vt:lpstr>Lists are Diverse</vt:lpstr>
      <vt:lpstr>Literal Pattern Area</vt:lpstr>
      <vt:lpstr>Literal Pattern Area</vt:lpstr>
      <vt:lpstr>Literal Pattern Area</vt:lpstr>
      <vt:lpstr>Literal Pattern Area</vt:lpstr>
      <vt:lpstr>Beyond Literal Patterns</vt:lpstr>
      <vt:lpstr>Pattern Area</vt:lpstr>
      <vt:lpstr>Pattern Area</vt:lpstr>
      <vt:lpstr>Matching Word Categories</vt:lpstr>
      <vt:lpstr>One Label per Token: </vt:lpstr>
      <vt:lpstr>One Label per Token: Naïve Bayes Classifier</vt:lpstr>
      <vt:lpstr>One Label per Token: Standard Deviation</vt:lpstr>
      <vt:lpstr>26 Pages for Dev / Parameter Setting,  F-measure on 16 Separate Test Pages</vt:lpstr>
      <vt:lpstr>Conclusions and Contributions</vt:lpstr>
      <vt:lpstr>Future Work</vt:lpstr>
      <vt:lpstr>The End</vt:lpstr>
      <vt:lpstr>Slide 20</vt:lpstr>
      <vt:lpstr>Moving Beyond Standard Deviation</vt:lpstr>
      <vt:lpstr>Can my Computer Find Arbitrary Lists?</vt:lpstr>
      <vt:lpstr>Can my Computer Find Arbitrary Lists?</vt:lpstr>
      <vt:lpstr>Can my Computer Find Arbitrary Lists?</vt:lpstr>
      <vt:lpstr>Can my Computer Find Arbitrary Lists?</vt:lpstr>
      <vt:lpstr>Score and Select Substrings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ListReader  Wrapper Induction</dc:title>
  <dc:creator/>
  <cp:lastModifiedBy>Thomas L. Packer</cp:lastModifiedBy>
  <cp:revision>584</cp:revision>
  <dcterms:created xsi:type="dcterms:W3CDTF">2006-08-16T00:00:00Z</dcterms:created>
  <dcterms:modified xsi:type="dcterms:W3CDTF">2012-02-03T12:43:03Z</dcterms:modified>
</cp:coreProperties>
</file>