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Default Extension="tiff" ContentType="image/tif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87" r:id="rId3"/>
    <p:sldId id="286" r:id="rId4"/>
    <p:sldId id="288" r:id="rId5"/>
    <p:sldId id="285" r:id="rId6"/>
    <p:sldId id="289" r:id="rId7"/>
    <p:sldId id="290" r:id="rId8"/>
    <p:sldId id="257" r:id="rId9"/>
    <p:sldId id="258" r:id="rId10"/>
    <p:sldId id="294" r:id="rId11"/>
    <p:sldId id="296" r:id="rId12"/>
    <p:sldId id="297" r:id="rId13"/>
    <p:sldId id="299" r:id="rId14"/>
    <p:sldId id="298" r:id="rId15"/>
    <p:sldId id="292" r:id="rId16"/>
    <p:sldId id="300" r:id="rId17"/>
    <p:sldId id="29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887" autoAdjust="0"/>
  </p:normalViewPr>
  <p:slideViewPr>
    <p:cSldViewPr>
      <p:cViewPr varScale="1">
        <p:scale>
          <a:sx n="111" d="100"/>
          <a:sy n="111" d="100"/>
        </p:scale>
        <p:origin x="-7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Java\Work\DEG\Knowledge\IndividualProjects\Thomas\Kae\Reports\SemiSupervisedRegexInduction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Java\Work\DEG\Knowledge\IndividualProjects\Thomas\Kae\Reports\SemiSupervisedRegexInductio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Regex!$C$2</c:f>
              <c:strCache>
                <c:ptCount val="1"/>
                <c:pt idx="0">
                  <c:v>Training</c:v>
                </c:pt>
              </c:strCache>
            </c:strRef>
          </c:tx>
          <c:dLbls>
            <c:numFmt formatCode="0%" sourceLinked="0"/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Val val="1"/>
          </c:dLbls>
          <c:cat>
            <c:strRef>
              <c:f>Regex!$B$3:$B$5</c:f>
              <c:strCache>
                <c:ptCount val="3"/>
                <c:pt idx="0">
                  <c:v>Single-Specific</c:v>
                </c:pt>
                <c:pt idx="1">
                  <c:v>Single-General</c:v>
                </c:pt>
                <c:pt idx="2">
                  <c:v>Multi-General</c:v>
                </c:pt>
              </c:strCache>
            </c:strRef>
          </c:cat>
          <c:val>
            <c:numRef>
              <c:f>Regex!$C$3:$C$5</c:f>
              <c:numCache>
                <c:formatCode>0.00%</c:formatCode>
                <c:ptCount val="3"/>
                <c:pt idx="0">
                  <c:v>0.30630000000000013</c:v>
                </c:pt>
                <c:pt idx="1">
                  <c:v>0.36350000000000016</c:v>
                </c:pt>
                <c:pt idx="2">
                  <c:v>0.54249999999999998</c:v>
                </c:pt>
              </c:numCache>
            </c:numRef>
          </c:val>
        </c:ser>
        <c:ser>
          <c:idx val="1"/>
          <c:order val="1"/>
          <c:tx>
            <c:strRef>
              <c:f>Regex!$D$2</c:f>
              <c:strCache>
                <c:ptCount val="1"/>
                <c:pt idx="0">
                  <c:v>Test</c:v>
                </c:pt>
              </c:strCache>
            </c:strRef>
          </c:tx>
          <c:dLbls>
            <c:numFmt formatCode="0%" sourceLinked="0"/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Val val="1"/>
          </c:dLbls>
          <c:cat>
            <c:strRef>
              <c:f>Regex!$B$3:$B$5</c:f>
              <c:strCache>
                <c:ptCount val="3"/>
                <c:pt idx="0">
                  <c:v>Single-Specific</c:v>
                </c:pt>
                <c:pt idx="1">
                  <c:v>Single-General</c:v>
                </c:pt>
                <c:pt idx="2">
                  <c:v>Multi-General</c:v>
                </c:pt>
              </c:strCache>
            </c:strRef>
          </c:cat>
          <c:val>
            <c:numRef>
              <c:f>Regex!$D$3:$D$5</c:f>
              <c:numCache>
                <c:formatCode>0.00%</c:formatCode>
                <c:ptCount val="3"/>
                <c:pt idx="0">
                  <c:v>0.44760000000000011</c:v>
                </c:pt>
                <c:pt idx="1">
                  <c:v>0.45810000000000001</c:v>
                </c:pt>
                <c:pt idx="2">
                  <c:v>0.60220000000000018</c:v>
                </c:pt>
              </c:numCache>
            </c:numRef>
          </c:val>
        </c:ser>
        <c:axId val="64169472"/>
        <c:axId val="64171008"/>
      </c:barChart>
      <c:catAx>
        <c:axId val="64169472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64171008"/>
        <c:crosses val="autoZero"/>
        <c:auto val="1"/>
        <c:lblAlgn val="ctr"/>
        <c:lblOffset val="100"/>
      </c:catAx>
      <c:valAx>
        <c:axId val="64171008"/>
        <c:scaling>
          <c:orientation val="minMax"/>
          <c:max val="1"/>
          <c:min val="0"/>
        </c:scaling>
        <c:axPos val="l"/>
        <c:majorGridlines/>
        <c:numFmt formatCode="0%" sourceLinked="0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64169472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400"/>
          </a:pPr>
          <a:endParaRPr lang="en-US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Regex!$C$2</c:f>
              <c:strCache>
                <c:ptCount val="1"/>
                <c:pt idx="0">
                  <c:v>Training</c:v>
                </c:pt>
              </c:strCache>
            </c:strRef>
          </c:tx>
          <c:dLbls>
            <c:numFmt formatCode="0%" sourceLinked="0"/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Val val="1"/>
          </c:dLbls>
          <c:cat>
            <c:strRef>
              <c:f>Regex!$B$3:$B$6</c:f>
              <c:strCache>
                <c:ptCount val="4"/>
                <c:pt idx="0">
                  <c:v>Single-Specific</c:v>
                </c:pt>
                <c:pt idx="1">
                  <c:v>Single-General</c:v>
                </c:pt>
                <c:pt idx="2">
                  <c:v>Multi-General</c:v>
                </c:pt>
                <c:pt idx="3">
                  <c:v>Transduction</c:v>
                </c:pt>
              </c:strCache>
            </c:strRef>
          </c:cat>
          <c:val>
            <c:numRef>
              <c:f>Regex!$C$3:$C$6</c:f>
              <c:numCache>
                <c:formatCode>0.00%</c:formatCode>
                <c:ptCount val="4"/>
                <c:pt idx="0">
                  <c:v>0.30630000000000013</c:v>
                </c:pt>
                <c:pt idx="1">
                  <c:v>0.36350000000000016</c:v>
                </c:pt>
                <c:pt idx="2">
                  <c:v>0.54249999999999998</c:v>
                </c:pt>
                <c:pt idx="3">
                  <c:v>0.75680000000000025</c:v>
                </c:pt>
              </c:numCache>
            </c:numRef>
          </c:val>
        </c:ser>
        <c:ser>
          <c:idx val="1"/>
          <c:order val="1"/>
          <c:tx>
            <c:strRef>
              <c:f>Regex!$D$2</c:f>
              <c:strCache>
                <c:ptCount val="1"/>
                <c:pt idx="0">
                  <c:v>Test</c:v>
                </c:pt>
              </c:strCache>
            </c:strRef>
          </c:tx>
          <c:dLbls>
            <c:numFmt formatCode="0%" sourceLinked="0"/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Val val="1"/>
          </c:dLbls>
          <c:cat>
            <c:strRef>
              <c:f>Regex!$B$3:$B$6</c:f>
              <c:strCache>
                <c:ptCount val="4"/>
                <c:pt idx="0">
                  <c:v>Single-Specific</c:v>
                </c:pt>
                <c:pt idx="1">
                  <c:v>Single-General</c:v>
                </c:pt>
                <c:pt idx="2">
                  <c:v>Multi-General</c:v>
                </c:pt>
                <c:pt idx="3">
                  <c:v>Transduction</c:v>
                </c:pt>
              </c:strCache>
            </c:strRef>
          </c:cat>
          <c:val>
            <c:numRef>
              <c:f>Regex!$D$3:$D$6</c:f>
              <c:numCache>
                <c:formatCode>0.00%</c:formatCode>
                <c:ptCount val="4"/>
                <c:pt idx="0">
                  <c:v>0.4476</c:v>
                </c:pt>
                <c:pt idx="1">
                  <c:v>0.45810000000000001</c:v>
                </c:pt>
                <c:pt idx="2">
                  <c:v>0.60220000000000018</c:v>
                </c:pt>
                <c:pt idx="3">
                  <c:v>0.79100000000000004</c:v>
                </c:pt>
              </c:numCache>
            </c:numRef>
          </c:val>
        </c:ser>
        <c:axId val="64221184"/>
        <c:axId val="64222720"/>
      </c:barChart>
      <c:catAx>
        <c:axId val="64221184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64222720"/>
        <c:crosses val="autoZero"/>
        <c:auto val="1"/>
        <c:lblAlgn val="ctr"/>
        <c:lblOffset val="100"/>
      </c:catAx>
      <c:valAx>
        <c:axId val="64222720"/>
        <c:scaling>
          <c:orientation val="minMax"/>
          <c:max val="1"/>
          <c:min val="0"/>
        </c:scaling>
        <c:axPos val="l"/>
        <c:majorGridlines/>
        <c:numFmt formatCode="0%" sourceLinked="0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64221184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400"/>
          </a:pPr>
          <a:endParaRPr lang="en-US"/>
        </a:p>
      </c:txPr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68790C-25C4-4DB6-97F6-9B522486490E}" type="datetimeFigureOut">
              <a:rPr lang="en-US" smtClean="0"/>
              <a:pPr/>
              <a:t>3/20/2012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447404-A8B2-4407-8946-71DE3A85E63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[Punch</a:t>
            </a:r>
            <a:r>
              <a:rPr lang="en-US" baseline="0" dirty="0" smtClean="0"/>
              <a:t> it with energy.]</a:t>
            </a:r>
          </a:p>
          <a:p>
            <a:r>
              <a:rPr lang="en-US" baseline="0" dirty="0" smtClean="0"/>
              <a:t>Let me define wrapper in my research area.</a:t>
            </a:r>
          </a:p>
          <a:p>
            <a:r>
              <a:rPr lang="en-US" baseline="0" dirty="0" smtClean="0"/>
              <a:t>An information extraction wrapper is code or a grammar specific to a document used to extract information from 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47404-A8B2-4407-8946-71DE3A85E63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[Be faster.]</a:t>
            </a:r>
          </a:p>
          <a:p>
            <a:r>
              <a:rPr lang="en-US" dirty="0" smtClean="0"/>
              <a:t>Assign capture groups to segments and associate labels with each.</a:t>
            </a:r>
          </a:p>
          <a:p>
            <a:r>
              <a:rPr lang="en-US" dirty="0" smtClean="0"/>
              <a:t>Replace each character by its</a:t>
            </a:r>
            <a:r>
              <a:rPr lang="en-US" baseline="0" dirty="0" smtClean="0"/>
              <a:t> </a:t>
            </a:r>
            <a:r>
              <a:rPr lang="en-US" dirty="0" smtClean="0"/>
              <a:t>class, take the union of those as the final character class</a:t>
            </a:r>
          </a:p>
          <a:p>
            <a:r>
              <a:rPr lang="en-US" dirty="0" smtClean="0"/>
              <a:t>Take union of aligned characters themselves and lowest</a:t>
            </a:r>
            <a:r>
              <a:rPr lang="en-US" baseline="0" dirty="0" smtClean="0"/>
              <a:t> lower-bound and highest upper-bound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47404-A8B2-4407-8946-71DE3A85E63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Transduction is a legitimate</a:t>
            </a:r>
            <a:r>
              <a:rPr lang="en-US" baseline="0" dirty="0" smtClean="0"/>
              <a:t> way to label fields.  It is just less efficient to apply repeatedly.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47404-A8B2-4407-8946-71DE3A85E63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 extra</a:t>
            </a:r>
          </a:p>
          <a:p>
            <a:r>
              <a:rPr lang="en-US" baseline="0" dirty="0" smtClean="0"/>
              <a:t>Half with one extra</a:t>
            </a:r>
          </a:p>
          <a:p>
            <a:r>
              <a:rPr lang="en-US" baseline="0" dirty="0" smtClean="0"/>
              <a:t>All with some extra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47404-A8B2-4407-8946-71DE3A85E63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 extra</a:t>
            </a:r>
          </a:p>
          <a:p>
            <a:r>
              <a:rPr lang="en-US" baseline="0" dirty="0" smtClean="0"/>
              <a:t>Half with one extra</a:t>
            </a:r>
          </a:p>
          <a:p>
            <a:r>
              <a:rPr lang="en-US" baseline="0" dirty="0" smtClean="0"/>
              <a:t>All with some extra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47404-A8B2-4407-8946-71DE3A85E63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AF039-0442-473D-A3BB-E78759DC7F3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r>
              <a:rPr lang="en-US" dirty="0" smtClean="0"/>
              <a:t>More usable</a:t>
            </a:r>
            <a:r>
              <a:rPr lang="en-US" baseline="0" dirty="0" smtClean="0"/>
              <a:t>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AF039-0442-473D-A3BB-E78759DC7F3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r>
              <a:rPr lang="en-US" dirty="0" smtClean="0"/>
              <a:t>Data</a:t>
            </a:r>
            <a:r>
              <a:rPr lang="en-US" baseline="0" dirty="0" smtClean="0"/>
              <a:t> not fully accessible or usable.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AF039-0442-473D-A3BB-E78759DC7F3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r>
              <a:rPr lang="en-US" dirty="0" smtClean="0"/>
              <a:t>Paper documents</a:t>
            </a:r>
            <a:r>
              <a:rPr lang="en-US" baseline="0" dirty="0" smtClean="0"/>
              <a:t> contain a lot of text.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AF039-0442-473D-A3BB-E78759DC7F3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r>
              <a:rPr lang="en-US" dirty="0" smtClean="0"/>
              <a:t>In </a:t>
            </a:r>
            <a:r>
              <a:rPr lang="en-US" baseline="0" dirty="0" smtClean="0"/>
              <a:t>text, lots of lists.  </a:t>
            </a:r>
          </a:p>
          <a:p>
            <a:pPr>
              <a:buFont typeface="Arial" pitchFamily="34" charset="0"/>
              <a:buNone/>
            </a:pPr>
            <a:r>
              <a:rPr lang="en-US" baseline="0" dirty="0" smtClean="0"/>
              <a:t>In lists, lots of data.  </a:t>
            </a:r>
          </a:p>
          <a:p>
            <a:pPr>
              <a:buFont typeface="Arial" pitchFamily="34" charset="0"/>
              <a:buNone/>
            </a:pPr>
            <a:r>
              <a:rPr lang="en-US" baseline="0" dirty="0" smtClean="0"/>
              <a:t>How to digitize data?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AF039-0442-473D-A3BB-E78759DC7F3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r>
              <a:rPr lang="en-US" dirty="0" smtClean="0"/>
              <a:t>Traditional</a:t>
            </a:r>
          </a:p>
          <a:p>
            <a:pPr>
              <a:buFont typeface="Arial" pitchFamily="34" charset="0"/>
              <a:buNone/>
            </a:pPr>
            <a:r>
              <a:rPr lang="en-US" dirty="0" smtClean="0"/>
              <a:t>Still</a:t>
            </a:r>
            <a:r>
              <a:rPr lang="en-US" baseline="0" dirty="0" smtClean="0"/>
              <a:t> in use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AF039-0442-473D-A3BB-E78759DC7F3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r>
              <a:rPr lang="en-US" dirty="0" smtClean="0"/>
              <a:t>Writing</a:t>
            </a:r>
            <a:r>
              <a:rPr lang="en-US" baseline="0" dirty="0" smtClean="0"/>
              <a:t> code specific to one format is doable.  </a:t>
            </a:r>
          </a:p>
          <a:p>
            <a:pPr>
              <a:buFont typeface="Arial" pitchFamily="34" charset="0"/>
              <a:buNone/>
            </a:pPr>
            <a:r>
              <a:rPr lang="en-US" baseline="0" dirty="0" smtClean="0"/>
              <a:t>What about arbitrary list data?  </a:t>
            </a:r>
          </a:p>
          <a:p>
            <a:pPr>
              <a:buFont typeface="Arial" pitchFamily="34" charset="0"/>
              <a:buNone/>
            </a:pPr>
            <a:r>
              <a:rPr lang="en-US" baseline="0" dirty="0" smtClean="0"/>
              <a:t>Tackling the “long tail” this way, is not.  </a:t>
            </a:r>
          </a:p>
          <a:p>
            <a:pPr>
              <a:buFont typeface="Arial" pitchFamily="34" charset="0"/>
              <a:buNone/>
            </a:pPr>
            <a:r>
              <a:rPr lang="en-US" baseline="0" dirty="0" smtClean="0"/>
              <a:t>Each category has multiple formats.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AF039-0442-473D-A3BB-E78759DC7F3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Running example.</a:t>
            </a:r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Family history book.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47404-A8B2-4407-8946-71DE3A85E63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Errors highlighted.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47404-A8B2-4407-8946-71DE3A85E63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9381F-6350-47C4-AA55-89BDB6ABF7D5}" type="datetime1">
              <a:rPr lang="en-US" smtClean="0"/>
              <a:pPr/>
              <a:t>3/20/2012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B1175-6B39-46C4-91FB-DF3EF3259085}" type="datetime1">
              <a:rPr lang="en-US" smtClean="0"/>
              <a:pPr/>
              <a:t>3/20/2012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F3C82-B135-496C-8CB1-60BEB5607555}" type="datetime1">
              <a:rPr lang="en-US" smtClean="0"/>
              <a:pPr/>
              <a:t>3/20/2012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0865A-9F97-41D8-B9EA-52056DC44FCF}" type="datetime1">
              <a:rPr lang="en-US" smtClean="0"/>
              <a:pPr/>
              <a:t>3/20/2012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2BAE6-0F9C-48CB-B47F-CD741F97028F}" type="datetime1">
              <a:rPr lang="en-US" smtClean="0"/>
              <a:pPr/>
              <a:t>3/20/2012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14B69-CAF9-4A61-BFFC-EC38BE1915A4}" type="datetime1">
              <a:rPr lang="en-US" smtClean="0"/>
              <a:pPr/>
              <a:t>3/20/2012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DDA32-9AC4-4F0F-B21D-D3B1A3E92D3E}" type="datetime1">
              <a:rPr lang="en-US" smtClean="0"/>
              <a:pPr/>
              <a:t>3/20/2012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0B2E3-C383-4C8A-B0EB-F3B9D0F50DDE}" type="datetime1">
              <a:rPr lang="en-US" smtClean="0"/>
              <a:pPr/>
              <a:t>3/20/2012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56903-AE41-4554-BAA4-EF71A6C36F90}" type="datetime1">
              <a:rPr lang="en-US" smtClean="0"/>
              <a:pPr/>
              <a:t>3/20/2012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27B42-FAB8-4D8F-8740-2E3B8B24514C}" type="datetime1">
              <a:rPr lang="en-US" smtClean="0"/>
              <a:pPr/>
              <a:t>3/20/2012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71A-655E-43D7-8577-410B4BBC2554}" type="datetime1">
              <a:rPr lang="en-US" smtClean="0"/>
              <a:pPr/>
              <a:t>3/20/2012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97F65-58FD-4666-8040-9BF1E3614AB6}" type="datetime1">
              <a:rPr lang="en-US" smtClean="0"/>
              <a:pPr/>
              <a:t>3/20/2012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 descr="C:\My Dropbox\Projects\School\Presentations\Presenting at CPMS SRC\Images\YB_talisman Football team picture.jpg"/>
          <p:cNvPicPr>
            <a:picLocks noChangeAspect="1" noChangeArrowheads="1"/>
          </p:cNvPicPr>
          <p:nvPr/>
        </p:nvPicPr>
        <p:blipFill>
          <a:blip r:embed="rId3" cstate="print">
            <a:lum bright="48000" contrast="-45000"/>
          </a:blip>
          <a:srcRect/>
          <a:stretch>
            <a:fillRect/>
          </a:stretch>
        </p:blipFill>
        <p:spPr bwMode="auto">
          <a:xfrm>
            <a:off x="-125241" y="381000"/>
            <a:ext cx="9401152" cy="589904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81201"/>
            <a:ext cx="7772400" cy="161925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latin typeface="Letter Gothic" pitchFamily="49" charset="0"/>
              </a:rPr>
              <a:t>ListReader</a:t>
            </a:r>
            <a:r>
              <a:rPr lang="en-US" b="1" dirty="0" smtClean="0">
                <a:latin typeface="Letter Gothic" pitchFamily="49" charset="0"/>
              </a:rPr>
              <a:t>:</a:t>
            </a:r>
            <a:br>
              <a:rPr lang="en-US" b="1" dirty="0" smtClean="0">
                <a:latin typeface="Letter Gothic" pitchFamily="49" charset="0"/>
              </a:rPr>
            </a:br>
            <a:r>
              <a:rPr lang="en-US" b="1" dirty="0" smtClean="0">
                <a:latin typeface="Letter Gothic" pitchFamily="49" charset="0"/>
              </a:rPr>
              <a:t>Wrapper Induction for Lists in OCRed Documents</a:t>
            </a:r>
            <a:endParaRPr lang="en-US" b="1" dirty="0">
              <a:latin typeface="Letter Gothic" pitchFamily="49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Letter Gothic" pitchFamily="49" charset="0"/>
              </a:rPr>
              <a:t>Thomas Packer</a:t>
            </a:r>
          </a:p>
          <a:p>
            <a:r>
              <a:rPr lang="en-US" dirty="0" smtClean="0">
                <a:solidFill>
                  <a:schemeClr val="tx1"/>
                </a:solidFill>
                <a:latin typeface="Letter Gothic" pitchFamily="49" charset="0"/>
              </a:rPr>
              <a:t>BYU CS DEG</a:t>
            </a:r>
          </a:p>
          <a:p>
            <a:r>
              <a:rPr lang="en-US" dirty="0" smtClean="0">
                <a:solidFill>
                  <a:schemeClr val="tx1"/>
                </a:solidFill>
                <a:latin typeface="Letter Gothic" pitchFamily="49" charset="0"/>
              </a:rPr>
              <a:t>2012.03.17</a:t>
            </a:r>
            <a:endParaRPr lang="en-US" dirty="0">
              <a:solidFill>
                <a:schemeClr val="tx1"/>
              </a:solidFill>
              <a:latin typeface="Letter Gothic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Data: Image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38914" name="Picture 2" descr="C:\My Dropbox\Projects\School\Presentations\Presenting at CPMS SRC\Images\LydiaRogersChildre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371600"/>
            <a:ext cx="6400800" cy="45407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Data: OCR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38914" name="Picture 2" descr="C:\My Dropbox\Projects\School\Presentations\Presenting at CPMS SRC\Images\LydiaRogersChildren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371600" y="1819303"/>
            <a:ext cx="6400800" cy="3645333"/>
          </a:xfrm>
          <a:prstGeom prst="rect">
            <a:avLst/>
          </a:prstGeom>
          <a:noFill/>
        </p:spPr>
      </p:pic>
      <p:sp>
        <p:nvSpPr>
          <p:cNvPr id="24" name="Rounded Rectangle 23"/>
          <p:cNvSpPr/>
          <p:nvPr/>
        </p:nvSpPr>
        <p:spPr>
          <a:xfrm>
            <a:off x="3039762" y="1869988"/>
            <a:ext cx="107092" cy="202221"/>
          </a:xfrm>
          <a:prstGeom prst="roundRect">
            <a:avLst/>
          </a:prstGeom>
          <a:solidFill>
            <a:srgbClr val="FF0000">
              <a:alpha val="35000"/>
            </a:srgbClr>
          </a:solidFill>
          <a:ln>
            <a:solidFill>
              <a:srgbClr val="FF0000">
                <a:alpha val="3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3805881" y="1865869"/>
            <a:ext cx="189470" cy="202221"/>
          </a:xfrm>
          <a:prstGeom prst="roundRect">
            <a:avLst/>
          </a:prstGeom>
          <a:solidFill>
            <a:srgbClr val="FF0000">
              <a:alpha val="35000"/>
            </a:srgbClr>
          </a:solidFill>
          <a:ln>
            <a:solidFill>
              <a:srgbClr val="FF0000">
                <a:alpha val="3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3227173" y="2500183"/>
            <a:ext cx="107092" cy="202221"/>
          </a:xfrm>
          <a:prstGeom prst="roundRect">
            <a:avLst/>
          </a:prstGeom>
          <a:solidFill>
            <a:srgbClr val="FF0000">
              <a:alpha val="35000"/>
            </a:srgbClr>
          </a:solidFill>
          <a:ln>
            <a:solidFill>
              <a:srgbClr val="FF0000">
                <a:alpha val="3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4193059" y="2483707"/>
            <a:ext cx="78904" cy="202221"/>
          </a:xfrm>
          <a:prstGeom prst="roundRect">
            <a:avLst/>
          </a:prstGeom>
          <a:solidFill>
            <a:srgbClr val="FF0000">
              <a:alpha val="35000"/>
            </a:srgbClr>
          </a:solidFill>
          <a:ln>
            <a:solidFill>
              <a:srgbClr val="FF0000">
                <a:alpha val="3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4718221" y="2491945"/>
            <a:ext cx="224482" cy="202221"/>
          </a:xfrm>
          <a:prstGeom prst="roundRect">
            <a:avLst/>
          </a:prstGeom>
          <a:solidFill>
            <a:srgbClr val="FF0000">
              <a:alpha val="35000"/>
            </a:srgbClr>
          </a:solidFill>
          <a:ln>
            <a:solidFill>
              <a:srgbClr val="FF0000">
                <a:alpha val="3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4362386" y="2484801"/>
            <a:ext cx="85789" cy="202221"/>
          </a:xfrm>
          <a:prstGeom prst="roundRect">
            <a:avLst/>
          </a:prstGeom>
          <a:solidFill>
            <a:srgbClr val="FF0000">
              <a:alpha val="35000"/>
            </a:srgbClr>
          </a:solidFill>
          <a:ln>
            <a:solidFill>
              <a:srgbClr val="FF0000">
                <a:alpha val="3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3235025" y="3113000"/>
            <a:ext cx="107092" cy="202221"/>
          </a:xfrm>
          <a:prstGeom prst="roundRect">
            <a:avLst/>
          </a:prstGeom>
          <a:solidFill>
            <a:srgbClr val="FF0000">
              <a:alpha val="35000"/>
            </a:srgbClr>
          </a:solidFill>
          <a:ln>
            <a:solidFill>
              <a:srgbClr val="FF0000">
                <a:alpha val="3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3320750" y="3332076"/>
            <a:ext cx="107092" cy="202221"/>
          </a:xfrm>
          <a:prstGeom prst="roundRect">
            <a:avLst/>
          </a:prstGeom>
          <a:solidFill>
            <a:srgbClr val="FF0000">
              <a:alpha val="35000"/>
            </a:srgbClr>
          </a:solidFill>
          <a:ln>
            <a:solidFill>
              <a:srgbClr val="FF0000">
                <a:alpha val="3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3227881" y="3744032"/>
            <a:ext cx="107092" cy="202221"/>
          </a:xfrm>
          <a:prstGeom prst="roundRect">
            <a:avLst/>
          </a:prstGeom>
          <a:solidFill>
            <a:srgbClr val="FF0000">
              <a:alpha val="35000"/>
            </a:srgbClr>
          </a:solidFill>
          <a:ln>
            <a:solidFill>
              <a:srgbClr val="FF0000">
                <a:alpha val="3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>
            <a:off x="3325512" y="3953582"/>
            <a:ext cx="107092" cy="202221"/>
          </a:xfrm>
          <a:prstGeom prst="roundRect">
            <a:avLst/>
          </a:prstGeom>
          <a:solidFill>
            <a:srgbClr val="FF0000">
              <a:alpha val="35000"/>
            </a:srgbClr>
          </a:solidFill>
          <a:ln>
            <a:solidFill>
              <a:srgbClr val="FF0000">
                <a:alpha val="3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3325512" y="4170276"/>
            <a:ext cx="107092" cy="202221"/>
          </a:xfrm>
          <a:prstGeom prst="roundRect">
            <a:avLst/>
          </a:prstGeom>
          <a:solidFill>
            <a:srgbClr val="FF0000">
              <a:alpha val="35000"/>
            </a:srgbClr>
          </a:solidFill>
          <a:ln>
            <a:solidFill>
              <a:srgbClr val="FF0000">
                <a:alpha val="3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/>
          <p:cNvSpPr/>
          <p:nvPr/>
        </p:nvSpPr>
        <p:spPr>
          <a:xfrm>
            <a:off x="3325512" y="4382207"/>
            <a:ext cx="107092" cy="202221"/>
          </a:xfrm>
          <a:prstGeom prst="roundRect">
            <a:avLst/>
          </a:prstGeom>
          <a:solidFill>
            <a:srgbClr val="FF0000">
              <a:alpha val="35000"/>
            </a:srgbClr>
          </a:solidFill>
          <a:ln>
            <a:solidFill>
              <a:srgbClr val="FF0000">
                <a:alpha val="3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/>
          <p:cNvSpPr/>
          <p:nvPr/>
        </p:nvSpPr>
        <p:spPr>
          <a:xfrm>
            <a:off x="3135012" y="4594138"/>
            <a:ext cx="107092" cy="202221"/>
          </a:xfrm>
          <a:prstGeom prst="roundRect">
            <a:avLst/>
          </a:prstGeom>
          <a:solidFill>
            <a:srgbClr val="FF0000">
              <a:alpha val="35000"/>
            </a:srgbClr>
          </a:solidFill>
          <a:ln>
            <a:solidFill>
              <a:srgbClr val="FF0000">
                <a:alpha val="3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1443038" y="5229225"/>
            <a:ext cx="188054" cy="202221"/>
          </a:xfrm>
          <a:prstGeom prst="roundRect">
            <a:avLst/>
          </a:prstGeom>
          <a:solidFill>
            <a:srgbClr val="FF0000">
              <a:alpha val="35000"/>
            </a:srgbClr>
          </a:solidFill>
          <a:ln>
            <a:solidFill>
              <a:srgbClr val="FF0000">
                <a:alpha val="3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1927011" y="5225106"/>
            <a:ext cx="99497" cy="202221"/>
          </a:xfrm>
          <a:prstGeom prst="roundRect">
            <a:avLst/>
          </a:prstGeom>
          <a:solidFill>
            <a:srgbClr val="FF0000">
              <a:alpha val="35000"/>
            </a:srgbClr>
          </a:solidFill>
          <a:ln>
            <a:solidFill>
              <a:srgbClr val="FF0000">
                <a:alpha val="3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>
            <a:off x="2108886" y="5233344"/>
            <a:ext cx="172995" cy="202221"/>
          </a:xfrm>
          <a:prstGeom prst="roundRect">
            <a:avLst/>
          </a:prstGeom>
          <a:solidFill>
            <a:srgbClr val="FF0000">
              <a:alpha val="35000"/>
            </a:srgbClr>
          </a:solidFill>
          <a:ln>
            <a:solidFill>
              <a:srgbClr val="FF0000">
                <a:alpha val="3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1746422" y="5229225"/>
            <a:ext cx="86498" cy="202221"/>
          </a:xfrm>
          <a:prstGeom prst="roundRect">
            <a:avLst/>
          </a:prstGeom>
          <a:solidFill>
            <a:srgbClr val="FF0000">
              <a:alpha val="35000"/>
            </a:srgbClr>
          </a:solidFill>
          <a:ln>
            <a:solidFill>
              <a:srgbClr val="FF0000">
                <a:alpha val="3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/>
          <p:cNvSpPr/>
          <p:nvPr/>
        </p:nvSpPr>
        <p:spPr>
          <a:xfrm>
            <a:off x="5495089" y="2488920"/>
            <a:ext cx="85789" cy="202221"/>
          </a:xfrm>
          <a:prstGeom prst="roundRect">
            <a:avLst/>
          </a:prstGeom>
          <a:solidFill>
            <a:srgbClr val="FF0000">
              <a:alpha val="35000"/>
            </a:srgbClr>
          </a:solidFill>
          <a:ln>
            <a:solidFill>
              <a:srgbClr val="FF0000">
                <a:alpha val="3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Data: Hand-Labeled OCR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38914" name="Picture 2" descr="C:\My Dropbox\Projects\School\Presentations\Presenting at CPMS SRC\Images\LydiaRogersChildren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71600" y="1819303"/>
            <a:ext cx="6400800" cy="3645333"/>
          </a:xfrm>
          <a:prstGeom prst="rect">
            <a:avLst/>
          </a:prstGeom>
          <a:noFill/>
        </p:spPr>
      </p:pic>
      <p:sp>
        <p:nvSpPr>
          <p:cNvPr id="5" name="Rounded Rectangle 4"/>
          <p:cNvSpPr/>
          <p:nvPr/>
        </p:nvSpPr>
        <p:spPr>
          <a:xfrm>
            <a:off x="1430574" y="3148718"/>
            <a:ext cx="121920" cy="155314"/>
          </a:xfrm>
          <a:prstGeom prst="roundRect">
            <a:avLst/>
          </a:prstGeom>
          <a:solidFill>
            <a:schemeClr val="accent1">
              <a:alpha val="35000"/>
            </a:schemeClr>
          </a:solidFill>
          <a:ln>
            <a:solidFill>
              <a:schemeClr val="accent1">
                <a:shade val="50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164587" y="3151905"/>
            <a:ext cx="524942" cy="155837"/>
          </a:xfrm>
          <a:prstGeom prst="roundRect">
            <a:avLst/>
          </a:prstGeom>
          <a:solidFill>
            <a:srgbClr val="FF0000">
              <a:alpha val="35000"/>
            </a:srgbClr>
          </a:solidFill>
          <a:ln>
            <a:solidFill>
              <a:srgbClr val="FF0000">
                <a:alpha val="3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735465" y="3147249"/>
            <a:ext cx="510655" cy="160493"/>
          </a:xfrm>
          <a:prstGeom prst="roundRect">
            <a:avLst/>
          </a:prstGeom>
          <a:solidFill>
            <a:srgbClr val="FFC000">
              <a:alpha val="35000"/>
            </a:srgbClr>
          </a:solidFill>
          <a:ln>
            <a:solidFill>
              <a:srgbClr val="FFC000">
                <a:alpha val="3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746895" y="3151904"/>
            <a:ext cx="1168999" cy="155839"/>
          </a:xfrm>
          <a:prstGeom prst="roundRect">
            <a:avLst/>
          </a:prstGeom>
          <a:solidFill>
            <a:srgbClr val="00B050">
              <a:alpha val="35000"/>
            </a:srgbClr>
          </a:solidFill>
          <a:ln>
            <a:solidFill>
              <a:srgbClr val="00B050">
                <a:alpha val="3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5553899" y="3148717"/>
            <a:ext cx="1524750" cy="159027"/>
          </a:xfrm>
          <a:prstGeom prst="roundRect">
            <a:avLst/>
          </a:prstGeom>
          <a:solidFill>
            <a:srgbClr val="7030A0">
              <a:alpha val="35000"/>
            </a:srgbClr>
          </a:solidFill>
          <a:ln>
            <a:solidFill>
              <a:srgbClr val="7030A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Induced Regex Wrappers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352800" y="1642646"/>
            <a:ext cx="243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Single-Specific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3352800" y="3099662"/>
            <a:ext cx="243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Single-General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3352800" y="4747975"/>
            <a:ext cx="243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Multi-General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571500" y="2023646"/>
            <a:ext cx="800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)(\.	)(Lydia)( )(Lewis)(\*, )(b\. )  …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500" y="3471447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([a-z]{1,5})([ \t\r\n\.]{1,6})([a-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zA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-Z]{3,9})([ \t\r\n]{1,5}) ([a-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zA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-Z]{3,9})([ \t\r\n\*,]{1,7})([ \t\r\n\.a-z]{1,7})  …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500" y="5130225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([iv]{1,3})([	\.]{2,2})([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ACHJLacdehilmnrstuvy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]{4,6})([ ]{1,1}) ([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Leisw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]{5,6})([ \*,]{2,3})([ \.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abp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]{3,5})  …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62721" y="5176667"/>
            <a:ext cx="1354923" cy="231939"/>
          </a:xfrm>
          <a:prstGeom prst="roundRect">
            <a:avLst/>
          </a:prstGeom>
          <a:solidFill>
            <a:schemeClr val="accent1">
              <a:alpha val="35000"/>
            </a:schemeClr>
          </a:solidFill>
          <a:ln>
            <a:solidFill>
              <a:schemeClr val="accent1">
                <a:shade val="50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661395" y="3520807"/>
            <a:ext cx="1437750" cy="231939"/>
          </a:xfrm>
          <a:prstGeom prst="roundRect">
            <a:avLst/>
          </a:prstGeom>
          <a:solidFill>
            <a:schemeClr val="accent1">
              <a:alpha val="35000"/>
            </a:schemeClr>
          </a:solidFill>
          <a:ln>
            <a:solidFill>
              <a:schemeClr val="accent1">
                <a:shade val="50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671996" y="2073938"/>
            <a:ext cx="321915" cy="231939"/>
          </a:xfrm>
          <a:prstGeom prst="roundRect">
            <a:avLst/>
          </a:prstGeom>
          <a:solidFill>
            <a:schemeClr val="accent1">
              <a:alpha val="35000"/>
            </a:schemeClr>
          </a:solidFill>
          <a:ln>
            <a:solidFill>
              <a:schemeClr val="accent1">
                <a:shade val="50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1722782" y="2081917"/>
            <a:ext cx="813683" cy="231250"/>
          </a:xfrm>
          <a:prstGeom prst="roundRect">
            <a:avLst/>
          </a:prstGeom>
          <a:solidFill>
            <a:srgbClr val="FF0000">
              <a:alpha val="35000"/>
            </a:srgbClr>
          </a:solidFill>
          <a:ln>
            <a:solidFill>
              <a:srgbClr val="FF0000">
                <a:alpha val="3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2908561" y="2077261"/>
            <a:ext cx="868309" cy="236569"/>
          </a:xfrm>
          <a:prstGeom prst="roundRect">
            <a:avLst/>
          </a:prstGeom>
          <a:solidFill>
            <a:srgbClr val="FFC000">
              <a:alpha val="35000"/>
            </a:srgbClr>
          </a:solidFill>
          <a:ln>
            <a:solidFill>
              <a:srgbClr val="FFC000">
                <a:alpha val="3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3616411" y="5184645"/>
            <a:ext cx="3507958" cy="231250"/>
          </a:xfrm>
          <a:prstGeom prst="roundRect">
            <a:avLst/>
          </a:prstGeom>
          <a:solidFill>
            <a:srgbClr val="FF0000">
              <a:alpha val="35000"/>
            </a:srgbClr>
          </a:solidFill>
          <a:ln>
            <a:solidFill>
              <a:srgbClr val="FF0000">
                <a:alpha val="3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4331472" y="3516859"/>
            <a:ext cx="1822838" cy="231250"/>
          </a:xfrm>
          <a:prstGeom prst="roundRect">
            <a:avLst/>
          </a:prstGeom>
          <a:solidFill>
            <a:srgbClr val="FF0000">
              <a:alpha val="35000"/>
            </a:srgbClr>
          </a:solidFill>
          <a:ln>
            <a:solidFill>
              <a:srgbClr val="FF0000">
                <a:alpha val="3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641777" y="5426480"/>
            <a:ext cx="1727712" cy="236569"/>
          </a:xfrm>
          <a:prstGeom prst="roundRect">
            <a:avLst/>
          </a:prstGeom>
          <a:solidFill>
            <a:srgbClr val="FFC000">
              <a:alpha val="35000"/>
            </a:srgbClr>
          </a:solidFill>
          <a:ln>
            <a:solidFill>
              <a:srgbClr val="FFC000">
                <a:alpha val="3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640451" y="3774596"/>
            <a:ext cx="1840356" cy="236569"/>
          </a:xfrm>
          <a:prstGeom prst="roundRect">
            <a:avLst/>
          </a:prstGeom>
          <a:solidFill>
            <a:srgbClr val="FFC000">
              <a:alpha val="35000"/>
            </a:srgbClr>
          </a:solidFill>
          <a:ln>
            <a:solidFill>
              <a:srgbClr val="FFC000">
                <a:alpha val="3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7086600" y="19050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Character Classes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315200" y="2286000"/>
            <a:ext cx="160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[a-z]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[A-Z]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[0-9]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[ \t\r\n]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&lt;each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punct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.&gt;</a:t>
            </a:r>
          </a:p>
        </p:txBody>
      </p:sp>
      <p:sp>
        <p:nvSpPr>
          <p:cNvPr id="26" name="Right Bracket 25"/>
          <p:cNvSpPr/>
          <p:nvPr/>
        </p:nvSpPr>
        <p:spPr>
          <a:xfrm>
            <a:off x="8698726" y="1852653"/>
            <a:ext cx="196795" cy="1410694"/>
          </a:xfrm>
          <a:prstGeom prst="rightBracket">
            <a:avLst>
              <a:gd name="adj" fmla="val 169949"/>
            </a:avLst>
          </a:prstGeom>
          <a:ln w="254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Bracket 26"/>
          <p:cNvSpPr/>
          <p:nvPr/>
        </p:nvSpPr>
        <p:spPr>
          <a:xfrm rot="10800000">
            <a:off x="7042205" y="1828800"/>
            <a:ext cx="196795" cy="1410694"/>
          </a:xfrm>
          <a:prstGeom prst="rightBracket">
            <a:avLst>
              <a:gd name="adj" fmla="val 169949"/>
            </a:avLst>
          </a:prstGeom>
          <a:ln w="254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Data: Hand-Labeled OCR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38914" name="Picture 2" descr="C:\My Dropbox\Projects\School\Presentations\Presenting at CPMS SRC\Images\LydiaRogersChildren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371600" y="2593681"/>
            <a:ext cx="6400800" cy="2326851"/>
          </a:xfrm>
          <a:prstGeom prst="rect">
            <a:avLst/>
          </a:prstGeom>
          <a:noFill/>
        </p:spPr>
      </p:pic>
      <p:sp>
        <p:nvSpPr>
          <p:cNvPr id="5" name="Rounded Rectangle 4"/>
          <p:cNvSpPr/>
          <p:nvPr/>
        </p:nvSpPr>
        <p:spPr>
          <a:xfrm>
            <a:off x="1419421" y="2606676"/>
            <a:ext cx="121920" cy="155314"/>
          </a:xfrm>
          <a:prstGeom prst="roundRect">
            <a:avLst/>
          </a:prstGeom>
          <a:solidFill>
            <a:schemeClr val="accent1">
              <a:alpha val="35000"/>
            </a:schemeClr>
          </a:solidFill>
          <a:ln>
            <a:solidFill>
              <a:schemeClr val="accent1">
                <a:shade val="50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140734" y="2600338"/>
            <a:ext cx="524942" cy="155837"/>
          </a:xfrm>
          <a:prstGeom prst="roundRect">
            <a:avLst/>
          </a:prstGeom>
          <a:solidFill>
            <a:srgbClr val="FF0000">
              <a:alpha val="35000"/>
            </a:srgbClr>
          </a:solidFill>
          <a:ln>
            <a:solidFill>
              <a:srgbClr val="FF0000">
                <a:alpha val="3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711612" y="2595682"/>
            <a:ext cx="510655" cy="160493"/>
          </a:xfrm>
          <a:prstGeom prst="roundRect">
            <a:avLst/>
          </a:prstGeom>
          <a:solidFill>
            <a:srgbClr val="FFC000">
              <a:alpha val="35000"/>
            </a:srgbClr>
          </a:solidFill>
          <a:ln>
            <a:solidFill>
              <a:srgbClr val="FFC000">
                <a:alpha val="3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730993" y="2597162"/>
            <a:ext cx="1168999" cy="155839"/>
          </a:xfrm>
          <a:prstGeom prst="roundRect">
            <a:avLst/>
          </a:prstGeom>
          <a:solidFill>
            <a:srgbClr val="00B050">
              <a:alpha val="35000"/>
            </a:srgbClr>
          </a:solidFill>
          <a:ln>
            <a:solidFill>
              <a:srgbClr val="00B050">
                <a:alpha val="3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5545948" y="2598751"/>
            <a:ext cx="1524750" cy="159027"/>
          </a:xfrm>
          <a:prstGeom prst="roundRect">
            <a:avLst/>
          </a:prstGeom>
          <a:solidFill>
            <a:srgbClr val="7030A0">
              <a:alpha val="35000"/>
            </a:srgbClr>
          </a:solidFill>
          <a:ln>
            <a:solidFill>
              <a:srgbClr val="7030A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429080" y="2809444"/>
            <a:ext cx="199695" cy="156639"/>
          </a:xfrm>
          <a:prstGeom prst="roundRect">
            <a:avLst/>
          </a:prstGeom>
          <a:solidFill>
            <a:schemeClr val="accent1">
              <a:alpha val="35000"/>
            </a:schemeClr>
          </a:solidFill>
          <a:ln>
            <a:solidFill>
              <a:schemeClr val="accent1">
                <a:shade val="50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1422730" y="3231719"/>
            <a:ext cx="301295" cy="156639"/>
          </a:xfrm>
          <a:prstGeom prst="roundRect">
            <a:avLst/>
          </a:prstGeom>
          <a:solidFill>
            <a:schemeClr val="accent1">
              <a:alpha val="35000"/>
            </a:schemeClr>
          </a:solidFill>
          <a:ln>
            <a:solidFill>
              <a:schemeClr val="accent1">
                <a:shade val="50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1409588" y="3647148"/>
            <a:ext cx="130287" cy="174530"/>
          </a:xfrm>
          <a:prstGeom prst="roundRect">
            <a:avLst/>
          </a:prstGeom>
          <a:solidFill>
            <a:schemeClr val="accent1">
              <a:alpha val="35000"/>
            </a:schemeClr>
          </a:solidFill>
          <a:ln>
            <a:solidFill>
              <a:schemeClr val="accent1">
                <a:shade val="50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1409700" y="3863008"/>
            <a:ext cx="212725" cy="170951"/>
          </a:xfrm>
          <a:prstGeom prst="roundRect">
            <a:avLst/>
          </a:prstGeom>
          <a:solidFill>
            <a:schemeClr val="accent1">
              <a:alpha val="35000"/>
            </a:schemeClr>
          </a:solidFill>
          <a:ln>
            <a:solidFill>
              <a:schemeClr val="accent1">
                <a:shade val="50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1412875" y="4061528"/>
            <a:ext cx="312558" cy="183144"/>
          </a:xfrm>
          <a:prstGeom prst="roundRect">
            <a:avLst/>
          </a:prstGeom>
          <a:solidFill>
            <a:schemeClr val="accent1">
              <a:alpha val="35000"/>
            </a:schemeClr>
          </a:solidFill>
          <a:ln>
            <a:solidFill>
              <a:schemeClr val="accent1">
                <a:shade val="50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1422400" y="3440733"/>
            <a:ext cx="215900" cy="170951"/>
          </a:xfrm>
          <a:prstGeom prst="roundRect">
            <a:avLst/>
          </a:prstGeom>
          <a:solidFill>
            <a:schemeClr val="accent1">
              <a:alpha val="35000"/>
            </a:schemeClr>
          </a:solidFill>
          <a:ln>
            <a:solidFill>
              <a:schemeClr val="accent1">
                <a:shade val="50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2166134" y="2822588"/>
            <a:ext cx="602466" cy="155837"/>
          </a:xfrm>
          <a:prstGeom prst="roundRect">
            <a:avLst/>
          </a:prstGeom>
          <a:solidFill>
            <a:srgbClr val="FF0000">
              <a:alpha val="35000"/>
            </a:srgbClr>
          </a:solidFill>
          <a:ln>
            <a:solidFill>
              <a:srgbClr val="FF0000">
                <a:alpha val="3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2159784" y="3238513"/>
            <a:ext cx="524942" cy="155837"/>
          </a:xfrm>
          <a:prstGeom prst="roundRect">
            <a:avLst/>
          </a:prstGeom>
          <a:solidFill>
            <a:srgbClr val="FF0000">
              <a:alpha val="35000"/>
            </a:srgbClr>
          </a:solidFill>
          <a:ln>
            <a:solidFill>
              <a:srgbClr val="FF0000">
                <a:alpha val="3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2162959" y="3448063"/>
            <a:ext cx="608816" cy="155837"/>
          </a:xfrm>
          <a:prstGeom prst="roundRect">
            <a:avLst/>
          </a:prstGeom>
          <a:solidFill>
            <a:srgbClr val="FF0000">
              <a:alpha val="35000"/>
            </a:srgbClr>
          </a:solidFill>
          <a:ln>
            <a:solidFill>
              <a:srgbClr val="FF0000">
                <a:alpha val="3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2166134" y="3657613"/>
            <a:ext cx="596116" cy="155837"/>
          </a:xfrm>
          <a:prstGeom prst="roundRect">
            <a:avLst/>
          </a:prstGeom>
          <a:solidFill>
            <a:srgbClr val="FF0000">
              <a:alpha val="35000"/>
            </a:srgbClr>
          </a:solidFill>
          <a:ln>
            <a:solidFill>
              <a:srgbClr val="FF0000">
                <a:alpha val="3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2175658" y="3879863"/>
            <a:ext cx="586591" cy="155837"/>
          </a:xfrm>
          <a:prstGeom prst="roundRect">
            <a:avLst/>
          </a:prstGeom>
          <a:solidFill>
            <a:srgbClr val="FF0000">
              <a:alpha val="35000"/>
            </a:srgbClr>
          </a:solidFill>
          <a:ln>
            <a:solidFill>
              <a:srgbClr val="FF0000">
                <a:alpha val="3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2159784" y="4076713"/>
            <a:ext cx="418316" cy="155837"/>
          </a:xfrm>
          <a:prstGeom prst="roundRect">
            <a:avLst/>
          </a:prstGeom>
          <a:solidFill>
            <a:srgbClr val="FF0000">
              <a:alpha val="35000"/>
            </a:srgbClr>
          </a:solidFill>
          <a:ln>
            <a:solidFill>
              <a:srgbClr val="FF0000">
                <a:alpha val="3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2838612" y="2817932"/>
            <a:ext cx="587213" cy="160493"/>
          </a:xfrm>
          <a:prstGeom prst="roundRect">
            <a:avLst/>
          </a:prstGeom>
          <a:solidFill>
            <a:srgbClr val="FFC000">
              <a:alpha val="35000"/>
            </a:srgbClr>
          </a:solidFill>
          <a:ln>
            <a:solidFill>
              <a:srgbClr val="FFC000">
                <a:alpha val="3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2717962" y="3233857"/>
            <a:ext cx="510655" cy="160493"/>
          </a:xfrm>
          <a:prstGeom prst="roundRect">
            <a:avLst/>
          </a:prstGeom>
          <a:solidFill>
            <a:srgbClr val="FFC000">
              <a:alpha val="35000"/>
            </a:srgbClr>
          </a:solidFill>
          <a:ln>
            <a:solidFill>
              <a:srgbClr val="FFC000">
                <a:alpha val="3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2816387" y="3449757"/>
            <a:ext cx="510655" cy="160493"/>
          </a:xfrm>
          <a:prstGeom prst="roundRect">
            <a:avLst/>
          </a:prstGeom>
          <a:solidFill>
            <a:srgbClr val="FFC000">
              <a:alpha val="35000"/>
            </a:srgbClr>
          </a:solidFill>
          <a:ln>
            <a:solidFill>
              <a:srgbClr val="FFC000">
                <a:alpha val="3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2816387" y="3659307"/>
            <a:ext cx="510655" cy="160493"/>
          </a:xfrm>
          <a:prstGeom prst="roundRect">
            <a:avLst/>
          </a:prstGeom>
          <a:solidFill>
            <a:srgbClr val="FFC000">
              <a:alpha val="35000"/>
            </a:srgbClr>
          </a:solidFill>
          <a:ln>
            <a:solidFill>
              <a:srgbClr val="FFC000">
                <a:alpha val="3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2825912" y="3875207"/>
            <a:ext cx="599913" cy="160493"/>
          </a:xfrm>
          <a:prstGeom prst="roundRect">
            <a:avLst/>
          </a:prstGeom>
          <a:solidFill>
            <a:srgbClr val="FFC000">
              <a:alpha val="35000"/>
            </a:srgbClr>
          </a:solidFill>
          <a:ln>
            <a:solidFill>
              <a:srgbClr val="FFC000">
                <a:alpha val="3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3864343" y="2816237"/>
            <a:ext cx="1244232" cy="155839"/>
          </a:xfrm>
          <a:prstGeom prst="roundRect">
            <a:avLst/>
          </a:prstGeom>
          <a:solidFill>
            <a:srgbClr val="00B050">
              <a:alpha val="35000"/>
            </a:srgbClr>
          </a:solidFill>
          <a:ln>
            <a:solidFill>
              <a:srgbClr val="00B050">
                <a:alpha val="3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3759568" y="3244862"/>
            <a:ext cx="1168999" cy="155839"/>
          </a:xfrm>
          <a:prstGeom prst="roundRect">
            <a:avLst/>
          </a:prstGeom>
          <a:solidFill>
            <a:srgbClr val="00B050">
              <a:alpha val="35000"/>
            </a:srgbClr>
          </a:solidFill>
          <a:ln>
            <a:solidFill>
              <a:srgbClr val="00B050">
                <a:alpha val="3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6019022" y="2819400"/>
            <a:ext cx="835001" cy="146437"/>
          </a:xfrm>
          <a:prstGeom prst="roundRect">
            <a:avLst/>
          </a:prstGeom>
          <a:solidFill>
            <a:srgbClr val="7030A0">
              <a:alpha val="35000"/>
            </a:srgbClr>
          </a:solidFill>
          <a:ln>
            <a:solidFill>
              <a:srgbClr val="7030A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4045747" y="3448050"/>
            <a:ext cx="1245377" cy="159027"/>
          </a:xfrm>
          <a:prstGeom prst="roundRect">
            <a:avLst/>
          </a:prstGeom>
          <a:solidFill>
            <a:srgbClr val="7030A0">
              <a:alpha val="35000"/>
            </a:srgbClr>
          </a:solidFill>
          <a:ln>
            <a:solidFill>
              <a:srgbClr val="7030A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4036222" y="3667125"/>
            <a:ext cx="1248552" cy="159027"/>
          </a:xfrm>
          <a:prstGeom prst="roundRect">
            <a:avLst/>
          </a:prstGeom>
          <a:solidFill>
            <a:srgbClr val="7030A0">
              <a:alpha val="35000"/>
            </a:srgbClr>
          </a:solidFill>
          <a:ln>
            <a:solidFill>
              <a:srgbClr val="7030A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4044173" y="3873500"/>
            <a:ext cx="1150127" cy="159027"/>
          </a:xfrm>
          <a:prstGeom prst="roundRect">
            <a:avLst/>
          </a:prstGeom>
          <a:solidFill>
            <a:srgbClr val="7030A0">
              <a:alpha val="35000"/>
            </a:srgbClr>
          </a:solidFill>
          <a:ln>
            <a:solidFill>
              <a:srgbClr val="7030A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3852849" y="4081449"/>
            <a:ext cx="1162050" cy="159027"/>
          </a:xfrm>
          <a:prstGeom prst="roundRect">
            <a:avLst/>
          </a:prstGeom>
          <a:solidFill>
            <a:srgbClr val="7030A0">
              <a:alpha val="35000"/>
            </a:srgbClr>
          </a:solidFill>
          <a:ln>
            <a:solidFill>
              <a:srgbClr val="7030A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>
            <a:off x="2638587" y="4081582"/>
            <a:ext cx="599913" cy="160493"/>
          </a:xfrm>
          <a:prstGeom prst="roundRect">
            <a:avLst/>
          </a:prstGeom>
          <a:solidFill>
            <a:srgbClr val="FFC000">
              <a:alpha val="35000"/>
            </a:srgbClr>
          </a:solidFill>
          <a:ln>
            <a:solidFill>
              <a:srgbClr val="FFC000">
                <a:alpha val="3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5552298" y="3235325"/>
            <a:ext cx="1166002" cy="159027"/>
          </a:xfrm>
          <a:prstGeom prst="roundRect">
            <a:avLst/>
          </a:prstGeom>
          <a:solidFill>
            <a:srgbClr val="7030A0">
              <a:alpha val="35000"/>
            </a:srgbClr>
          </a:solidFill>
          <a:ln>
            <a:solidFill>
              <a:srgbClr val="7030A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/>
          <p:cNvSpPr/>
          <p:nvPr/>
        </p:nvSpPr>
        <p:spPr>
          <a:xfrm>
            <a:off x="1327868" y="3012357"/>
            <a:ext cx="685083" cy="152262"/>
          </a:xfrm>
          <a:prstGeom prst="roundRect">
            <a:avLst/>
          </a:prstGeom>
          <a:solidFill>
            <a:srgbClr val="7030A0">
              <a:alpha val="35000"/>
            </a:srgbClr>
          </a:solidFill>
          <a:ln>
            <a:solidFill>
              <a:srgbClr val="7030A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/>
          <p:cNvSpPr/>
          <p:nvPr/>
        </p:nvSpPr>
        <p:spPr>
          <a:xfrm>
            <a:off x="4041775" y="3439481"/>
            <a:ext cx="1255155" cy="176930"/>
          </a:xfrm>
          <a:prstGeom prst="roundRect">
            <a:avLst/>
          </a:prstGeom>
          <a:solidFill>
            <a:srgbClr val="00B050">
              <a:alpha val="19000"/>
            </a:srgbClr>
          </a:solidFill>
          <a:ln>
            <a:solidFill>
              <a:srgbClr val="00B050">
                <a:alpha val="3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4029075" y="3658556"/>
            <a:ext cx="1255155" cy="176930"/>
          </a:xfrm>
          <a:prstGeom prst="roundRect">
            <a:avLst/>
          </a:prstGeom>
          <a:solidFill>
            <a:srgbClr val="00B050">
              <a:alpha val="19000"/>
            </a:srgbClr>
          </a:solidFill>
          <a:ln>
            <a:solidFill>
              <a:srgbClr val="00B050">
                <a:alpha val="3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4041775" y="3861756"/>
            <a:ext cx="1146175" cy="176930"/>
          </a:xfrm>
          <a:prstGeom prst="roundRect">
            <a:avLst/>
          </a:prstGeom>
          <a:solidFill>
            <a:srgbClr val="00B050">
              <a:alpha val="19000"/>
            </a:srgbClr>
          </a:solidFill>
          <a:ln>
            <a:solidFill>
              <a:srgbClr val="00B050">
                <a:alpha val="3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>
            <a:off x="3848100" y="4074481"/>
            <a:ext cx="1165225" cy="176930"/>
          </a:xfrm>
          <a:prstGeom prst="roundRect">
            <a:avLst/>
          </a:prstGeom>
          <a:solidFill>
            <a:srgbClr val="00B050">
              <a:alpha val="19000"/>
            </a:srgbClr>
          </a:solidFill>
          <a:ln>
            <a:solidFill>
              <a:srgbClr val="00B050">
                <a:alpha val="3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Preliminary Results</a:t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>(Field Label F-measure, Small Dataset)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6" name="Chart 5"/>
          <p:cNvGraphicFramePr/>
          <p:nvPr/>
        </p:nvGraphicFramePr>
        <p:xfrm>
          <a:off x="1371600" y="1828800"/>
          <a:ext cx="5219699" cy="4324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Conclusions and Future 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graphicFrame>
        <p:nvGraphicFramePr>
          <p:cNvPr id="5" name="Chart 4"/>
          <p:cNvGraphicFramePr/>
          <p:nvPr/>
        </p:nvGraphicFramePr>
        <p:xfrm>
          <a:off x="1371600" y="1828800"/>
          <a:ext cx="6429376" cy="4324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All done.  Suggestions?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37890" name="Picture 2" descr="C:\My Dropbox\Projects\School\Presentations\Presenting at CPMS SRC\Images\RatDataEntr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9887" y="1295400"/>
            <a:ext cx="5864226" cy="49650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We Love Data (In Digital Form)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33794" name="Picture 2" descr="C:\My Dropbox\Projects\School\Presentations\Presenting at CPMS SRC\Images\computer-hug-cartoo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1087" y="1371600"/>
            <a:ext cx="4041826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Lots of Paper Documents in the World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32770" name="Picture 2" descr="C:\My Dropbox\Projects\School\Presentations\Presenting at CPMS SRC\Images\figure-8-bookcase-job-koelewij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1153" y="1752600"/>
            <a:ext cx="7361695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Lots of Text in Paper Documents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34818" name="Picture 2" descr="C:\My Dropbox\Projects\School\Presentations\Presenting at CPMS SRC\Images\Encyclopedia Britannica.jpg"/>
          <p:cNvPicPr>
            <a:picLocks noChangeAspect="1" noChangeArrowheads="1"/>
          </p:cNvPicPr>
          <p:nvPr/>
        </p:nvPicPr>
        <p:blipFill>
          <a:blip r:embed="rId3" cstate="print">
            <a:lum bright="7000"/>
          </a:blip>
          <a:srcRect/>
          <a:stretch>
            <a:fillRect/>
          </a:stretch>
        </p:blipFill>
        <p:spPr bwMode="auto">
          <a:xfrm>
            <a:off x="630936" y="1447800"/>
            <a:ext cx="3864864" cy="4876800"/>
          </a:xfrm>
          <a:prstGeom prst="rect">
            <a:avLst/>
          </a:prstGeom>
          <a:noFill/>
        </p:spPr>
      </p:pic>
      <p:pic>
        <p:nvPicPr>
          <p:cNvPr id="34819" name="Picture 3" descr="C:\My Dropbox\Projects\School\Presentations\Presenting at CPMS SRC\Images\Wall Street Journal.jpg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/>
          <a:stretch>
            <a:fillRect/>
          </a:stretch>
        </p:blipFill>
        <p:spPr bwMode="auto">
          <a:xfrm>
            <a:off x="4800600" y="1447800"/>
            <a:ext cx="3632523" cy="495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Lots of Lists in Text</a:t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>Lots of Data in Lists</a:t>
            </a:r>
          </a:p>
        </p:txBody>
      </p:sp>
      <p:pic>
        <p:nvPicPr>
          <p:cNvPr id="3074" name="Picture 2" descr="C:\My Dropbox\Projects\School\Presentations\Pictures\Example Text\Births of Children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3616038"/>
            <a:ext cx="3373438" cy="2462213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5628415" y="4270477"/>
            <a:ext cx="3001478" cy="1559296"/>
          </a:xfrm>
          <a:prstGeom prst="rect">
            <a:avLst/>
          </a:prstGeom>
          <a:solidFill>
            <a:srgbClr val="FF0000">
              <a:alpha val="0"/>
            </a:srgbClr>
          </a:solidFill>
          <a:ln>
            <a:solidFill>
              <a:srgbClr val="FF00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5" name="Picture 3" descr="C:\My Dropbox\Projects\School\Presentations\Pictures\Example Text\name index.tif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905120" y="1656522"/>
            <a:ext cx="1828680" cy="2496851"/>
          </a:xfrm>
          <a:prstGeom prst="rect">
            <a:avLst/>
          </a:prstGeom>
          <a:noFill/>
        </p:spPr>
      </p:pic>
      <p:pic>
        <p:nvPicPr>
          <p:cNvPr id="3076" name="Picture 4" descr="C:\My Dropbox\Projects\School\Presentations\Pictures\Example Text\yearbook 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2448" y="5240051"/>
            <a:ext cx="4925352" cy="838200"/>
          </a:xfrm>
          <a:prstGeom prst="rect">
            <a:avLst/>
          </a:prstGeom>
          <a:noFill/>
        </p:spPr>
      </p:pic>
      <p:pic>
        <p:nvPicPr>
          <p:cNvPr id="3077" name="Picture 5" descr="C:\My Dropbox\Projects\School\Presentations\Pictures\Example Text\yearbook 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95788" y="1963451"/>
            <a:ext cx="4367212" cy="1473119"/>
          </a:xfrm>
          <a:prstGeom prst="rect">
            <a:avLst/>
          </a:prstGeom>
          <a:noFill/>
        </p:spPr>
      </p:pic>
      <p:pic>
        <p:nvPicPr>
          <p:cNvPr id="3078" name="Picture 6" descr="C:\My Dropbox\Projects\School\Presentations\Pictures\Example Text\yearbook 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3438" y="4351283"/>
            <a:ext cx="3738562" cy="660168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1964006" y="2047460"/>
            <a:ext cx="1683969" cy="2176669"/>
          </a:xfrm>
          <a:prstGeom prst="rect">
            <a:avLst/>
          </a:prstGeom>
          <a:solidFill>
            <a:srgbClr val="FF0000">
              <a:alpha val="0"/>
            </a:srgbClr>
          </a:solidFill>
          <a:ln>
            <a:solidFill>
              <a:srgbClr val="FF00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Manual Data Entry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35842" name="Picture 2" descr="C:\My Dropbox\Projects\School\Presentations\Presenting at CPMS SRC\Images\DataEntr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371600"/>
            <a:ext cx="3426333" cy="5257800"/>
          </a:xfrm>
          <a:prstGeom prst="rect">
            <a:avLst/>
          </a:prstGeom>
          <a:noFill/>
        </p:spPr>
      </p:pic>
      <p:pic>
        <p:nvPicPr>
          <p:cNvPr id="35843" name="Picture 3" descr="C:\My Dropbox\Projects\School\Presentations\Presenting at CPMS SRC\Images\data entry typi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2057400"/>
            <a:ext cx="4597400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Wrappers: Individualized </a:t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>Extraction Rules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36867" name="Picture 3" descr="C:\My Dropbox\Projects\School\Presentations\Presenting at CPMS SRC\Images\HelloWorld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552949" y="1431141"/>
            <a:ext cx="4038101" cy="52744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My Dropbox\Projects\School\Presentations\2011.12 LDS Church and Dennis Meldrum Visit\Pictures\PreziOverviewSlide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2022484"/>
            <a:ext cx="9144000" cy="3844916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Semi-Automatic </a:t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>Wrapper Induction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My Dropbox\Projects\School\Presentations\2011.12 LDS Church and Dennis Meldrum Visit\Pictures\PreziOverviewSlide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456372" y="1"/>
            <a:ext cx="4231256" cy="6857998"/>
          </a:xfrm>
          <a:prstGeom prst="rect">
            <a:avLst/>
          </a:prstGeom>
          <a:noFill/>
        </p:spPr>
      </p:pic>
      <p:sp>
        <p:nvSpPr>
          <p:cNvPr id="6" name="Rounded Rectangle 5"/>
          <p:cNvSpPr/>
          <p:nvPr/>
        </p:nvSpPr>
        <p:spPr>
          <a:xfrm>
            <a:off x="467139" y="428708"/>
            <a:ext cx="2885661" cy="915062"/>
          </a:xfrm>
          <a:prstGeom prst="roundRect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638800" y="268355"/>
            <a:ext cx="2971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Weakly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</a:t>
            </a:r>
            <a:r>
              <a:rPr lang="en-US" sz="2800" dirty="0" smtClean="0">
                <a:solidFill>
                  <a:schemeClr val="tx2"/>
                </a:solidFill>
              </a:rPr>
              <a:t>supervised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Wrapper Induction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971800" cy="11430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tx2"/>
                </a:solidFill>
              </a:rPr>
              <a:t>Semi-supervised </a:t>
            </a:r>
            <a:br>
              <a:rPr lang="en-US" sz="2800" dirty="0" smtClean="0">
                <a:solidFill>
                  <a:schemeClr val="tx2"/>
                </a:solidFill>
              </a:rPr>
            </a:br>
            <a:r>
              <a:rPr lang="en-US" sz="2800" dirty="0" smtClean="0">
                <a:solidFill>
                  <a:schemeClr val="tx2"/>
                </a:solidFill>
              </a:rPr>
              <a:t>Wrapper Induction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2327</TotalTime>
  <Words>370</Words>
  <Application>Microsoft Office PowerPoint</Application>
  <PresentationFormat>On-screen Show (4:3)</PresentationFormat>
  <Paragraphs>93</Paragraphs>
  <Slides>17</Slides>
  <Notes>14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ListReader: Wrapper Induction for Lists in OCRed Documents</vt:lpstr>
      <vt:lpstr>We Love Data (In Digital Form)</vt:lpstr>
      <vt:lpstr>Lots of Paper Documents in the World</vt:lpstr>
      <vt:lpstr>Lots of Text in Paper Documents</vt:lpstr>
      <vt:lpstr>Lots of Lists in Text Lots of Data in Lists</vt:lpstr>
      <vt:lpstr>Manual Data Entry</vt:lpstr>
      <vt:lpstr>Wrappers: Individualized  Extraction Rules</vt:lpstr>
      <vt:lpstr>Semi-Automatic  Wrapper Induction</vt:lpstr>
      <vt:lpstr>Semi-supervised  Wrapper Induction</vt:lpstr>
      <vt:lpstr>Data: Image</vt:lpstr>
      <vt:lpstr>Data: OCR</vt:lpstr>
      <vt:lpstr>Data: Hand-Labeled OCR</vt:lpstr>
      <vt:lpstr>Induced Regex Wrappers</vt:lpstr>
      <vt:lpstr>Data: Hand-Labeled OCR</vt:lpstr>
      <vt:lpstr>Preliminary Results (Field Label F-measure, Small Dataset)</vt:lpstr>
      <vt:lpstr>Conclusions and Future Work</vt:lpstr>
      <vt:lpstr>All done.  Suggestions?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ListReader  Wrapper Induction</dc:title>
  <dc:creator/>
  <cp:lastModifiedBy>Thomas L. Packer</cp:lastModifiedBy>
  <cp:revision>242</cp:revision>
  <dcterms:created xsi:type="dcterms:W3CDTF">2006-08-16T00:00:00Z</dcterms:created>
  <dcterms:modified xsi:type="dcterms:W3CDTF">2012-03-20T14:54:21Z</dcterms:modified>
</cp:coreProperties>
</file>