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31" r:id="rId3"/>
    <p:sldId id="300" r:id="rId4"/>
    <p:sldId id="261" r:id="rId5"/>
    <p:sldId id="315" r:id="rId6"/>
    <p:sldId id="339" r:id="rId7"/>
    <p:sldId id="348" r:id="rId8"/>
    <p:sldId id="338" r:id="rId9"/>
    <p:sldId id="342" r:id="rId10"/>
    <p:sldId id="334" r:id="rId11"/>
    <p:sldId id="346" r:id="rId12"/>
    <p:sldId id="347" r:id="rId13"/>
    <p:sldId id="336" r:id="rId14"/>
    <p:sldId id="332" r:id="rId15"/>
    <p:sldId id="340" r:id="rId16"/>
    <p:sldId id="341" r:id="rId17"/>
    <p:sldId id="329" r:id="rId18"/>
    <p:sldId id="293" r:id="rId19"/>
    <p:sldId id="318" r:id="rId20"/>
    <p:sldId id="323" r:id="rId21"/>
    <p:sldId id="324" r:id="rId22"/>
    <p:sldId id="325" r:id="rId23"/>
    <p:sldId id="297" r:id="rId24"/>
    <p:sldId id="344" r:id="rId25"/>
    <p:sldId id="345" r:id="rId26"/>
    <p:sldId id="296" r:id="rId27"/>
    <p:sldId id="326" r:id="rId28"/>
    <p:sldId id="304" r:id="rId29"/>
    <p:sldId id="284" r:id="rId30"/>
    <p:sldId id="303" r:id="rId31"/>
    <p:sldId id="286" r:id="rId32"/>
    <p:sldId id="288" r:id="rId33"/>
    <p:sldId id="291" r:id="rId34"/>
    <p:sldId id="285" r:id="rId35"/>
    <p:sldId id="292" r:id="rId36"/>
    <p:sldId id="307" r:id="rId37"/>
    <p:sldId id="310" r:id="rId38"/>
    <p:sldId id="308" r:id="rId39"/>
    <p:sldId id="319" r:id="rId40"/>
    <p:sldId id="309" r:id="rId41"/>
    <p:sldId id="282" r:id="rId42"/>
    <p:sldId id="270" r:id="rId43"/>
    <p:sldId id="273" r:id="rId44"/>
    <p:sldId id="274" r:id="rId45"/>
    <p:sldId id="275" r:id="rId46"/>
    <p:sldId id="276" r:id="rId47"/>
    <p:sldId id="277" r:id="rId48"/>
    <p:sldId id="301" r:id="rId49"/>
    <p:sldId id="271" r:id="rId50"/>
    <p:sldId id="302" r:id="rId51"/>
    <p:sldId id="283" r:id="rId52"/>
    <p:sldId id="299" r:id="rId53"/>
    <p:sldId id="32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72529" autoAdjust="0"/>
  </p:normalViewPr>
  <p:slideViewPr>
    <p:cSldViewPr>
      <p:cViewPr varScale="1">
        <p:scale>
          <a:sx n="99" d="100"/>
          <a:sy n="99" d="100"/>
        </p:scale>
        <p:origin x="-11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AE17F-F042-443D-A5AA-560CE67B0508}" type="datetimeFigureOut">
              <a:rPr lang="en-US" smtClean="0"/>
              <a:pPr/>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C0D9D-F7C2-41C4-A74A-0E9586E4FD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Happy (and confident) to be here!</a:t>
            </a:r>
          </a:p>
          <a:p>
            <a:r>
              <a:rPr lang="en-US" dirty="0" smtClean="0"/>
              <a:t>Happy to see some familiar faces.</a:t>
            </a:r>
          </a:p>
          <a:p>
            <a:endParaRPr lang="en-US" dirty="0" smtClean="0"/>
          </a:p>
          <a:p>
            <a:r>
              <a:rPr lang="en-US" dirty="0" smtClean="0"/>
              <a:t>Valuable</a:t>
            </a:r>
          </a:p>
          <a:p>
            <a:r>
              <a:rPr lang="en-US" dirty="0" smtClean="0"/>
              <a:t>Original</a:t>
            </a:r>
          </a:p>
          <a:p>
            <a:r>
              <a:rPr lang="en-US" dirty="0" smtClean="0"/>
              <a:t>Doable</a:t>
            </a:r>
          </a:p>
          <a:p>
            <a:r>
              <a:rPr lang="en-US" dirty="0" smtClean="0"/>
              <a:t>Measurably</a:t>
            </a:r>
            <a:r>
              <a:rPr lang="en-US" baseline="0" dirty="0" smtClean="0"/>
              <a:t> Successful</a:t>
            </a:r>
            <a:endParaRPr lang="en-US" dirty="0" smtClean="0"/>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(Say step number.  Point out pieces.)</a:t>
            </a:r>
          </a:p>
          <a:p>
            <a:pPr marL="228600" indent="-228600">
              <a:buAutoNum type="arabicPeriod" startAt="2"/>
            </a:pPr>
            <a:r>
              <a:rPr lang="en-US" baseline="0" dirty="0" smtClean="0"/>
              <a:t>Expand </a:t>
            </a:r>
            <a:r>
              <a:rPr lang="en-US" baseline="0" dirty="0" err="1" smtClean="0"/>
              <a:t>matchable</a:t>
            </a:r>
            <a:r>
              <a:rPr lang="en-US" baseline="0" dirty="0" smtClean="0"/>
              <a:t> text to include common OCR errors</a:t>
            </a:r>
          </a:p>
          <a:p>
            <a:pPr marL="228600" indent="-228600">
              <a:buAutoNum type="arabicPeriod" startAt="2"/>
            </a:pPr>
            <a:r>
              <a:rPr lang="en-US" baseline="0" dirty="0" smtClean="0"/>
              <a:t>A* over each line</a:t>
            </a:r>
          </a:p>
          <a:p>
            <a:pPr marL="228600" indent="-228600">
              <a:buAutoNum type="arabicPeriod" startAt="2"/>
            </a:pPr>
            <a:r>
              <a:rPr lang="en-US" baseline="0" dirty="0" smtClean="0"/>
              <a:t>Posterior = prior * likelihood</a:t>
            </a:r>
          </a:p>
          <a:p>
            <a:pPr marL="228600" indent="-228600">
              <a:buAutoNum type="arabicPeriod" startAt="2"/>
            </a:pPr>
            <a:r>
              <a:rPr lang="en-US" baseline="0" dirty="0" smtClean="0"/>
              <a:t>“Unknown” insertion to cover “Beth”</a:t>
            </a:r>
          </a:p>
          <a:p>
            <a:pPr marL="228600" indent="-228600">
              <a:buAutoNum type="arabicPeriod" startAt="2"/>
            </a:pPr>
            <a:r>
              <a:rPr lang="en-US" baseline="0" dirty="0" smtClean="0"/>
              <a:t>Predicates into ontology</a:t>
            </a:r>
          </a:p>
          <a:p>
            <a:endParaRPr lang="en-US" baseline="0" dirty="0" smtClean="0"/>
          </a:p>
          <a:p>
            <a:r>
              <a:rPr lang="en-US" baseline="0" dirty="0" smtClean="0"/>
              <a:t>Search is most critical/expensive</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r>
              <a:rPr lang="en-US" baseline="0" dirty="0" smtClean="0"/>
              <a:t> kinds of edit operators, 6 positions (sub-expressions)</a:t>
            </a:r>
          </a:p>
          <a:p>
            <a:r>
              <a:rPr lang="en-US" baseline="0" dirty="0" smtClean="0"/>
              <a:t>Big search space</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Edit only</a:t>
            </a:r>
            <a:r>
              <a:rPr lang="en-US" baseline="0" dirty="0" smtClean="0"/>
              <a:t> failed sub-expressions small to large</a:t>
            </a:r>
          </a:p>
          <a:p>
            <a:r>
              <a:rPr lang="en-US" baseline="0" dirty="0" smtClean="0"/>
              <a:t>Order operators left to right </a:t>
            </a:r>
          </a:p>
          <a:p>
            <a:r>
              <a:rPr lang="en-US" baseline="0" dirty="0" smtClean="0"/>
              <a:t>Search lower estimated-cost paths first</a:t>
            </a:r>
          </a:p>
          <a:p>
            <a:r>
              <a:rPr lang="en-US" baseline="0" dirty="0" smtClean="0"/>
              <a:t>14K to 10</a:t>
            </a:r>
          </a:p>
          <a:p>
            <a:endParaRPr lang="en-US" dirty="0" smtClean="0"/>
          </a:p>
          <a:p>
            <a:endParaRPr lang="en-US" dirty="0" smtClean="0"/>
          </a:p>
          <a:p>
            <a:r>
              <a:rPr lang="en-US" dirty="0" smtClean="0"/>
              <a:t>Our A*</a:t>
            </a:r>
            <a:r>
              <a:rPr lang="en-US" baseline="0" dirty="0" smtClean="0"/>
              <a:t> with our </a:t>
            </a:r>
            <a:r>
              <a:rPr lang="en-US" b="1" baseline="0" dirty="0" smtClean="0"/>
              <a:t>admissible </a:t>
            </a:r>
            <a:r>
              <a:rPr lang="en-US" baseline="0" dirty="0" smtClean="0"/>
              <a:t>heuristic (estimate total path length) reduces the search space in two ways.</a:t>
            </a:r>
          </a:p>
          <a:p>
            <a:r>
              <a:rPr lang="en-US" baseline="0" dirty="0" smtClean="0"/>
              <a:t>Our heuristic counts the number of sub-expressions that do not match any text from small to large.  </a:t>
            </a:r>
            <a:endParaRPr lang="en-US" dirty="0" smtClean="0"/>
          </a:p>
          <a:p>
            <a:r>
              <a:rPr lang="en-US" dirty="0" smtClean="0"/>
              <a:t>Our heuristic</a:t>
            </a:r>
            <a:r>
              <a:rPr lang="en-US" baseline="0" dirty="0" smtClean="0"/>
              <a:t> imposes a </a:t>
            </a:r>
            <a:r>
              <a:rPr lang="en-US" b="1" baseline="0" dirty="0" smtClean="0"/>
              <a:t>hard constraint </a:t>
            </a:r>
            <a:r>
              <a:rPr lang="en-US" baseline="0" dirty="0" smtClean="0"/>
              <a:t>on which operators can be applied to which capture groups and in which order.  </a:t>
            </a:r>
          </a:p>
          <a:p>
            <a:r>
              <a:rPr lang="en-US" baseline="0" dirty="0" smtClean="0"/>
              <a:t>The heuristic constrains multiple independent edits to happen in a single serial order instead of multiple parallel permutations of the same set of edits, imposing an order of left-to-right and small-to-large sub-expressions.</a:t>
            </a:r>
          </a:p>
          <a:p>
            <a:r>
              <a:rPr lang="en-US" baseline="0" dirty="0" smtClean="0"/>
              <a:t>This reduces the branching factor at each node/state.  This reduces the search space.</a:t>
            </a:r>
          </a:p>
          <a:p>
            <a:r>
              <a:rPr lang="en-US" baseline="0" dirty="0" smtClean="0"/>
              <a:t>Numbers show size of space with hard constraint, not </a:t>
            </a:r>
            <a:r>
              <a:rPr lang="en-US" b="1" baseline="0" dirty="0" smtClean="0"/>
              <a:t>soft constraint</a:t>
            </a:r>
            <a:r>
              <a:rPr lang="en-US" baseline="0" dirty="0" smtClean="0"/>
              <a:t>, which results in a space of about </a:t>
            </a:r>
            <a:r>
              <a:rPr lang="en-US" b="1" baseline="0" dirty="0" smtClean="0"/>
              <a:t>10</a:t>
            </a:r>
            <a:r>
              <a:rPr lang="en-US" baseline="0" dirty="0" smtClean="0"/>
              <a:t>.</a:t>
            </a:r>
          </a:p>
          <a:p>
            <a:r>
              <a:rPr lang="en-US" baseline="0" dirty="0" smtClean="0"/>
              <a:t>The A* priority queue also uses the heuristic to impose a </a:t>
            </a:r>
            <a:r>
              <a:rPr lang="en-US" b="0" baseline="0" dirty="0" smtClean="0"/>
              <a:t>soft constraint </a:t>
            </a:r>
            <a:r>
              <a:rPr lang="en-US" baseline="0" dirty="0" smtClean="0"/>
              <a:t>such that more promising paths are tried first.</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Repository from one list</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Feasible</a:t>
            </a:r>
          </a:p>
          <a:p>
            <a:r>
              <a:rPr lang="en-US" dirty="0" smtClean="0"/>
              <a:t>Higher F-measure</a:t>
            </a:r>
            <a:r>
              <a:rPr lang="en-US" baseline="0" dirty="0" smtClean="0"/>
              <a:t> at lower cost than CRF</a:t>
            </a:r>
            <a:endParaRPr lang="en-US" dirty="0" smtClean="0"/>
          </a:p>
          <a:p>
            <a:r>
              <a:rPr lang="en-US" dirty="0" smtClean="0"/>
              <a:t>Reduced</a:t>
            </a:r>
            <a:r>
              <a:rPr lang="en-US" baseline="0" dirty="0" smtClean="0"/>
              <a:t> cost in self-supervision</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Demonstrated feasibility of approach</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Most work extracts one or two kinds of facts: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Specialization (unary)</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Properties (binary)</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These do not represent the full range of expressiveness</a:t>
            </a:r>
            <a:r>
              <a:rPr lang="en-US" b="0" baseline="0" dirty="0" smtClean="0"/>
              <a:t> in lists data.</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We must come up with a new way to improve recall</a:t>
            </a:r>
            <a:r>
              <a:rPr lang="en-US" b="0" baseline="0" dirty="0" smtClean="0"/>
              <a:t> and keep precision up</a:t>
            </a:r>
          </a:p>
          <a:p>
            <a:endParaRPr lang="en-US" b="0" baseline="0" dirty="0" smtClean="0"/>
          </a:p>
          <a:p>
            <a:r>
              <a:rPr lang="en-US" b="0" dirty="0" smtClean="0"/>
              <a:t>HTML assumptions: machine/template-generated pages, x-path can isolate</a:t>
            </a:r>
            <a:r>
              <a:rPr lang="en-US" b="0" baseline="0" dirty="0" smtClean="0"/>
              <a:t> subsequences of text, tag-separable fields or other landmarks, landmarks do not contain OCR errors, not hand-typed.</a:t>
            </a:r>
            <a:endParaRPr lang="en-US" b="0" dirty="0" smtClean="0"/>
          </a:p>
          <a:p>
            <a:r>
              <a:rPr lang="en-US" b="0" dirty="0" smtClean="0"/>
              <a:t>Gupta’s web-scale assumptions</a:t>
            </a:r>
          </a:p>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Often no unique delimiters in OCR: must look for</a:t>
            </a:r>
            <a:r>
              <a:rPr lang="en-US" b="0" baseline="0" dirty="0" smtClean="0"/>
              <a:t> combination of position of field among all the other fields and character content of field.</a:t>
            </a:r>
          </a:p>
          <a:p>
            <a:r>
              <a:rPr lang="en-US" b="0" baseline="0" dirty="0" smtClean="0"/>
              <a:t>Before that, we need to delimit records.</a:t>
            </a:r>
          </a:p>
          <a:p>
            <a:r>
              <a:rPr lang="en-US" b="0" baseline="0" dirty="0" smtClean="0"/>
              <a:t>The typical wrapper learns a vector of delimiters.</a:t>
            </a:r>
          </a:p>
          <a:p>
            <a:r>
              <a:rPr lang="en-US" b="0" baseline="0" dirty="0" smtClean="0"/>
              <a:t>Delimiters aren’t going to be consistent (noise) or unique (need more context and content clues) or expressive (won’t extract richly structured data to populate an ontology without some additions like record structure delimiters and path labels).</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Pull out richly structured data </a:t>
            </a:r>
          </a:p>
          <a:p>
            <a:r>
              <a:rPr lang="en-US" dirty="0" smtClean="0"/>
              <a:t>From semi-structured noisy OCR text </a:t>
            </a:r>
          </a:p>
          <a:p>
            <a:r>
              <a:rPr lang="en-US" dirty="0" smtClean="0"/>
              <a:t>For various kinds of lists</a:t>
            </a:r>
          </a:p>
          <a:p>
            <a:r>
              <a:rPr lang="en-US" baseline="0" dirty="0" smtClean="0"/>
              <a:t>using no knowledge engineering, no feature engineering, and as little as one hand-label per field per list.  </a:t>
            </a:r>
            <a:endParaRPr lang="en-US" dirty="0" smtClean="0"/>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a:t>
            </a:r>
            <a:r>
              <a:rPr lang="en-US" baseline="0" dirty="0" smtClean="0"/>
              <a:t> expanding text to include common OCR errors.</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Long tail</a:t>
            </a:r>
            <a:r>
              <a:rPr lang="en-US" b="0" baseline="0" dirty="0" smtClean="0"/>
              <a:t> of list formats, the uncommon ones.</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list of the children of a person in a family history book.</a:t>
            </a:r>
          </a:p>
          <a:p>
            <a:r>
              <a:rPr lang="en-US" dirty="0" smtClean="0"/>
              <a:t>We would like </a:t>
            </a:r>
            <a:r>
              <a:rPr lang="en-US" baseline="0" dirty="0" smtClean="0"/>
              <a:t>to extract the data from lists as predicates to enter into a user-specified ontology.</a:t>
            </a:r>
          </a:p>
          <a:p>
            <a:r>
              <a:rPr lang="en-US" baseline="0" dirty="0" smtClean="0"/>
              <a:t>Reduce manual effort in that red arrow.</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list of children of a person in a family history book.</a:t>
            </a:r>
          </a:p>
          <a:p>
            <a:r>
              <a:rPr lang="en-US" dirty="0" smtClean="0"/>
              <a:t>We would like a user-specified</a:t>
            </a:r>
            <a:r>
              <a:rPr lang="en-US" baseline="0" dirty="0" smtClean="0"/>
              <a:t> ontology and to extract data from lists as predicates to enter into that ontology.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Point out OCR errors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wish to extract these facts from this list and insert them into this ontology.  </a:t>
            </a:r>
            <a:endParaRPr lang="en-US" dirty="0" smtClean="0"/>
          </a:p>
          <a:p>
            <a:r>
              <a:rPr lang="en-US" baseline="0" dirty="0" smtClean="0"/>
              <a:t>To  start with, we have no ontology and no way to know how facts are represented in this list.</a:t>
            </a:r>
          </a:p>
        </p:txBody>
      </p:sp>
      <p:sp>
        <p:nvSpPr>
          <p:cNvPr id="4" name="Slide Number Placeholder 3"/>
          <p:cNvSpPr>
            <a:spLocks noGrp="1"/>
          </p:cNvSpPr>
          <p:nvPr>
            <p:ph type="sldNum" sz="quarter" idx="10"/>
          </p:nvPr>
        </p:nvSpPr>
        <p:spPr/>
        <p:txBody>
          <a:bodyPr/>
          <a:lstStyle/>
          <a:p>
            <a:fld id="{AE6C0D9D-F7C2-41C4-A74A-0E9586E4FD48}"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User constructs an ontology by constructing a entry form.</a:t>
            </a:r>
          </a:p>
          <a:p>
            <a:pPr marL="228600" indent="-228600">
              <a:buAutoNum type="arabicPeriod"/>
            </a:pPr>
            <a:r>
              <a:rPr lang="en-US" baseline="0" dirty="0" smtClean="0"/>
              <a:t>User labels first record by inserting text into form.</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User constructs an ontology by constructing a entry form.</a:t>
            </a:r>
          </a:p>
          <a:p>
            <a:pPr marL="228600" indent="-228600">
              <a:buAutoNum type="arabicPeriod"/>
            </a:pPr>
            <a:r>
              <a:rPr lang="en-US" baseline="0" dirty="0" smtClean="0"/>
              <a:t>User labels first record by inserting text into form.</a:t>
            </a:r>
          </a:p>
          <a:p>
            <a:pPr marL="228600" indent="-228600">
              <a:buAutoNum type="arabicPeriod"/>
            </a:pPr>
            <a:r>
              <a:rPr lang="en-US" baseline="0" dirty="0" err="1" smtClean="0"/>
              <a:t>ListReader</a:t>
            </a:r>
            <a:r>
              <a:rPr lang="en-US" baseline="0" dirty="0" smtClean="0"/>
              <a:t> inserts OCR variants (matching whole records constrains and filters out bad wrappers, increases precision)</a:t>
            </a:r>
          </a:p>
          <a:p>
            <a:pPr marL="228600" indent="-228600">
              <a:buAutoNum type="arabicPeriod"/>
            </a:pPr>
            <a:r>
              <a:rPr lang="en-US" baseline="0" dirty="0" err="1" smtClean="0"/>
              <a:t>ListReader</a:t>
            </a:r>
            <a:r>
              <a:rPr lang="en-US" baseline="0" dirty="0" smtClean="0"/>
              <a:t> opts to insert a few words into the wrapper and request labels for them.</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user updates the form which adds another</a:t>
            </a:r>
            <a:r>
              <a:rPr lang="en-US" baseline="0" dirty="0" smtClean="0"/>
              <a:t> object set to the ontology.</a:t>
            </a:r>
          </a:p>
          <a:p>
            <a:r>
              <a:rPr lang="en-US" baseline="0" dirty="0" smtClean="0"/>
              <a:t>The user labels the new field which then updates the wrapper and allows it to extract the second record.</a:t>
            </a: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richly structured</a:t>
            </a:r>
            <a:r>
              <a:rPr lang="en-US" baseline="0" dirty="0" smtClean="0"/>
              <a:t> data in lists?</a:t>
            </a:r>
          </a:p>
          <a:p>
            <a:r>
              <a:rPr lang="en-US" baseline="0" dirty="0" smtClean="0"/>
              <a:t>More expressive than other research</a:t>
            </a:r>
          </a:p>
          <a:p>
            <a:r>
              <a:rPr lang="en-US" dirty="0" smtClean="0"/>
              <a:t>5 points of expressiveness</a:t>
            </a:r>
            <a:r>
              <a:rPr lang="en-US" baseline="0" dirty="0" smtClean="0"/>
              <a:t> or distinctions</a:t>
            </a:r>
            <a:endParaRPr lang="en-US" dirty="0" smtClean="0"/>
          </a:p>
          <a:p>
            <a:pPr marL="228600" indent="-228600">
              <a:buAutoNum type="arabicPeriod"/>
            </a:pPr>
            <a:r>
              <a:rPr lang="en-US" dirty="0" smtClean="0"/>
              <a:t>Person</a:t>
            </a:r>
            <a:r>
              <a:rPr lang="en-US" baseline="0" dirty="0" smtClean="0"/>
              <a:t> entity different from name</a:t>
            </a:r>
          </a:p>
          <a:p>
            <a:pPr marL="228600" indent="-228600">
              <a:buAutoNum type="arabicPeriod"/>
            </a:pPr>
            <a:r>
              <a:rPr lang="en-US" baseline="0" dirty="0" smtClean="0"/>
              <a:t>Relationships among any number of entities</a:t>
            </a:r>
          </a:p>
          <a:p>
            <a:pPr marL="228600" indent="-228600">
              <a:buAutoNum type="arabicPeriod"/>
            </a:pPr>
            <a:r>
              <a:rPr lang="en-US" baseline="0" dirty="0" smtClean="0"/>
              <a:t>Meaningful relationship paths composed of many individual relationship steps</a:t>
            </a:r>
          </a:p>
          <a:p>
            <a:pPr marL="228600" indent="-228600">
              <a:buAutoNum type="arabicPeriod"/>
            </a:pPr>
            <a:r>
              <a:rPr lang="en-US" baseline="0" dirty="0" smtClean="0"/>
              <a:t>Not all relationships apply the same number of times to a given entity.</a:t>
            </a:r>
          </a:p>
          <a:p>
            <a:pPr marL="228600" indent="-228600">
              <a:buAutoNum type="arabicPeriod"/>
            </a:pPr>
            <a:r>
              <a:rPr lang="en-US" baseline="0" dirty="0" smtClean="0"/>
              <a:t>Generalization hierarchies allow us to represent different classes of entities sharing common attributes and relationships while still having their own.</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word</a:t>
            </a:r>
            <a:r>
              <a:rPr lang="en-US" baseline="0" dirty="0" smtClean="0"/>
              <a:t> to field.</a:t>
            </a:r>
          </a:p>
          <a:p>
            <a:r>
              <a:rPr lang="en-US" baseline="0" dirty="0" smtClean="0"/>
              <a:t>Remove word in field.</a:t>
            </a:r>
          </a:p>
          <a:p>
            <a:r>
              <a:rPr lang="en-US" baseline="0" dirty="0" smtClean="0"/>
              <a:t>Add field.</a:t>
            </a:r>
          </a:p>
          <a:p>
            <a:r>
              <a:rPr lang="en-US" baseline="0" dirty="0" smtClean="0"/>
              <a:t>Remove field.</a:t>
            </a:r>
          </a:p>
          <a:p>
            <a:r>
              <a:rPr lang="en-US" baseline="0" dirty="0" smtClean="0"/>
              <a:t>Generalize character class of word.</a:t>
            </a:r>
          </a:p>
          <a:p>
            <a:r>
              <a:rPr lang="en-US" baseline="0" dirty="0" smtClean="0"/>
              <a:t>Generalize length of word.</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Labels unlike any</a:t>
            </a:r>
            <a:r>
              <a:rPr lang="en-US" baseline="0" dirty="0" smtClean="0"/>
              <a:t> I’ve seen before.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Sequential labels</a:t>
            </a:r>
            <a:r>
              <a:rPr lang="en-US" baseline="0" dirty="0" smtClean="0"/>
              <a:t> are like the lexical object sets.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when we add death year, we add a new kind of year or keep it the same year.  </a:t>
            </a:r>
            <a:r>
              <a:rPr lang="en-US" baseline="0" dirty="0" err="1" smtClean="0"/>
              <a:t>Ontologies</a:t>
            </a:r>
            <a:r>
              <a:rPr lang="en-US" baseline="0" dirty="0" smtClean="0"/>
              <a:t> allow us to say the new year is of the same type but has a different relationship to the child.  </a:t>
            </a:r>
            <a:endParaRPr lang="en-US" dirty="0" smtClean="0"/>
          </a:p>
          <a:p>
            <a:endParaRPr lang="en-US" dirty="0" smtClean="0"/>
          </a:p>
          <a:p>
            <a:r>
              <a:rPr lang="en-US" dirty="0" smtClean="0"/>
              <a:t>So</a:t>
            </a:r>
            <a:r>
              <a:rPr lang="en-US" baseline="0" dirty="0" smtClean="0"/>
              <a:t> we label with respect to ontology, using label paths to specify exactly the predicates to be extracted.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form</a:t>
            </a:r>
            <a:r>
              <a:rPr lang="en-US" baseline="0" dirty="0" smtClean="0"/>
              <a:t> or input ontology.</a:t>
            </a:r>
          </a:p>
          <a:p>
            <a:endParaRPr lang="en-US" baseline="0" dirty="0" smtClean="0"/>
          </a:p>
          <a:p>
            <a:r>
              <a:rPr lang="en-US" baseline="0" dirty="0" smtClean="0"/>
              <a:t>John Erastus could have been ordered backward in the index and still work.</a:t>
            </a:r>
            <a:endParaRPr lang="en-US" dirty="0" smtClean="0"/>
          </a:p>
          <a:p>
            <a:endParaRPr lang="en-US" dirty="0" smtClean="0"/>
          </a:p>
          <a:p>
            <a:r>
              <a:rPr lang="en-US" dirty="0" smtClean="0"/>
              <a:t>First</a:t>
            </a:r>
            <a:r>
              <a:rPr lang="en-US" baseline="0" dirty="0" smtClean="0"/>
              <a:t> part has newline, </a:t>
            </a:r>
            <a:r>
              <a:rPr lang="en-US" baseline="0" dirty="0" err="1" smtClean="0"/>
              <a:t>ChildNumber</a:t>
            </a:r>
            <a:r>
              <a:rPr lang="en-US" baseline="0" dirty="0" smtClean="0"/>
              <a:t>, period, Child </a:t>
            </a:r>
            <a:r>
              <a:rPr lang="en-US" baseline="0" dirty="0" err="1" smtClean="0"/>
              <a:t>GivenName</a:t>
            </a:r>
            <a:r>
              <a:rPr lang="en-US" baseline="0" dirty="0" smtClean="0"/>
              <a:t>.</a:t>
            </a:r>
          </a:p>
          <a:p>
            <a:r>
              <a:rPr lang="en-US" baseline="0" dirty="0" smtClean="0"/>
              <a:t>Last part has m., Spouse </a:t>
            </a:r>
            <a:r>
              <a:rPr lang="en-US" baseline="0" dirty="0" err="1" smtClean="0"/>
              <a:t>GivenName</a:t>
            </a:r>
            <a:r>
              <a:rPr lang="en-US" baseline="0" dirty="0" smtClean="0"/>
              <a:t>, Spouse Surname.</a:t>
            </a:r>
          </a:p>
          <a:p>
            <a:r>
              <a:rPr lang="en-US" baseline="0" dirty="0" smtClean="0"/>
              <a:t>Ontology from book name index has a person name containing John as </a:t>
            </a:r>
            <a:r>
              <a:rPr lang="en-US" baseline="0" dirty="0" err="1" smtClean="0"/>
              <a:t>GivenName</a:t>
            </a:r>
            <a:r>
              <a:rPr lang="en-US" baseline="0" dirty="0" smtClean="0"/>
              <a:t> and Erastus as Surname and relationships that link them </a:t>
            </a:r>
            <a:r>
              <a:rPr lang="en-US" baseline="0" dirty="0" err="1" smtClean="0"/>
              <a:t>togther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records probably had labels too.  </a:t>
            </a:r>
          </a:p>
          <a:p>
            <a:r>
              <a:rPr lang="en-US" dirty="0" smtClean="0"/>
              <a:t>We</a:t>
            </a:r>
            <a:r>
              <a:rPr lang="en-US" baseline="0" dirty="0" smtClean="0"/>
              <a:t> clean them up by preserving only the ones with the most support from multiple recognizers and save them as the oracle—a fully automated oracle instead of a human oracle.  </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 ontology fragments (not just the labels)</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 ontology fragments (not just the labels)</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records had labels too.  </a:t>
            </a:r>
          </a:p>
          <a:p>
            <a:r>
              <a:rPr lang="en-US" dirty="0" smtClean="0"/>
              <a:t>If they had fields</a:t>
            </a:r>
            <a:r>
              <a:rPr lang="en-US" baseline="0" dirty="0" smtClean="0"/>
              <a:t> not in the initial record, use them like the oracle instead of the human user.</a:t>
            </a:r>
            <a:endParaRPr lang="en-US" dirty="0" smtClean="0"/>
          </a:p>
          <a:p>
            <a:r>
              <a:rPr lang="en-US" dirty="0" smtClean="0"/>
              <a:t>We</a:t>
            </a:r>
            <a:r>
              <a:rPr lang="en-US" baseline="0" dirty="0" smtClean="0"/>
              <a:t> clean them up by preserving only the ones with the most support from multiple recognizers and save them as the oracle—a fully automated oracle instead of a human oracle.  </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514350"/>
            <a:r>
              <a:rPr lang="en-US" dirty="0" smtClean="0"/>
              <a:t>Bootstrapping</a:t>
            </a:r>
          </a:p>
          <a:p>
            <a:pPr marL="0" indent="-514350"/>
            <a:endParaRPr lang="en-US" dirty="0" smtClean="0"/>
          </a:p>
          <a:p>
            <a:pPr marL="0" indent="-514350"/>
            <a:r>
              <a:rPr lang="en-US" dirty="0" smtClean="0"/>
              <a:t>A wrapper fragment or ontology fragment with </a:t>
            </a:r>
            <a:r>
              <a:rPr lang="en-US" i="1" dirty="0" smtClean="0"/>
              <a:t>n</a:t>
            </a:r>
            <a:r>
              <a:rPr lang="en-US" dirty="0" smtClean="0"/>
              <a:t> fields selected as a match of one or more record fragments of a list reduces the</a:t>
            </a:r>
            <a:r>
              <a:rPr lang="en-US" baseline="0" dirty="0" smtClean="0"/>
              <a:t> </a:t>
            </a:r>
            <a:r>
              <a:rPr lang="en-US" dirty="0" smtClean="0"/>
              <a:t>number of user-specified labels needed to extract all stated facts from </a:t>
            </a:r>
            <a:r>
              <a:rPr lang="en-US" i="1" dirty="0" smtClean="0"/>
              <a:t>L</a:t>
            </a:r>
            <a:r>
              <a:rPr lang="en-US" dirty="0" smtClean="0"/>
              <a:t> by </a:t>
            </a:r>
            <a:r>
              <a:rPr lang="en-US" i="1" dirty="0" smtClean="0"/>
              <a:t>n</a:t>
            </a:r>
            <a:r>
              <a:rPr lang="en-US" dirty="0" smtClean="0"/>
              <a:t>.</a:t>
            </a:r>
          </a:p>
          <a:p>
            <a:pPr marL="0" indent="-514350"/>
            <a:endParaRPr lang="en-US" dirty="0" smtClean="0"/>
          </a:p>
          <a:p>
            <a:pPr marL="0" indent="-514350"/>
            <a:r>
              <a:rPr lang="en-US" dirty="0" smtClean="0"/>
              <a:t>Show that bootstrapping beginning with Scenario 1 can produce </a:t>
            </a:r>
            <a:r>
              <a:rPr lang="en-US" i="1" dirty="0" smtClean="0"/>
              <a:t>P</a:t>
            </a:r>
            <a:r>
              <a:rPr lang="en-US" dirty="0" smtClean="0"/>
              <a:t>- and </a:t>
            </a:r>
            <a:r>
              <a:rPr lang="en-US" i="1" dirty="0" smtClean="0"/>
              <a:t>R</a:t>
            </a:r>
            <a:r>
              <a:rPr lang="en-US" dirty="0" smtClean="0"/>
              <a:t>-level noisy recognizers.  </a:t>
            </a:r>
          </a:p>
          <a:p>
            <a:pPr marL="0" indent="-514350"/>
            <a:r>
              <a:rPr lang="en-US" dirty="0" smtClean="0"/>
              <a:t>Determine how much user-specified labeling decreases in Scenario 2 using noisy recognizers induced in the bootstrapping process.</a:t>
            </a:r>
          </a:p>
          <a:p>
            <a:pPr marL="0"/>
            <a:endParaRPr lang="en-US" dirty="0" smtClean="0"/>
          </a:p>
          <a:p>
            <a:pPr marL="0"/>
            <a:r>
              <a:rPr lang="en-US" dirty="0" smtClean="0"/>
              <a:t>Call</a:t>
            </a:r>
            <a:r>
              <a:rPr lang="en-US" baseline="0" dirty="0" smtClean="0"/>
              <a:t> it </a:t>
            </a:r>
            <a:r>
              <a:rPr lang="en-US" baseline="0" dirty="0" err="1" smtClean="0"/>
              <a:t>tranfser</a:t>
            </a:r>
            <a:r>
              <a:rPr lang="en-US" baseline="0" dirty="0" smtClean="0"/>
              <a:t> learning</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Comparison</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the value of rich, expressive data?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Extract from lists where no one else has.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Expressiveness, distinctions, more unique attributes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itchFamily="2" charset="2"/>
              </a:rPr>
              <a:t> </a:t>
            </a:r>
            <a:r>
              <a:rPr lang="en-US" baseline="0" dirty="0" smtClean="0"/>
              <a:t>more versatility and accuracy in downstream application</a:t>
            </a:r>
          </a:p>
          <a:p>
            <a:r>
              <a:rPr lang="en-US" baseline="0" dirty="0" smtClean="0"/>
              <a:t>perform information retrieval, querying, reasoning, record linkage, duplicate detection, tree stitching, question answering</a:t>
            </a:r>
          </a:p>
          <a:p>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514350"/>
            <a:r>
              <a:rPr lang="en-US" dirty="0" smtClean="0"/>
              <a:t>Precision: proportion of extracted fields that are correctly labeled.</a:t>
            </a:r>
          </a:p>
          <a:p>
            <a:pPr marL="0" indent="-514350"/>
            <a:endParaRPr lang="en-US" dirty="0" smtClean="0"/>
          </a:p>
          <a:p>
            <a:pPr marL="0" indent="-514350"/>
            <a:r>
              <a:rPr lang="en-US" dirty="0" smtClean="0"/>
              <a:t>Recall: proportion of true fields that were extracted.</a:t>
            </a:r>
          </a:p>
          <a:p>
            <a:pPr marL="0" indent="-514350"/>
            <a:endParaRPr lang="en-US" dirty="0" smtClean="0"/>
          </a:p>
          <a:p>
            <a:pPr marL="0" indent="-514350"/>
            <a:r>
              <a:rPr lang="en-US" dirty="0" smtClean="0"/>
              <a:t>F-measure: harmonic mean of precision and recall.</a:t>
            </a:r>
          </a:p>
          <a:p>
            <a:pPr marL="0" indent="-514350"/>
            <a:endParaRPr lang="en-US" dirty="0" smtClean="0"/>
          </a:p>
          <a:p>
            <a:pPr marL="0" indent="-514350"/>
            <a:r>
              <a:rPr lang="en-US" dirty="0" smtClean="0"/>
              <a:t>Accuracy:  Proportion of words with correct field labels.</a:t>
            </a:r>
          </a:p>
          <a:p>
            <a:pPr marL="0" indent="-514350"/>
            <a:endParaRPr lang="en-US" dirty="0" smtClean="0"/>
          </a:p>
          <a:p>
            <a:pPr marL="0" indent="-514350"/>
            <a:r>
              <a:rPr lang="en-US" dirty="0" smtClean="0"/>
              <a:t>Number of user-provided labels:  Number of labels provided to train wrapper induction and correct false extractions.  Combines training cost and execution accuracy in one metric.</a:t>
            </a:r>
          </a:p>
          <a:p>
            <a:pPr marL="0"/>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Collected large and diverse corpus of OCRed documents and images in family</a:t>
            </a:r>
            <a:r>
              <a:rPr lang="en-US" baseline="0" dirty="0" smtClean="0"/>
              <a:t> history domain from Ancestry and </a:t>
            </a:r>
            <a:r>
              <a:rPr lang="en-US" baseline="0" dirty="0" err="1" smtClean="0"/>
              <a:t>FamilySearch</a:t>
            </a:r>
            <a:endParaRPr lang="en-US" sz="3600" dirty="0" smtClean="0"/>
          </a:p>
          <a:p>
            <a:pPr lvl="0"/>
            <a:r>
              <a:rPr lang="en-US" dirty="0" smtClean="0"/>
              <a:t>Initial semi-supervised </a:t>
            </a:r>
            <a:r>
              <a:rPr lang="en-US" dirty="0" err="1" smtClean="0"/>
              <a:t>regex</a:t>
            </a:r>
            <a:r>
              <a:rPr lang="en-US" dirty="0" smtClean="0"/>
              <a:t> induction, including:</a:t>
            </a:r>
            <a:endParaRPr lang="en-US" sz="3600" dirty="0" smtClean="0"/>
          </a:p>
          <a:p>
            <a:pPr lvl="1"/>
            <a:r>
              <a:rPr lang="en-US" dirty="0" smtClean="0"/>
              <a:t>Field insertion, field deletion, field lengthening, field shortening, word length and character set generalization, new field spotting, and end-of-list finding, all using text matching to select among transformations</a:t>
            </a:r>
            <a:endParaRPr lang="en-US" sz="3200" dirty="0" smtClean="0"/>
          </a:p>
          <a:p>
            <a:pPr lvl="0"/>
            <a:r>
              <a:rPr lang="en-US" dirty="0" smtClean="0"/>
              <a:t>Initial semi-supervised HMM induction (outperforms </a:t>
            </a:r>
            <a:r>
              <a:rPr lang="en-US" dirty="0" err="1" smtClean="0"/>
              <a:t>regex</a:t>
            </a:r>
            <a:r>
              <a:rPr lang="en-US" dirty="0" smtClean="0"/>
              <a:t>)</a:t>
            </a:r>
            <a:endParaRPr lang="en-US" sz="3600" dirty="0" smtClean="0"/>
          </a:p>
          <a:p>
            <a:pPr lvl="0"/>
            <a:r>
              <a:rPr lang="en-US" dirty="0" smtClean="0"/>
              <a:t>Worked out the mapping between labels and ontology schema elements and predicates on paper for our target schema elements</a:t>
            </a:r>
            <a:endParaRPr lang="en-US" sz="3600" dirty="0" smtClean="0"/>
          </a:p>
          <a:p>
            <a:pPr lvl="0"/>
            <a:r>
              <a:rPr lang="en-US" dirty="0" smtClean="0"/>
              <a:t>Translation of flat labels to OSMX ontology schema and facts (using early version of labels)</a:t>
            </a:r>
            <a:endParaRPr lang="en-US" sz="3600" dirty="0" smtClean="0"/>
          </a:p>
          <a:p>
            <a:r>
              <a:rPr lang="en-US" dirty="0" smtClean="0"/>
              <a:t>That is, my early semi-supervised wrapper induction beats a state-of-the-art supervised model that was given three times as much training data. </a:t>
            </a:r>
          </a:p>
          <a:p>
            <a:r>
              <a:rPr lang="en-US" dirty="0" smtClean="0"/>
              <a:t>Label selection and list spotting based on noisy labels from dictionaries works at 85% accuracy on word-level granularity</a:t>
            </a:r>
          </a:p>
          <a:p>
            <a:r>
              <a:rPr lang="en-US" dirty="0" smtClean="0"/>
              <a:t>Accuracy should be higher for finding any one record rather than every word.</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we label with respect to ontology, using label paths to specify exactly the predicates to be extracted.  </a:t>
            </a:r>
            <a:endParaRPr lang="en-US" dirty="0" smtClean="0"/>
          </a:p>
          <a:p>
            <a:endParaRPr lang="en-US" dirty="0" smtClean="0"/>
          </a:p>
          <a:p>
            <a:r>
              <a:rPr lang="en-US" dirty="0" smtClean="0"/>
              <a:t>Page 141 Ely Ancestry</a:t>
            </a:r>
          </a:p>
          <a:p>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Challenging piece </a:t>
            </a:r>
            <a:r>
              <a:rPr lang="en-US" b="0" baseline="0" dirty="0" smtClean="0"/>
              <a:t>is </a:t>
            </a:r>
            <a:r>
              <a:rPr lang="en-US" b="1" baseline="0" dirty="0" smtClean="0"/>
              <a:t>wrapper induction</a:t>
            </a:r>
            <a:r>
              <a:rPr lang="en-US" b="0" baseline="0" dirty="0" smtClean="0"/>
              <a:t> </a:t>
            </a:r>
          </a:p>
          <a:p>
            <a:r>
              <a:rPr lang="en-US" b="0" baseline="0" dirty="0" smtClean="0"/>
              <a:t>Means robust, scalable induction of grammars individualized to extract information from diverse input formats</a:t>
            </a:r>
          </a:p>
          <a:p>
            <a:r>
              <a:rPr lang="en-US" b="0" dirty="0" smtClean="0"/>
              <a:t>No work is strong across </a:t>
            </a:r>
            <a:r>
              <a:rPr lang="en-US" b="0" baseline="0" dirty="0" smtClean="0"/>
              <a:t>all four areas</a:t>
            </a:r>
          </a:p>
          <a:p>
            <a:r>
              <a:rPr lang="en-US" b="0" baseline="0" dirty="0" smtClean="0"/>
              <a:t>We’d like to add a row</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Contribution is </a:t>
            </a:r>
            <a:r>
              <a:rPr lang="en-US" sz="1200" kern="1200" dirty="0" err="1" smtClean="0">
                <a:solidFill>
                  <a:schemeClr val="tx1"/>
                </a:solidFill>
                <a:latin typeface="+mn-lt"/>
                <a:ea typeface="+mn-ea"/>
                <a:cs typeface="+mn-cs"/>
              </a:rPr>
              <a:t>ListReader</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Formal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mapping among</a:t>
            </a:r>
            <a:r>
              <a:rPr lang="en-US" sz="1200" kern="1200" baseline="0" dirty="0" smtClean="0">
                <a:solidFill>
                  <a:schemeClr val="tx1"/>
                </a:solidFill>
                <a:latin typeface="+mn-lt"/>
                <a:ea typeface="+mn-ea"/>
                <a:cs typeface="+mn-cs"/>
              </a:rPr>
              <a:t> 4 KR</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Reduces the ontology population problem …</a:t>
            </a:r>
          </a:p>
          <a:p>
            <a:pPr lvl="0"/>
            <a:r>
              <a:rPr lang="en-US" sz="1200" kern="1200" dirty="0" smtClean="0">
                <a:solidFill>
                  <a:schemeClr val="tx1"/>
                </a:solidFill>
                <a:latin typeface="+mn-lt"/>
                <a:ea typeface="+mn-ea"/>
                <a:cs typeface="+mn-cs"/>
              </a:rPr>
              <a:t>… to a sequence labeling problem</a:t>
            </a:r>
          </a:p>
          <a:p>
            <a:pPr lvl="0"/>
            <a:r>
              <a:rPr lang="en-US" sz="1200" kern="1200" dirty="0" smtClean="0">
                <a:solidFill>
                  <a:schemeClr val="tx1"/>
                </a:solidFill>
                <a:latin typeface="+mn-lt"/>
                <a:ea typeface="+mn-ea"/>
                <a:cs typeface="+mn-cs"/>
              </a:rPr>
              <a:t>… to a wrapper induction problem (</a:t>
            </a:r>
            <a:r>
              <a:rPr lang="en-US" sz="1200" kern="1200" baseline="0" dirty="0" smtClean="0">
                <a:solidFill>
                  <a:schemeClr val="tx1"/>
                </a:solidFill>
                <a:latin typeface="+mn-lt"/>
                <a:ea typeface="+mn-ea"/>
                <a:cs typeface="+mn-cs"/>
              </a:rPr>
              <a:t>simple wrappers, tailored to each list)</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to user building form and clicking (cheap training data)</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6C0D9D-F7C2-41C4-A74A-0E9586E4FD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Requiring a single labeling of each field in a list (optimal training) for a certain class of lists</a:t>
            </a:r>
          </a:p>
          <a:p>
            <a:pPr lvl="0"/>
            <a:r>
              <a:rPr lang="en-US" sz="1200" kern="1200" dirty="0" smtClean="0">
                <a:solidFill>
                  <a:schemeClr val="tx1"/>
                </a:solidFill>
                <a:latin typeface="+mn-lt"/>
                <a:ea typeface="+mn-ea"/>
                <a:cs typeface="+mn-cs"/>
              </a:rPr>
              <a:t>Requiring fewer labels at higher accuracy than state-of-the-art ML-IE for a larger class of lists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Requiring a decreasing number of labels for new lists in same domain as knowledge is accumulated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Define</a:t>
            </a:r>
            <a:r>
              <a:rPr lang="en-US" sz="1200" kern="1200" baseline="0" dirty="0" smtClean="0">
                <a:solidFill>
                  <a:schemeClr val="tx1"/>
                </a:solidFill>
                <a:latin typeface="+mn-lt"/>
                <a:ea typeface="+mn-ea"/>
                <a:cs typeface="+mn-cs"/>
              </a:rPr>
              <a:t> three kinds </a:t>
            </a:r>
            <a:r>
              <a:rPr lang="en-US" sz="1200" kern="1200" baseline="0" smtClean="0">
                <a:solidFill>
                  <a:schemeClr val="tx1"/>
                </a:solidFill>
                <a:latin typeface="+mn-lt"/>
                <a:ea typeface="+mn-ea"/>
                <a:cs typeface="+mn-cs"/>
              </a:rPr>
              <a:t>of learning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6C0D9D-F7C2-41C4-A74A-0E9586E4FD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once per field in the order specified by the form.</a:t>
            </a:r>
          </a:p>
          <a:p>
            <a:r>
              <a:rPr lang="en-US" baseline="0" dirty="0" smtClean="0"/>
              <a:t>One record to start the process.</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Empty Form </a:t>
            </a:r>
            <a:r>
              <a:rPr lang="en-US" dirty="0" smtClean="0">
                <a:sym typeface="Wingdings" pitchFamily="2" charset="2"/>
              </a:rPr>
              <a:t> ontology schema</a:t>
            </a:r>
          </a:p>
          <a:p>
            <a:r>
              <a:rPr lang="en-US" dirty="0" smtClean="0">
                <a:sym typeface="Wingdings" pitchFamily="2" charset="2"/>
              </a:rPr>
              <a:t>Filled-in form  inline labeled</a:t>
            </a:r>
            <a:r>
              <a:rPr lang="en-US" baseline="0" dirty="0" smtClean="0">
                <a:sym typeface="Wingdings" pitchFamily="2" charset="2"/>
              </a:rPr>
              <a:t> text</a:t>
            </a:r>
          </a:p>
          <a:p>
            <a:r>
              <a:rPr lang="en-US" baseline="0" dirty="0" smtClean="0">
                <a:sym typeface="Wingdings" pitchFamily="2" charset="2"/>
              </a:rPr>
              <a:t>Induction &amp; execution  inline labeled text  predicates  populated ontology</a:t>
            </a:r>
          </a:p>
          <a:p>
            <a:r>
              <a:rPr lang="en-US" baseline="0" dirty="0" err="1" smtClean="0">
                <a:sym typeface="Wingdings" pitchFamily="2" charset="2"/>
              </a:rPr>
              <a:t>Person.BirthDate.Year</a:t>
            </a:r>
            <a:r>
              <a:rPr lang="en-US" baseline="0" dirty="0" smtClean="0">
                <a:sym typeface="Wingdings" pitchFamily="2" charset="2"/>
              </a:rPr>
              <a:t> vs. </a:t>
            </a:r>
            <a:r>
              <a:rPr lang="en-US" baseline="0" dirty="0" err="1" smtClean="0">
                <a:sym typeface="Wingdings" pitchFamily="2" charset="2"/>
              </a:rPr>
              <a:t>Person.DeathDate.Year</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0D4A5-F918-4FBB-AA0E-FE6020100A4B}"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8113B-8C95-4CAC-B1C3-857DAB66E4F8}"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11C1F-7AC5-43AA-A9C0-E952CC93C472}"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49F9-B563-4689-ACE2-BA741A25D898}"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45086-2211-42AA-9505-42C82D39D6D4}"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BEFBC-CC29-42CF-B755-5C01A4C8F117}" type="datetime1">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86D9A-BA5B-43C3-9B3D-3C78F8ECBAAE}" type="datetime1">
              <a:rPr lang="en-US" smtClean="0"/>
              <a:pPr/>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268CF-34D8-4A94-9593-BD0932BF9BF1}" type="datetime1">
              <a:rPr lang="en-US" smtClean="0"/>
              <a:pPr/>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A9355-9B26-4A55-A05E-867496E12BC3}" type="datetime1">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22679-2DDD-469E-85DC-FAC6BBA46CAE}" type="datetime1">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CC92C-83EE-49BD-9D2C-0900C1224F55}" type="datetime1">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2E8">
            <a:alpha val="4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3C1E2-82EE-4ED9-8A3E-0A694394BF59}" type="datetime1">
              <a:rPr lang="en-US" smtClean="0"/>
              <a:pPr/>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My Dropbox\Projects\School\Presentations\2012.12 Dissertation Proposal\Pictures\Background\blue fractal.jpg"/>
          <p:cNvPicPr>
            <a:picLocks noChangeAspect="1" noChangeArrowheads="1"/>
          </p:cNvPicPr>
          <p:nvPr/>
        </p:nvPicPr>
        <p:blipFill>
          <a:blip r:embed="rId3" cstate="print">
            <a:lum bright="52000" contrast="-87000"/>
          </a:blip>
          <a:srcRect b="1875"/>
          <a:stretch>
            <a:fillRect/>
          </a:stretch>
        </p:blipFill>
        <p:spPr bwMode="auto">
          <a:xfrm>
            <a:off x="-98477" y="0"/>
            <a:ext cx="9429854" cy="6939819"/>
          </a:xfrm>
          <a:prstGeom prst="rect">
            <a:avLst/>
          </a:prstGeom>
          <a:noFill/>
          <a:effectLst>
            <a:outerShdw blurRad="50800" dist="50800" dir="5400000" algn="ctr" rotWithShape="0">
              <a:srgbClr val="000000"/>
            </a:outerShdw>
          </a:effectLst>
        </p:spPr>
      </p:pic>
      <p:sp>
        <p:nvSpPr>
          <p:cNvPr id="2" name="Title 1"/>
          <p:cNvSpPr>
            <a:spLocks noGrp="1"/>
          </p:cNvSpPr>
          <p:nvPr>
            <p:ph type="ctrTitle"/>
          </p:nvPr>
        </p:nvSpPr>
        <p:spPr>
          <a:xfrm>
            <a:off x="685800" y="990600"/>
            <a:ext cx="7772400" cy="3276600"/>
          </a:xfrm>
        </p:spPr>
        <p:txBody>
          <a:bodyPr>
            <a:noAutofit/>
          </a:bodyPr>
          <a:lstStyle/>
          <a:p>
            <a:r>
              <a:rPr lang="en-US" b="1" dirty="0" smtClean="0">
                <a:solidFill>
                  <a:schemeClr val="accent6">
                    <a:lumMod val="50000"/>
                  </a:schemeClr>
                </a:solidFill>
                <a:latin typeface="Kalinga" pitchFamily="34" charset="0"/>
                <a:cs typeface="Kalinga" pitchFamily="34" charset="0"/>
              </a:rPr>
              <a:t>Populating </a:t>
            </a:r>
            <a:r>
              <a:rPr lang="en-US" b="1" dirty="0" err="1" smtClean="0">
                <a:solidFill>
                  <a:schemeClr val="accent6">
                    <a:lumMod val="50000"/>
                  </a:schemeClr>
                </a:solidFill>
                <a:latin typeface="Kalinga" pitchFamily="34" charset="0"/>
                <a:cs typeface="Kalinga" pitchFamily="34" charset="0"/>
              </a:rPr>
              <a:t>Ontologies</a:t>
            </a:r>
            <a:r>
              <a:rPr lang="en-US" b="1" dirty="0" smtClean="0">
                <a:solidFill>
                  <a:schemeClr val="accent6">
                    <a:lumMod val="50000"/>
                  </a:schemeClr>
                </a:solidFill>
                <a:latin typeface="Kalinga" pitchFamily="34" charset="0"/>
                <a:cs typeface="Kalinga" pitchFamily="34" charset="0"/>
              </a:rPr>
              <a:t> </a:t>
            </a:r>
            <a:br>
              <a:rPr lang="en-US" b="1" dirty="0" smtClean="0">
                <a:solidFill>
                  <a:schemeClr val="accent6">
                    <a:lumMod val="50000"/>
                  </a:schemeClr>
                </a:solidFill>
                <a:latin typeface="Kalinga" pitchFamily="34" charset="0"/>
                <a:cs typeface="Kalinga" pitchFamily="34" charset="0"/>
              </a:rPr>
            </a:br>
            <a:r>
              <a:rPr lang="en-US" b="1" dirty="0" smtClean="0">
                <a:solidFill>
                  <a:schemeClr val="accent6">
                    <a:lumMod val="50000"/>
                  </a:schemeClr>
                </a:solidFill>
                <a:latin typeface="Kalinga" pitchFamily="34" charset="0"/>
                <a:cs typeface="Kalinga" pitchFamily="34" charset="0"/>
              </a:rPr>
              <a:t>with Data from Lists </a:t>
            </a:r>
            <a:br>
              <a:rPr lang="en-US" b="1" dirty="0" smtClean="0">
                <a:solidFill>
                  <a:schemeClr val="accent6">
                    <a:lumMod val="50000"/>
                  </a:schemeClr>
                </a:solidFill>
                <a:latin typeface="Kalinga" pitchFamily="34" charset="0"/>
                <a:cs typeface="Kalinga" pitchFamily="34" charset="0"/>
              </a:rPr>
            </a:br>
            <a:r>
              <a:rPr lang="en-US" b="1" dirty="0" smtClean="0">
                <a:solidFill>
                  <a:schemeClr val="accent6">
                    <a:lumMod val="50000"/>
                  </a:schemeClr>
                </a:solidFill>
                <a:latin typeface="Kalinga" pitchFamily="34" charset="0"/>
                <a:cs typeface="Kalinga" pitchFamily="34" charset="0"/>
              </a:rPr>
              <a:t>in Family History Books</a:t>
            </a:r>
            <a:endParaRPr lang="en-US" b="1" dirty="0">
              <a:solidFill>
                <a:schemeClr val="accent6">
                  <a:lumMod val="50000"/>
                </a:schemeClr>
              </a:solidFill>
              <a:latin typeface="Kalinga" pitchFamily="34" charset="0"/>
              <a:cs typeface="Kalinga" pitchFamily="34" charset="0"/>
            </a:endParaRPr>
          </a:p>
        </p:txBody>
      </p:sp>
      <p:sp>
        <p:nvSpPr>
          <p:cNvPr id="3" name="Subtitle 2"/>
          <p:cNvSpPr>
            <a:spLocks noGrp="1"/>
          </p:cNvSpPr>
          <p:nvPr>
            <p:ph type="subTitle" idx="1"/>
          </p:nvPr>
        </p:nvSpPr>
        <p:spPr>
          <a:xfrm>
            <a:off x="1371600" y="4191000"/>
            <a:ext cx="6400800" cy="1828800"/>
          </a:xfrm>
        </p:spPr>
        <p:txBody>
          <a:bodyPr>
            <a:normAutofit/>
          </a:bodyPr>
          <a:lstStyle/>
          <a:p>
            <a:r>
              <a:rPr lang="en-US" dirty="0" smtClean="0">
                <a:solidFill>
                  <a:schemeClr val="tx2">
                    <a:lumMod val="75000"/>
                  </a:schemeClr>
                </a:solidFill>
                <a:latin typeface="Letter Gothic" pitchFamily="49" charset="0"/>
              </a:rPr>
              <a:t>Thomas L. Packer</a:t>
            </a:r>
          </a:p>
          <a:p>
            <a:r>
              <a:rPr lang="en-US" dirty="0" smtClean="0">
                <a:solidFill>
                  <a:schemeClr val="tx2">
                    <a:lumMod val="75000"/>
                  </a:schemeClr>
                </a:solidFill>
                <a:latin typeface="Letter Gothic" pitchFamily="49" charset="0"/>
              </a:rPr>
              <a:t>David W. Embley</a:t>
            </a:r>
          </a:p>
          <a:p>
            <a:r>
              <a:rPr lang="en-US" dirty="0" smtClean="0">
                <a:solidFill>
                  <a:schemeClr val="tx2">
                    <a:lumMod val="75000"/>
                  </a:schemeClr>
                </a:solidFill>
                <a:latin typeface="Letter Gothic" pitchFamily="49" charset="0"/>
              </a:rPr>
              <a:t>2013.03   RT.FHTW   BYU.CS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b="1" dirty="0" smtClean="0">
                <a:solidFill>
                  <a:schemeClr val="accent6">
                    <a:lumMod val="50000"/>
                  </a:schemeClr>
                </a:solidFill>
                <a:latin typeface="Kalinga" pitchFamily="34" charset="0"/>
                <a:cs typeface="Kalinga" pitchFamily="34" charset="0"/>
              </a:rPr>
              <a:t>Semi-supervised</a:t>
            </a:r>
            <a:r>
              <a:rPr lang="en-US" dirty="0" smtClean="0">
                <a:solidFill>
                  <a:schemeClr val="accent6">
                    <a:lumMod val="50000"/>
                  </a:schemeClr>
                </a:solidFill>
                <a:latin typeface="Kalinga" pitchFamily="34" charset="0"/>
                <a:cs typeface="Kalinga" pitchFamily="34" charset="0"/>
              </a:rPr>
              <a:t> Induction</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9" name="TextBox 8"/>
          <p:cNvSpPr txBox="1"/>
          <p:nvPr/>
        </p:nvSpPr>
        <p:spPr>
          <a:xfrm>
            <a:off x="6346092" y="3993834"/>
            <a:ext cx="1676400" cy="507831"/>
          </a:xfrm>
          <a:prstGeom prst="rect">
            <a:avLst/>
          </a:prstGeom>
          <a:solidFill>
            <a:schemeClr val="bg1"/>
          </a:solidFill>
          <a:ln>
            <a:solidFill>
              <a:schemeClr val="tx1"/>
            </a:solidFill>
          </a:ln>
        </p:spPr>
        <p:txBody>
          <a:bodyPr wrap="square" rtlCol="0">
            <a:spAutoFit/>
          </a:bodyPr>
          <a:lstStyle/>
          <a:p>
            <a:r>
              <a:rPr lang="en-US" sz="900" dirty="0" smtClean="0">
                <a:latin typeface="Courier New" pitchFamily="49" charset="0"/>
                <a:cs typeface="Courier New" pitchFamily="49" charset="0"/>
              </a:rPr>
              <a:t>1. Andy b. 1816</a:t>
            </a:r>
          </a:p>
          <a:p>
            <a:r>
              <a:rPr lang="en-US" sz="900" dirty="0" smtClean="0">
                <a:latin typeface="Courier New" pitchFamily="49" charset="0"/>
                <a:cs typeface="Courier New" pitchFamily="49" charset="0"/>
              </a:rPr>
              <a:t>2. Becky Beth h, 1818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10" name="TextBox 9"/>
          <p:cNvSpPr txBox="1"/>
          <p:nvPr/>
        </p:nvSpPr>
        <p:spPr>
          <a:xfrm>
            <a:off x="533400" y="1825823"/>
            <a:ext cx="1676400" cy="307777"/>
          </a:xfrm>
          <a:prstGeom prst="rect">
            <a:avLst/>
          </a:prstGeom>
          <a:noFill/>
        </p:spPr>
        <p:txBody>
          <a:bodyPr wrap="square" rtlCol="0">
            <a:spAutoFit/>
          </a:bodyPr>
          <a:lstStyle/>
          <a:p>
            <a:pPr marL="342900" indent="-342900">
              <a:buAutoNum type="arabicPeriod"/>
            </a:pPr>
            <a:r>
              <a:rPr lang="en-US" sz="1400" dirty="0" smtClean="0"/>
              <a:t>Initialize</a:t>
            </a:r>
          </a:p>
        </p:txBody>
      </p:sp>
      <p:sp>
        <p:nvSpPr>
          <p:cNvPr id="13" name="TextBox 12"/>
          <p:cNvSpPr txBox="1"/>
          <p:nvPr/>
        </p:nvSpPr>
        <p:spPr>
          <a:xfrm>
            <a:off x="2590800" y="1397169"/>
            <a:ext cx="29718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dirty="0" smtClean="0">
                <a:latin typeface="Courier New" pitchFamily="49" charset="0"/>
                <a:cs typeface="Courier New" pitchFamily="49" charset="0"/>
              </a:rPr>
              <a:t>2. Becky Beth h, i818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15" name="TextBox 14"/>
          <p:cNvSpPr txBox="1"/>
          <p:nvPr/>
        </p:nvSpPr>
        <p:spPr>
          <a:xfrm>
            <a:off x="2590800" y="1944075"/>
            <a:ext cx="2971800" cy="369332"/>
          </a:xfrm>
          <a:prstGeom prst="rect">
            <a:avLst/>
          </a:prstGeom>
          <a:solidFill>
            <a:schemeClr val="bg1"/>
          </a:solidFill>
          <a:ln>
            <a:solidFill>
              <a:schemeClr val="tx1"/>
            </a:solidFill>
          </a:ln>
        </p:spPr>
        <p:txBody>
          <a:bodyPr wrap="square" rtlCol="0">
            <a:spAutoFit/>
          </a:bodyPr>
          <a:lstStyle/>
          <a:p>
            <a:r>
              <a:rPr lang="en-US" sz="900" dirty="0" smtClean="0">
                <a:solidFill>
                  <a:schemeClr val="tx2">
                    <a:lumMod val="60000"/>
                    <a:lumOff val="40000"/>
                  </a:schemeClr>
                </a:solidFill>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C      FN         BD</a:t>
            </a:r>
          </a:p>
          <a:p>
            <a:r>
              <a:rPr lang="en-US" sz="900" dirty="0" smtClean="0">
                <a:latin typeface="Courier New" pitchFamily="49" charset="0"/>
                <a:cs typeface="Courier New" pitchFamily="49" charset="0"/>
              </a:rPr>
              <a:t>\n</a:t>
            </a:r>
            <a:r>
              <a:rPr lang="en-US" sz="900" b="1" dirty="0" smtClean="0">
                <a:solidFill>
                  <a:schemeClr val="tx2">
                    <a:lumMod val="60000"/>
                    <a:lumOff val="40000"/>
                  </a:schemeClr>
                </a:solidFill>
                <a:latin typeface="Courier New" pitchFamily="49" charset="0"/>
                <a:cs typeface="Courier New" pitchFamily="49" charset="0"/>
              </a:rPr>
              <a:t>(1)</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(Andy)</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(1816)</a:t>
            </a:r>
            <a:r>
              <a:rPr lang="en-US" sz="900" dirty="0" smtClean="0">
                <a:latin typeface="Courier New" pitchFamily="49" charset="0"/>
                <a:cs typeface="Courier New" pitchFamily="49" charset="0"/>
              </a:rPr>
              <a:t>\n</a:t>
            </a:r>
          </a:p>
        </p:txBody>
      </p:sp>
      <p:sp>
        <p:nvSpPr>
          <p:cNvPr id="16" name="TextBox 15"/>
          <p:cNvSpPr txBox="1"/>
          <p:nvPr/>
        </p:nvSpPr>
        <p:spPr>
          <a:xfrm>
            <a:off x="533400" y="3200400"/>
            <a:ext cx="1828800" cy="307777"/>
          </a:xfrm>
          <a:prstGeom prst="rect">
            <a:avLst/>
          </a:prstGeom>
          <a:noFill/>
        </p:spPr>
        <p:txBody>
          <a:bodyPr wrap="square" rtlCol="0">
            <a:spAutoFit/>
          </a:bodyPr>
          <a:lstStyle/>
          <a:p>
            <a:pPr marL="342900" indent="-342900">
              <a:buAutoNum type="arabicPeriod" startAt="3"/>
            </a:pPr>
            <a:r>
              <a:rPr lang="en-US" sz="1400" dirty="0" smtClean="0"/>
              <a:t>Alignment-Search</a:t>
            </a:r>
          </a:p>
        </p:txBody>
      </p:sp>
      <p:sp>
        <p:nvSpPr>
          <p:cNvPr id="17" name="TextBox 16"/>
          <p:cNvSpPr txBox="1"/>
          <p:nvPr/>
        </p:nvSpPr>
        <p:spPr>
          <a:xfrm>
            <a:off x="533400" y="2514600"/>
            <a:ext cx="1600200" cy="307777"/>
          </a:xfrm>
          <a:prstGeom prst="rect">
            <a:avLst/>
          </a:prstGeom>
          <a:noFill/>
        </p:spPr>
        <p:txBody>
          <a:bodyPr wrap="square" rtlCol="0">
            <a:spAutoFit/>
          </a:bodyPr>
          <a:lstStyle/>
          <a:p>
            <a:pPr marL="342900" indent="-342900">
              <a:buAutoNum type="arabicPeriod" startAt="2"/>
            </a:pPr>
            <a:r>
              <a:rPr lang="en-US" sz="1400" dirty="0" smtClean="0"/>
              <a:t>Generalize</a:t>
            </a:r>
          </a:p>
        </p:txBody>
      </p:sp>
      <p:sp>
        <p:nvSpPr>
          <p:cNvPr id="18" name="TextBox 17"/>
          <p:cNvSpPr txBox="1"/>
          <p:nvPr/>
        </p:nvSpPr>
        <p:spPr>
          <a:xfrm>
            <a:off x="2590800" y="2602468"/>
            <a:ext cx="3505200" cy="369332"/>
          </a:xfrm>
          <a:prstGeom prst="rect">
            <a:avLst/>
          </a:prstGeom>
          <a:solidFill>
            <a:schemeClr val="bg1"/>
          </a:solidFill>
          <a:ln>
            <a:solidFill>
              <a:schemeClr val="tx1"/>
            </a:solidFill>
          </a:ln>
        </p:spPr>
        <p:txBody>
          <a:bodyPr wrap="square" rtlCol="0">
            <a:spAutoFit/>
          </a:bodyPr>
          <a:lstStyle/>
          <a:p>
            <a:r>
              <a:rPr lang="en-US" sz="900" dirty="0" smtClean="0">
                <a:solidFill>
                  <a:schemeClr val="tx2">
                    <a:lumMod val="60000"/>
                    <a:lumOff val="40000"/>
                  </a:schemeClr>
                </a:solidFill>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C            FN                  BD</a:t>
            </a:r>
          </a:p>
          <a:p>
            <a:r>
              <a:rPr lang="en-US" sz="900" dirty="0" smtClean="0">
                <a:latin typeface="Courier New" pitchFamily="49" charset="0"/>
                <a:cs typeface="Courier New" pitchFamily="49" charset="0"/>
              </a:rPr>
              <a:t>\n</a:t>
            </a:r>
            <a:r>
              <a:rPr lang="en-US" sz="900" b="1" dirty="0" smtClean="0">
                <a:solidFill>
                  <a:schemeClr val="tx2">
                    <a:lumMod val="60000"/>
                    <a:lumOff val="40000"/>
                  </a:schemeClr>
                </a:solidFill>
                <a:latin typeface="Courier New" pitchFamily="49" charset="0"/>
                <a:cs typeface="Courier New" pitchFamily="49" charset="0"/>
              </a:rPr>
              <a:t>([\</a:t>
            </a:r>
            <a:r>
              <a:rPr lang="en-US" sz="900" b="1" dirty="0" err="1" smtClean="0">
                <a:solidFill>
                  <a:schemeClr val="tx2">
                    <a:lumMod val="60000"/>
                    <a:lumOff val="40000"/>
                  </a:schemeClr>
                </a:solidFill>
                <a:latin typeface="Courier New" pitchFamily="49" charset="0"/>
                <a:cs typeface="Courier New" pitchFamily="49" charset="0"/>
              </a:rPr>
              <a:t>dlio</a:t>
            </a:r>
            <a:r>
              <a:rPr lang="en-US" sz="900" b="1" dirty="0" smtClean="0">
                <a:solidFill>
                  <a:schemeClr val="tx2">
                    <a:lumMod val="60000"/>
                    <a:lumOff val="4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(\w{4})</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bh</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a:t>
            </a:r>
            <a:r>
              <a:rPr lang="en-US" sz="900" b="1" dirty="0" err="1" smtClean="0">
                <a:solidFill>
                  <a:schemeClr val="tx2">
                    <a:lumMod val="60000"/>
                    <a:lumOff val="40000"/>
                  </a:schemeClr>
                </a:solidFill>
                <a:latin typeface="Courier New" pitchFamily="49" charset="0"/>
                <a:cs typeface="Courier New" pitchFamily="49" charset="0"/>
              </a:rPr>
              <a:t>dlio</a:t>
            </a:r>
            <a:r>
              <a:rPr lang="en-US" sz="900" b="1" dirty="0" smtClean="0">
                <a:solidFill>
                  <a:schemeClr val="tx2">
                    <a:lumMod val="60000"/>
                    <a:lumOff val="40000"/>
                  </a:schemeClr>
                </a:solidFill>
                <a:latin typeface="Courier New" pitchFamily="49" charset="0"/>
                <a:cs typeface="Courier New" pitchFamily="49" charset="0"/>
              </a:rPr>
              <a:t>]{4})</a:t>
            </a:r>
            <a:r>
              <a:rPr lang="en-US" sz="900" dirty="0" smtClean="0">
                <a:latin typeface="Courier New" pitchFamily="49" charset="0"/>
                <a:cs typeface="Courier New" pitchFamily="49" charset="0"/>
              </a:rPr>
              <a:t>\n</a:t>
            </a:r>
          </a:p>
        </p:txBody>
      </p:sp>
      <p:sp>
        <p:nvSpPr>
          <p:cNvPr id="19" name="TextBox 18"/>
          <p:cNvSpPr txBox="1"/>
          <p:nvPr/>
        </p:nvSpPr>
        <p:spPr>
          <a:xfrm>
            <a:off x="5888892" y="3505200"/>
            <a:ext cx="24384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a:t>
            </a:r>
            <a:r>
              <a:rPr lang="en-US" sz="600" dirty="0" smtClean="0">
                <a:latin typeface="Courier New" pitchFamily="49" charset="0"/>
                <a:cs typeface="Courier New" pitchFamily="49" charset="0"/>
              </a:rPr>
              <a:t>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20" name="Rounded Rectangle 19"/>
          <p:cNvSpPr/>
          <p:nvPr/>
        </p:nvSpPr>
        <p:spPr>
          <a:xfrm>
            <a:off x="7108092" y="3532554"/>
            <a:ext cx="983901" cy="23222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X</a:t>
            </a:r>
            <a:endParaRPr lang="en-US" sz="1400" b="1" dirty="0">
              <a:solidFill>
                <a:srgbClr val="FF0000"/>
              </a:solidFill>
            </a:endParaRPr>
          </a:p>
        </p:txBody>
      </p:sp>
      <p:cxnSp>
        <p:nvCxnSpPr>
          <p:cNvPr id="21" name="Straight Arrow Connector 20"/>
          <p:cNvCxnSpPr/>
          <p:nvPr/>
        </p:nvCxnSpPr>
        <p:spPr>
          <a:xfrm>
            <a:off x="5181600" y="3048000"/>
            <a:ext cx="1600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87830" y="3124200"/>
            <a:ext cx="609600" cy="215444"/>
          </a:xfrm>
          <a:prstGeom prst="rect">
            <a:avLst/>
          </a:prstGeom>
          <a:noFill/>
        </p:spPr>
        <p:txBody>
          <a:bodyPr wrap="square" rtlCol="0">
            <a:spAutoFit/>
          </a:bodyPr>
          <a:lstStyle/>
          <a:p>
            <a:r>
              <a:rPr lang="en-US" sz="800" dirty="0" smtClean="0">
                <a:solidFill>
                  <a:srgbClr val="FF0000"/>
                </a:solidFill>
              </a:rPr>
              <a:t>Deletion</a:t>
            </a:r>
            <a:endParaRPr lang="en-US" sz="800" dirty="0">
              <a:solidFill>
                <a:srgbClr val="FF0000"/>
              </a:solidFill>
            </a:endParaRPr>
          </a:p>
        </p:txBody>
      </p:sp>
      <p:sp>
        <p:nvSpPr>
          <p:cNvPr id="25" name="TextBox 24"/>
          <p:cNvSpPr txBox="1"/>
          <p:nvPr/>
        </p:nvSpPr>
        <p:spPr>
          <a:xfrm>
            <a:off x="2667000" y="3505200"/>
            <a:ext cx="29718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Unknown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(\w{4,5})</a:t>
            </a:r>
            <a:r>
              <a:rPr lang="en-US" sz="600" dirty="0" smtClean="0">
                <a:latin typeface="Courier New" pitchFamily="49" charset="0"/>
                <a:cs typeface="Courier New" pitchFamily="49" charset="0"/>
              </a:rPr>
              <a:t> (\S{1,10})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26" name="Rounded Rectangle 25"/>
          <p:cNvSpPr/>
          <p:nvPr/>
        </p:nvSpPr>
        <p:spPr>
          <a:xfrm>
            <a:off x="3917106" y="3528499"/>
            <a:ext cx="494322" cy="23222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cxnSp>
        <p:nvCxnSpPr>
          <p:cNvPr id="27" name="Straight Arrow Connector 26"/>
          <p:cNvCxnSpPr/>
          <p:nvPr/>
        </p:nvCxnSpPr>
        <p:spPr>
          <a:xfrm>
            <a:off x="4191000" y="30480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91000" y="3124200"/>
            <a:ext cx="609600" cy="215444"/>
          </a:xfrm>
          <a:prstGeom prst="rect">
            <a:avLst/>
          </a:prstGeom>
          <a:noFill/>
        </p:spPr>
        <p:txBody>
          <a:bodyPr wrap="square" rtlCol="0">
            <a:spAutoFit/>
          </a:bodyPr>
          <a:lstStyle/>
          <a:p>
            <a:r>
              <a:rPr lang="en-US" sz="800" dirty="0" smtClean="0">
                <a:solidFill>
                  <a:srgbClr val="FF0000"/>
                </a:solidFill>
              </a:rPr>
              <a:t>Insertion</a:t>
            </a:r>
            <a:endParaRPr lang="en-US" sz="800" dirty="0">
              <a:solidFill>
                <a:srgbClr val="FF0000"/>
              </a:solidFill>
            </a:endParaRPr>
          </a:p>
        </p:txBody>
      </p:sp>
      <p:sp>
        <p:nvSpPr>
          <p:cNvPr id="29" name="TextBox 28"/>
          <p:cNvSpPr txBox="1"/>
          <p:nvPr/>
        </p:nvSpPr>
        <p:spPr>
          <a:xfrm>
            <a:off x="3200400" y="3993834"/>
            <a:ext cx="1676400" cy="507831"/>
          </a:xfrm>
          <a:prstGeom prst="rect">
            <a:avLst/>
          </a:prstGeom>
          <a:solidFill>
            <a:schemeClr val="bg1"/>
          </a:solidFill>
          <a:ln>
            <a:solidFill>
              <a:schemeClr val="tx1"/>
            </a:solidFill>
          </a:ln>
        </p:spPr>
        <p:txBody>
          <a:bodyPr wrap="square" rtlCol="0">
            <a:spAutoFit/>
          </a:bodyPr>
          <a:lstStyle/>
          <a:p>
            <a:r>
              <a:rPr lang="en-US" sz="900" dirty="0" smtClean="0">
                <a:latin typeface="Courier New" pitchFamily="49" charset="0"/>
                <a:cs typeface="Courier New" pitchFamily="49" charset="0"/>
              </a:rPr>
              <a:t>1. Andy b. 1816</a:t>
            </a:r>
          </a:p>
          <a:p>
            <a:r>
              <a:rPr lang="en-US" sz="900" dirty="0" smtClean="0">
                <a:latin typeface="Courier New" pitchFamily="49" charset="0"/>
                <a:cs typeface="Courier New" pitchFamily="49" charset="0"/>
              </a:rPr>
              <a:t>2. Becky Beth h, 1818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30" name="Rounded Rectangle 29"/>
          <p:cNvSpPr/>
          <p:nvPr/>
        </p:nvSpPr>
        <p:spPr>
          <a:xfrm>
            <a:off x="3634155" y="3641969"/>
            <a:ext cx="211015" cy="101600"/>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cxnSp>
        <p:nvCxnSpPr>
          <p:cNvPr id="31" name="Straight Arrow Connector 30"/>
          <p:cNvCxnSpPr/>
          <p:nvPr/>
        </p:nvCxnSpPr>
        <p:spPr>
          <a:xfrm>
            <a:off x="3733800" y="30480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24200" y="3124200"/>
            <a:ext cx="609600" cy="215444"/>
          </a:xfrm>
          <a:prstGeom prst="rect">
            <a:avLst/>
          </a:prstGeom>
          <a:noFill/>
        </p:spPr>
        <p:txBody>
          <a:bodyPr wrap="square" rtlCol="0">
            <a:spAutoFit/>
          </a:bodyPr>
          <a:lstStyle/>
          <a:p>
            <a:r>
              <a:rPr lang="en-US" sz="800" dirty="0" smtClean="0">
                <a:solidFill>
                  <a:srgbClr val="FF0000"/>
                </a:solidFill>
              </a:rPr>
              <a:t>Expansion</a:t>
            </a:r>
            <a:endParaRPr lang="en-US" sz="800" dirty="0">
              <a:solidFill>
                <a:srgbClr val="FF0000"/>
              </a:solidFill>
            </a:endParaRPr>
          </a:p>
        </p:txBody>
      </p:sp>
      <p:sp>
        <p:nvSpPr>
          <p:cNvPr id="33" name="TextBox 32"/>
          <p:cNvSpPr txBox="1"/>
          <p:nvPr/>
        </p:nvSpPr>
        <p:spPr>
          <a:xfrm>
            <a:off x="533399" y="3886200"/>
            <a:ext cx="2362201" cy="523220"/>
          </a:xfrm>
          <a:prstGeom prst="rect">
            <a:avLst/>
          </a:prstGeom>
          <a:noFill/>
        </p:spPr>
        <p:txBody>
          <a:bodyPr wrap="square" rtlCol="0">
            <a:spAutoFit/>
          </a:bodyPr>
          <a:lstStyle/>
          <a:p>
            <a:pPr marL="342900" indent="-342900">
              <a:buAutoNum type="arabicPeriod" startAt="4"/>
            </a:pPr>
            <a:r>
              <a:rPr lang="en-US" sz="1400" dirty="0" smtClean="0"/>
              <a:t>Evaluate                       (edit </a:t>
            </a:r>
            <a:r>
              <a:rPr lang="en-US" sz="1400" dirty="0" err="1" smtClean="0"/>
              <a:t>sim</a:t>
            </a:r>
            <a:r>
              <a:rPr lang="en-US" sz="1400" dirty="0" smtClean="0"/>
              <a:t>. * match prob.)</a:t>
            </a:r>
          </a:p>
        </p:txBody>
      </p:sp>
      <p:sp>
        <p:nvSpPr>
          <p:cNvPr id="34" name="Rounded Rectangle 33"/>
          <p:cNvSpPr/>
          <p:nvPr/>
        </p:nvSpPr>
        <p:spPr>
          <a:xfrm>
            <a:off x="3251380" y="4178020"/>
            <a:ext cx="627893" cy="149031"/>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35" name="TextBox 34"/>
          <p:cNvSpPr txBox="1"/>
          <p:nvPr/>
        </p:nvSpPr>
        <p:spPr>
          <a:xfrm>
            <a:off x="4876800" y="4134511"/>
            <a:ext cx="762000" cy="215444"/>
          </a:xfrm>
          <a:prstGeom prst="rect">
            <a:avLst/>
          </a:prstGeom>
          <a:noFill/>
        </p:spPr>
        <p:txBody>
          <a:bodyPr wrap="square" rtlCol="0">
            <a:spAutoFit/>
          </a:bodyPr>
          <a:lstStyle/>
          <a:p>
            <a:r>
              <a:rPr lang="en-US" sz="800" dirty="0" smtClean="0">
                <a:solidFill>
                  <a:srgbClr val="FF0000"/>
                </a:solidFill>
              </a:rPr>
              <a:t>One match!</a:t>
            </a:r>
            <a:endParaRPr lang="en-US" sz="800" dirty="0">
              <a:solidFill>
                <a:srgbClr val="FF0000"/>
              </a:solidFill>
            </a:endParaRPr>
          </a:p>
        </p:txBody>
      </p:sp>
      <p:sp>
        <p:nvSpPr>
          <p:cNvPr id="36" name="TextBox 35"/>
          <p:cNvSpPr txBox="1"/>
          <p:nvPr/>
        </p:nvSpPr>
        <p:spPr>
          <a:xfrm>
            <a:off x="8022492" y="4122788"/>
            <a:ext cx="664308" cy="215444"/>
          </a:xfrm>
          <a:prstGeom prst="rect">
            <a:avLst/>
          </a:prstGeom>
          <a:noFill/>
        </p:spPr>
        <p:txBody>
          <a:bodyPr wrap="square" rtlCol="0">
            <a:spAutoFit/>
          </a:bodyPr>
          <a:lstStyle/>
          <a:p>
            <a:r>
              <a:rPr lang="en-US" sz="800" dirty="0" smtClean="0">
                <a:solidFill>
                  <a:srgbClr val="FF0000"/>
                </a:solidFill>
              </a:rPr>
              <a:t>No Match</a:t>
            </a:r>
            <a:endParaRPr lang="en-US" sz="800" dirty="0">
              <a:solidFill>
                <a:srgbClr val="FF0000"/>
              </a:solidFill>
            </a:endParaRPr>
          </a:p>
        </p:txBody>
      </p:sp>
      <p:sp>
        <p:nvSpPr>
          <p:cNvPr id="37" name="TextBox 36"/>
          <p:cNvSpPr txBox="1"/>
          <p:nvPr/>
        </p:nvSpPr>
        <p:spPr>
          <a:xfrm>
            <a:off x="533399" y="4953000"/>
            <a:ext cx="1852863" cy="307777"/>
          </a:xfrm>
          <a:prstGeom prst="rect">
            <a:avLst/>
          </a:prstGeom>
          <a:noFill/>
        </p:spPr>
        <p:txBody>
          <a:bodyPr wrap="square" rtlCol="0">
            <a:spAutoFit/>
          </a:bodyPr>
          <a:lstStyle/>
          <a:p>
            <a:pPr marL="342900" indent="-342900">
              <a:buAutoNum type="arabicPeriod" startAt="5"/>
            </a:pPr>
            <a:r>
              <a:rPr lang="en-US" sz="1400" dirty="0" smtClean="0"/>
              <a:t>Active Learning</a:t>
            </a:r>
          </a:p>
        </p:txBody>
      </p:sp>
      <p:sp>
        <p:nvSpPr>
          <p:cNvPr id="38" name="TextBox 37"/>
          <p:cNvSpPr txBox="1"/>
          <p:nvPr/>
        </p:nvSpPr>
        <p:spPr>
          <a:xfrm>
            <a:off x="2590800" y="4812771"/>
            <a:ext cx="29718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dirty="0" smtClean="0">
                <a:latin typeface="Courier New" pitchFamily="49" charset="0"/>
                <a:cs typeface="Courier New" pitchFamily="49" charset="0"/>
              </a:rPr>
              <a:t>2. Becky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Beth</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 h, i818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39" name="TextBox 38"/>
          <p:cNvSpPr txBox="1"/>
          <p:nvPr/>
        </p:nvSpPr>
        <p:spPr>
          <a:xfrm>
            <a:off x="2590800" y="5361801"/>
            <a:ext cx="29718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MN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(\w{4,5})</a:t>
            </a:r>
            <a:r>
              <a:rPr lang="en-US" sz="600" b="1"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a:t>
            </a:r>
            <a:r>
              <a:rPr lang="en-US" sz="600" dirty="0" smtClean="0">
                <a:latin typeface="Courier New" pitchFamily="49" charset="0"/>
                <a:cs typeface="Courier New" pitchFamily="49" charset="0"/>
              </a:rPr>
              <a:t>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40" name="Rounded Rectangle 39"/>
          <p:cNvSpPr/>
          <p:nvPr/>
        </p:nvSpPr>
        <p:spPr>
          <a:xfrm>
            <a:off x="3870570" y="5385247"/>
            <a:ext cx="341922" cy="23250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41" name="TextBox 40"/>
          <p:cNvSpPr txBox="1"/>
          <p:nvPr/>
        </p:nvSpPr>
        <p:spPr>
          <a:xfrm>
            <a:off x="533400" y="5715000"/>
            <a:ext cx="1676400" cy="307777"/>
          </a:xfrm>
          <a:prstGeom prst="rect">
            <a:avLst/>
          </a:prstGeom>
          <a:noFill/>
        </p:spPr>
        <p:txBody>
          <a:bodyPr wrap="square" rtlCol="0">
            <a:spAutoFit/>
          </a:bodyPr>
          <a:lstStyle/>
          <a:p>
            <a:pPr marL="342900" indent="-342900">
              <a:buFont typeface="+mj-lt"/>
              <a:buAutoNum type="arabicPeriod" startAt="6"/>
            </a:pPr>
            <a:r>
              <a:rPr lang="en-US" sz="1400" dirty="0" smtClean="0"/>
              <a:t>Extract</a:t>
            </a:r>
          </a:p>
        </p:txBody>
      </p:sp>
      <p:sp>
        <p:nvSpPr>
          <p:cNvPr id="42" name="TextBox 41"/>
          <p:cNvSpPr txBox="1"/>
          <p:nvPr/>
        </p:nvSpPr>
        <p:spPr>
          <a:xfrm>
            <a:off x="2590800" y="5892969"/>
            <a:ext cx="41910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2</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Becky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Beth</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 h,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i818</a:t>
            </a:r>
            <a:r>
              <a:rPr lang="en-US" sz="900" b="1" dirty="0" smtClean="0">
                <a:solidFill>
                  <a:schemeClr val="tx2">
                    <a:lumMod val="60000"/>
                    <a:lumOff val="40000"/>
                  </a:schemeClr>
                </a:solidFill>
                <a:latin typeface="Courier New" pitchFamily="49" charset="0"/>
                <a:cs typeface="Courier New" pitchFamily="49" charset="0"/>
              </a:rPr>
              <a:t>&lt;/BD&gt;</a:t>
            </a:r>
            <a:endParaRPr lang="en-US" sz="900" b="1" dirty="0" smtClean="0">
              <a:latin typeface="Courier New" pitchFamily="49" charset="0"/>
              <a:cs typeface="Courier New" pitchFamily="49" charset="0"/>
            </a:endParaRPr>
          </a:p>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3</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Charles</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Conrad</a:t>
            </a:r>
            <a:r>
              <a:rPr lang="en-US" sz="900" b="1" dirty="0" smtClean="0">
                <a:solidFill>
                  <a:schemeClr val="tx2">
                    <a:lumMod val="60000"/>
                    <a:lumOff val="40000"/>
                  </a:schemeClr>
                </a:solidFill>
                <a:latin typeface="Courier New" pitchFamily="49" charset="0"/>
                <a:cs typeface="Courier New" pitchFamily="49" charset="0"/>
              </a:rPr>
              <a:t>&lt;/MN&gt;</a:t>
            </a:r>
            <a:endParaRPr lang="en-US" sz="900" b="1" dirty="0">
              <a:latin typeface="Courier New" pitchFamily="49" charset="0"/>
              <a:cs typeface="Courier New" pitchFamily="49" charset="0"/>
            </a:endParaRPr>
          </a:p>
        </p:txBody>
      </p:sp>
      <p:cxnSp>
        <p:nvCxnSpPr>
          <p:cNvPr id="45" name="Straight Arrow Connector 44"/>
          <p:cNvCxnSpPr/>
          <p:nvPr/>
        </p:nvCxnSpPr>
        <p:spPr>
          <a:xfrm>
            <a:off x="6019800" y="3048000"/>
            <a:ext cx="28956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153400" y="3124200"/>
            <a:ext cx="838200" cy="215444"/>
          </a:xfrm>
          <a:prstGeom prst="rect">
            <a:avLst/>
          </a:prstGeom>
          <a:noFill/>
        </p:spPr>
        <p:txBody>
          <a:bodyPr wrap="square" rtlCol="0">
            <a:spAutoFit/>
          </a:bodyPr>
          <a:lstStyle/>
          <a:p>
            <a:r>
              <a:rPr lang="en-US" sz="800" dirty="0" smtClean="0">
                <a:solidFill>
                  <a:srgbClr val="FF0000"/>
                </a:solidFill>
              </a:rPr>
              <a:t>Many more …</a:t>
            </a:r>
            <a:endParaRPr lang="en-US" sz="800" dirty="0">
              <a:solidFill>
                <a:srgbClr val="FF0000"/>
              </a:solidFill>
            </a:endParaRPr>
          </a:p>
        </p:txBody>
      </p:sp>
      <p:cxnSp>
        <p:nvCxnSpPr>
          <p:cNvPr id="51" name="Straight Arrow Connector 50"/>
          <p:cNvCxnSpPr/>
          <p:nvPr/>
        </p:nvCxnSpPr>
        <p:spPr>
          <a:xfrm flipH="1">
            <a:off x="4103077" y="3794370"/>
            <a:ext cx="3908" cy="1934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162800" y="3798279"/>
            <a:ext cx="3908" cy="1934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3298098" y="4999717"/>
            <a:ext cx="898764" cy="13090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43" name="Rounded Rectangle 42"/>
          <p:cNvSpPr/>
          <p:nvPr/>
        </p:nvSpPr>
        <p:spPr>
          <a:xfrm>
            <a:off x="4207342" y="4174653"/>
            <a:ext cx="572475" cy="15239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Alignment-Search</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17" name="TextBox 16"/>
          <p:cNvSpPr txBox="1"/>
          <p:nvPr/>
        </p:nvSpPr>
        <p:spPr>
          <a:xfrm>
            <a:off x="4089750" y="1816608"/>
            <a:ext cx="1244250"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a:t>
            </a:r>
            <a:endParaRPr lang="en-US" sz="1100" dirty="0" smtClean="0">
              <a:latin typeface="Courier New" pitchFamily="49" charset="0"/>
              <a:cs typeface="Courier New" pitchFamily="49" charset="0"/>
            </a:endParaRPr>
          </a:p>
        </p:txBody>
      </p:sp>
      <p:sp>
        <p:nvSpPr>
          <p:cNvPr id="18" name="TextBox 17"/>
          <p:cNvSpPr txBox="1"/>
          <p:nvPr/>
        </p:nvSpPr>
        <p:spPr>
          <a:xfrm>
            <a:off x="4112418" y="5244644"/>
            <a:ext cx="1221581"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D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a:t>
            </a:r>
            <a:endParaRPr lang="en-US" sz="1100" dirty="0" smtClean="0">
              <a:latin typeface="Courier New" pitchFamily="49" charset="0"/>
              <a:cs typeface="Courier New" pitchFamily="49" charset="0"/>
            </a:endParaRPr>
          </a:p>
        </p:txBody>
      </p:sp>
      <p:sp>
        <p:nvSpPr>
          <p:cNvPr id="19" name="Isosceles Triangle 18"/>
          <p:cNvSpPr/>
          <p:nvPr/>
        </p:nvSpPr>
        <p:spPr>
          <a:xfrm>
            <a:off x="4136790" y="2182368"/>
            <a:ext cx="1143000" cy="533400"/>
          </a:xfrm>
          <a:prstGeom prst="triangle">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48088" y="2945753"/>
            <a:ext cx="1725168" cy="246221"/>
          </a:xfrm>
          <a:prstGeom prst="rect">
            <a:avLst/>
          </a:prstGeom>
          <a:noFill/>
        </p:spPr>
        <p:txBody>
          <a:bodyPr wrap="square" rtlCol="0">
            <a:spAutoFit/>
          </a:bodyPr>
          <a:lstStyle/>
          <a:p>
            <a:pPr algn="ctr"/>
            <a:r>
              <a:rPr lang="en-US" sz="1000" dirty="0" smtClean="0"/>
              <a:t>Branching Factor = 6 * 4 = </a:t>
            </a:r>
            <a:r>
              <a:rPr lang="en-US" sz="1000" b="1" dirty="0" smtClean="0"/>
              <a:t>24</a:t>
            </a:r>
            <a:endParaRPr lang="en-US" sz="1000" b="1" dirty="0"/>
          </a:p>
        </p:txBody>
      </p:sp>
      <p:sp>
        <p:nvSpPr>
          <p:cNvPr id="21" name="TextBox 20"/>
          <p:cNvSpPr txBox="1"/>
          <p:nvPr/>
        </p:nvSpPr>
        <p:spPr>
          <a:xfrm>
            <a:off x="2903347" y="3214676"/>
            <a:ext cx="1195578"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a:t>
            </a:r>
            <a:endParaRPr lang="en-US" sz="1100" dirty="0" smtClean="0">
              <a:latin typeface="Courier New" pitchFamily="49" charset="0"/>
              <a:cs typeface="Courier New" pitchFamily="49" charset="0"/>
            </a:endParaRPr>
          </a:p>
        </p:txBody>
      </p:sp>
      <p:sp>
        <p:nvSpPr>
          <p:cNvPr id="23" name="Right Brace 22"/>
          <p:cNvSpPr/>
          <p:nvPr/>
        </p:nvSpPr>
        <p:spPr>
          <a:xfrm rot="5400000">
            <a:off x="4596372" y="2286000"/>
            <a:ext cx="228600" cy="1143000"/>
          </a:xfrm>
          <a:prstGeom prst="rightBrace">
            <a:avLst>
              <a:gd name="adj1" fmla="val 32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H="1">
            <a:off x="3584448" y="2112264"/>
            <a:ext cx="1130808" cy="10505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98968" y="2112169"/>
            <a:ext cx="1152525" cy="10548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21024" y="4571036"/>
            <a:ext cx="859536" cy="5943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04108" y="5535168"/>
            <a:ext cx="838200" cy="261610"/>
          </a:xfrm>
          <a:prstGeom prst="rect">
            <a:avLst/>
          </a:prstGeom>
          <a:noFill/>
        </p:spPr>
        <p:txBody>
          <a:bodyPr wrap="square" rtlCol="0">
            <a:spAutoFit/>
          </a:bodyPr>
          <a:lstStyle/>
          <a:p>
            <a:pPr algn="ctr"/>
            <a:r>
              <a:rPr lang="en-US" sz="1100" dirty="0" smtClean="0"/>
              <a:t>Goal State</a:t>
            </a:r>
            <a:endParaRPr lang="en-US" sz="1100" dirty="0"/>
          </a:p>
        </p:txBody>
      </p:sp>
      <p:sp>
        <p:nvSpPr>
          <p:cNvPr id="35" name="TextBox 34"/>
          <p:cNvSpPr txBox="1"/>
          <p:nvPr/>
        </p:nvSpPr>
        <p:spPr>
          <a:xfrm>
            <a:off x="4303442" y="1524000"/>
            <a:ext cx="816864" cy="261610"/>
          </a:xfrm>
          <a:prstGeom prst="rect">
            <a:avLst/>
          </a:prstGeom>
          <a:noFill/>
        </p:spPr>
        <p:txBody>
          <a:bodyPr wrap="square" rtlCol="0">
            <a:spAutoFit/>
          </a:bodyPr>
          <a:lstStyle/>
          <a:p>
            <a:pPr algn="ctr"/>
            <a:r>
              <a:rPr lang="en-US" sz="1100" dirty="0" smtClean="0"/>
              <a:t>Start State</a:t>
            </a:r>
            <a:endParaRPr lang="en-US" sz="1100" dirty="0"/>
          </a:p>
        </p:txBody>
      </p:sp>
      <p:sp>
        <p:nvSpPr>
          <p:cNvPr id="38" name="TextBox 37"/>
          <p:cNvSpPr txBox="1"/>
          <p:nvPr/>
        </p:nvSpPr>
        <p:spPr>
          <a:xfrm>
            <a:off x="5485734" y="3221354"/>
            <a:ext cx="1300829"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 </a:t>
            </a:r>
            <a:r>
              <a:rPr lang="en-US" sz="1100" dirty="0" smtClean="0">
                <a:latin typeface="Courier New" pitchFamily="49" charset="0"/>
                <a:cs typeface="Courier New" pitchFamily="49" charset="0"/>
              </a:rPr>
              <a:t>H</a:t>
            </a:r>
          </a:p>
        </p:txBody>
      </p:sp>
      <p:sp>
        <p:nvSpPr>
          <p:cNvPr id="50" name="TextBox 49"/>
          <p:cNvSpPr txBox="1"/>
          <p:nvPr/>
        </p:nvSpPr>
        <p:spPr>
          <a:xfrm>
            <a:off x="2977134" y="4254044"/>
            <a:ext cx="1032891"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a:t>
            </a:r>
            <a:endParaRPr lang="en-US" sz="1100" dirty="0" smtClean="0">
              <a:latin typeface="Courier New" pitchFamily="49" charset="0"/>
              <a:cs typeface="Courier New" pitchFamily="49" charset="0"/>
            </a:endParaRPr>
          </a:p>
        </p:txBody>
      </p:sp>
      <p:cxnSp>
        <p:nvCxnSpPr>
          <p:cNvPr id="51" name="Straight Arrow Connector 50"/>
          <p:cNvCxnSpPr/>
          <p:nvPr/>
        </p:nvCxnSpPr>
        <p:spPr>
          <a:xfrm>
            <a:off x="3465576" y="3546908"/>
            <a:ext cx="36576" cy="6217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Right Brace 59"/>
          <p:cNvSpPr/>
          <p:nvPr/>
        </p:nvSpPr>
        <p:spPr>
          <a:xfrm rot="10800000">
            <a:off x="1524000" y="2044244"/>
            <a:ext cx="365760" cy="3276600"/>
          </a:xfrm>
          <a:prstGeom prst="rightBrace">
            <a:avLst>
              <a:gd name="adj1" fmla="val 525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457200" y="3565196"/>
            <a:ext cx="1039368" cy="261610"/>
          </a:xfrm>
          <a:prstGeom prst="rect">
            <a:avLst/>
          </a:prstGeom>
          <a:noFill/>
        </p:spPr>
        <p:txBody>
          <a:bodyPr wrap="square" rtlCol="0">
            <a:spAutoFit/>
          </a:bodyPr>
          <a:lstStyle/>
          <a:p>
            <a:r>
              <a:rPr lang="en-US" sz="1100" dirty="0" smtClean="0"/>
              <a:t>Tree Depth = </a:t>
            </a:r>
            <a:r>
              <a:rPr lang="en-US" sz="1100" b="1" dirty="0" smtClean="0"/>
              <a:t>3</a:t>
            </a:r>
            <a:endParaRPr lang="en-US" sz="1100" b="1" dirty="0"/>
          </a:p>
        </p:txBody>
      </p:sp>
      <p:sp>
        <p:nvSpPr>
          <p:cNvPr id="62" name="TextBox 61"/>
          <p:cNvSpPr txBox="1"/>
          <p:nvPr/>
        </p:nvSpPr>
        <p:spPr>
          <a:xfrm>
            <a:off x="5358384" y="4101644"/>
            <a:ext cx="2185416" cy="246221"/>
          </a:xfrm>
          <a:prstGeom prst="rect">
            <a:avLst/>
          </a:prstGeom>
          <a:noFill/>
        </p:spPr>
        <p:txBody>
          <a:bodyPr wrap="square" rtlCol="0">
            <a:spAutoFit/>
          </a:bodyPr>
          <a:lstStyle/>
          <a:p>
            <a:r>
              <a:rPr lang="en-US" sz="1000" dirty="0" smtClean="0"/>
              <a:t>This search space size = ~</a:t>
            </a:r>
            <a:r>
              <a:rPr lang="en-US" sz="1000" b="1" dirty="0" smtClean="0"/>
              <a:t>24</a:t>
            </a:r>
            <a:r>
              <a:rPr lang="en-US" sz="1000" b="1" baseline="30000" dirty="0" smtClean="0"/>
              <a:t>3 </a:t>
            </a:r>
            <a:r>
              <a:rPr lang="en-US" sz="1000" dirty="0" smtClean="0"/>
              <a:t>= 13,824</a:t>
            </a:r>
            <a:endParaRPr lang="en-US" sz="1000" baseline="30000" dirty="0"/>
          </a:p>
        </p:txBody>
      </p:sp>
      <p:sp>
        <p:nvSpPr>
          <p:cNvPr id="63" name="TextBox 62"/>
          <p:cNvSpPr txBox="1"/>
          <p:nvPr/>
        </p:nvSpPr>
        <p:spPr>
          <a:xfrm>
            <a:off x="5358384" y="4495800"/>
            <a:ext cx="3480816" cy="246221"/>
          </a:xfrm>
          <a:prstGeom prst="rect">
            <a:avLst/>
          </a:prstGeom>
          <a:noFill/>
        </p:spPr>
        <p:txBody>
          <a:bodyPr wrap="square" rtlCol="0">
            <a:spAutoFit/>
          </a:bodyPr>
          <a:lstStyle/>
          <a:p>
            <a:r>
              <a:rPr lang="en-US" sz="1000" dirty="0" smtClean="0"/>
              <a:t>Other search space sizes = ~ (12*4)</a:t>
            </a:r>
            <a:r>
              <a:rPr lang="en-US" sz="1000" baseline="30000" dirty="0" smtClean="0"/>
              <a:t>7 </a:t>
            </a:r>
            <a:r>
              <a:rPr lang="en-US" sz="1000" dirty="0" smtClean="0"/>
              <a:t>= 48</a:t>
            </a:r>
            <a:r>
              <a:rPr lang="en-US" sz="1000" baseline="30000" dirty="0" smtClean="0"/>
              <a:t>7 </a:t>
            </a:r>
            <a:r>
              <a:rPr lang="en-US" sz="1000" dirty="0" smtClean="0"/>
              <a:t>= 587,068,342,272</a:t>
            </a:r>
            <a:endParaRPr lang="en-US" sz="1000" baseline="30000" dirty="0"/>
          </a:p>
        </p:txBody>
      </p:sp>
      <p:sp>
        <p:nvSpPr>
          <p:cNvPr id="27" name="TextBox 26"/>
          <p:cNvSpPr txBox="1"/>
          <p:nvPr/>
        </p:nvSpPr>
        <p:spPr>
          <a:xfrm>
            <a:off x="2981325" y="2514600"/>
            <a:ext cx="1127761" cy="246221"/>
          </a:xfrm>
          <a:prstGeom prst="rect">
            <a:avLst/>
          </a:prstGeom>
          <a:noFill/>
        </p:spPr>
        <p:txBody>
          <a:bodyPr wrap="square" rtlCol="0">
            <a:spAutoFit/>
          </a:bodyPr>
          <a:lstStyle/>
          <a:p>
            <a:pPr algn="ctr"/>
            <a:r>
              <a:rPr lang="en-US" sz="1000" dirty="0" smtClean="0">
                <a:solidFill>
                  <a:srgbClr val="FF0000"/>
                </a:solidFill>
              </a:rPr>
              <a:t>Substitution @ 3</a:t>
            </a:r>
            <a:endParaRPr lang="en-US" sz="1000" dirty="0">
              <a:solidFill>
                <a:srgbClr val="FF0000"/>
              </a:solidFill>
            </a:endParaRPr>
          </a:p>
        </p:txBody>
      </p:sp>
      <p:sp>
        <p:nvSpPr>
          <p:cNvPr id="28" name="TextBox 27"/>
          <p:cNvSpPr txBox="1"/>
          <p:nvPr/>
        </p:nvSpPr>
        <p:spPr>
          <a:xfrm>
            <a:off x="2514600" y="3720644"/>
            <a:ext cx="886969" cy="246221"/>
          </a:xfrm>
          <a:prstGeom prst="rect">
            <a:avLst/>
          </a:prstGeom>
          <a:noFill/>
        </p:spPr>
        <p:txBody>
          <a:bodyPr wrap="square" rtlCol="0">
            <a:spAutoFit/>
          </a:bodyPr>
          <a:lstStyle/>
          <a:p>
            <a:pPr algn="ctr"/>
            <a:r>
              <a:rPr lang="en-US" sz="1000" dirty="0" smtClean="0">
                <a:solidFill>
                  <a:srgbClr val="FF0000"/>
                </a:solidFill>
              </a:rPr>
              <a:t>Deletion @ 6</a:t>
            </a:r>
            <a:endParaRPr lang="en-US" sz="1000" dirty="0">
              <a:solidFill>
                <a:srgbClr val="FF0000"/>
              </a:solidFill>
            </a:endParaRPr>
          </a:p>
        </p:txBody>
      </p:sp>
      <p:sp>
        <p:nvSpPr>
          <p:cNvPr id="30" name="TextBox 29"/>
          <p:cNvSpPr txBox="1"/>
          <p:nvPr/>
        </p:nvSpPr>
        <p:spPr>
          <a:xfrm>
            <a:off x="3200400" y="4909364"/>
            <a:ext cx="908305" cy="246221"/>
          </a:xfrm>
          <a:prstGeom prst="rect">
            <a:avLst/>
          </a:prstGeom>
          <a:noFill/>
        </p:spPr>
        <p:txBody>
          <a:bodyPr wrap="square" rtlCol="0">
            <a:spAutoFit/>
          </a:bodyPr>
          <a:lstStyle/>
          <a:p>
            <a:pPr algn="ctr"/>
            <a:r>
              <a:rPr lang="en-US" sz="1000" dirty="0" smtClean="0">
                <a:solidFill>
                  <a:srgbClr val="FF0000"/>
                </a:solidFill>
              </a:rPr>
              <a:t>Insertion @ 4</a:t>
            </a:r>
            <a:endParaRPr lang="en-US" sz="1000" dirty="0">
              <a:solidFill>
                <a:srgbClr val="FF0000"/>
              </a:solidFill>
            </a:endParaRPr>
          </a:p>
        </p:txBody>
      </p:sp>
      <p:sp>
        <p:nvSpPr>
          <p:cNvPr id="31" name="TextBox 30"/>
          <p:cNvSpPr txBox="1"/>
          <p:nvPr/>
        </p:nvSpPr>
        <p:spPr>
          <a:xfrm>
            <a:off x="5345552" y="2514600"/>
            <a:ext cx="955233" cy="246221"/>
          </a:xfrm>
          <a:prstGeom prst="rect">
            <a:avLst/>
          </a:prstGeom>
          <a:noFill/>
        </p:spPr>
        <p:txBody>
          <a:bodyPr wrap="square" rtlCol="0">
            <a:spAutoFit/>
          </a:bodyPr>
          <a:lstStyle/>
          <a:p>
            <a:pPr algn="ctr"/>
            <a:r>
              <a:rPr lang="en-US" sz="1000" dirty="0" smtClean="0">
                <a:solidFill>
                  <a:srgbClr val="FF0000"/>
                </a:solidFill>
              </a:rPr>
              <a:t>Insertion @ 7</a:t>
            </a:r>
            <a:endParaRPr lang="en-US" sz="1000" dirty="0">
              <a:solidFill>
                <a:srgbClr val="FF0000"/>
              </a:solidFill>
            </a:endParaRPr>
          </a:p>
        </p:txBody>
      </p:sp>
      <p:sp>
        <p:nvSpPr>
          <p:cNvPr id="32" name="TextBox 31"/>
          <p:cNvSpPr txBox="1"/>
          <p:nvPr/>
        </p:nvSpPr>
        <p:spPr>
          <a:xfrm>
            <a:off x="6123432" y="3563779"/>
            <a:ext cx="1344168" cy="246221"/>
          </a:xfrm>
          <a:prstGeom prst="rect">
            <a:avLst/>
          </a:prstGeom>
          <a:noFill/>
        </p:spPr>
        <p:txBody>
          <a:bodyPr wrap="square" rtlCol="0">
            <a:spAutoFit/>
          </a:bodyPr>
          <a:lstStyle/>
          <a:p>
            <a:r>
              <a:rPr lang="en-US" sz="1000" dirty="0" smtClean="0">
                <a:solidFill>
                  <a:srgbClr val="FF0000"/>
                </a:solidFill>
              </a:rPr>
              <a:t>And many more …</a:t>
            </a:r>
            <a:endParaRPr lang="en-US" sz="1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5486399" y="3221354"/>
            <a:ext cx="1298575"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 </a:t>
            </a:r>
            <a:r>
              <a:rPr lang="en-US" sz="1100" dirty="0" smtClean="0">
                <a:latin typeface="Courier New" pitchFamily="49" charset="0"/>
                <a:cs typeface="Courier New" pitchFamily="49" charset="0"/>
              </a:rPr>
              <a:t>H</a:t>
            </a: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A* Alignment-Search</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17" name="TextBox 16"/>
          <p:cNvSpPr txBox="1"/>
          <p:nvPr/>
        </p:nvSpPr>
        <p:spPr>
          <a:xfrm>
            <a:off x="4092800" y="1816608"/>
            <a:ext cx="1241200"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a:t>
            </a:r>
            <a:endParaRPr lang="en-US" sz="1100" dirty="0" smtClean="0">
              <a:latin typeface="Courier New" pitchFamily="49" charset="0"/>
              <a:cs typeface="Courier New" pitchFamily="49" charset="0"/>
            </a:endParaRPr>
          </a:p>
        </p:txBody>
      </p:sp>
      <p:sp>
        <p:nvSpPr>
          <p:cNvPr id="18" name="TextBox 17"/>
          <p:cNvSpPr txBox="1"/>
          <p:nvPr/>
        </p:nvSpPr>
        <p:spPr>
          <a:xfrm>
            <a:off x="4114800" y="5244644"/>
            <a:ext cx="1219200"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D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a:t>
            </a:r>
            <a:endParaRPr lang="en-US" sz="1100" dirty="0" smtClean="0">
              <a:latin typeface="Courier New" pitchFamily="49" charset="0"/>
              <a:cs typeface="Courier New" pitchFamily="49" charset="0"/>
            </a:endParaRPr>
          </a:p>
        </p:txBody>
      </p:sp>
      <p:sp>
        <p:nvSpPr>
          <p:cNvPr id="19" name="Isosceles Triangle 18"/>
          <p:cNvSpPr/>
          <p:nvPr/>
        </p:nvSpPr>
        <p:spPr>
          <a:xfrm>
            <a:off x="4140707" y="2182368"/>
            <a:ext cx="1143000" cy="533400"/>
          </a:xfrm>
          <a:prstGeom prst="triangle">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01440" y="2947985"/>
            <a:ext cx="1621534" cy="246221"/>
          </a:xfrm>
          <a:prstGeom prst="rect">
            <a:avLst/>
          </a:prstGeom>
          <a:noFill/>
        </p:spPr>
        <p:txBody>
          <a:bodyPr wrap="square" rtlCol="0">
            <a:spAutoFit/>
          </a:bodyPr>
          <a:lstStyle/>
          <a:p>
            <a:pPr algn="ctr"/>
            <a:r>
              <a:rPr lang="en-US" sz="1000" dirty="0" smtClean="0"/>
              <a:t>Branching Factor = 2 * 4 = </a:t>
            </a:r>
            <a:r>
              <a:rPr lang="en-US" sz="1000" b="1" dirty="0" smtClean="0"/>
              <a:t>8</a:t>
            </a:r>
            <a:endParaRPr lang="en-US" sz="1000" b="1" dirty="0"/>
          </a:p>
        </p:txBody>
      </p:sp>
      <p:sp>
        <p:nvSpPr>
          <p:cNvPr id="21" name="TextBox 20"/>
          <p:cNvSpPr txBox="1"/>
          <p:nvPr/>
        </p:nvSpPr>
        <p:spPr>
          <a:xfrm>
            <a:off x="2901950" y="3214676"/>
            <a:ext cx="1196975"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 G</a:t>
            </a:r>
            <a:endParaRPr lang="en-US" sz="1100" dirty="0" smtClean="0">
              <a:latin typeface="Courier New" pitchFamily="49" charset="0"/>
              <a:cs typeface="Courier New" pitchFamily="49" charset="0"/>
            </a:endParaRPr>
          </a:p>
        </p:txBody>
      </p:sp>
      <p:sp>
        <p:nvSpPr>
          <p:cNvPr id="23" name="Right Brace 22"/>
          <p:cNvSpPr/>
          <p:nvPr/>
        </p:nvSpPr>
        <p:spPr>
          <a:xfrm rot="5400000">
            <a:off x="4597907" y="2286000"/>
            <a:ext cx="228600" cy="1143000"/>
          </a:xfrm>
          <a:prstGeom prst="rightBrace">
            <a:avLst>
              <a:gd name="adj1" fmla="val 32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H="1">
            <a:off x="3587497" y="2112264"/>
            <a:ext cx="1130808" cy="10505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02017" y="2112169"/>
            <a:ext cx="1152525" cy="10548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24073" y="4571036"/>
            <a:ext cx="859536" cy="5943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99299" y="5535168"/>
            <a:ext cx="844298" cy="261610"/>
          </a:xfrm>
          <a:prstGeom prst="rect">
            <a:avLst/>
          </a:prstGeom>
          <a:noFill/>
        </p:spPr>
        <p:txBody>
          <a:bodyPr wrap="square" rtlCol="0">
            <a:spAutoFit/>
          </a:bodyPr>
          <a:lstStyle/>
          <a:p>
            <a:pPr algn="ctr"/>
            <a:r>
              <a:rPr lang="en-US" sz="1100" dirty="0" smtClean="0"/>
              <a:t>Goal State</a:t>
            </a:r>
            <a:endParaRPr lang="en-US" sz="1100" dirty="0"/>
          </a:p>
        </p:txBody>
      </p:sp>
      <p:sp>
        <p:nvSpPr>
          <p:cNvPr id="35" name="TextBox 34"/>
          <p:cNvSpPr txBox="1"/>
          <p:nvPr/>
        </p:nvSpPr>
        <p:spPr>
          <a:xfrm>
            <a:off x="4310873" y="1524000"/>
            <a:ext cx="805053" cy="261610"/>
          </a:xfrm>
          <a:prstGeom prst="rect">
            <a:avLst/>
          </a:prstGeom>
          <a:noFill/>
        </p:spPr>
        <p:txBody>
          <a:bodyPr wrap="square" rtlCol="0">
            <a:spAutoFit/>
          </a:bodyPr>
          <a:lstStyle/>
          <a:p>
            <a:pPr algn="ctr"/>
            <a:r>
              <a:rPr lang="en-US" sz="1100" dirty="0" smtClean="0"/>
              <a:t>Start State</a:t>
            </a:r>
            <a:endParaRPr lang="en-US" sz="1100" dirty="0"/>
          </a:p>
        </p:txBody>
      </p:sp>
      <p:sp>
        <p:nvSpPr>
          <p:cNvPr id="36" name="TextBox 35"/>
          <p:cNvSpPr txBox="1"/>
          <p:nvPr/>
        </p:nvSpPr>
        <p:spPr>
          <a:xfrm>
            <a:off x="3200400" y="4909364"/>
            <a:ext cx="908305" cy="246221"/>
          </a:xfrm>
          <a:prstGeom prst="rect">
            <a:avLst/>
          </a:prstGeom>
          <a:noFill/>
        </p:spPr>
        <p:txBody>
          <a:bodyPr wrap="square" rtlCol="0">
            <a:spAutoFit/>
          </a:bodyPr>
          <a:lstStyle/>
          <a:p>
            <a:pPr algn="ctr"/>
            <a:r>
              <a:rPr lang="en-US" sz="1000" dirty="0" smtClean="0">
                <a:solidFill>
                  <a:srgbClr val="FF0000"/>
                </a:solidFill>
              </a:rPr>
              <a:t>Insertion @ 4</a:t>
            </a:r>
            <a:endParaRPr lang="en-US" sz="1000" dirty="0">
              <a:solidFill>
                <a:srgbClr val="FF0000"/>
              </a:solidFill>
            </a:endParaRPr>
          </a:p>
        </p:txBody>
      </p:sp>
      <p:sp>
        <p:nvSpPr>
          <p:cNvPr id="37" name="TextBox 36"/>
          <p:cNvSpPr txBox="1"/>
          <p:nvPr/>
        </p:nvSpPr>
        <p:spPr>
          <a:xfrm>
            <a:off x="2981325" y="2514600"/>
            <a:ext cx="1127761" cy="246221"/>
          </a:xfrm>
          <a:prstGeom prst="rect">
            <a:avLst/>
          </a:prstGeom>
          <a:noFill/>
        </p:spPr>
        <p:txBody>
          <a:bodyPr wrap="square" rtlCol="0">
            <a:spAutoFit/>
          </a:bodyPr>
          <a:lstStyle/>
          <a:p>
            <a:pPr algn="ctr"/>
            <a:r>
              <a:rPr lang="en-US" sz="1000" dirty="0" smtClean="0">
                <a:solidFill>
                  <a:srgbClr val="FF0000"/>
                </a:solidFill>
              </a:rPr>
              <a:t>Substitution @ 3</a:t>
            </a:r>
            <a:endParaRPr lang="en-US" sz="1000" dirty="0">
              <a:solidFill>
                <a:srgbClr val="FF0000"/>
              </a:solidFill>
            </a:endParaRPr>
          </a:p>
        </p:txBody>
      </p:sp>
      <p:sp>
        <p:nvSpPr>
          <p:cNvPr id="39" name="TextBox 38"/>
          <p:cNvSpPr txBox="1"/>
          <p:nvPr/>
        </p:nvSpPr>
        <p:spPr>
          <a:xfrm>
            <a:off x="5345552" y="2514600"/>
            <a:ext cx="955233" cy="246221"/>
          </a:xfrm>
          <a:prstGeom prst="rect">
            <a:avLst/>
          </a:prstGeom>
          <a:noFill/>
        </p:spPr>
        <p:txBody>
          <a:bodyPr wrap="square" rtlCol="0">
            <a:spAutoFit/>
          </a:bodyPr>
          <a:lstStyle/>
          <a:p>
            <a:pPr algn="ctr"/>
            <a:r>
              <a:rPr lang="en-US" sz="1000" dirty="0" smtClean="0">
                <a:solidFill>
                  <a:srgbClr val="FF0000"/>
                </a:solidFill>
              </a:rPr>
              <a:t>Insertion @ 7</a:t>
            </a:r>
            <a:endParaRPr lang="en-US" sz="1000" dirty="0">
              <a:solidFill>
                <a:srgbClr val="FF0000"/>
              </a:solidFill>
            </a:endParaRPr>
          </a:p>
        </p:txBody>
      </p:sp>
      <p:sp>
        <p:nvSpPr>
          <p:cNvPr id="50" name="TextBox 49"/>
          <p:cNvSpPr txBox="1"/>
          <p:nvPr/>
        </p:nvSpPr>
        <p:spPr>
          <a:xfrm>
            <a:off x="2971800" y="4254044"/>
            <a:ext cx="1051560" cy="261610"/>
          </a:xfrm>
          <a:prstGeom prst="rect">
            <a:avLst/>
          </a:prstGeom>
          <a:solidFill>
            <a:schemeClr val="bg1"/>
          </a:solidFill>
          <a:ln>
            <a:solidFill>
              <a:schemeClr val="tx1"/>
            </a:solidFill>
          </a:ln>
        </p:spPr>
        <p:txBody>
          <a:bodyPr wrap="square" rtlCol="0">
            <a:spAutoFit/>
          </a:bodyPr>
          <a:lstStyle/>
          <a:p>
            <a:pPr algn="ctr"/>
            <a:r>
              <a:rPr lang="en-US" sz="1100" b="1" dirty="0" smtClean="0">
                <a:solidFill>
                  <a:schemeClr val="tx2">
                    <a:lumMod val="60000"/>
                    <a:lumOff val="40000"/>
                  </a:schemeClr>
                </a:solidFill>
                <a:latin typeface="Courier New" pitchFamily="49" charset="0"/>
                <a:cs typeface="Courier New" pitchFamily="49" charset="0"/>
              </a:rPr>
              <a:t>A </a:t>
            </a:r>
            <a:r>
              <a:rPr lang="en-US" sz="1100" dirty="0" smtClean="0">
                <a:latin typeface="Courier New" pitchFamily="49" charset="0"/>
                <a:cs typeface="Courier New" pitchFamily="49" charset="0"/>
              </a:rPr>
              <a:t>B </a:t>
            </a:r>
            <a:r>
              <a:rPr lang="en-US" sz="1100" b="1" dirty="0" smtClean="0">
                <a:solidFill>
                  <a:schemeClr val="tx2">
                    <a:lumMod val="60000"/>
                    <a:lumOff val="40000"/>
                  </a:schemeClr>
                </a:solidFill>
                <a:latin typeface="Courier New" pitchFamily="49" charset="0"/>
                <a:cs typeface="Courier New" pitchFamily="49" charset="0"/>
              </a:rPr>
              <a:t>C’ </a:t>
            </a:r>
            <a:r>
              <a:rPr lang="en-US" sz="1100" dirty="0" smtClean="0">
                <a:latin typeface="Courier New" pitchFamily="49" charset="0"/>
                <a:cs typeface="Courier New" pitchFamily="49" charset="0"/>
              </a:rPr>
              <a:t>E </a:t>
            </a:r>
            <a:r>
              <a:rPr lang="en-US" sz="1100" b="1" dirty="0" smtClean="0">
                <a:solidFill>
                  <a:schemeClr val="tx2">
                    <a:lumMod val="60000"/>
                    <a:lumOff val="40000"/>
                  </a:schemeClr>
                </a:solidFill>
                <a:latin typeface="Courier New" pitchFamily="49" charset="0"/>
                <a:cs typeface="Courier New" pitchFamily="49" charset="0"/>
              </a:rPr>
              <a:t>F</a:t>
            </a:r>
            <a:endParaRPr lang="en-US" sz="1100" dirty="0" smtClean="0">
              <a:latin typeface="Courier New" pitchFamily="49" charset="0"/>
              <a:cs typeface="Courier New" pitchFamily="49" charset="0"/>
            </a:endParaRPr>
          </a:p>
        </p:txBody>
      </p:sp>
      <p:cxnSp>
        <p:nvCxnSpPr>
          <p:cNvPr id="51" name="Straight Arrow Connector 50"/>
          <p:cNvCxnSpPr/>
          <p:nvPr/>
        </p:nvCxnSpPr>
        <p:spPr>
          <a:xfrm>
            <a:off x="3468625" y="3546908"/>
            <a:ext cx="36576" cy="6217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14600" y="3720644"/>
            <a:ext cx="886969" cy="246221"/>
          </a:xfrm>
          <a:prstGeom prst="rect">
            <a:avLst/>
          </a:prstGeom>
          <a:noFill/>
        </p:spPr>
        <p:txBody>
          <a:bodyPr wrap="square" rtlCol="0">
            <a:spAutoFit/>
          </a:bodyPr>
          <a:lstStyle/>
          <a:p>
            <a:pPr algn="ctr"/>
            <a:r>
              <a:rPr lang="en-US" sz="1000" dirty="0" smtClean="0">
                <a:solidFill>
                  <a:srgbClr val="FF0000"/>
                </a:solidFill>
              </a:rPr>
              <a:t>Deletion @ 6</a:t>
            </a:r>
            <a:endParaRPr lang="en-US" sz="1000" dirty="0">
              <a:solidFill>
                <a:srgbClr val="FF0000"/>
              </a:solidFill>
            </a:endParaRPr>
          </a:p>
        </p:txBody>
      </p:sp>
      <p:sp>
        <p:nvSpPr>
          <p:cNvPr id="56" name="TextBox 55"/>
          <p:cNvSpPr txBox="1"/>
          <p:nvPr/>
        </p:nvSpPr>
        <p:spPr>
          <a:xfrm>
            <a:off x="6047232" y="3563779"/>
            <a:ext cx="1725168" cy="246221"/>
          </a:xfrm>
          <a:prstGeom prst="rect">
            <a:avLst/>
          </a:prstGeom>
          <a:noFill/>
        </p:spPr>
        <p:txBody>
          <a:bodyPr wrap="square" rtlCol="0">
            <a:spAutoFit/>
          </a:bodyPr>
          <a:lstStyle/>
          <a:p>
            <a:r>
              <a:rPr lang="en-US" sz="1000" dirty="0" smtClean="0">
                <a:solidFill>
                  <a:srgbClr val="FF0000"/>
                </a:solidFill>
              </a:rPr>
              <a:t>Never traverses this branch</a:t>
            </a:r>
            <a:endParaRPr lang="en-US" sz="1000" dirty="0">
              <a:solidFill>
                <a:srgbClr val="FF0000"/>
              </a:solidFill>
            </a:endParaRPr>
          </a:p>
        </p:txBody>
      </p:sp>
      <p:sp>
        <p:nvSpPr>
          <p:cNvPr id="60" name="Right Brace 59"/>
          <p:cNvSpPr/>
          <p:nvPr/>
        </p:nvSpPr>
        <p:spPr>
          <a:xfrm rot="10800000">
            <a:off x="1524000" y="2044244"/>
            <a:ext cx="365760" cy="3276600"/>
          </a:xfrm>
          <a:prstGeom prst="rightBrace">
            <a:avLst>
              <a:gd name="adj1" fmla="val 525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457200" y="3565196"/>
            <a:ext cx="1039368" cy="261610"/>
          </a:xfrm>
          <a:prstGeom prst="rect">
            <a:avLst/>
          </a:prstGeom>
          <a:noFill/>
        </p:spPr>
        <p:txBody>
          <a:bodyPr wrap="square" rtlCol="0">
            <a:spAutoFit/>
          </a:bodyPr>
          <a:lstStyle/>
          <a:p>
            <a:r>
              <a:rPr lang="en-US" sz="1100" dirty="0" smtClean="0"/>
              <a:t>Tree Depth = </a:t>
            </a:r>
            <a:r>
              <a:rPr lang="en-US" sz="1100" b="1" dirty="0" smtClean="0"/>
              <a:t>3</a:t>
            </a:r>
            <a:endParaRPr lang="en-US" sz="1100" b="1" dirty="0"/>
          </a:p>
        </p:txBody>
      </p:sp>
      <p:sp>
        <p:nvSpPr>
          <p:cNvPr id="62" name="TextBox 61"/>
          <p:cNvSpPr txBox="1"/>
          <p:nvPr/>
        </p:nvSpPr>
        <p:spPr>
          <a:xfrm>
            <a:off x="5361432" y="3962400"/>
            <a:ext cx="3172968" cy="646331"/>
          </a:xfrm>
          <a:prstGeom prst="rect">
            <a:avLst/>
          </a:prstGeom>
          <a:noFill/>
        </p:spPr>
        <p:txBody>
          <a:bodyPr wrap="square" rtlCol="0">
            <a:spAutoFit/>
          </a:bodyPr>
          <a:lstStyle/>
          <a:p>
            <a:r>
              <a:rPr lang="en-US" sz="1000" dirty="0" smtClean="0"/>
              <a:t>This search space size = ~</a:t>
            </a:r>
            <a:r>
              <a:rPr lang="en-US" sz="1000" b="1" dirty="0" smtClean="0"/>
              <a:t>10 </a:t>
            </a:r>
            <a:r>
              <a:rPr lang="en-US" sz="1000" dirty="0" smtClean="0"/>
              <a:t> (hard and soft constraints)</a:t>
            </a:r>
          </a:p>
          <a:p>
            <a:r>
              <a:rPr lang="en-US" sz="1000" dirty="0" smtClean="0"/>
              <a:t>Instead of ~</a:t>
            </a:r>
            <a:r>
              <a:rPr lang="en-US" sz="1000" b="1" dirty="0" smtClean="0"/>
              <a:t>8</a:t>
            </a:r>
            <a:r>
              <a:rPr lang="en-US" sz="1000" b="1" baseline="30000" dirty="0" smtClean="0"/>
              <a:t>3</a:t>
            </a:r>
            <a:r>
              <a:rPr lang="en-US" sz="1000" baseline="30000" dirty="0" smtClean="0"/>
              <a:t> </a:t>
            </a:r>
            <a:r>
              <a:rPr lang="en-US" sz="1000" dirty="0" smtClean="0"/>
              <a:t>= 512  (hard constraint)</a:t>
            </a:r>
          </a:p>
          <a:p>
            <a:r>
              <a:rPr lang="en-US" sz="1000" dirty="0" smtClean="0"/>
              <a:t>or 13,824  (no constraint)</a:t>
            </a:r>
            <a:endParaRPr lang="en-US" sz="1000" baseline="30000" dirty="0" smtClean="0"/>
          </a:p>
          <a:p>
            <a:endParaRPr lang="en-US" sz="900" baseline="30000" dirty="0"/>
          </a:p>
        </p:txBody>
      </p:sp>
      <p:sp>
        <p:nvSpPr>
          <p:cNvPr id="63" name="TextBox 62"/>
          <p:cNvSpPr txBox="1"/>
          <p:nvPr/>
        </p:nvSpPr>
        <p:spPr>
          <a:xfrm>
            <a:off x="5361433" y="4585156"/>
            <a:ext cx="2395728" cy="400110"/>
          </a:xfrm>
          <a:prstGeom prst="rect">
            <a:avLst/>
          </a:prstGeom>
          <a:noFill/>
        </p:spPr>
        <p:txBody>
          <a:bodyPr wrap="square" rtlCol="0">
            <a:spAutoFit/>
          </a:bodyPr>
          <a:lstStyle/>
          <a:p>
            <a:r>
              <a:rPr lang="en-US" sz="1000" dirty="0" smtClean="0"/>
              <a:t>Other search space sizes = ~</a:t>
            </a:r>
            <a:r>
              <a:rPr lang="en-US" sz="1000" b="1" dirty="0" smtClean="0"/>
              <a:t>1000</a:t>
            </a:r>
          </a:p>
          <a:p>
            <a:r>
              <a:rPr lang="en-US" sz="1000" dirty="0" smtClean="0"/>
              <a:t>instead of 587,068,342,272</a:t>
            </a:r>
            <a:endParaRPr lang="en-US" sz="1000" baseline="30000" dirty="0"/>
          </a:p>
        </p:txBody>
      </p:sp>
      <p:sp>
        <p:nvSpPr>
          <p:cNvPr id="34" name="Rounded Rectangle 33"/>
          <p:cNvSpPr/>
          <p:nvPr/>
        </p:nvSpPr>
        <p:spPr>
          <a:xfrm>
            <a:off x="4562476" y="1844548"/>
            <a:ext cx="127000"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0" name="Rounded Rectangle 39"/>
          <p:cNvSpPr/>
          <p:nvPr/>
        </p:nvSpPr>
        <p:spPr>
          <a:xfrm>
            <a:off x="5067300" y="1844675"/>
            <a:ext cx="130175"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1" name="Rounded Rectangle 40"/>
          <p:cNvSpPr/>
          <p:nvPr/>
        </p:nvSpPr>
        <p:spPr>
          <a:xfrm>
            <a:off x="6569869" y="3249420"/>
            <a:ext cx="138112" cy="204979"/>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2" name="Rounded Rectangle 41"/>
          <p:cNvSpPr/>
          <p:nvPr/>
        </p:nvSpPr>
        <p:spPr>
          <a:xfrm>
            <a:off x="5888831" y="3244785"/>
            <a:ext cx="151606"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3" name="Rounded Rectangle 42"/>
          <p:cNvSpPr/>
          <p:nvPr/>
        </p:nvSpPr>
        <p:spPr>
          <a:xfrm>
            <a:off x="6405563" y="3246500"/>
            <a:ext cx="133350"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4" name="Rounded Rectangle 43"/>
          <p:cNvSpPr/>
          <p:nvPr/>
        </p:nvSpPr>
        <p:spPr>
          <a:xfrm>
            <a:off x="3282950" y="3243707"/>
            <a:ext cx="419099"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5" name="Rounded Rectangle 44"/>
          <p:cNvSpPr/>
          <p:nvPr/>
        </p:nvSpPr>
        <p:spPr>
          <a:xfrm>
            <a:off x="3879849" y="3238373"/>
            <a:ext cx="161925"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6" name="Rounded Rectangle 45"/>
          <p:cNvSpPr/>
          <p:nvPr/>
        </p:nvSpPr>
        <p:spPr>
          <a:xfrm>
            <a:off x="3363562" y="4278757"/>
            <a:ext cx="419100" cy="20776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47" name="TextBox 46"/>
          <p:cNvSpPr txBox="1"/>
          <p:nvPr/>
        </p:nvSpPr>
        <p:spPr>
          <a:xfrm>
            <a:off x="6879336" y="3151250"/>
            <a:ext cx="1045464" cy="502702"/>
          </a:xfrm>
          <a:prstGeom prst="rect">
            <a:avLst/>
          </a:prstGeom>
          <a:noFill/>
        </p:spPr>
        <p:txBody>
          <a:bodyPr wrap="square" rtlCol="0">
            <a:spAutoFit/>
          </a:bodyPr>
          <a:lstStyle/>
          <a:p>
            <a:r>
              <a:rPr lang="en-US" sz="1000" i="1" dirty="0" smtClean="0"/>
              <a:t>f</a:t>
            </a:r>
            <a:r>
              <a:rPr lang="en-US" sz="1000" dirty="0" smtClean="0"/>
              <a:t>(</a:t>
            </a:r>
            <a:r>
              <a:rPr lang="en-US" sz="1000" i="1" dirty="0" smtClean="0"/>
              <a:t>s</a:t>
            </a:r>
            <a:r>
              <a:rPr lang="en-US" sz="1000" dirty="0" smtClean="0"/>
              <a:t>) = </a:t>
            </a:r>
            <a:r>
              <a:rPr lang="en-US" sz="1000" i="1" dirty="0" smtClean="0"/>
              <a:t>g</a:t>
            </a:r>
            <a:r>
              <a:rPr lang="en-US" sz="1000" dirty="0" smtClean="0"/>
              <a:t>(</a:t>
            </a:r>
            <a:r>
              <a:rPr lang="en-US" sz="1000" i="1" dirty="0" smtClean="0"/>
              <a:t>s</a:t>
            </a:r>
            <a:r>
              <a:rPr lang="en-US" sz="1000" dirty="0" smtClean="0"/>
              <a:t>) + </a:t>
            </a:r>
            <a:r>
              <a:rPr lang="en-US" sz="1000" i="1" dirty="0" smtClean="0"/>
              <a:t>h</a:t>
            </a:r>
            <a:r>
              <a:rPr lang="en-US" sz="1000" dirty="0" smtClean="0"/>
              <a:t>(</a:t>
            </a:r>
            <a:r>
              <a:rPr lang="en-US" sz="1000" i="1" dirty="0" smtClean="0"/>
              <a:t>s</a:t>
            </a:r>
            <a:r>
              <a:rPr lang="en-US" sz="1000" dirty="0" smtClean="0"/>
              <a:t>) </a:t>
            </a:r>
          </a:p>
          <a:p>
            <a:r>
              <a:rPr lang="en-US" sz="1000" dirty="0" smtClean="0"/>
              <a:t>4     =    1   +   3</a:t>
            </a:r>
            <a:endParaRPr lang="en-US" sz="1000" baseline="30000" dirty="0" smtClean="0"/>
          </a:p>
          <a:p>
            <a:endParaRPr lang="en-US" sz="1000" baseline="30000" dirty="0"/>
          </a:p>
        </p:txBody>
      </p:sp>
      <p:sp>
        <p:nvSpPr>
          <p:cNvPr id="48" name="TextBox 47"/>
          <p:cNvSpPr txBox="1"/>
          <p:nvPr/>
        </p:nvSpPr>
        <p:spPr>
          <a:xfrm>
            <a:off x="1905000" y="3151632"/>
            <a:ext cx="1030225" cy="502702"/>
          </a:xfrm>
          <a:prstGeom prst="rect">
            <a:avLst/>
          </a:prstGeom>
          <a:noFill/>
        </p:spPr>
        <p:txBody>
          <a:bodyPr wrap="square" rtlCol="0">
            <a:spAutoFit/>
          </a:bodyPr>
          <a:lstStyle/>
          <a:p>
            <a:r>
              <a:rPr lang="en-US" sz="1000" i="1" dirty="0" smtClean="0"/>
              <a:t>f</a:t>
            </a:r>
            <a:r>
              <a:rPr lang="en-US" sz="1000" dirty="0" smtClean="0"/>
              <a:t>(</a:t>
            </a:r>
            <a:r>
              <a:rPr lang="en-US" sz="1000" i="1" dirty="0" smtClean="0"/>
              <a:t>s</a:t>
            </a:r>
            <a:r>
              <a:rPr lang="en-US" sz="1000" dirty="0" smtClean="0"/>
              <a:t>) = </a:t>
            </a:r>
            <a:r>
              <a:rPr lang="en-US" sz="1000" i="1" dirty="0" smtClean="0"/>
              <a:t>g</a:t>
            </a:r>
            <a:r>
              <a:rPr lang="en-US" sz="1000" dirty="0" smtClean="0"/>
              <a:t>(</a:t>
            </a:r>
            <a:r>
              <a:rPr lang="en-US" sz="1000" i="1" dirty="0" smtClean="0"/>
              <a:t>s</a:t>
            </a:r>
            <a:r>
              <a:rPr lang="en-US" sz="1000" dirty="0" smtClean="0"/>
              <a:t>) + </a:t>
            </a:r>
            <a:r>
              <a:rPr lang="en-US" sz="1000" i="1" dirty="0" smtClean="0"/>
              <a:t>h</a:t>
            </a:r>
            <a:r>
              <a:rPr lang="en-US" sz="1000" dirty="0" smtClean="0"/>
              <a:t>(</a:t>
            </a:r>
            <a:r>
              <a:rPr lang="en-US" sz="1000" i="1" dirty="0" smtClean="0"/>
              <a:t>s</a:t>
            </a:r>
            <a:r>
              <a:rPr lang="en-US" sz="1000" dirty="0" smtClean="0"/>
              <a:t>) </a:t>
            </a:r>
          </a:p>
          <a:p>
            <a:r>
              <a:rPr lang="en-US" sz="1000" dirty="0" smtClean="0"/>
              <a:t>3     =    1   +   2</a:t>
            </a:r>
            <a:endParaRPr lang="en-US" sz="1000" baseline="30000" dirty="0" smtClean="0"/>
          </a:p>
          <a:p>
            <a:endParaRPr lang="en-US" sz="1000" baseline="30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6">
                    <a:lumMod val="50000"/>
                  </a:schemeClr>
                </a:solidFill>
                <a:latin typeface="Kalinga" pitchFamily="34" charset="0"/>
                <a:cs typeface="Kalinga" pitchFamily="34" charset="0"/>
              </a:rPr>
              <a:t>Self-supervised</a:t>
            </a:r>
            <a:r>
              <a:rPr lang="en-US" dirty="0" smtClean="0">
                <a:solidFill>
                  <a:schemeClr val="accent6">
                    <a:lumMod val="50000"/>
                  </a:schemeClr>
                </a:solidFill>
                <a:latin typeface="Kalinga" pitchFamily="34" charset="0"/>
                <a:cs typeface="Kalinga" pitchFamily="34" charset="0"/>
              </a:rPr>
              <a:t> Induction</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11" name="Picture 2" descr="C:\My Dropbox\Projects\School\Writing\ListReaderPrototype\1_ICDAR_2013\Images\ElyPage154.PNG"/>
          <p:cNvPicPr>
            <a:picLocks noChangeAspect="1" noChangeArrowheads="1"/>
          </p:cNvPicPr>
          <p:nvPr/>
        </p:nvPicPr>
        <p:blipFill>
          <a:blip r:embed="rId3" cstate="print"/>
          <a:srcRect/>
          <a:stretch>
            <a:fillRect/>
          </a:stretch>
        </p:blipFill>
        <p:spPr bwMode="auto">
          <a:xfrm>
            <a:off x="2043113" y="1828800"/>
            <a:ext cx="5514975" cy="4038600"/>
          </a:xfrm>
          <a:prstGeom prst="rect">
            <a:avLst/>
          </a:prstGeom>
          <a:noFill/>
        </p:spPr>
      </p:pic>
      <p:sp>
        <p:nvSpPr>
          <p:cNvPr id="5" name="Rounded Rectangle 4"/>
          <p:cNvSpPr/>
          <p:nvPr/>
        </p:nvSpPr>
        <p:spPr>
          <a:xfrm>
            <a:off x="2491991" y="2997994"/>
            <a:ext cx="2318134" cy="167237"/>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Rounded Rectangle 5"/>
          <p:cNvSpPr/>
          <p:nvPr/>
        </p:nvSpPr>
        <p:spPr>
          <a:xfrm>
            <a:off x="2512088" y="5017294"/>
            <a:ext cx="2300418" cy="16765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7" name="Straight Arrow Connector 6"/>
          <p:cNvCxnSpPr/>
          <p:nvPr/>
        </p:nvCxnSpPr>
        <p:spPr>
          <a:xfrm flipV="1">
            <a:off x="1828800" y="3200400"/>
            <a:ext cx="6096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28800" y="4343400"/>
            <a:ext cx="6096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953000" y="3657600"/>
            <a:ext cx="5334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876800" y="3200400"/>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 y="4191000"/>
            <a:ext cx="1676400" cy="584775"/>
          </a:xfrm>
          <a:prstGeom prst="rect">
            <a:avLst/>
          </a:prstGeom>
          <a:noFill/>
        </p:spPr>
        <p:txBody>
          <a:bodyPr wrap="square" rtlCol="0">
            <a:spAutoFit/>
          </a:bodyPr>
          <a:lstStyle/>
          <a:p>
            <a:r>
              <a:rPr lang="en-US" sz="1600" dirty="0" smtClean="0">
                <a:solidFill>
                  <a:srgbClr val="FF0000"/>
                </a:solidFill>
              </a:rPr>
              <a:t>No additional labeling required</a:t>
            </a:r>
            <a:endParaRPr lang="en-US" sz="1600" dirty="0">
              <a:solidFill>
                <a:srgbClr val="FF0000"/>
              </a:solidFill>
            </a:endParaRPr>
          </a:p>
        </p:txBody>
      </p:sp>
      <p:sp>
        <p:nvSpPr>
          <p:cNvPr id="48" name="TextBox 47"/>
          <p:cNvSpPr txBox="1"/>
          <p:nvPr/>
        </p:nvSpPr>
        <p:spPr>
          <a:xfrm>
            <a:off x="5562600" y="3124200"/>
            <a:ext cx="2438400" cy="584775"/>
          </a:xfrm>
          <a:prstGeom prst="rect">
            <a:avLst/>
          </a:prstGeom>
          <a:noFill/>
        </p:spPr>
        <p:txBody>
          <a:bodyPr wrap="square" rtlCol="0">
            <a:spAutoFit/>
          </a:bodyPr>
          <a:lstStyle/>
          <a:p>
            <a:r>
              <a:rPr lang="en-US" sz="1600" dirty="0" smtClean="0">
                <a:solidFill>
                  <a:srgbClr val="FF0000"/>
                </a:solidFill>
              </a:rPr>
              <a:t>Limited additional labeling via active learning</a:t>
            </a:r>
            <a:endParaRPr lang="en-US" sz="1600" dirty="0">
              <a:solidFill>
                <a:srgbClr val="FF0000"/>
              </a:solidFill>
            </a:endParaRPr>
          </a:p>
        </p:txBody>
      </p:sp>
      <p:cxnSp>
        <p:nvCxnSpPr>
          <p:cNvPr id="49" name="Straight Arrow Connector 48"/>
          <p:cNvCxnSpPr/>
          <p:nvPr/>
        </p:nvCxnSpPr>
        <p:spPr>
          <a:xfrm flipV="1">
            <a:off x="2514600" y="2494504"/>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514600" y="3240592"/>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514600" y="4515896"/>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514600" y="52578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linds(horizontal)">
                                      <p:cBhvr>
                                        <p:cTn id="19" dur="500"/>
                                        <p:tgtEl>
                                          <p:spTgt spid="55"/>
                                        </p:tgtEl>
                                      </p:cBhvr>
                                    </p:animEffect>
                                  </p:childTnLst>
                                </p:cTn>
                              </p:par>
                              <p:par>
                                <p:cTn id="20" presetID="3" presetClass="entr" presetSubtype="1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linds(horizontal)">
                                      <p:cBhvr>
                                        <p:cTn id="31" dur="500"/>
                                        <p:tgtEl>
                                          <p:spTgt spid="51"/>
                                        </p:tgtEl>
                                      </p:cBhvr>
                                    </p:animEffect>
                                  </p:childTnLst>
                                </p:cTn>
                              </p:par>
                              <p:par>
                                <p:cTn id="32" presetID="3"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linds(horizontal)">
                                      <p:cBhvr>
                                        <p:cTn id="34" dur="500"/>
                                        <p:tgtEl>
                                          <p:spTgt spid="4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linds(horizontal)">
                                      <p:cBhvr>
                                        <p:cTn id="37" dur="500"/>
                                        <p:tgtEl>
                                          <p:spTgt spid="4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linds(horizontal)">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Kalinga" pitchFamily="34" charset="0"/>
                <a:cs typeface="Kalinga" pitchFamily="34" charset="0"/>
              </a:rPr>
              <a:t>Why is this approach promising?</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2050" name="Picture 2" descr="C:\My Dropbox\Projects\School\Presentations\Presenting at CPMS SRC\Images\RegexAndCrfResultsTable.png"/>
          <p:cNvPicPr>
            <a:picLocks noChangeAspect="1" noChangeArrowheads="1"/>
          </p:cNvPicPr>
          <p:nvPr/>
        </p:nvPicPr>
        <p:blipFill>
          <a:blip r:embed="rId3" cstate="print"/>
          <a:stretch>
            <a:fillRect/>
          </a:stretch>
        </p:blipFill>
        <p:spPr bwMode="auto">
          <a:xfrm>
            <a:off x="1783819" y="1894259"/>
            <a:ext cx="5576361" cy="1849978"/>
          </a:xfrm>
          <a:prstGeom prst="rect">
            <a:avLst/>
          </a:prstGeom>
          <a:noFill/>
        </p:spPr>
      </p:pic>
      <p:pic>
        <p:nvPicPr>
          <p:cNvPr id="2051" name="Picture 3" descr="C:\My Dropbox\Projects\School\Presentations\Presenting at CPMS SRC\Images\RegexAndCrfResultsTable 2.png"/>
          <p:cNvPicPr>
            <a:picLocks noChangeAspect="1" noChangeArrowheads="1"/>
          </p:cNvPicPr>
          <p:nvPr/>
        </p:nvPicPr>
        <p:blipFill>
          <a:blip r:embed="rId4" cstate="print"/>
          <a:stretch>
            <a:fillRect/>
          </a:stretch>
        </p:blipFill>
        <p:spPr bwMode="auto">
          <a:xfrm>
            <a:off x="1981200" y="4468330"/>
            <a:ext cx="5181600" cy="1055124"/>
          </a:xfrm>
          <a:prstGeom prst="rect">
            <a:avLst/>
          </a:prstGeom>
          <a:noFill/>
        </p:spPr>
      </p:pic>
      <p:sp>
        <p:nvSpPr>
          <p:cNvPr id="13" name="TextBox 12"/>
          <p:cNvSpPr txBox="1"/>
          <p:nvPr/>
        </p:nvSpPr>
        <p:spPr>
          <a:xfrm>
            <a:off x="2552700" y="1447800"/>
            <a:ext cx="4038600" cy="369332"/>
          </a:xfrm>
          <a:prstGeom prst="rect">
            <a:avLst/>
          </a:prstGeom>
          <a:noFill/>
        </p:spPr>
        <p:txBody>
          <a:bodyPr wrap="square" rtlCol="0">
            <a:spAutoFit/>
          </a:bodyPr>
          <a:lstStyle/>
          <a:p>
            <a:pPr algn="ctr"/>
            <a:r>
              <a:rPr lang="en-US" b="1" dirty="0" smtClean="0"/>
              <a:t>Semi-supervised</a:t>
            </a:r>
            <a:r>
              <a:rPr lang="en-US" dirty="0" smtClean="0"/>
              <a:t> Regex Induction vs. CRF</a:t>
            </a:r>
            <a:endParaRPr lang="en-US" dirty="0"/>
          </a:p>
        </p:txBody>
      </p:sp>
      <p:sp>
        <p:nvSpPr>
          <p:cNvPr id="14" name="TextBox 13"/>
          <p:cNvSpPr txBox="1"/>
          <p:nvPr/>
        </p:nvSpPr>
        <p:spPr>
          <a:xfrm>
            <a:off x="2552700" y="4038600"/>
            <a:ext cx="4038600" cy="369332"/>
          </a:xfrm>
          <a:prstGeom prst="rect">
            <a:avLst/>
          </a:prstGeom>
          <a:noFill/>
        </p:spPr>
        <p:txBody>
          <a:bodyPr wrap="square" rtlCol="0">
            <a:spAutoFit/>
          </a:bodyPr>
          <a:lstStyle/>
          <a:p>
            <a:pPr algn="ctr"/>
            <a:r>
              <a:rPr lang="en-US" b="1" dirty="0" smtClean="0"/>
              <a:t>Self-supervised</a:t>
            </a:r>
            <a:r>
              <a:rPr lang="en-US" dirty="0" smtClean="0"/>
              <a:t> Regex Induction vs. CRF</a:t>
            </a:r>
            <a:endParaRPr lang="en-US" dirty="0"/>
          </a:p>
        </p:txBody>
      </p:sp>
      <p:sp>
        <p:nvSpPr>
          <p:cNvPr id="8" name="TextBox 7"/>
          <p:cNvSpPr txBox="1"/>
          <p:nvPr/>
        </p:nvSpPr>
        <p:spPr>
          <a:xfrm>
            <a:off x="1291216" y="5867400"/>
            <a:ext cx="6557384" cy="646331"/>
          </a:xfrm>
          <a:prstGeom prst="rect">
            <a:avLst/>
          </a:prstGeom>
          <a:noFill/>
        </p:spPr>
        <p:txBody>
          <a:bodyPr wrap="square" rtlCol="0">
            <a:spAutoFit/>
          </a:bodyPr>
          <a:lstStyle/>
          <a:p>
            <a:pPr algn="ctr"/>
            <a:r>
              <a:rPr lang="en-US" dirty="0" smtClean="0"/>
              <a:t>30 lists | 137 records | ~10 fields / list</a:t>
            </a:r>
          </a:p>
          <a:p>
            <a:pPr algn="ctr"/>
            <a:r>
              <a:rPr lang="en-US" dirty="0" smtClean="0"/>
              <a:t>Stat. Sig. at p &lt; 0.01 using </a:t>
            </a:r>
            <a:r>
              <a:rPr lang="en-US" dirty="0" smtClean="0"/>
              <a:t>both a paired t-test and </a:t>
            </a:r>
            <a:r>
              <a:rPr lang="en-US" dirty="0" err="1" smtClean="0"/>
              <a:t>McNemar’s</a:t>
            </a:r>
            <a:r>
              <a:rPr lang="en-US" dirty="0" smtClean="0"/>
              <a:t> test</a:t>
            </a:r>
            <a:endParaRPr lang="en-US" dirty="0"/>
          </a:p>
        </p:txBody>
      </p:sp>
      <p:sp>
        <p:nvSpPr>
          <p:cNvPr id="9" name="Rounded Rectangle 8"/>
          <p:cNvSpPr/>
          <p:nvPr/>
        </p:nvSpPr>
        <p:spPr>
          <a:xfrm>
            <a:off x="5004310" y="2440136"/>
            <a:ext cx="491716" cy="211144"/>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ounded Rectangle 9"/>
          <p:cNvSpPr/>
          <p:nvPr/>
        </p:nvSpPr>
        <p:spPr>
          <a:xfrm>
            <a:off x="4798381" y="4990058"/>
            <a:ext cx="491716" cy="228599"/>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TextBox 10"/>
          <p:cNvSpPr txBox="1"/>
          <p:nvPr/>
        </p:nvSpPr>
        <p:spPr>
          <a:xfrm>
            <a:off x="6629400" y="2859024"/>
            <a:ext cx="228600" cy="369332"/>
          </a:xfrm>
          <a:prstGeom prst="rect">
            <a:avLst/>
          </a:prstGeom>
          <a:noFill/>
        </p:spPr>
        <p:txBody>
          <a:bodyPr wrap="square" rtlCol="0">
            <a:spAutoFit/>
          </a:bodyPr>
          <a:lstStyle/>
          <a:p>
            <a:r>
              <a:rPr lang="en-US" dirty="0" smtClean="0"/>
              <a:t>+</a:t>
            </a:r>
            <a:endParaRPr lang="en-US" dirty="0"/>
          </a:p>
        </p:txBody>
      </p:sp>
      <p:sp>
        <p:nvSpPr>
          <p:cNvPr id="12" name="TextBox 11"/>
          <p:cNvSpPr txBox="1"/>
          <p:nvPr/>
        </p:nvSpPr>
        <p:spPr>
          <a:xfrm>
            <a:off x="6629400" y="3102864"/>
            <a:ext cx="228600" cy="369332"/>
          </a:xfrm>
          <a:prstGeom prst="rect">
            <a:avLst/>
          </a:prstGeom>
          <a:noFill/>
        </p:spPr>
        <p:txBody>
          <a:bodyPr wrap="square" rtlCol="0">
            <a:spAutoFit/>
          </a:bodyPr>
          <a:lstStyle/>
          <a:p>
            <a:r>
              <a:rPr lang="en-US" dirty="0" smtClean="0"/>
              <a:t>+</a:t>
            </a:r>
            <a:endParaRPr lang="en-US" dirty="0"/>
          </a:p>
        </p:txBody>
      </p:sp>
      <p:sp>
        <p:nvSpPr>
          <p:cNvPr id="15" name="TextBox 14"/>
          <p:cNvSpPr txBox="1"/>
          <p:nvPr/>
        </p:nvSpPr>
        <p:spPr>
          <a:xfrm>
            <a:off x="6629400" y="3328416"/>
            <a:ext cx="228600"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What next?</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p:txBody>
          <a:bodyPr>
            <a:normAutofit/>
          </a:bodyPr>
          <a:lstStyle/>
          <a:p>
            <a:pPr marL="514350" indent="-514350"/>
            <a:r>
              <a:rPr lang="en-US" dirty="0" smtClean="0"/>
              <a:t>Improve time, space, and accuracy with HMM wrappers</a:t>
            </a:r>
          </a:p>
          <a:p>
            <a:pPr marL="514350" indent="-514350"/>
            <a:r>
              <a:rPr lang="en-US" dirty="0" smtClean="0"/>
              <a:t>Expanded class of input lists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2051" name="Picture 3" descr="C:\My Dropbox\Projects\School\Presentations\2013.03 RT-FHTW 2013\Images\List 3.png"/>
          <p:cNvPicPr>
            <a:picLocks noChangeAspect="1" noChangeArrowheads="1"/>
          </p:cNvPicPr>
          <p:nvPr/>
        </p:nvPicPr>
        <p:blipFill>
          <a:blip r:embed="rId2" cstate="print"/>
          <a:srcRect/>
          <a:stretch>
            <a:fillRect/>
          </a:stretch>
        </p:blipFill>
        <p:spPr bwMode="auto">
          <a:xfrm>
            <a:off x="1553098" y="5638800"/>
            <a:ext cx="4843290" cy="760353"/>
          </a:xfrm>
          <a:prstGeom prst="rect">
            <a:avLst/>
          </a:prstGeom>
          <a:noFill/>
        </p:spPr>
      </p:pic>
      <p:pic>
        <p:nvPicPr>
          <p:cNvPr id="2052" name="Picture 4" descr="C:\My Dropbox\Projects\School\Presentations\2013.03 RT-FHTW 2013\Images\List 1.png"/>
          <p:cNvPicPr>
            <a:picLocks noChangeAspect="1" noChangeArrowheads="1"/>
          </p:cNvPicPr>
          <p:nvPr/>
        </p:nvPicPr>
        <p:blipFill>
          <a:blip r:embed="rId3" cstate="print"/>
          <a:srcRect/>
          <a:stretch>
            <a:fillRect/>
          </a:stretch>
        </p:blipFill>
        <p:spPr bwMode="auto">
          <a:xfrm>
            <a:off x="4982098" y="3733800"/>
            <a:ext cx="2866502" cy="1156369"/>
          </a:xfrm>
          <a:prstGeom prst="rect">
            <a:avLst/>
          </a:prstGeom>
          <a:noFill/>
        </p:spPr>
      </p:pic>
      <p:pic>
        <p:nvPicPr>
          <p:cNvPr id="2053" name="Picture 5" descr="C:\My Dropbox\Projects\School\Presentations\2013.03 RT-FHTW 2013\Images\List 2.png"/>
          <p:cNvPicPr>
            <a:picLocks noChangeAspect="1" noChangeArrowheads="1"/>
          </p:cNvPicPr>
          <p:nvPr/>
        </p:nvPicPr>
        <p:blipFill>
          <a:blip r:embed="rId4" cstate="print"/>
          <a:srcRect/>
          <a:stretch>
            <a:fillRect/>
          </a:stretch>
        </p:blipFill>
        <p:spPr bwMode="auto">
          <a:xfrm>
            <a:off x="1553098" y="3505200"/>
            <a:ext cx="2972106" cy="18850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Conclusions</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p:txBody>
          <a:bodyPr>
            <a:normAutofit/>
          </a:bodyPr>
          <a:lstStyle/>
          <a:p>
            <a:pPr marL="514350" indent="-514350"/>
            <a:r>
              <a:rPr lang="en-US" dirty="0" smtClean="0"/>
              <a:t>Ontology population to sequence labeling</a:t>
            </a:r>
          </a:p>
          <a:p>
            <a:pPr marL="514350" indent="-514350"/>
            <a:r>
              <a:rPr lang="en-US" dirty="0" smtClean="0"/>
              <a:t>Induce wrapper with single click per field</a:t>
            </a:r>
          </a:p>
          <a:p>
            <a:pPr marL="514350" indent="-514350"/>
            <a:r>
              <a:rPr lang="en-US" dirty="0" smtClean="0"/>
              <a:t>Noise tolerant and accurate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1027" name="Picture 3" descr="C:\My Dropbox\Projects\School\Presentations\2012.12 Dissertation Proposal\Pictures\Background\blue fractal.jpg"/>
          <p:cNvPicPr>
            <a:picLocks noChangeAspect="1" noChangeArrowheads="1"/>
          </p:cNvPicPr>
          <p:nvPr/>
        </p:nvPicPr>
        <p:blipFill>
          <a:blip r:embed="rId2" cstate="print">
            <a:lum contrast="-27000"/>
          </a:blip>
          <a:srcRect/>
          <a:stretch>
            <a:fillRect/>
          </a:stretch>
        </p:blipFill>
        <p:spPr bwMode="auto">
          <a:xfrm>
            <a:off x="-38100" y="-57150"/>
            <a:ext cx="9220200" cy="6915150"/>
          </a:xfrm>
          <a:prstGeom prst="rect">
            <a:avLst/>
          </a:prstGeom>
          <a:noFil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Typical Ontology Population</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descr="C:\My Dropbox\Projects\School\Presentations\2012.12 Dissertation Proposal\Pictures\Information Extraction\Output Style, Relationship.png"/>
          <p:cNvPicPr>
            <a:picLocks noChangeAspect="1" noChangeArrowheads="1"/>
          </p:cNvPicPr>
          <p:nvPr/>
        </p:nvPicPr>
        <p:blipFill>
          <a:blip r:embed="rId3" cstate="print"/>
          <a:srcRect/>
          <a:stretch>
            <a:fillRect/>
          </a:stretch>
        </p:blipFill>
        <p:spPr bwMode="auto">
          <a:xfrm>
            <a:off x="3581400" y="4577947"/>
            <a:ext cx="3657600" cy="1213253"/>
          </a:xfrm>
          <a:prstGeom prst="rect">
            <a:avLst/>
          </a:prstGeom>
          <a:noFill/>
        </p:spPr>
      </p:pic>
      <p:pic>
        <p:nvPicPr>
          <p:cNvPr id="1027" name="Picture 3" descr="C:\My Dropbox\Projects\School\Presentations\2012.12 Dissertation Proposal\Pictures\Information Extraction\Output Style, Entity.png"/>
          <p:cNvPicPr>
            <a:picLocks noChangeAspect="1" noChangeArrowheads="1"/>
          </p:cNvPicPr>
          <p:nvPr/>
        </p:nvPicPr>
        <p:blipFill>
          <a:blip r:embed="rId4" cstate="print"/>
          <a:srcRect/>
          <a:stretch>
            <a:fillRect/>
          </a:stretch>
        </p:blipFill>
        <p:spPr bwMode="auto">
          <a:xfrm>
            <a:off x="1524000" y="4654519"/>
            <a:ext cx="1100959" cy="760957"/>
          </a:xfrm>
          <a:prstGeom prst="rect">
            <a:avLst/>
          </a:prstGeom>
          <a:noFill/>
        </p:spPr>
      </p:pic>
      <p:pic>
        <p:nvPicPr>
          <p:cNvPr id="1028" name="Picture 4" descr="C:\My Dropbox\Projects\School\Presentations\2012.12 Dissertation Proposal\Pictures\Information Extraction\IE Form.png"/>
          <p:cNvPicPr>
            <a:picLocks noChangeAspect="1" noChangeArrowheads="1"/>
          </p:cNvPicPr>
          <p:nvPr/>
        </p:nvPicPr>
        <p:blipFill>
          <a:blip r:embed="rId5" cstate="print"/>
          <a:stretch>
            <a:fillRect/>
          </a:stretch>
        </p:blipFill>
        <p:spPr bwMode="auto">
          <a:xfrm>
            <a:off x="2362200" y="2125854"/>
            <a:ext cx="4419600" cy="191274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Kalinga" pitchFamily="34" charset="0"/>
                <a:cs typeface="Kalinga" pitchFamily="34" charset="0"/>
              </a:rPr>
              <a:t>Why not Apply Web Wrapper Induction to OCR Text?</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t>Noise tolerance: </a:t>
            </a:r>
          </a:p>
          <a:p>
            <a:pPr lvl="1"/>
            <a:r>
              <a:rPr lang="en-US" dirty="0" smtClean="0"/>
              <a:t>Allow character variations </a:t>
            </a:r>
            <a:r>
              <a:rPr lang="en-US" dirty="0" smtClean="0">
                <a:sym typeface="Wingdings" pitchFamily="2" charset="2"/>
              </a:rPr>
              <a:t> </a:t>
            </a:r>
            <a:r>
              <a:rPr lang="en-US" dirty="0" smtClean="0"/>
              <a:t>increase recall </a:t>
            </a:r>
            <a:r>
              <a:rPr lang="en-US" dirty="0" smtClean="0">
                <a:sym typeface="Wingdings" pitchFamily="2" charset="2"/>
              </a:rPr>
              <a:t> </a:t>
            </a:r>
            <a:r>
              <a:rPr lang="en-US" dirty="0" smtClean="0"/>
              <a:t>decrease precision</a:t>
            </a:r>
          </a:p>
          <a:p>
            <a:r>
              <a:rPr lang="en-US" dirty="0" smtClean="0"/>
              <a:t>Populate only the simplest </a:t>
            </a:r>
            <a:r>
              <a:rPr lang="en-US" dirty="0" err="1" smtClean="0"/>
              <a:t>ontologies</a:t>
            </a:r>
            <a:endParaRPr lang="en-US" dirty="0" smtClean="0"/>
          </a:p>
          <a:p>
            <a:r>
              <a:rPr lang="en-US" dirty="0" smtClean="0"/>
              <a:t>Problems with wrapper language:</a:t>
            </a:r>
          </a:p>
          <a:p>
            <a:pPr lvl="1"/>
            <a:r>
              <a:rPr lang="en-US" dirty="0" smtClean="0"/>
              <a:t>Left-right context  (Wien, </a:t>
            </a:r>
            <a:r>
              <a:rPr lang="en-US" dirty="0" err="1" smtClean="0"/>
              <a:t>Kushmeric</a:t>
            </a:r>
            <a:r>
              <a:rPr lang="en-US" dirty="0" smtClean="0"/>
              <a:t> 2000)</a:t>
            </a:r>
          </a:p>
          <a:p>
            <a:pPr lvl="1"/>
            <a:r>
              <a:rPr lang="en-US" dirty="0" smtClean="0"/>
              <a:t>Disjunction rule </a:t>
            </a:r>
            <a:r>
              <a:rPr lang="en-US" dirty="0" err="1" smtClean="0"/>
              <a:t>nad</a:t>
            </a:r>
            <a:r>
              <a:rPr lang="en-US" dirty="0" smtClean="0"/>
              <a:t> FSA model to traverse landmarks along tree structure (Stalker, </a:t>
            </a:r>
            <a:r>
              <a:rPr lang="en-US" dirty="0" err="1" smtClean="0"/>
              <a:t>Softmealy</a:t>
            </a:r>
            <a:r>
              <a:rPr lang="en-US" dirty="0" smtClean="0"/>
              <a:t>)</a:t>
            </a:r>
          </a:p>
          <a:p>
            <a:pPr lvl="1"/>
            <a:r>
              <a:rPr lang="en-US" dirty="0" err="1" smtClean="0"/>
              <a:t>Xpath</a:t>
            </a:r>
            <a:r>
              <a:rPr lang="en-US" dirty="0" smtClean="0"/>
              <a:t>  (</a:t>
            </a:r>
            <a:r>
              <a:rPr lang="en-US" dirty="0" err="1" smtClean="0"/>
              <a:t>Dalvi</a:t>
            </a:r>
            <a:r>
              <a:rPr lang="en-US" dirty="0" smtClean="0"/>
              <a:t> 2009, etc.)</a:t>
            </a:r>
          </a:p>
          <a:p>
            <a:pPr lvl="1"/>
            <a:r>
              <a:rPr lang="en-US" dirty="0" smtClean="0"/>
              <a:t>CRF  (Gupta 2009)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What’s the challenge?</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11" name="Picture 2" descr="C:\My Dropbox\Projects\School\Writing\ListReaderPrototype\1_ICDAR_2013\Images\ElyPage154.PNG"/>
          <p:cNvPicPr>
            <a:picLocks noChangeAspect="1" noChangeArrowheads="1"/>
          </p:cNvPicPr>
          <p:nvPr/>
        </p:nvPicPr>
        <p:blipFill>
          <a:blip r:embed="rId3" cstate="print"/>
          <a:srcRect/>
          <a:stretch>
            <a:fillRect/>
          </a:stretch>
        </p:blipFill>
        <p:spPr bwMode="auto">
          <a:xfrm>
            <a:off x="457200" y="1524000"/>
            <a:ext cx="4786582" cy="3505200"/>
          </a:xfrm>
          <a:prstGeom prst="rect">
            <a:avLst/>
          </a:prstGeom>
          <a:noFill/>
        </p:spPr>
      </p:pic>
      <p:pic>
        <p:nvPicPr>
          <p:cNvPr id="2051" name="Picture 3" descr="C:\My Dropbox\Projects\School\Writing\ListReaderPrototype\1_ICDAR_2013\Images\SamuelListOntology.png"/>
          <p:cNvPicPr>
            <a:picLocks noChangeAspect="1" noChangeArrowheads="1"/>
          </p:cNvPicPr>
          <p:nvPr/>
        </p:nvPicPr>
        <p:blipFill>
          <a:blip r:embed="rId4" cstate="print"/>
          <a:srcRect/>
          <a:stretch>
            <a:fillRect/>
          </a:stretch>
        </p:blipFill>
        <p:spPr bwMode="auto">
          <a:xfrm>
            <a:off x="4495800" y="4057650"/>
            <a:ext cx="4219575" cy="2190750"/>
          </a:xfrm>
          <a:prstGeom prst="rect">
            <a:avLst/>
          </a:prstGeom>
          <a:noFill/>
        </p:spPr>
      </p:pic>
      <p:cxnSp>
        <p:nvCxnSpPr>
          <p:cNvPr id="6" name="Straight Arrow Connector 5"/>
          <p:cNvCxnSpPr/>
          <p:nvPr/>
        </p:nvCxnSpPr>
        <p:spPr>
          <a:xfrm>
            <a:off x="4495800" y="4191000"/>
            <a:ext cx="381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Why not use left-right context?</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457200" y="1828801"/>
            <a:ext cx="3276600" cy="3047999"/>
          </a:xfrm>
        </p:spPr>
        <p:txBody>
          <a:bodyPr>
            <a:normAutofit lnSpcReduction="10000"/>
          </a:bodyPr>
          <a:lstStyle/>
          <a:p>
            <a:r>
              <a:rPr lang="en-US" dirty="0" smtClean="0"/>
              <a:t>Field boundaries</a:t>
            </a:r>
          </a:p>
          <a:p>
            <a:r>
              <a:rPr lang="en-US" dirty="0" smtClean="0"/>
              <a:t>Field position and character content</a:t>
            </a:r>
          </a:p>
          <a:p>
            <a:r>
              <a:rPr lang="en-US" dirty="0" smtClean="0"/>
              <a:t>Record boundaries</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2050" name="Picture 2" descr="C:\My Dropbox\Projects\School\Presentations\2012.12 Dissertation Proposal\Pictures\Related Work\Wrapper, LR.png"/>
          <p:cNvPicPr>
            <a:picLocks noChangeAspect="1" noChangeArrowheads="1"/>
          </p:cNvPicPr>
          <p:nvPr/>
        </p:nvPicPr>
        <p:blipFill>
          <a:blip r:embed="rId3" cstate="print"/>
          <a:srcRect/>
          <a:stretch>
            <a:fillRect/>
          </a:stretch>
        </p:blipFill>
        <p:spPr bwMode="auto">
          <a:xfrm>
            <a:off x="4114800" y="1752600"/>
            <a:ext cx="4561205" cy="1927270"/>
          </a:xfrm>
          <a:prstGeom prst="rect">
            <a:avLst/>
          </a:prstGeom>
          <a:noFill/>
        </p:spPr>
      </p:pic>
      <p:pic>
        <p:nvPicPr>
          <p:cNvPr id="2051" name="Picture 3" descr="C:\My Dropbox\Projects\School\Presentations\2012.12 Dissertation Proposal\Pictures\Related Work\List, BMD.png"/>
          <p:cNvPicPr>
            <a:picLocks noChangeAspect="1" noChangeArrowheads="1"/>
          </p:cNvPicPr>
          <p:nvPr/>
        </p:nvPicPr>
        <p:blipFill>
          <a:blip r:embed="rId4" cstate="print"/>
          <a:srcRect/>
          <a:stretch>
            <a:fillRect/>
          </a:stretch>
        </p:blipFill>
        <p:spPr bwMode="auto">
          <a:xfrm>
            <a:off x="2057400" y="5334000"/>
            <a:ext cx="6477000" cy="905832"/>
          </a:xfrm>
          <a:prstGeom prst="rect">
            <a:avLst/>
          </a:prstGeom>
          <a:noFill/>
        </p:spPr>
      </p:pic>
      <p:sp>
        <p:nvSpPr>
          <p:cNvPr id="14" name="TextBox 13"/>
          <p:cNvSpPr txBox="1"/>
          <p:nvPr/>
        </p:nvSpPr>
        <p:spPr>
          <a:xfrm>
            <a:off x="990600" y="5486400"/>
            <a:ext cx="914400" cy="646331"/>
          </a:xfrm>
          <a:prstGeom prst="rect">
            <a:avLst/>
          </a:prstGeom>
          <a:noFill/>
        </p:spPr>
        <p:txBody>
          <a:bodyPr wrap="square" rtlCol="0">
            <a:spAutoFit/>
          </a:bodyPr>
          <a:lstStyle/>
          <a:p>
            <a:r>
              <a:rPr lang="en-US" dirty="0" smtClean="0"/>
              <a:t>OCRed List:</a:t>
            </a:r>
            <a:endParaRPr lang="en-US" dirty="0"/>
          </a:p>
        </p:txBody>
      </p:sp>
      <p:sp>
        <p:nvSpPr>
          <p:cNvPr id="15" name="Rectangle 14"/>
          <p:cNvSpPr/>
          <p:nvPr/>
        </p:nvSpPr>
        <p:spPr>
          <a:xfrm>
            <a:off x="4038600" y="1676400"/>
            <a:ext cx="48006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4400" y="5257800"/>
            <a:ext cx="7696200" cy="990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Why not use </a:t>
            </a:r>
            <a:r>
              <a:rPr lang="en-US" dirty="0" err="1" smtClean="0">
                <a:solidFill>
                  <a:schemeClr val="accent6">
                    <a:lumMod val="50000"/>
                  </a:schemeClr>
                </a:solidFill>
                <a:latin typeface="Kalinga" pitchFamily="34" charset="0"/>
                <a:cs typeface="Kalinga" pitchFamily="34" charset="0"/>
              </a:rPr>
              <a:t>xpaths</a:t>
            </a:r>
            <a:r>
              <a:rPr lang="en-US" dirty="0" smtClean="0">
                <a:solidFill>
                  <a:schemeClr val="accent6">
                    <a:lumMod val="50000"/>
                  </a:schemeClr>
                </a:solidFill>
                <a:latin typeface="Kalinga" pitchFamily="34" charset="0"/>
                <a:cs typeface="Kalinga" pitchFamily="34" charset="0"/>
              </a:rPr>
              <a:t>?</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457200" y="1905000"/>
            <a:ext cx="3581400" cy="4495800"/>
          </a:xfrm>
        </p:spPr>
        <p:txBody>
          <a:bodyPr>
            <a:normAutofit/>
          </a:bodyPr>
          <a:lstStyle/>
          <a:p>
            <a:r>
              <a:rPr lang="en-US" dirty="0" smtClean="0"/>
              <a:t>OCR text has no explicit XML DOM tree structure</a:t>
            </a:r>
          </a:p>
          <a:p>
            <a:r>
              <a:rPr lang="en-US" dirty="0" err="1" smtClean="0"/>
              <a:t>Xpaths</a:t>
            </a:r>
            <a:r>
              <a:rPr lang="en-US" dirty="0" smtClean="0"/>
              <a:t> require HTML tag to perfectly mark field text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026" name="Picture 2" descr="C:\My Dropbox\Projects\School\Presentations\2012.12 Dissertation Proposal\Pictures\Related Work\Wrapper, Xpath.png"/>
          <p:cNvPicPr>
            <a:picLocks noChangeAspect="1" noChangeArrowheads="1"/>
          </p:cNvPicPr>
          <p:nvPr/>
        </p:nvPicPr>
        <p:blipFill>
          <a:blip r:embed="rId3" cstate="print"/>
          <a:srcRect/>
          <a:stretch>
            <a:fillRect/>
          </a:stretch>
        </p:blipFill>
        <p:spPr bwMode="auto">
          <a:xfrm>
            <a:off x="4495800" y="1904999"/>
            <a:ext cx="4246213" cy="3352800"/>
          </a:xfrm>
          <a:prstGeom prst="rect">
            <a:avLst/>
          </a:prstGeom>
          <a:noFill/>
        </p:spPr>
      </p:pic>
      <p:sp>
        <p:nvSpPr>
          <p:cNvPr id="12" name="Rectangle 11"/>
          <p:cNvSpPr/>
          <p:nvPr/>
        </p:nvSpPr>
        <p:spPr>
          <a:xfrm>
            <a:off x="4495800" y="1828799"/>
            <a:ext cx="4267200" cy="3505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Why not Use (Gupta’s) CRFs?</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HTML lists and records are explicitly marked</a:t>
            </a:r>
          </a:p>
          <a:p>
            <a:r>
              <a:rPr lang="en-US" dirty="0" smtClean="0"/>
              <a:t>Different application:  Augment tables using </a:t>
            </a:r>
            <a:r>
              <a:rPr lang="en-US" dirty="0" err="1" smtClean="0"/>
              <a:t>tuples</a:t>
            </a:r>
            <a:r>
              <a:rPr lang="en-US" dirty="0" smtClean="0"/>
              <a:t> from any lists on web</a:t>
            </a:r>
          </a:p>
          <a:p>
            <a:r>
              <a:rPr lang="en-US" dirty="0" smtClean="0"/>
              <a:t>At web scale, they can throw away harder-to-process lists</a:t>
            </a:r>
          </a:p>
          <a:p>
            <a:r>
              <a:rPr lang="en-US" dirty="0" smtClean="0"/>
              <a:t>They rely on more training data than we will</a:t>
            </a:r>
          </a:p>
          <a:p>
            <a:r>
              <a:rPr lang="en-US" dirty="0" smtClean="0"/>
              <a:t>We </a:t>
            </a:r>
            <a:r>
              <a:rPr lang="en-US" i="1" dirty="0" smtClean="0"/>
              <a:t>will</a:t>
            </a:r>
            <a:r>
              <a:rPr lang="en-US" dirty="0" smtClean="0"/>
              <a:t> compare our approach to CRFs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Page Grammars</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p:txBody>
          <a:bodyPr>
            <a:normAutofit lnSpcReduction="10000"/>
          </a:bodyPr>
          <a:lstStyle/>
          <a:p>
            <a:r>
              <a:rPr lang="en-US" dirty="0" smtClean="0"/>
              <a:t>Conway [1993]</a:t>
            </a:r>
          </a:p>
          <a:p>
            <a:endParaRPr lang="en-US" dirty="0" smtClean="0"/>
          </a:p>
          <a:p>
            <a:r>
              <a:rPr lang="en-US" dirty="0" smtClean="0"/>
              <a:t>2-D CFG and chart parser for page layout recognition from document images</a:t>
            </a:r>
          </a:p>
          <a:p>
            <a:r>
              <a:rPr lang="en-US" dirty="0" smtClean="0"/>
              <a:t>Can assign logical labels to blocks of text</a:t>
            </a:r>
          </a:p>
          <a:p>
            <a:endParaRPr lang="en-US" dirty="0" smtClean="0"/>
          </a:p>
          <a:p>
            <a:r>
              <a:rPr lang="en-US" dirty="0" smtClean="0"/>
              <a:t>Manually constructed grammars</a:t>
            </a:r>
          </a:p>
          <a:p>
            <a:r>
              <a:rPr lang="en-US" dirty="0" smtClean="0"/>
              <a:t>Rely on spatial features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solidFill>
                  <a:schemeClr val="accent6">
                    <a:lumMod val="50000"/>
                  </a:schemeClr>
                </a:solidFill>
                <a:latin typeface="Kalinga" pitchFamily="34" charset="0"/>
                <a:cs typeface="Kalinga" pitchFamily="34" charset="0"/>
              </a:rPr>
              <a:t>Semi-supervised Regex Induction</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4099" name="Picture 3" descr="C:\My Dropbox\Projects\School\Presentations\Presenting at CPMS SRC\Images\FirstRecordLabeled.png"/>
          <p:cNvPicPr>
            <a:picLocks noChangeAspect="1" noChangeArrowheads="1"/>
          </p:cNvPicPr>
          <p:nvPr/>
        </p:nvPicPr>
        <p:blipFill>
          <a:blip r:embed="rId3" cstate="print"/>
          <a:srcRect/>
          <a:stretch>
            <a:fillRect/>
          </a:stretch>
        </p:blipFill>
        <p:spPr bwMode="auto">
          <a:xfrm>
            <a:off x="1143000" y="1600200"/>
            <a:ext cx="6858000" cy="634144"/>
          </a:xfrm>
          <a:prstGeom prst="rect">
            <a:avLst/>
          </a:prstGeom>
          <a:noFill/>
        </p:spPr>
      </p:pic>
      <p:pic>
        <p:nvPicPr>
          <p:cNvPr id="11" name="Picture 2" descr="C:\My Dropbox\Projects\School\Presentations\Presenting at CPMS SRC\Images\RegexGeneralized.png"/>
          <p:cNvPicPr>
            <a:picLocks noChangeAspect="1" noChangeArrowheads="1"/>
          </p:cNvPicPr>
          <p:nvPr/>
        </p:nvPicPr>
        <p:blipFill>
          <a:blip r:embed="rId4" cstate="print"/>
          <a:srcRect/>
          <a:stretch>
            <a:fillRect/>
          </a:stretch>
        </p:blipFill>
        <p:spPr bwMode="auto">
          <a:xfrm>
            <a:off x="1589574" y="2743200"/>
            <a:ext cx="5964853" cy="3465745"/>
          </a:xfrm>
          <a:prstGeom prst="rect">
            <a:avLst/>
          </a:prstGeom>
          <a:noFill/>
          <a:ln>
            <a:solidFill>
              <a:schemeClr val="accent1"/>
            </a:solidFill>
          </a:ln>
        </p:spPr>
      </p:pic>
      <p:cxnSp>
        <p:nvCxnSpPr>
          <p:cNvPr id="12" name="Straight Arrow Connector 11"/>
          <p:cNvCxnSpPr/>
          <p:nvPr/>
        </p:nvCxnSpPr>
        <p:spPr>
          <a:xfrm flipH="1">
            <a:off x="4191000" y="2286000"/>
            <a:ext cx="3810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5800" y="29718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1027" name="Picture 3" descr="C:\My Dropbox\Projects\School\Presentations\2012.12 Dissertation Proposal\Pictures\Background\blue fractal.jpg"/>
          <p:cNvPicPr>
            <a:picLocks noChangeAspect="1" noChangeArrowheads="1"/>
          </p:cNvPicPr>
          <p:nvPr/>
        </p:nvPicPr>
        <p:blipFill>
          <a:blip r:embed="rId2" cstate="print">
            <a:lum contrast="-27000"/>
          </a:blip>
          <a:srcRect/>
          <a:stretch>
            <a:fillRect/>
          </a:stretch>
        </p:blipFill>
        <p:spPr bwMode="auto">
          <a:xfrm>
            <a:off x="-38100" y="-57150"/>
            <a:ext cx="9220200" cy="6915150"/>
          </a:xfrm>
          <a:prstGeom prst="rect">
            <a:avLst/>
          </a:prstGeom>
          <a:noFil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List Reading</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t>Specialized for one kind of list:</a:t>
            </a:r>
          </a:p>
          <a:p>
            <a:pPr lvl="1"/>
            <a:r>
              <a:rPr lang="en-US" dirty="0" smtClean="0"/>
              <a:t>Printed </a:t>
            </a:r>
            <a:r>
              <a:rPr lang="en-US" dirty="0" err="1" smtClean="0"/>
              <a:t>ToC</a:t>
            </a:r>
            <a:r>
              <a:rPr lang="en-US" dirty="0" smtClean="0"/>
              <a:t>:  </a:t>
            </a:r>
            <a:r>
              <a:rPr lang="en-US" i="1" dirty="0" err="1" smtClean="0"/>
              <a:t>Marinai</a:t>
            </a:r>
            <a:r>
              <a:rPr lang="en-US" i="1" dirty="0" smtClean="0"/>
              <a:t> 2010, </a:t>
            </a:r>
            <a:r>
              <a:rPr lang="en-US" i="1" dirty="0" err="1" smtClean="0"/>
              <a:t>Dejean</a:t>
            </a:r>
            <a:r>
              <a:rPr lang="en-US" i="1" dirty="0" smtClean="0"/>
              <a:t> 2009, Lin 2006</a:t>
            </a:r>
          </a:p>
          <a:p>
            <a:pPr lvl="1"/>
            <a:r>
              <a:rPr lang="en-US" dirty="0" smtClean="0"/>
              <a:t>Printed bibs:  </a:t>
            </a:r>
            <a:r>
              <a:rPr lang="en-US" i="1" dirty="0" err="1" smtClean="0"/>
              <a:t>Besagni</a:t>
            </a:r>
            <a:r>
              <a:rPr lang="en-US" i="1" dirty="0" smtClean="0"/>
              <a:t> 2004, </a:t>
            </a:r>
            <a:r>
              <a:rPr lang="en-US" i="1" dirty="0" err="1" smtClean="0"/>
              <a:t>Besagni</a:t>
            </a:r>
            <a:r>
              <a:rPr lang="en-US" i="1" dirty="0" smtClean="0"/>
              <a:t> 2003, </a:t>
            </a:r>
            <a:r>
              <a:rPr lang="en-US" i="1" dirty="0" err="1" smtClean="0"/>
              <a:t>Belaid</a:t>
            </a:r>
            <a:r>
              <a:rPr lang="en-US" i="1" dirty="0" smtClean="0"/>
              <a:t> 2001</a:t>
            </a:r>
          </a:p>
          <a:p>
            <a:pPr lvl="1"/>
            <a:r>
              <a:rPr lang="en-US" dirty="0" smtClean="0"/>
              <a:t>HTML lists:  </a:t>
            </a:r>
            <a:r>
              <a:rPr lang="en-US" i="1" dirty="0" err="1" smtClean="0"/>
              <a:t>Elmeleegy</a:t>
            </a:r>
            <a:r>
              <a:rPr lang="en-US" i="1" dirty="0" smtClean="0"/>
              <a:t> 2009, Gupta 2009, Tao 2009, Embley 2000, Embley 1999</a:t>
            </a:r>
          </a:p>
          <a:p>
            <a:r>
              <a:rPr lang="en-US" dirty="0" smtClean="0"/>
              <a:t>Use specialized hand-crafted knowledge</a:t>
            </a:r>
          </a:p>
          <a:p>
            <a:r>
              <a:rPr lang="en-US" dirty="0" smtClean="0"/>
              <a:t>Rely on clean input text containing useful HTML structure or tags</a:t>
            </a:r>
          </a:p>
          <a:p>
            <a:r>
              <a:rPr lang="en-US" dirty="0" smtClean="0"/>
              <a:t>NER or flat attribute extraction–limited ontology population</a:t>
            </a:r>
          </a:p>
          <a:p>
            <a:r>
              <a:rPr lang="en-US" dirty="0" smtClean="0"/>
              <a:t>Omit one or more reading steps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Research Project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grpSp>
        <p:nvGrpSpPr>
          <p:cNvPr id="15" name="Group 14"/>
          <p:cNvGrpSpPr/>
          <p:nvPr/>
        </p:nvGrpSpPr>
        <p:grpSpPr>
          <a:xfrm>
            <a:off x="2879387" y="6400800"/>
            <a:ext cx="4435813" cy="228600"/>
            <a:chOff x="2438400" y="6324600"/>
            <a:chExt cx="5791200" cy="228600"/>
          </a:xfrm>
        </p:grpSpPr>
        <p:sp>
          <p:nvSpPr>
            <p:cNvPr id="16" name="Rectangle 15"/>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7" name="Rectangle 16"/>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18" name="Rectangle 17"/>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9" name="Rectangle 18"/>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grpSp>
      <p:pic>
        <p:nvPicPr>
          <p:cNvPr id="32" name="Picture 2" descr="C:\My Dropbox\Projects\School\Presentations\2012.12 Dissertation Proposal\Pictures\ListReader\Child List, Simple, Form.png"/>
          <p:cNvPicPr>
            <a:picLocks noChangeAspect="1" noChangeArrowheads="1"/>
          </p:cNvPicPr>
          <p:nvPr/>
        </p:nvPicPr>
        <p:blipFill>
          <a:blip r:embed="rId3" cstate="print"/>
          <a:stretch>
            <a:fillRect/>
          </a:stretch>
        </p:blipFill>
        <p:spPr bwMode="auto">
          <a:xfrm>
            <a:off x="2369078" y="1828800"/>
            <a:ext cx="4405845" cy="2050321"/>
          </a:xfrm>
          <a:prstGeom prst="rect">
            <a:avLst/>
          </a:prstGeom>
          <a:noFill/>
        </p:spPr>
      </p:pic>
      <p:sp>
        <p:nvSpPr>
          <p:cNvPr id="34" name="TextBox 33"/>
          <p:cNvSpPr txBox="1"/>
          <p:nvPr/>
        </p:nvSpPr>
        <p:spPr>
          <a:xfrm>
            <a:off x="609600" y="4191000"/>
            <a:ext cx="3505200" cy="1569660"/>
          </a:xfrm>
          <a:prstGeom prst="rect">
            <a:avLst/>
          </a:prstGeom>
          <a:solidFill>
            <a:schemeClr val="bg1"/>
          </a:solidFill>
        </p:spPr>
        <p:txBody>
          <a:bodyPr wrap="square" rtlCol="0">
            <a:spAutoFit/>
          </a:bodyPr>
          <a:lstStyle/>
          <a:p>
            <a:r>
              <a:rPr lang="en-US" sz="1600" dirty="0" smtClean="0"/>
              <a:t>Child(</a:t>
            </a:r>
            <a:r>
              <a:rPr lang="en-US" sz="1600" dirty="0" smtClean="0">
                <a:solidFill>
                  <a:schemeClr val="accent1"/>
                </a:solidFill>
              </a:rPr>
              <a:t>child</a:t>
            </a:r>
            <a:r>
              <a:rPr lang="en-US" sz="1600" baseline="-25000" dirty="0" smtClean="0">
                <a:solidFill>
                  <a:schemeClr val="accent1"/>
                </a:solidFill>
              </a:rPr>
              <a:t>1</a:t>
            </a:r>
            <a:r>
              <a:rPr lang="en-US" sz="1600" dirty="0" smtClean="0"/>
              <a:t>)</a:t>
            </a:r>
          </a:p>
          <a:p>
            <a:r>
              <a:rPr lang="en-US" sz="1600" dirty="0" smtClean="0"/>
              <a:t>Child-ChildNumber(</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a:t>
            </a:r>
            <a:r>
              <a:rPr lang="en-US" sz="1600" dirty="0" smtClean="0"/>
              <a:t>”)</a:t>
            </a:r>
          </a:p>
          <a:p>
            <a:r>
              <a:rPr lang="en-US" sz="1600" dirty="0" smtClean="0"/>
              <a:t>Child-Name(</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name</a:t>
            </a:r>
            <a:r>
              <a:rPr lang="en-US" sz="1600" baseline="-25000" dirty="0" smtClean="0">
                <a:solidFill>
                  <a:schemeClr val="accent1"/>
                </a:solidFill>
              </a:rPr>
              <a:t>1</a:t>
            </a:r>
            <a:r>
              <a:rPr lang="en-US" sz="1600" dirty="0" smtClean="0"/>
              <a:t>)</a:t>
            </a:r>
          </a:p>
          <a:p>
            <a:r>
              <a:rPr lang="en-US" sz="1600" dirty="0" smtClean="0"/>
              <a:t>Name-</a:t>
            </a:r>
            <a:r>
              <a:rPr lang="en-US" sz="1600" dirty="0" err="1" smtClean="0"/>
              <a:t>GivenName</a:t>
            </a:r>
            <a:r>
              <a:rPr lang="en-US" sz="1600" dirty="0" smtClean="0"/>
              <a:t>(</a:t>
            </a:r>
            <a:r>
              <a:rPr lang="en-US" sz="1600" dirty="0" smtClean="0">
                <a:solidFill>
                  <a:schemeClr val="accent1"/>
                </a:solidFill>
              </a:rPr>
              <a:t>name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Sarah</a:t>
            </a:r>
            <a:r>
              <a:rPr lang="en-US" sz="1600" dirty="0" smtClean="0"/>
              <a:t>”)</a:t>
            </a:r>
          </a:p>
          <a:p>
            <a:r>
              <a:rPr lang="en-US" sz="1600" dirty="0" smtClean="0"/>
              <a:t>Child-</a:t>
            </a:r>
            <a:r>
              <a:rPr lang="en-US" sz="1600" dirty="0" err="1" smtClean="0"/>
              <a:t>BirthDate</a:t>
            </a:r>
            <a:r>
              <a:rPr lang="en-US" sz="1600" dirty="0" smtClean="0"/>
              <a:t>(</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date</a:t>
            </a:r>
            <a:r>
              <a:rPr lang="en-US" sz="1600" baseline="-25000" dirty="0" smtClean="0">
                <a:solidFill>
                  <a:schemeClr val="accent1"/>
                </a:solidFill>
              </a:rPr>
              <a:t>1</a:t>
            </a:r>
            <a:r>
              <a:rPr lang="en-US" sz="1600" dirty="0" smtClean="0"/>
              <a:t>)</a:t>
            </a:r>
          </a:p>
          <a:p>
            <a:r>
              <a:rPr lang="en-US" sz="1600" dirty="0" err="1" smtClean="0"/>
              <a:t>BirthDate</a:t>
            </a:r>
            <a:r>
              <a:rPr lang="en-US" sz="1600" dirty="0" smtClean="0"/>
              <a:t>-Year(</a:t>
            </a:r>
            <a:r>
              <a:rPr lang="en-US" sz="1600" dirty="0" smtClean="0">
                <a:solidFill>
                  <a:schemeClr val="accent1"/>
                </a:solidFill>
              </a:rPr>
              <a:t>date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1797</a:t>
            </a:r>
            <a:r>
              <a:rPr lang="en-US" sz="1600" dirty="0" smtClean="0"/>
              <a:t>”)</a:t>
            </a:r>
          </a:p>
        </p:txBody>
      </p:sp>
      <p:pic>
        <p:nvPicPr>
          <p:cNvPr id="35" name="Picture 3" descr="C:\My Dropbox\Projects\School\Presentations\2012.12 Dissertation Proposal\Pictures\ListReader\Child List, Simple, Ontology.png"/>
          <p:cNvPicPr>
            <a:picLocks noChangeAspect="1" noChangeArrowheads="1"/>
          </p:cNvPicPr>
          <p:nvPr/>
        </p:nvPicPr>
        <p:blipFill>
          <a:blip r:embed="rId4" cstate="print"/>
          <a:srcRect/>
          <a:stretch>
            <a:fillRect/>
          </a:stretch>
        </p:blipFill>
        <p:spPr bwMode="auto">
          <a:xfrm>
            <a:off x="4953000" y="4343400"/>
            <a:ext cx="3445564" cy="1524000"/>
          </a:xfrm>
          <a:prstGeom prst="rect">
            <a:avLst/>
          </a:prstGeom>
          <a:noFill/>
        </p:spPr>
      </p:pic>
      <p:cxnSp>
        <p:nvCxnSpPr>
          <p:cNvPr id="36" name="Straight Arrow Connector 35"/>
          <p:cNvCxnSpPr/>
          <p:nvPr/>
        </p:nvCxnSpPr>
        <p:spPr>
          <a:xfrm flipH="1">
            <a:off x="2514600" y="2667000"/>
            <a:ext cx="6858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267200" y="51054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828800" y="6400800"/>
            <a:ext cx="1050587"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Kalinga" pitchFamily="34" charset="0"/>
                <a:cs typeface="Kalinga" pitchFamily="34" charset="0"/>
              </a:rPr>
              <a:t>Wrapper Induction </a:t>
            </a:r>
            <a:br>
              <a:rPr lang="en-US" dirty="0" smtClean="0">
                <a:solidFill>
                  <a:schemeClr val="accent6">
                    <a:lumMod val="50000"/>
                  </a:schemeClr>
                </a:solidFill>
                <a:latin typeface="Kalinga" pitchFamily="34" charset="0"/>
                <a:cs typeface="Kalinga" pitchFamily="34" charset="0"/>
              </a:rPr>
            </a:br>
            <a:r>
              <a:rPr lang="en-US" dirty="0" smtClean="0">
                <a:solidFill>
                  <a:schemeClr val="accent6">
                    <a:lumMod val="50000"/>
                  </a:schemeClr>
                </a:solidFill>
                <a:latin typeface="Kalinga" pitchFamily="34" charset="0"/>
                <a:cs typeface="Kalinga" pitchFamily="34" charset="0"/>
              </a:rPr>
              <a:t>for Printed Text</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p:txBody>
          <a:bodyPr>
            <a:normAutofit fontScale="92500" lnSpcReduction="20000"/>
          </a:bodyPr>
          <a:lstStyle/>
          <a:p>
            <a:r>
              <a:rPr lang="en-US" i="1" dirty="0" err="1" smtClean="0"/>
              <a:t>Adelberg</a:t>
            </a:r>
            <a:r>
              <a:rPr lang="en-US" i="1" dirty="0" smtClean="0"/>
              <a:t> 1998:</a:t>
            </a:r>
          </a:p>
          <a:p>
            <a:pPr lvl="1"/>
            <a:r>
              <a:rPr lang="en-US" dirty="0" smtClean="0"/>
              <a:t>Grammar induction for any structured text</a:t>
            </a:r>
          </a:p>
          <a:p>
            <a:pPr lvl="1"/>
            <a:r>
              <a:rPr lang="en-US" dirty="0" smtClean="0"/>
              <a:t>Not robust to OCR errors</a:t>
            </a:r>
          </a:p>
          <a:p>
            <a:pPr lvl="1"/>
            <a:r>
              <a:rPr lang="en-US" dirty="0" smtClean="0"/>
              <a:t>No empirical evaluation</a:t>
            </a:r>
          </a:p>
          <a:p>
            <a:r>
              <a:rPr lang="en-US" i="1" dirty="0" err="1" smtClean="0"/>
              <a:t>Heidorn</a:t>
            </a:r>
            <a:r>
              <a:rPr lang="en-US" i="1" dirty="0" smtClean="0"/>
              <a:t> 2008:</a:t>
            </a:r>
          </a:p>
          <a:p>
            <a:pPr lvl="1"/>
            <a:r>
              <a:rPr lang="en-US" dirty="0" smtClean="0"/>
              <a:t>Wrapper induction for museum specimen labels</a:t>
            </a:r>
          </a:p>
          <a:p>
            <a:pPr lvl="1"/>
            <a:r>
              <a:rPr lang="en-US" dirty="0" smtClean="0"/>
              <a:t>Not typical lists</a:t>
            </a:r>
          </a:p>
          <a:p>
            <a:r>
              <a:rPr lang="en-US" dirty="0" smtClean="0"/>
              <a:t>Supervised—will not scale well</a:t>
            </a:r>
          </a:p>
          <a:p>
            <a:r>
              <a:rPr lang="en-US" dirty="0" smtClean="0"/>
              <a:t>Entity attribute extraction–limited ontology population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My Dropbox\Projects\School\Presentations\2012.12 Dissertation Proposal\Pictures\ListReader\Child List, Simple, Form.png"/>
          <p:cNvPicPr>
            <a:picLocks noChangeAspect="1" noChangeArrowheads="1"/>
          </p:cNvPicPr>
          <p:nvPr/>
        </p:nvPicPr>
        <p:blipFill>
          <a:blip r:embed="rId3" cstate="print"/>
          <a:stretch>
            <a:fillRect/>
          </a:stretch>
        </p:blipFill>
        <p:spPr bwMode="auto">
          <a:xfrm>
            <a:off x="2369078" y="1828800"/>
            <a:ext cx="4405845" cy="2050321"/>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Semi-supervised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Wrapper Induction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grpSp>
        <p:nvGrpSpPr>
          <p:cNvPr id="77" name="Group 7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2" name="TextBox 11"/>
          <p:cNvSpPr txBox="1"/>
          <p:nvPr/>
        </p:nvSpPr>
        <p:spPr>
          <a:xfrm>
            <a:off x="609600" y="4191000"/>
            <a:ext cx="3505200" cy="1569660"/>
          </a:xfrm>
          <a:prstGeom prst="rect">
            <a:avLst/>
          </a:prstGeom>
          <a:solidFill>
            <a:schemeClr val="bg1"/>
          </a:solidFill>
        </p:spPr>
        <p:txBody>
          <a:bodyPr wrap="square" rtlCol="0">
            <a:spAutoFit/>
          </a:bodyPr>
          <a:lstStyle/>
          <a:p>
            <a:r>
              <a:rPr lang="en-US" sz="1600" dirty="0" smtClean="0"/>
              <a:t>Child(</a:t>
            </a:r>
            <a:r>
              <a:rPr lang="en-US" sz="1600" dirty="0" smtClean="0">
                <a:solidFill>
                  <a:schemeClr val="accent1"/>
                </a:solidFill>
              </a:rPr>
              <a:t>child</a:t>
            </a:r>
            <a:r>
              <a:rPr lang="en-US" sz="1600" baseline="-25000" dirty="0" smtClean="0">
                <a:solidFill>
                  <a:schemeClr val="accent1"/>
                </a:solidFill>
              </a:rPr>
              <a:t>1</a:t>
            </a:r>
            <a:r>
              <a:rPr lang="en-US" sz="1600" dirty="0" smtClean="0"/>
              <a:t>)</a:t>
            </a:r>
          </a:p>
          <a:p>
            <a:r>
              <a:rPr lang="en-US" sz="1600" dirty="0" smtClean="0"/>
              <a:t>Child-ChildNumber(</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a:t>
            </a:r>
            <a:r>
              <a:rPr lang="en-US" sz="1600" dirty="0" smtClean="0"/>
              <a:t>”)</a:t>
            </a:r>
          </a:p>
          <a:p>
            <a:r>
              <a:rPr lang="en-US" sz="1600" dirty="0" smtClean="0"/>
              <a:t>Child-Name(</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name</a:t>
            </a:r>
            <a:r>
              <a:rPr lang="en-US" sz="1600" baseline="-25000" dirty="0" smtClean="0">
                <a:solidFill>
                  <a:schemeClr val="accent1"/>
                </a:solidFill>
              </a:rPr>
              <a:t>1</a:t>
            </a:r>
            <a:r>
              <a:rPr lang="en-US" sz="1600" dirty="0" smtClean="0"/>
              <a:t>)</a:t>
            </a:r>
          </a:p>
          <a:p>
            <a:r>
              <a:rPr lang="en-US" sz="1600" dirty="0" smtClean="0"/>
              <a:t>Name-</a:t>
            </a:r>
            <a:r>
              <a:rPr lang="en-US" sz="1600" dirty="0" err="1" smtClean="0"/>
              <a:t>GivenName</a:t>
            </a:r>
            <a:r>
              <a:rPr lang="en-US" sz="1600" dirty="0" smtClean="0"/>
              <a:t>(</a:t>
            </a:r>
            <a:r>
              <a:rPr lang="en-US" sz="1600" dirty="0" smtClean="0">
                <a:solidFill>
                  <a:schemeClr val="accent1"/>
                </a:solidFill>
              </a:rPr>
              <a:t>name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Sarah</a:t>
            </a:r>
            <a:r>
              <a:rPr lang="en-US" sz="1600" dirty="0" smtClean="0"/>
              <a:t>”)</a:t>
            </a:r>
          </a:p>
          <a:p>
            <a:r>
              <a:rPr lang="en-US" sz="1600" dirty="0" smtClean="0"/>
              <a:t>Child-</a:t>
            </a:r>
            <a:r>
              <a:rPr lang="en-US" sz="1600" dirty="0" err="1" smtClean="0"/>
              <a:t>BirthDate</a:t>
            </a:r>
            <a:r>
              <a:rPr lang="en-US" sz="1600" dirty="0" smtClean="0"/>
              <a:t>(</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date</a:t>
            </a:r>
            <a:r>
              <a:rPr lang="en-US" sz="1600" baseline="-25000" dirty="0" smtClean="0">
                <a:solidFill>
                  <a:schemeClr val="accent1"/>
                </a:solidFill>
              </a:rPr>
              <a:t>1</a:t>
            </a:r>
            <a:r>
              <a:rPr lang="en-US" sz="1600" dirty="0" smtClean="0"/>
              <a:t>)</a:t>
            </a:r>
          </a:p>
          <a:p>
            <a:r>
              <a:rPr lang="en-US" sz="1600" dirty="0" err="1" smtClean="0"/>
              <a:t>BirthDate</a:t>
            </a:r>
            <a:r>
              <a:rPr lang="en-US" sz="1600" dirty="0" smtClean="0"/>
              <a:t>-Year(</a:t>
            </a:r>
            <a:r>
              <a:rPr lang="en-US" sz="1600" dirty="0" smtClean="0">
                <a:solidFill>
                  <a:schemeClr val="accent1"/>
                </a:solidFill>
              </a:rPr>
              <a:t>date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1797</a:t>
            </a:r>
            <a:r>
              <a:rPr lang="en-US" sz="1600" dirty="0" smtClean="0"/>
              <a:t>”)</a:t>
            </a:r>
          </a:p>
        </p:txBody>
      </p:sp>
      <p:pic>
        <p:nvPicPr>
          <p:cNvPr id="73" name="Picture 3" descr="C:\My Dropbox\Projects\School\Presentations\2012.12 Dissertation Proposal\Pictures\ListReader\Child List, Simple, Ontology.png"/>
          <p:cNvPicPr>
            <a:picLocks noChangeAspect="1" noChangeArrowheads="1"/>
          </p:cNvPicPr>
          <p:nvPr/>
        </p:nvPicPr>
        <p:blipFill>
          <a:blip r:embed="rId4" cstate="print"/>
          <a:srcRect/>
          <a:stretch>
            <a:fillRect/>
          </a:stretch>
        </p:blipFill>
        <p:spPr bwMode="auto">
          <a:xfrm>
            <a:off x="4953000" y="4343400"/>
            <a:ext cx="3445564" cy="1524000"/>
          </a:xfrm>
          <a:prstGeom prst="rect">
            <a:avLst/>
          </a:prstGeom>
          <a:noFill/>
        </p:spPr>
      </p:pic>
      <p:cxnSp>
        <p:nvCxnSpPr>
          <p:cNvPr id="111" name="Straight Arrow Connector 110"/>
          <p:cNvCxnSpPr/>
          <p:nvPr/>
        </p:nvCxnSpPr>
        <p:spPr>
          <a:xfrm flipH="1">
            <a:off x="2514600" y="2667000"/>
            <a:ext cx="6858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67200" y="51054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Kalinga" pitchFamily="34" charset="0"/>
                <a:cs typeface="Kalinga" pitchFamily="34" charset="0"/>
              </a:rPr>
              <a:t>What “rich data” is found in lists?</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762000" y="1722437"/>
            <a:ext cx="3276600" cy="4373563"/>
          </a:xfrm>
        </p:spPr>
        <p:txBody>
          <a:bodyPr>
            <a:normAutofit fontScale="62500" lnSpcReduction="20000"/>
          </a:bodyPr>
          <a:lstStyle/>
          <a:p>
            <a:pPr marL="514350" indent="-514350">
              <a:buFont typeface="+mj-lt"/>
              <a:buAutoNum type="arabicPeriod"/>
            </a:pPr>
            <a:r>
              <a:rPr lang="en-US" dirty="0" smtClean="0"/>
              <a:t>Lexical vs. non-lexical</a:t>
            </a:r>
          </a:p>
          <a:p>
            <a:pPr marL="514350" indent="-514350">
              <a:buFont typeface="+mj-lt"/>
              <a:buAutoNum type="arabicPeriod"/>
            </a:pPr>
            <a:endParaRPr lang="en-US" dirty="0" smtClean="0"/>
          </a:p>
          <a:p>
            <a:pPr marL="514350" indent="-514350">
              <a:buFont typeface="+mj-lt"/>
              <a:buAutoNum type="arabicPeriod"/>
            </a:pPr>
            <a:r>
              <a:rPr lang="en-US" dirty="0" smtClean="0"/>
              <a:t>Arbitrary relationship </a:t>
            </a:r>
            <a:r>
              <a:rPr lang="en-US" dirty="0" err="1" smtClean="0"/>
              <a:t>arity</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Arbitrary ontology path lengths</a:t>
            </a:r>
          </a:p>
          <a:p>
            <a:pPr marL="514350" indent="-514350">
              <a:buFont typeface="+mj-lt"/>
              <a:buAutoNum type="arabicPeriod"/>
            </a:pPr>
            <a:endParaRPr lang="en-US" dirty="0" smtClean="0"/>
          </a:p>
          <a:p>
            <a:pPr marL="514350" indent="-514350">
              <a:buFont typeface="+mj-lt"/>
              <a:buAutoNum type="arabicPeriod"/>
            </a:pPr>
            <a:r>
              <a:rPr lang="en-US" dirty="0" smtClean="0"/>
              <a:t>Functional and optional constraints</a:t>
            </a:r>
          </a:p>
          <a:p>
            <a:pPr marL="514350" indent="-514350">
              <a:buFont typeface="+mj-lt"/>
              <a:buAutoNum type="arabicPeriod"/>
            </a:pPr>
            <a:endParaRPr lang="en-US" dirty="0" smtClean="0"/>
          </a:p>
          <a:p>
            <a:pPr marL="514350" indent="-514350">
              <a:buFont typeface="+mj-lt"/>
              <a:buAutoNum type="arabicPeriod"/>
            </a:pPr>
            <a:r>
              <a:rPr lang="en-US" dirty="0" smtClean="0"/>
              <a:t>Generalization-specialization class hierarchies (with inheritance)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15" name="Content Placeholder 2"/>
          <p:cNvSpPr txBox="1">
            <a:spLocks/>
          </p:cNvSpPr>
          <p:nvPr/>
        </p:nvSpPr>
        <p:spPr>
          <a:xfrm>
            <a:off x="4191000" y="1722437"/>
            <a:ext cx="4419600" cy="4297363"/>
          </a:xfrm>
          <a:prstGeom prst="rect">
            <a:avLst/>
          </a:prstGeom>
        </p:spPr>
        <p:txBody>
          <a:bodyPr vert="horz" lIns="91440" tIns="45720" rIns="91440" bIns="45720" rtlCol="0">
            <a:normAutofit fontScale="700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Name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Elias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vs.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Person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1" u="none" strike="noStrike" kern="1200" cap="none" spc="0" normalizeH="0" baseline="0" noProof="0" dirty="0" smtClean="0">
                <a:ln>
                  <a:noFill/>
                </a:ln>
                <a:solidFill>
                  <a:schemeClr val="accent1"/>
                </a:solidFill>
                <a:effectLst/>
                <a:uLnTx/>
                <a:uFillTx/>
                <a:latin typeface="+mn-lt"/>
                <a:ea typeface="+mn-ea"/>
                <a:cs typeface="+mn-cs"/>
              </a:rPr>
              <a:t>p</a:t>
            </a:r>
            <a:r>
              <a:rPr kumimoji="0" lang="en-US" sz="3200" b="0" i="0" u="none" strike="noStrike" kern="1200" cap="none" spc="0" normalizeH="0" baseline="-25000" noProof="0" dirty="0" smtClean="0">
                <a:ln>
                  <a:noFill/>
                </a:ln>
                <a:solidFill>
                  <a:schemeClr val="accent1"/>
                </a:solidFill>
                <a:effectLst/>
                <a:uLnTx/>
                <a:uFillTx/>
                <a:latin typeface="+mn-lt"/>
                <a:ea typeface="+mn-ea"/>
                <a:cs typeface="+mn-cs"/>
              </a:rPr>
              <a:t>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spcBef>
                <a:spcPct val="20000"/>
              </a:spcBef>
              <a:buFont typeface="+mj-lt"/>
              <a:buAutoNum type="arabicPeriod"/>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Husband-married-Wife-in-Year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lang="en-US" sz="3200" i="1" dirty="0" smtClean="0">
                <a:solidFill>
                  <a:schemeClr val="accent1"/>
                </a:solidFill>
              </a:rPr>
              <a:t>p</a:t>
            </a:r>
            <a:r>
              <a:rPr lang="en-US" sz="3200" baseline="-25000" dirty="0" smtClean="0">
                <a:solidFill>
                  <a:schemeClr val="accent1"/>
                </a:solidFill>
              </a:rPr>
              <a:t>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i="1" dirty="0" smtClean="0">
                <a:solidFill>
                  <a:schemeClr val="accent1"/>
                </a:solidFill>
              </a:rPr>
              <a:t>p</a:t>
            </a:r>
            <a:r>
              <a:rPr lang="en-US" sz="3200" baseline="-25000" dirty="0" smtClean="0">
                <a:solidFill>
                  <a:schemeClr val="accent1"/>
                </a:solidFill>
              </a:rPr>
              <a:t>2</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1702</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u="none" strike="noStrike" kern="1200" cap="none" spc="0" normalizeH="0" baseline="0" noProof="0" dirty="0" smtClean="0">
                <a:ln>
                  <a:noFill/>
                </a:ln>
                <a:solidFill>
                  <a:schemeClr val="tx1"/>
                </a:solidFill>
                <a:effectLst/>
                <a:uLnTx/>
                <a:uFillTx/>
                <a:latin typeface="+mn-lt"/>
                <a:ea typeface="+mn-ea"/>
                <a:cs typeface="+mn-cs"/>
              </a:rPr>
              <a:t>&lt;</a:t>
            </a:r>
            <a:r>
              <a:rPr kumimoji="0" lang="en-US" sz="3200" b="0" u="none" strike="noStrike" kern="1200" cap="none" spc="0" normalizeH="0" baseline="0" noProof="0" dirty="0" err="1" smtClean="0">
                <a:ln>
                  <a:noFill/>
                </a:ln>
                <a:solidFill>
                  <a:schemeClr val="tx1"/>
                </a:solidFill>
                <a:effectLst/>
                <a:uLnTx/>
                <a:uFillTx/>
                <a:latin typeface="+mn-lt"/>
                <a:ea typeface="+mn-ea"/>
                <a:cs typeface="+mn-cs"/>
              </a:rPr>
              <a:t>Person.Father.Name.Surname</a:t>
            </a:r>
            <a:r>
              <a:rPr kumimoji="0" lang="en-US" sz="3200" b="0" u="none" strike="noStrike" kern="1200" cap="none" spc="0" normalizeH="0" baseline="0" noProof="0" dirty="0" smtClean="0">
                <a:ln>
                  <a:noFill/>
                </a:ln>
                <a:solidFill>
                  <a:schemeClr val="tx1"/>
                </a:solidFill>
                <a:effectLst/>
                <a:uLnTx/>
                <a:uFillTx/>
                <a:latin typeface="+mn-lt"/>
                <a:ea typeface="+mn-ea"/>
                <a:cs typeface="+mn-cs"/>
              </a:rPr>
              <a:t>&gt;</a:t>
            </a:r>
            <a:endParaRPr kumimoji="0" lang="en-US" sz="3200" b="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Person-Birth</a:t>
            </a:r>
            <a:r>
              <a:rPr lang="en-US" sz="3200" noProof="0" dirty="0" smtClean="0"/>
              <a:t>()  vs.  </a:t>
            </a:r>
            <a:r>
              <a:rPr lang="en-US" sz="3200" i="1" noProof="0" dirty="0" smtClean="0"/>
              <a:t>Person-Marriage</a:t>
            </a:r>
            <a:r>
              <a:rPr lang="en-US" sz="3200" noProof="0" dirty="0" smtClean="0"/>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spcBef>
                <a:spcPct val="20000"/>
              </a:spcBef>
              <a:buFont typeface="+mj-lt"/>
              <a:buAutoNum type="arabicPeriod"/>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Child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lang="en-US" sz="3200" i="1" dirty="0" smtClean="0">
                <a:solidFill>
                  <a:schemeClr val="accent1"/>
                </a:solidFill>
              </a:rPr>
              <a:t>p</a:t>
            </a:r>
            <a:r>
              <a:rPr lang="en-US" sz="3200" baseline="-25000" dirty="0" smtClean="0">
                <a:solidFill>
                  <a:schemeClr val="accent1"/>
                </a:solidFill>
              </a:rPr>
              <a:t>3</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lang="en-US" sz="3200" i="1" dirty="0" smtClean="0"/>
              <a:t>Person</a:t>
            </a:r>
            <a:r>
              <a:rPr lang="en-US" sz="3200" dirty="0" smtClean="0"/>
              <a:t>(</a:t>
            </a:r>
            <a:r>
              <a:rPr lang="en-US" sz="3200" i="1" dirty="0" smtClean="0">
                <a:solidFill>
                  <a:schemeClr val="accent1"/>
                </a:solidFill>
              </a:rPr>
              <a:t>p</a:t>
            </a:r>
            <a:r>
              <a:rPr lang="en-US" sz="3200" baseline="-25000" dirty="0" smtClean="0">
                <a:solidFill>
                  <a:schemeClr val="accent1"/>
                </a:solidFill>
              </a:rPr>
              <a:t>3</a:t>
            </a:r>
            <a:r>
              <a:rPr lang="en-US" sz="3200" dirty="0" smtClean="0"/>
              <a:t>), </a:t>
            </a:r>
            <a:r>
              <a:rPr lang="en-US" sz="3200" i="1" dirty="0" smtClean="0"/>
              <a:t>Parent</a:t>
            </a:r>
            <a:r>
              <a:rPr lang="en-US" sz="3200" dirty="0" smtClean="0"/>
              <a:t>(</a:t>
            </a:r>
            <a:r>
              <a:rPr lang="en-US" sz="3200" i="1" dirty="0" smtClean="0">
                <a:solidFill>
                  <a:schemeClr val="accent1"/>
                </a:solidFill>
              </a:rPr>
              <a:t>p</a:t>
            </a:r>
            <a:r>
              <a:rPr lang="en-US" sz="3200" baseline="-25000" dirty="0" smtClean="0">
                <a:solidFill>
                  <a:schemeClr val="accent1"/>
                </a:solidFill>
              </a:rPr>
              <a:t>2</a:t>
            </a:r>
            <a:r>
              <a:rPr lang="en-US" sz="3200" dirty="0" smtClean="0"/>
              <a:t>) </a:t>
            </a:r>
            <a:r>
              <a:rPr lang="en-US" sz="3200" dirty="0" smtClean="0">
                <a:sym typeface="Wingdings" pitchFamily="2" charset="2"/>
              </a:rPr>
              <a:t> </a:t>
            </a:r>
            <a:r>
              <a:rPr lang="en-US" sz="3200" i="1" dirty="0" smtClean="0"/>
              <a:t>Person</a:t>
            </a:r>
            <a:r>
              <a:rPr lang="en-US" sz="3200" dirty="0" smtClean="0"/>
              <a:t>(</a:t>
            </a:r>
            <a:r>
              <a:rPr lang="en-US" sz="3200" i="1" dirty="0" smtClean="0">
                <a:solidFill>
                  <a:schemeClr val="accent1"/>
                </a:solidFill>
              </a:rPr>
              <a:t>p</a:t>
            </a:r>
            <a:r>
              <a:rPr lang="en-US" sz="3200" baseline="-25000" dirty="0" smtClean="0">
                <a:solidFill>
                  <a:schemeClr val="accent1"/>
                </a:solidFill>
              </a:rPr>
              <a:t>2</a:t>
            </a:r>
            <a:r>
              <a:rPr lang="en-US" sz="320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Construct Form,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Label First Record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grpSp>
        <p:nvGrpSpPr>
          <p:cNvPr id="3" name="Group 7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73" name="Picture 3" descr="C:\My Dropbox\Projects\School\Presentations\2012.12 Dissertation Proposal\Pictures\ListReader\Child List, Simple, Ontology.png"/>
          <p:cNvPicPr>
            <a:picLocks noChangeAspect="1" noChangeArrowheads="1"/>
          </p:cNvPicPr>
          <p:nvPr/>
        </p:nvPicPr>
        <p:blipFill>
          <a:blip r:embed="rId3" cstate="print"/>
          <a:srcRect/>
          <a:stretch>
            <a:fillRect/>
          </a:stretch>
        </p:blipFill>
        <p:spPr bwMode="auto">
          <a:xfrm>
            <a:off x="228600" y="4724400"/>
            <a:ext cx="3445564" cy="1524000"/>
          </a:xfrm>
          <a:prstGeom prst="rect">
            <a:avLst/>
          </a:prstGeom>
          <a:noFill/>
        </p:spPr>
      </p:pic>
      <p:pic>
        <p:nvPicPr>
          <p:cNvPr id="2050" name="Picture 2" descr="C:\My Dropbox\Projects\School\Presentations\2012.12 Dissertation Proposal\Pictures\ListReader\Child List, Simple, Form.png"/>
          <p:cNvPicPr>
            <a:picLocks noChangeAspect="1" noChangeArrowheads="1"/>
          </p:cNvPicPr>
          <p:nvPr/>
        </p:nvPicPr>
        <p:blipFill>
          <a:blip r:embed="rId4" cstate="print"/>
          <a:stretch>
            <a:fillRect/>
          </a:stretch>
        </p:blipFill>
        <p:spPr bwMode="auto">
          <a:xfrm>
            <a:off x="887811" y="1607797"/>
            <a:ext cx="7368378" cy="2964202"/>
          </a:xfrm>
          <a:prstGeom prst="rect">
            <a:avLst/>
          </a:prstGeom>
          <a:noFill/>
        </p:spPr>
      </p:pic>
      <p:cxnSp>
        <p:nvCxnSpPr>
          <p:cNvPr id="111" name="Straight Arrow Connector 110"/>
          <p:cNvCxnSpPr/>
          <p:nvPr/>
        </p:nvCxnSpPr>
        <p:spPr>
          <a:xfrm flipH="1" flipV="1">
            <a:off x="3505200" y="3276600"/>
            <a:ext cx="3810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3886200"/>
            <a:ext cx="92764"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0" y="4884003"/>
            <a:ext cx="5181600" cy="830997"/>
          </a:xfrm>
          <a:prstGeom prst="rect">
            <a:avLst/>
          </a:prstGeom>
          <a:solidFill>
            <a:schemeClr val="bg1"/>
          </a:solidFill>
        </p:spPr>
        <p:txBody>
          <a:bodyPr wrap="square" rtlCol="0">
            <a:spAutoFit/>
          </a:bodyPr>
          <a:lstStyle/>
          <a:p>
            <a:r>
              <a:rPr lang="en-US" sz="1600" dirty="0" smtClean="0">
                <a:solidFill>
                  <a:schemeClr val="bg1">
                    <a:lumMod val="50000"/>
                  </a:schemeClr>
                </a:solidFill>
              </a:rPr>
              <a:t>&lt;</a:t>
            </a:r>
            <a:r>
              <a:rPr lang="en-US" sz="1600" dirty="0" err="1" smtClean="0">
                <a:solidFill>
                  <a:schemeClr val="bg1">
                    <a:lumMod val="50000"/>
                  </a:schemeClr>
                </a:solidFill>
              </a:rPr>
              <a:t>Child.ChildNumber</a:t>
            </a:r>
            <a:r>
              <a:rPr lang="en-US" sz="1600" dirty="0" smtClean="0">
                <a:solidFill>
                  <a:schemeClr val="bg1">
                    <a:lumMod val="50000"/>
                  </a:schemeClr>
                </a:solidFill>
              </a:rPr>
              <a:t>&gt;</a:t>
            </a:r>
            <a:r>
              <a:rPr lang="en-US" sz="1600" dirty="0" smtClean="0">
                <a:solidFill>
                  <a:schemeClr val="accent6">
                    <a:lumMod val="75000"/>
                  </a:schemeClr>
                </a:solidFill>
              </a:rPr>
              <a:t>1</a:t>
            </a:r>
            <a:r>
              <a:rPr lang="en-US" sz="1600" dirty="0" smtClean="0">
                <a:solidFill>
                  <a:schemeClr val="bg1">
                    <a:lumMod val="50000"/>
                  </a:schemeClr>
                </a:solidFill>
              </a:rPr>
              <a:t>&lt;/</a:t>
            </a:r>
            <a:r>
              <a:rPr lang="en-US" sz="1600" dirty="0" err="1" smtClean="0">
                <a:solidFill>
                  <a:schemeClr val="bg1">
                    <a:lumMod val="50000"/>
                  </a:schemeClr>
                </a:solidFill>
              </a:rPr>
              <a:t>Child.ChildNumber</a:t>
            </a:r>
            <a:r>
              <a:rPr lang="en-US" sz="1600" dirty="0" smtClean="0">
                <a:solidFill>
                  <a:schemeClr val="bg1">
                    <a:lumMod val="50000"/>
                  </a:schemeClr>
                </a:solidFill>
              </a:rPr>
              <a:t>&gt;</a:t>
            </a:r>
            <a:r>
              <a:rPr lang="en-US" sz="1600" dirty="0" smtClean="0">
                <a:solidFill>
                  <a:schemeClr val="accent6">
                    <a:lumMod val="75000"/>
                  </a:schemeClr>
                </a:solidFill>
              </a:rPr>
              <a:t>.</a:t>
            </a:r>
            <a:r>
              <a:rPr lang="en-US" sz="1600" dirty="0" smtClean="0"/>
              <a:t> </a:t>
            </a:r>
            <a:r>
              <a:rPr lang="en-US" sz="1600" dirty="0" smtClean="0">
                <a:solidFill>
                  <a:schemeClr val="bg1">
                    <a:lumMod val="50000"/>
                  </a:schemeClr>
                </a:solidFill>
              </a:rPr>
              <a:t>&lt;</a:t>
            </a:r>
            <a:r>
              <a:rPr lang="en-US" sz="1600" dirty="0" err="1" smtClean="0">
                <a:solidFill>
                  <a:schemeClr val="bg1">
                    <a:lumMod val="50000"/>
                  </a:schemeClr>
                </a:solidFill>
              </a:rPr>
              <a:t>Child.Name.GivenName</a:t>
            </a:r>
            <a:r>
              <a:rPr lang="en-US" sz="1600" dirty="0" smtClean="0">
                <a:solidFill>
                  <a:schemeClr val="bg1">
                    <a:lumMod val="50000"/>
                  </a:schemeClr>
                </a:solidFill>
              </a:rPr>
              <a:t>&gt;</a:t>
            </a:r>
            <a:r>
              <a:rPr lang="en-US" sz="1600" dirty="0" smtClean="0">
                <a:solidFill>
                  <a:schemeClr val="accent6">
                    <a:lumMod val="75000"/>
                  </a:schemeClr>
                </a:solidFill>
              </a:rPr>
              <a:t>Sarah</a:t>
            </a:r>
            <a:r>
              <a:rPr lang="en-US" sz="1600" dirty="0" smtClean="0">
                <a:solidFill>
                  <a:schemeClr val="bg1">
                    <a:lumMod val="50000"/>
                  </a:schemeClr>
                </a:solidFill>
              </a:rPr>
              <a:t>&lt;/</a:t>
            </a:r>
            <a:r>
              <a:rPr lang="en-US" sz="1600" dirty="0" err="1" smtClean="0">
                <a:solidFill>
                  <a:schemeClr val="bg1">
                    <a:lumMod val="50000"/>
                  </a:schemeClr>
                </a:solidFill>
              </a:rPr>
              <a:t>Child.Name.GivenName</a:t>
            </a:r>
            <a:r>
              <a:rPr lang="en-US" sz="1600" dirty="0" smtClean="0">
                <a:solidFill>
                  <a:schemeClr val="bg1">
                    <a:lumMod val="50000"/>
                  </a:schemeClr>
                </a:solidFill>
              </a:rPr>
              <a:t>&gt;</a:t>
            </a:r>
            <a:r>
              <a:rPr lang="en-US" sz="1600" dirty="0" smtClean="0">
                <a:solidFill>
                  <a:schemeClr val="accent6">
                    <a:lumMod val="75000"/>
                  </a:schemeClr>
                </a:solidFill>
              </a:rPr>
              <a:t>,</a:t>
            </a:r>
            <a:r>
              <a:rPr lang="en-US" sz="1600" dirty="0" smtClean="0"/>
              <a:t> </a:t>
            </a:r>
            <a:r>
              <a:rPr lang="en-US" sz="1600" dirty="0" smtClean="0">
                <a:solidFill>
                  <a:schemeClr val="accent6">
                    <a:lumMod val="75000"/>
                  </a:schemeClr>
                </a:solidFill>
              </a:rPr>
              <a:t>b. </a:t>
            </a:r>
            <a:r>
              <a:rPr lang="en-US" sz="1600" dirty="0" smtClean="0">
                <a:solidFill>
                  <a:schemeClr val="bg1">
                    <a:lumMod val="50000"/>
                  </a:schemeClr>
                </a:solidFill>
              </a:rPr>
              <a:t>&lt;</a:t>
            </a:r>
            <a:r>
              <a:rPr lang="en-US" sz="1600" dirty="0" err="1" smtClean="0">
                <a:solidFill>
                  <a:schemeClr val="bg1">
                    <a:lumMod val="50000"/>
                  </a:schemeClr>
                </a:solidFill>
              </a:rPr>
              <a:t>Child.BirthDate.Year</a:t>
            </a:r>
            <a:r>
              <a:rPr lang="en-US" sz="1600" dirty="0" smtClean="0">
                <a:solidFill>
                  <a:schemeClr val="bg1">
                    <a:lumMod val="50000"/>
                  </a:schemeClr>
                </a:solidFill>
              </a:rPr>
              <a:t>&gt;</a:t>
            </a:r>
            <a:r>
              <a:rPr lang="en-US" sz="1600" dirty="0" smtClean="0">
                <a:solidFill>
                  <a:schemeClr val="accent6">
                    <a:lumMod val="75000"/>
                  </a:schemeClr>
                </a:solidFill>
              </a:rPr>
              <a:t>1797</a:t>
            </a:r>
            <a:r>
              <a:rPr lang="en-US" sz="1600" dirty="0" smtClean="0">
                <a:solidFill>
                  <a:schemeClr val="bg1">
                    <a:lumMod val="50000"/>
                  </a:schemeClr>
                </a:solidFill>
              </a:rPr>
              <a:t>&lt;/</a:t>
            </a:r>
            <a:r>
              <a:rPr lang="en-US" sz="1600" dirty="0" err="1" smtClean="0">
                <a:solidFill>
                  <a:schemeClr val="bg1">
                    <a:lumMod val="50000"/>
                  </a:schemeClr>
                </a:solidFill>
              </a:rPr>
              <a:t>Child.BirthDate.Year</a:t>
            </a:r>
            <a:r>
              <a:rPr lang="en-US" sz="1600" dirty="0" smtClean="0">
                <a:solidFill>
                  <a:schemeClr val="bg1">
                    <a:lumMod val="50000"/>
                  </a:schemeClr>
                </a:solidFill>
              </a:rPr>
              <a:t>&gt;</a:t>
            </a:r>
            <a:r>
              <a:rPr lang="en-US" sz="1600" dirty="0" smtClean="0">
                <a:solidFill>
                  <a:schemeClr val="accent6">
                    <a:lumMod val="75000"/>
                  </a:schemeClr>
                </a:solidFill>
              </a:rPr>
              <a:t>.</a:t>
            </a:r>
          </a:p>
        </p:txBody>
      </p:sp>
      <p:cxnSp>
        <p:nvCxnSpPr>
          <p:cNvPr id="17" name="Straight Arrow Connector 16"/>
          <p:cNvCxnSpPr/>
          <p:nvPr/>
        </p:nvCxnSpPr>
        <p:spPr>
          <a:xfrm>
            <a:off x="2971800" y="3886200"/>
            <a:ext cx="13716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Wrapper Generalization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grpSp>
        <p:nvGrpSpPr>
          <p:cNvPr id="113" name="Group 112"/>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1027" name="Picture 3" descr="C:\My Dropbox\Projects\School\Presentations\2012.12 Dissertation Proposal\Pictures\ListReader\Child List, Simple, Ontology.png"/>
          <p:cNvPicPr>
            <a:picLocks noChangeAspect="1" noChangeArrowheads="1"/>
          </p:cNvPicPr>
          <p:nvPr/>
        </p:nvPicPr>
        <p:blipFill>
          <a:blip r:embed="rId3" cstate="print"/>
          <a:srcRect/>
          <a:stretch>
            <a:fillRect/>
          </a:stretch>
        </p:blipFill>
        <p:spPr bwMode="auto">
          <a:xfrm>
            <a:off x="593036" y="1600200"/>
            <a:ext cx="3445564" cy="1524000"/>
          </a:xfrm>
          <a:prstGeom prst="rect">
            <a:avLst/>
          </a:prstGeom>
          <a:noFill/>
        </p:spPr>
      </p:pic>
      <p:sp>
        <p:nvSpPr>
          <p:cNvPr id="24" name="Rounded Rectangle 23"/>
          <p:cNvSpPr/>
          <p:nvPr/>
        </p:nvSpPr>
        <p:spPr>
          <a:xfrm>
            <a:off x="2469396" y="44196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5" name="Rounded Rectangle 24"/>
          <p:cNvSpPr/>
          <p:nvPr/>
        </p:nvSpPr>
        <p:spPr>
          <a:xfrm>
            <a:off x="10668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2133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1428343" y="4419600"/>
            <a:ext cx="478277"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b/h</a:t>
            </a:r>
            <a:endParaRPr lang="en-US" sz="1400" dirty="0">
              <a:solidFill>
                <a:schemeClr val="tx1"/>
              </a:solidFill>
            </a:endParaRPr>
          </a:p>
        </p:txBody>
      </p:sp>
      <p:cxnSp>
        <p:nvCxnSpPr>
          <p:cNvPr id="34" name="Straight Arrow Connector 33"/>
          <p:cNvCxnSpPr/>
          <p:nvPr/>
        </p:nvCxnSpPr>
        <p:spPr>
          <a:xfrm>
            <a:off x="8382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8" idx="1"/>
          </p:cNvCxnSpPr>
          <p:nvPr/>
        </p:nvCxnSpPr>
        <p:spPr>
          <a:xfrm>
            <a:off x="1219200" y="4572000"/>
            <a:ext cx="20914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3"/>
            <a:endCxn id="27" idx="1"/>
          </p:cNvCxnSpPr>
          <p:nvPr/>
        </p:nvCxnSpPr>
        <p:spPr>
          <a:xfrm>
            <a:off x="1906620" y="4572000"/>
            <a:ext cx="2269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286000" y="45720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469396" y="35052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45" name="Rounded Rectangle 44"/>
          <p:cNvSpPr/>
          <p:nvPr/>
        </p:nvSpPr>
        <p:spPr>
          <a:xfrm>
            <a:off x="1371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6" name="Rounded Rectangle 45"/>
          <p:cNvSpPr/>
          <p:nvPr/>
        </p:nvSpPr>
        <p:spPr>
          <a:xfrm>
            <a:off x="7467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7" name="Rounded Rectangle 46"/>
          <p:cNvSpPr/>
          <p:nvPr/>
        </p:nvSpPr>
        <p:spPr>
          <a:xfrm>
            <a:off x="2133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8" name="Rounded Rectangle 47"/>
          <p:cNvSpPr/>
          <p:nvPr/>
        </p:nvSpPr>
        <p:spPr>
          <a:xfrm>
            <a:off x="1752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50" name="Rounded Rectangle 49"/>
          <p:cNvSpPr/>
          <p:nvPr/>
        </p:nvSpPr>
        <p:spPr>
          <a:xfrm>
            <a:off x="7848600" y="3505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3" name="Straight Arrow Connector 52"/>
          <p:cNvCxnSpPr/>
          <p:nvPr/>
        </p:nvCxnSpPr>
        <p:spPr>
          <a:xfrm>
            <a:off x="1143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24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905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86000" y="36576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145796" y="3657600"/>
            <a:ext cx="33218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620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2000" y="3505200"/>
            <a:ext cx="304800" cy="381000"/>
          </a:xfrm>
          <a:prstGeom prst="rect">
            <a:avLst/>
          </a:prstGeom>
          <a:noFill/>
        </p:spPr>
        <p:txBody>
          <a:bodyPr wrap="square" rtlCol="0">
            <a:spAutoFit/>
          </a:bodyPr>
          <a:lstStyle/>
          <a:p>
            <a:r>
              <a:rPr lang="en-US" dirty="0" smtClean="0"/>
              <a:t>…</a:t>
            </a:r>
            <a:endParaRPr lang="en-US" dirty="0"/>
          </a:p>
        </p:txBody>
      </p:sp>
      <p:sp>
        <p:nvSpPr>
          <p:cNvPr id="61" name="TextBox 60"/>
          <p:cNvSpPr txBox="1"/>
          <p:nvPr/>
        </p:nvSpPr>
        <p:spPr>
          <a:xfrm>
            <a:off x="457200" y="4419600"/>
            <a:ext cx="304800" cy="381000"/>
          </a:xfrm>
          <a:prstGeom prst="rect">
            <a:avLst/>
          </a:prstGeom>
          <a:noFill/>
        </p:spPr>
        <p:txBody>
          <a:bodyPr wrap="square" rtlCol="0">
            <a:spAutoFit/>
          </a:bodyPr>
          <a:lstStyle/>
          <a:p>
            <a:r>
              <a:rPr lang="en-US" dirty="0" smtClean="0"/>
              <a:t>…</a:t>
            </a:r>
            <a:endParaRPr lang="en-US" dirty="0"/>
          </a:p>
        </p:txBody>
      </p:sp>
      <p:cxnSp>
        <p:nvCxnSpPr>
          <p:cNvPr id="63" name="Straight Arrow Connector 62"/>
          <p:cNvCxnSpPr/>
          <p:nvPr/>
        </p:nvCxnSpPr>
        <p:spPr>
          <a:xfrm>
            <a:off x="5715000" y="3886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6171391" y="4419600"/>
            <a:ext cx="153209"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5" name="Rounded Rectangle 64"/>
          <p:cNvSpPr/>
          <p:nvPr/>
        </p:nvSpPr>
        <p:spPr>
          <a:xfrm>
            <a:off x="5073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6" name="Rounded Rectangle 65"/>
          <p:cNvSpPr/>
          <p:nvPr/>
        </p:nvSpPr>
        <p:spPr>
          <a:xfrm>
            <a:off x="7467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7" name="Rounded Rectangle 66"/>
          <p:cNvSpPr/>
          <p:nvPr/>
        </p:nvSpPr>
        <p:spPr>
          <a:xfrm>
            <a:off x="5835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8" name="Rounded Rectangle 67"/>
          <p:cNvSpPr/>
          <p:nvPr/>
        </p:nvSpPr>
        <p:spPr>
          <a:xfrm>
            <a:off x="5454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9" name="Rounded Rectangle 68"/>
          <p:cNvSpPr/>
          <p:nvPr/>
        </p:nvSpPr>
        <p:spPr>
          <a:xfrm>
            <a:off x="7848600" y="4419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0" name="Straight Arrow Connector 69"/>
          <p:cNvCxnSpPr/>
          <p:nvPr/>
        </p:nvCxnSpPr>
        <p:spPr>
          <a:xfrm>
            <a:off x="4145796" y="4572000"/>
            <a:ext cx="927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225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606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987996" y="4572000"/>
            <a:ext cx="18339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324600" y="45720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6200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4876800" y="1752600"/>
            <a:ext cx="3505200" cy="923330"/>
            <a:chOff x="533400" y="3276600"/>
            <a:chExt cx="3505200" cy="923330"/>
          </a:xfrm>
        </p:grpSpPr>
        <p:sp>
          <p:nvSpPr>
            <p:cNvPr id="115" name="TextBox 114"/>
            <p:cNvSpPr txBox="1"/>
            <p:nvPr/>
          </p:nvSpPr>
          <p:spPr>
            <a:xfrm>
              <a:off x="533400" y="3276600"/>
              <a:ext cx="35052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 d. 1876.</a:t>
              </a:r>
              <a:endParaRPr lang="en-US" dirty="0" smtClean="0"/>
            </a:p>
          </p:txBody>
        </p:sp>
        <p:sp>
          <p:nvSpPr>
            <p:cNvPr id="116" name="Rectangle 115"/>
            <p:cNvSpPr/>
            <p:nvPr/>
          </p:nvSpPr>
          <p:spPr>
            <a:xfrm>
              <a:off x="642937" y="3373705"/>
              <a:ext cx="86533"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37312" y="3373219"/>
              <a:ext cx="543732" cy="18727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703764" y="3380081"/>
              <a:ext cx="448886"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linds(horizontal)">
                                      <p:cBhvr>
                                        <p:cTn id="10" dur="500"/>
                                        <p:tgtEl>
                                          <p:spTgt spid="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par>
                                <p:cTn id="23" presetID="3"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500"/>
                                        <p:tgtEl>
                                          <p:spTgt spid="35"/>
                                        </p:tgtEl>
                                      </p:cBhvr>
                                    </p:animEffect>
                                  </p:childTnLst>
                                </p:cTn>
                              </p:par>
                              <p:par>
                                <p:cTn id="26" presetID="3" presetClass="entr" presetSubtype="1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linds(horizontal)">
                                      <p:cBhvr>
                                        <p:cTn id="28" dur="500"/>
                                        <p:tgtEl>
                                          <p:spTgt spid="36"/>
                                        </p:tgtEl>
                                      </p:cBhvr>
                                    </p:animEffect>
                                  </p:childTnLst>
                                </p:cTn>
                              </p:par>
                              <p:par>
                                <p:cTn id="29" presetID="3" presetClass="entr" presetSubtype="1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linds(horizontal)">
                                      <p:cBhvr>
                                        <p:cTn id="34" dur="500"/>
                                        <p:tgtEl>
                                          <p:spTgt spid="6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blinds(horizontal)">
                                      <p:cBhvr>
                                        <p:cTn id="40" dur="500"/>
                                        <p:tgtEl>
                                          <p:spTgt spid="6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blinds(horizontal)">
                                      <p:cBhvr>
                                        <p:cTn id="43" dur="500"/>
                                        <p:tgtEl>
                                          <p:spTgt spid="6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linds(horizontal)">
                                      <p:cBhvr>
                                        <p:cTn id="46" dur="500"/>
                                        <p:tgtEl>
                                          <p:spTgt spid="6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linds(horizontal)">
                                      <p:cBhvr>
                                        <p:cTn id="49" dur="500"/>
                                        <p:tgtEl>
                                          <p:spTgt spid="69"/>
                                        </p:tgtEl>
                                      </p:cBhvr>
                                    </p:animEffect>
                                  </p:childTnLst>
                                </p:cTn>
                              </p:par>
                              <p:par>
                                <p:cTn id="50" presetID="3" presetClass="entr" presetSubtype="10"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par>
                                <p:cTn id="53" presetID="3" presetClass="entr" presetSubtype="1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linds(horizontal)">
                                      <p:cBhvr>
                                        <p:cTn id="55" dur="500"/>
                                        <p:tgtEl>
                                          <p:spTgt spid="71"/>
                                        </p:tgtEl>
                                      </p:cBhvr>
                                    </p:animEffect>
                                  </p:childTnLst>
                                </p:cTn>
                              </p:par>
                              <p:par>
                                <p:cTn id="56" presetID="3" presetClass="entr" presetSubtype="10"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blinds(horizontal)">
                                      <p:cBhvr>
                                        <p:cTn id="58" dur="500"/>
                                        <p:tgtEl>
                                          <p:spTgt spid="72"/>
                                        </p:tgtEl>
                                      </p:cBhvr>
                                    </p:animEffect>
                                  </p:childTnLst>
                                </p:cTn>
                              </p:par>
                              <p:par>
                                <p:cTn id="59" presetID="3" presetClass="entr" presetSubtype="1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blinds(horizontal)">
                                      <p:cBhvr>
                                        <p:cTn id="61" dur="500"/>
                                        <p:tgtEl>
                                          <p:spTgt spid="73"/>
                                        </p:tgtEl>
                                      </p:cBhvr>
                                    </p:animEffect>
                                  </p:childTnLst>
                                </p:cTn>
                              </p:par>
                              <p:par>
                                <p:cTn id="62" presetID="3" presetClass="entr" presetSubtype="10"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blinds(horizontal)">
                                      <p:cBhvr>
                                        <p:cTn id="64" dur="500"/>
                                        <p:tgtEl>
                                          <p:spTgt spid="74"/>
                                        </p:tgtEl>
                                      </p:cBhvr>
                                    </p:animEffect>
                                  </p:childTnLst>
                                </p:cTn>
                              </p:par>
                              <p:par>
                                <p:cTn id="65" presetID="3" presetClass="entr" presetSubtype="1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blinds(horizontal)">
                                      <p:cBhvr>
                                        <p:cTn id="67" dur="500"/>
                                        <p:tgtEl>
                                          <p:spTgt spid="75"/>
                                        </p:tgtEl>
                                      </p:cBhvr>
                                    </p:animEffect>
                                  </p:childTnLst>
                                </p:cTn>
                              </p:par>
                              <p:par>
                                <p:cTn id="68" presetID="3" presetClass="entr" presetSubtype="10"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blinds(horizontal)">
                                      <p:cBhvr>
                                        <p:cTn id="7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61" grpId="0"/>
      <p:bldP spid="64" grpId="0" animBg="1"/>
      <p:bldP spid="65" grpId="0" animBg="1"/>
      <p:bldP spid="66" grpId="0" animBg="1"/>
      <p:bldP spid="67" grpId="0" animBg="1"/>
      <p:bldP spid="68" grpId="0" animBg="1"/>
      <p:bldP spid="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4876800" y="1752600"/>
            <a:ext cx="3505200" cy="923330"/>
            <a:chOff x="533400" y="3276600"/>
            <a:chExt cx="3505200" cy="923330"/>
          </a:xfrm>
        </p:grpSpPr>
        <p:sp>
          <p:nvSpPr>
            <p:cNvPr id="107" name="TextBox 106"/>
            <p:cNvSpPr txBox="1"/>
            <p:nvPr/>
          </p:nvSpPr>
          <p:spPr>
            <a:xfrm>
              <a:off x="533400" y="3276600"/>
              <a:ext cx="35052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 d. 1876.</a:t>
              </a:r>
              <a:endParaRPr lang="en-US" dirty="0" smtClean="0"/>
            </a:p>
          </p:txBody>
        </p:sp>
        <p:sp>
          <p:nvSpPr>
            <p:cNvPr id="108" name="Rectangle 107"/>
            <p:cNvSpPr/>
            <p:nvPr/>
          </p:nvSpPr>
          <p:spPr>
            <a:xfrm>
              <a:off x="642937" y="3373705"/>
              <a:ext cx="86533"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37312" y="3373219"/>
              <a:ext cx="543732" cy="18727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703764" y="3380081"/>
              <a:ext cx="448886"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Wrapper Generalization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grpSp>
        <p:nvGrpSpPr>
          <p:cNvPr id="77" name="Group 7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24" name="Rounded Rectangle 23"/>
          <p:cNvSpPr/>
          <p:nvPr/>
        </p:nvSpPr>
        <p:spPr>
          <a:xfrm>
            <a:off x="2469396" y="44196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5" name="Rounded Rectangle 24"/>
          <p:cNvSpPr/>
          <p:nvPr/>
        </p:nvSpPr>
        <p:spPr>
          <a:xfrm>
            <a:off x="10668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2133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1429966" y="4419600"/>
            <a:ext cx="475034"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b/h</a:t>
            </a:r>
            <a:endParaRPr lang="en-US" sz="1400" dirty="0">
              <a:solidFill>
                <a:schemeClr val="tx1"/>
              </a:solidFill>
            </a:endParaRPr>
          </a:p>
        </p:txBody>
      </p:sp>
      <p:cxnSp>
        <p:nvCxnSpPr>
          <p:cNvPr id="34" name="Straight Arrow Connector 33"/>
          <p:cNvCxnSpPr/>
          <p:nvPr/>
        </p:nvCxnSpPr>
        <p:spPr>
          <a:xfrm>
            <a:off x="8382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28" idx="1"/>
          </p:cNvCxnSpPr>
          <p:nvPr/>
        </p:nvCxnSpPr>
        <p:spPr>
          <a:xfrm>
            <a:off x="1219200" y="4572000"/>
            <a:ext cx="21076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3"/>
            <a:endCxn id="27" idx="1"/>
          </p:cNvCxnSpPr>
          <p:nvPr/>
        </p:nvCxnSpPr>
        <p:spPr>
          <a:xfrm>
            <a:off x="19050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286000" y="45720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469396" y="35052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45" name="Rounded Rectangle 44"/>
          <p:cNvSpPr/>
          <p:nvPr/>
        </p:nvSpPr>
        <p:spPr>
          <a:xfrm>
            <a:off x="1371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6" name="Rounded Rectangle 45"/>
          <p:cNvSpPr/>
          <p:nvPr/>
        </p:nvSpPr>
        <p:spPr>
          <a:xfrm>
            <a:off x="7467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7" name="Rounded Rectangle 46"/>
          <p:cNvSpPr/>
          <p:nvPr/>
        </p:nvSpPr>
        <p:spPr>
          <a:xfrm>
            <a:off x="2133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8" name="Rounded Rectangle 47"/>
          <p:cNvSpPr/>
          <p:nvPr/>
        </p:nvSpPr>
        <p:spPr>
          <a:xfrm>
            <a:off x="1752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50" name="Rounded Rectangle 49"/>
          <p:cNvSpPr/>
          <p:nvPr/>
        </p:nvSpPr>
        <p:spPr>
          <a:xfrm>
            <a:off x="7848600" y="3505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3" name="Straight Arrow Connector 52"/>
          <p:cNvCxnSpPr/>
          <p:nvPr/>
        </p:nvCxnSpPr>
        <p:spPr>
          <a:xfrm>
            <a:off x="1143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24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905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86000" y="36576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145796" y="3657600"/>
            <a:ext cx="33218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620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2000" y="3505200"/>
            <a:ext cx="304800" cy="397907"/>
          </a:xfrm>
          <a:prstGeom prst="roundRect">
            <a:avLst/>
          </a:prstGeom>
          <a:noFill/>
        </p:spPr>
        <p:txBody>
          <a:bodyPr wrap="square" rtlCol="0">
            <a:spAutoFit/>
          </a:bodyPr>
          <a:lstStyle/>
          <a:p>
            <a:r>
              <a:rPr lang="en-US" dirty="0" smtClean="0"/>
              <a:t>…</a:t>
            </a:r>
            <a:endParaRPr lang="en-US" dirty="0"/>
          </a:p>
        </p:txBody>
      </p:sp>
      <p:sp>
        <p:nvSpPr>
          <p:cNvPr id="61" name="TextBox 60"/>
          <p:cNvSpPr txBox="1"/>
          <p:nvPr/>
        </p:nvSpPr>
        <p:spPr>
          <a:xfrm>
            <a:off x="457200" y="4419600"/>
            <a:ext cx="304800" cy="397907"/>
          </a:xfrm>
          <a:prstGeom prst="roundRect">
            <a:avLst/>
          </a:prstGeom>
          <a:noFill/>
        </p:spPr>
        <p:txBody>
          <a:bodyPr wrap="square" rtlCol="0">
            <a:spAutoFit/>
          </a:bodyPr>
          <a:lstStyle/>
          <a:p>
            <a:r>
              <a:rPr lang="en-US" dirty="0" smtClean="0"/>
              <a:t>…</a:t>
            </a:r>
            <a:endParaRPr lang="en-US" dirty="0"/>
          </a:p>
        </p:txBody>
      </p:sp>
      <p:cxnSp>
        <p:nvCxnSpPr>
          <p:cNvPr id="63" name="Straight Arrow Connector 62"/>
          <p:cNvCxnSpPr/>
          <p:nvPr/>
        </p:nvCxnSpPr>
        <p:spPr>
          <a:xfrm>
            <a:off x="5715000" y="3886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6171391" y="4419600"/>
            <a:ext cx="153209"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5" name="Rounded Rectangle 64"/>
          <p:cNvSpPr/>
          <p:nvPr/>
        </p:nvSpPr>
        <p:spPr>
          <a:xfrm>
            <a:off x="5073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6" name="Rounded Rectangle 65"/>
          <p:cNvSpPr/>
          <p:nvPr/>
        </p:nvSpPr>
        <p:spPr>
          <a:xfrm>
            <a:off x="7467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7" name="Rounded Rectangle 66"/>
          <p:cNvSpPr/>
          <p:nvPr/>
        </p:nvSpPr>
        <p:spPr>
          <a:xfrm>
            <a:off x="5835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8" name="Rounded Rectangle 67"/>
          <p:cNvSpPr/>
          <p:nvPr/>
        </p:nvSpPr>
        <p:spPr>
          <a:xfrm>
            <a:off x="5454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9" name="Rounded Rectangle 68"/>
          <p:cNvSpPr/>
          <p:nvPr/>
        </p:nvSpPr>
        <p:spPr>
          <a:xfrm>
            <a:off x="7848600" y="4419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0" name="Straight Arrow Connector 69"/>
          <p:cNvCxnSpPr/>
          <p:nvPr/>
        </p:nvCxnSpPr>
        <p:spPr>
          <a:xfrm>
            <a:off x="4145796" y="4572000"/>
            <a:ext cx="927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225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606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987996" y="4572000"/>
            <a:ext cx="18339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324600" y="45720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6200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2469396" y="53340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80" name="Rounded Rectangle 79"/>
          <p:cNvSpPr/>
          <p:nvPr/>
        </p:nvSpPr>
        <p:spPr>
          <a:xfrm>
            <a:off x="10668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81" name="Rounded Rectangle 80"/>
          <p:cNvSpPr/>
          <p:nvPr/>
        </p:nvSpPr>
        <p:spPr>
          <a:xfrm>
            <a:off x="2133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82" name="Rounded Rectangle 81"/>
          <p:cNvSpPr/>
          <p:nvPr/>
        </p:nvSpPr>
        <p:spPr>
          <a:xfrm>
            <a:off x="1420238" y="5334000"/>
            <a:ext cx="484761"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b/h</a:t>
            </a:r>
          </a:p>
        </p:txBody>
      </p:sp>
      <p:cxnSp>
        <p:nvCxnSpPr>
          <p:cNvPr id="83" name="Straight Arrow Connector 82"/>
          <p:cNvCxnSpPr/>
          <p:nvPr/>
        </p:nvCxnSpPr>
        <p:spPr>
          <a:xfrm>
            <a:off x="8382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0" idx="3"/>
            <a:endCxn id="82" idx="1"/>
          </p:cNvCxnSpPr>
          <p:nvPr/>
        </p:nvCxnSpPr>
        <p:spPr>
          <a:xfrm>
            <a:off x="1219200" y="5486400"/>
            <a:ext cx="2010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2" idx="3"/>
            <a:endCxn id="81" idx="1"/>
          </p:cNvCxnSpPr>
          <p:nvPr/>
        </p:nvCxnSpPr>
        <p:spPr>
          <a:xfrm>
            <a:off x="1904999" y="5486400"/>
            <a:ext cx="22860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286000" y="54864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57200" y="5334000"/>
            <a:ext cx="304800" cy="397907"/>
          </a:xfrm>
          <a:prstGeom prst="roundRect">
            <a:avLst/>
          </a:prstGeom>
          <a:noFill/>
        </p:spPr>
        <p:txBody>
          <a:bodyPr wrap="square" rtlCol="0">
            <a:spAutoFit/>
          </a:bodyPr>
          <a:lstStyle/>
          <a:p>
            <a:r>
              <a:rPr lang="en-US" dirty="0" smtClean="0"/>
              <a:t>…</a:t>
            </a:r>
            <a:endParaRPr lang="en-US" dirty="0"/>
          </a:p>
        </p:txBody>
      </p:sp>
      <p:cxnSp>
        <p:nvCxnSpPr>
          <p:cNvPr id="88" name="Straight Arrow Connector 87"/>
          <p:cNvCxnSpPr/>
          <p:nvPr/>
        </p:nvCxnSpPr>
        <p:spPr>
          <a:xfrm>
            <a:off x="5715000" y="48006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5517396" y="5334000"/>
            <a:ext cx="1750096"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Child.DeathDate.Year</a:t>
            </a:r>
            <a:endParaRPr lang="en-US" sz="1400" dirty="0">
              <a:solidFill>
                <a:schemeClr val="tx1"/>
              </a:solidFill>
            </a:endParaRPr>
          </a:p>
        </p:txBody>
      </p:sp>
      <p:sp>
        <p:nvSpPr>
          <p:cNvPr id="90" name="Rounded Rectangle 89"/>
          <p:cNvSpPr/>
          <p:nvPr/>
        </p:nvSpPr>
        <p:spPr>
          <a:xfrm>
            <a:off x="4419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91" name="Rounded Rectangle 90"/>
          <p:cNvSpPr/>
          <p:nvPr/>
        </p:nvSpPr>
        <p:spPr>
          <a:xfrm>
            <a:off x="7467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92" name="Rounded Rectangle 91"/>
          <p:cNvSpPr/>
          <p:nvPr/>
        </p:nvSpPr>
        <p:spPr>
          <a:xfrm>
            <a:off x="5181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93" name="Rounded Rectangle 92"/>
          <p:cNvSpPr/>
          <p:nvPr/>
        </p:nvSpPr>
        <p:spPr>
          <a:xfrm>
            <a:off x="4800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
            </a:r>
            <a:endParaRPr lang="en-US" sz="1400" dirty="0">
              <a:solidFill>
                <a:schemeClr val="tx1"/>
              </a:solidFill>
            </a:endParaRPr>
          </a:p>
        </p:txBody>
      </p:sp>
      <p:sp>
        <p:nvSpPr>
          <p:cNvPr id="94" name="Rounded Rectangle 93"/>
          <p:cNvSpPr/>
          <p:nvPr/>
        </p:nvSpPr>
        <p:spPr>
          <a:xfrm>
            <a:off x="7848600" y="53340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95" name="Straight Arrow Connector 94"/>
          <p:cNvCxnSpPr/>
          <p:nvPr/>
        </p:nvCxnSpPr>
        <p:spPr>
          <a:xfrm>
            <a:off x="4145796" y="5486400"/>
            <a:ext cx="2738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5720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9530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334000" y="54864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9" idx="3"/>
          </p:cNvCxnSpPr>
          <p:nvPr/>
        </p:nvCxnSpPr>
        <p:spPr>
          <a:xfrm>
            <a:off x="7267492" y="5486400"/>
            <a:ext cx="20010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6200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4970313" y="2111886"/>
            <a:ext cx="119226"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161500" y="2141590"/>
            <a:ext cx="443963" cy="179983"/>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710907" y="2132550"/>
            <a:ext cx="425389" cy="17332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917972" y="2129402"/>
            <a:ext cx="468541"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3" descr="C:\My Dropbox\Projects\School\Presentations\2012.12 Dissertation Proposal\Pictures\ListReader\Child List, Simple, Ontology.png"/>
          <p:cNvPicPr>
            <a:picLocks noChangeAspect="1" noChangeArrowheads="1"/>
          </p:cNvPicPr>
          <p:nvPr/>
        </p:nvPicPr>
        <p:blipFill>
          <a:blip r:embed="rId3" cstate="print"/>
          <a:stretch>
            <a:fillRect/>
          </a:stretch>
        </p:blipFill>
        <p:spPr bwMode="auto">
          <a:xfrm>
            <a:off x="593036" y="1618586"/>
            <a:ext cx="3445564" cy="14872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linds(horizontal)">
                                      <p:cBhvr>
                                        <p:cTn id="10" dur="500"/>
                                        <p:tgtEl>
                                          <p:spTgt spid="8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linds(horizontal)">
                                      <p:cBhvr>
                                        <p:cTn id="13" dur="500"/>
                                        <p:tgtEl>
                                          <p:spTgt spid="8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linds(horizontal)">
                                      <p:cBhvr>
                                        <p:cTn id="16" dur="500"/>
                                        <p:tgtEl>
                                          <p:spTgt spid="82"/>
                                        </p:tgtEl>
                                      </p:cBhvr>
                                    </p:animEffect>
                                  </p:childTnLst>
                                </p:cTn>
                              </p:par>
                              <p:par>
                                <p:cTn id="17" presetID="3" presetClass="entr" presetSubtype="1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linds(horizontal)">
                                      <p:cBhvr>
                                        <p:cTn id="19" dur="500"/>
                                        <p:tgtEl>
                                          <p:spTgt spid="83"/>
                                        </p:tgtEl>
                                      </p:cBhvr>
                                    </p:animEffect>
                                  </p:childTnLst>
                                </p:cTn>
                              </p:par>
                              <p:par>
                                <p:cTn id="20" presetID="3" presetClass="entr" presetSubtype="1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blinds(horizontal)">
                                      <p:cBhvr>
                                        <p:cTn id="22" dur="500"/>
                                        <p:tgtEl>
                                          <p:spTgt spid="84"/>
                                        </p:tgtEl>
                                      </p:cBhvr>
                                    </p:animEffect>
                                  </p:childTnLst>
                                </p:cTn>
                              </p:par>
                              <p:par>
                                <p:cTn id="23" presetID="3" presetClass="entr" presetSubtype="1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blinds(horizontal)">
                                      <p:cBhvr>
                                        <p:cTn id="25" dur="500"/>
                                        <p:tgtEl>
                                          <p:spTgt spid="85"/>
                                        </p:tgtEl>
                                      </p:cBhvr>
                                    </p:animEffect>
                                  </p:childTnLst>
                                </p:cTn>
                              </p:par>
                              <p:par>
                                <p:cTn id="26" presetID="3" presetClass="entr" presetSubtype="10" fill="hold"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blinds(horizontal)">
                                      <p:cBhvr>
                                        <p:cTn id="28" dur="500"/>
                                        <p:tgtEl>
                                          <p:spTgt spid="8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blinds(horizontal)">
                                      <p:cBhvr>
                                        <p:cTn id="31" dur="500"/>
                                        <p:tgtEl>
                                          <p:spTgt spid="87"/>
                                        </p:tgtEl>
                                      </p:cBhvr>
                                    </p:animEffect>
                                  </p:childTnLst>
                                </p:cTn>
                              </p:par>
                              <p:par>
                                <p:cTn id="32" presetID="3" presetClass="entr" presetSubtype="10"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blinds(horizontal)">
                                      <p:cBhvr>
                                        <p:cTn id="34" dur="500"/>
                                        <p:tgtEl>
                                          <p:spTgt spid="8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linds(horizontal)">
                                      <p:cBhvr>
                                        <p:cTn id="37" dur="500"/>
                                        <p:tgtEl>
                                          <p:spTgt spid="8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blinds(horizontal)">
                                      <p:cBhvr>
                                        <p:cTn id="40" dur="500"/>
                                        <p:tgtEl>
                                          <p:spTgt spid="9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blinds(horizontal)">
                                      <p:cBhvr>
                                        <p:cTn id="43" dur="500"/>
                                        <p:tgtEl>
                                          <p:spTgt spid="9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blinds(horizontal)">
                                      <p:cBhvr>
                                        <p:cTn id="46" dur="500"/>
                                        <p:tgtEl>
                                          <p:spTgt spid="9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blinds(horizontal)">
                                      <p:cBhvr>
                                        <p:cTn id="49" dur="500"/>
                                        <p:tgtEl>
                                          <p:spTgt spid="9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blinds(horizontal)">
                                      <p:cBhvr>
                                        <p:cTn id="52" dur="500"/>
                                        <p:tgtEl>
                                          <p:spTgt spid="94"/>
                                        </p:tgtEl>
                                      </p:cBhvr>
                                    </p:animEffect>
                                  </p:childTnLst>
                                </p:cTn>
                              </p:par>
                              <p:par>
                                <p:cTn id="53" presetID="3" presetClass="entr" presetSubtype="1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blinds(horizontal)">
                                      <p:cBhvr>
                                        <p:cTn id="55" dur="500"/>
                                        <p:tgtEl>
                                          <p:spTgt spid="95"/>
                                        </p:tgtEl>
                                      </p:cBhvr>
                                    </p:animEffect>
                                  </p:childTnLst>
                                </p:cTn>
                              </p:par>
                              <p:par>
                                <p:cTn id="56" presetID="3" presetClass="entr" presetSubtype="1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blinds(horizontal)">
                                      <p:cBhvr>
                                        <p:cTn id="58" dur="500"/>
                                        <p:tgtEl>
                                          <p:spTgt spid="96"/>
                                        </p:tgtEl>
                                      </p:cBhvr>
                                    </p:animEffect>
                                  </p:childTnLst>
                                </p:cTn>
                              </p:par>
                              <p:par>
                                <p:cTn id="59" presetID="3" presetClass="entr" presetSubtype="10" fill="hold" nodeType="with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linds(horizontal)">
                                      <p:cBhvr>
                                        <p:cTn id="61" dur="500"/>
                                        <p:tgtEl>
                                          <p:spTgt spid="97"/>
                                        </p:tgtEl>
                                      </p:cBhvr>
                                    </p:animEffect>
                                  </p:childTnLst>
                                </p:cTn>
                              </p:par>
                              <p:par>
                                <p:cTn id="62" presetID="3" presetClass="entr" presetSubtype="1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blinds(horizontal)">
                                      <p:cBhvr>
                                        <p:cTn id="64" dur="500"/>
                                        <p:tgtEl>
                                          <p:spTgt spid="98"/>
                                        </p:tgtEl>
                                      </p:cBhvr>
                                    </p:animEffect>
                                  </p:childTnLst>
                                </p:cTn>
                              </p:par>
                              <p:par>
                                <p:cTn id="65" presetID="3" presetClass="entr" presetSubtype="1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blinds(horizontal)">
                                      <p:cBhvr>
                                        <p:cTn id="67" dur="500"/>
                                        <p:tgtEl>
                                          <p:spTgt spid="99"/>
                                        </p:tgtEl>
                                      </p:cBhvr>
                                    </p:animEffect>
                                  </p:childTnLst>
                                </p:cTn>
                              </p:par>
                              <p:par>
                                <p:cTn id="68" presetID="3" presetClass="entr" presetSubtype="10"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blinds(horizontal)">
                                      <p:cBhvr>
                                        <p:cTn id="7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7" grpId="0"/>
      <p:bldP spid="89" grpId="0" animBg="1"/>
      <p:bldP spid="90" grpId="0" animBg="1"/>
      <p:bldP spid="91" grpId="0" animBg="1"/>
      <p:bldP spid="92" grpId="0" animBg="1"/>
      <p:bldP spid="93" grpId="0" animBg="1"/>
      <p:bldP spid="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Wrapper Generalization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as Beam Search</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Initialize wrapper from first record</a:t>
            </a:r>
          </a:p>
          <a:p>
            <a:pPr marL="514350" indent="-514350">
              <a:buFont typeface="+mj-lt"/>
              <a:buAutoNum type="arabicPeriod"/>
            </a:pPr>
            <a:r>
              <a:rPr lang="en-US" dirty="0" smtClean="0"/>
              <a:t>Apply predefined set of wrapper adjustments</a:t>
            </a:r>
          </a:p>
          <a:p>
            <a:pPr marL="514350" indent="-514350">
              <a:buFont typeface="+mj-lt"/>
              <a:buAutoNum type="arabicPeriod"/>
            </a:pPr>
            <a:r>
              <a:rPr lang="en-US" dirty="0" smtClean="0"/>
              <a:t>Score alternate wrappers with:</a:t>
            </a:r>
          </a:p>
          <a:p>
            <a:pPr marL="914400" lvl="1" indent="-514350"/>
            <a:r>
              <a:rPr lang="en-US" dirty="0" smtClean="0"/>
              <a:t>“Prior” (is like known list structure)</a:t>
            </a:r>
          </a:p>
          <a:p>
            <a:pPr marL="914400" lvl="1" indent="-514350"/>
            <a:r>
              <a:rPr lang="en-US" dirty="0" smtClean="0"/>
              <a:t>“Likelihood” (how well they match next text)</a:t>
            </a:r>
          </a:p>
          <a:p>
            <a:pPr marL="514350" indent="-514350">
              <a:buFont typeface="+mj-lt"/>
              <a:buAutoNum type="arabicPeriod"/>
            </a:pPr>
            <a:r>
              <a:rPr lang="en-US" dirty="0" smtClean="0"/>
              <a:t>Add best to wrapper set</a:t>
            </a:r>
          </a:p>
          <a:p>
            <a:pPr marL="514350" indent="-514350">
              <a:buFont typeface="+mj-lt"/>
              <a:buAutoNum type="arabicPeriod"/>
            </a:pPr>
            <a:r>
              <a:rPr lang="en-US" dirty="0" smtClean="0"/>
              <a:t>Repeat until end of list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Mapping Sequential Labels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to Predicates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grpSp>
        <p:nvGrpSpPr>
          <p:cNvPr id="67" name="Group 6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2" name="TextBox 11"/>
          <p:cNvSpPr txBox="1"/>
          <p:nvPr/>
        </p:nvSpPr>
        <p:spPr>
          <a:xfrm>
            <a:off x="4876800" y="4189274"/>
            <a:ext cx="3505200" cy="1754326"/>
          </a:xfrm>
          <a:prstGeom prst="rect">
            <a:avLst/>
          </a:prstGeom>
          <a:solidFill>
            <a:schemeClr val="bg1"/>
          </a:solidFill>
        </p:spPr>
        <p:txBody>
          <a:bodyPr wrap="square" rtlCol="0">
            <a:spAutoFit/>
          </a:bodyPr>
          <a:lstStyle/>
          <a:p>
            <a:r>
              <a:rPr lang="en-US" dirty="0" smtClean="0"/>
              <a:t>Child(</a:t>
            </a:r>
            <a:r>
              <a:rPr lang="en-US" dirty="0" smtClean="0">
                <a:solidFill>
                  <a:schemeClr val="accent1"/>
                </a:solidFill>
              </a:rPr>
              <a:t>child</a:t>
            </a:r>
            <a:r>
              <a:rPr lang="en-US" baseline="-25000" dirty="0" smtClean="0">
                <a:solidFill>
                  <a:schemeClr val="accent1"/>
                </a:solidFill>
              </a:rPr>
              <a:t>1</a:t>
            </a:r>
            <a:r>
              <a:rPr lang="en-US" dirty="0" smtClean="0"/>
              <a:t>)</a:t>
            </a:r>
          </a:p>
          <a:p>
            <a:r>
              <a:rPr lang="en-US" dirty="0" smtClean="0"/>
              <a:t>Child-ChildNumber(</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6">
                    <a:lumMod val="75000"/>
                  </a:schemeClr>
                </a:solidFill>
              </a:rPr>
              <a:t>1</a:t>
            </a:r>
            <a:r>
              <a:rPr lang="en-US" dirty="0" smtClean="0"/>
              <a:t>”)</a:t>
            </a:r>
          </a:p>
          <a:p>
            <a:r>
              <a:rPr lang="en-US" dirty="0" smtClean="0"/>
              <a:t>Child-Name(</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name</a:t>
            </a:r>
            <a:r>
              <a:rPr lang="en-US" baseline="-25000" dirty="0" smtClean="0">
                <a:solidFill>
                  <a:schemeClr val="accent1"/>
                </a:solidFill>
              </a:rPr>
              <a:t>1</a:t>
            </a:r>
            <a:r>
              <a:rPr lang="en-US" dirty="0" smtClean="0"/>
              <a:t>)</a:t>
            </a:r>
          </a:p>
          <a:p>
            <a:r>
              <a:rPr lang="en-US" dirty="0" smtClean="0"/>
              <a:t>Name-</a:t>
            </a:r>
            <a:r>
              <a:rPr lang="en-US" dirty="0" err="1" smtClean="0"/>
              <a:t>GivenName</a:t>
            </a:r>
            <a:r>
              <a:rPr lang="en-US" dirty="0" smtClean="0"/>
              <a:t>(</a:t>
            </a:r>
            <a:r>
              <a:rPr lang="en-US" dirty="0" smtClean="0">
                <a:solidFill>
                  <a:schemeClr val="accent1"/>
                </a:solidFill>
              </a:rPr>
              <a:t>name</a:t>
            </a:r>
            <a:r>
              <a:rPr lang="en-US" baseline="-25000" dirty="0" smtClean="0">
                <a:solidFill>
                  <a:schemeClr val="accent1"/>
                </a:solidFill>
              </a:rPr>
              <a:t>1</a:t>
            </a:r>
            <a:r>
              <a:rPr lang="en-US" dirty="0" smtClean="0"/>
              <a:t>, “</a:t>
            </a:r>
            <a:r>
              <a:rPr lang="en-US" dirty="0" smtClean="0">
                <a:solidFill>
                  <a:schemeClr val="accent6">
                    <a:lumMod val="75000"/>
                  </a:schemeClr>
                </a:solidFill>
              </a:rPr>
              <a:t>Sarah</a:t>
            </a:r>
            <a:r>
              <a:rPr lang="en-US" dirty="0" smtClean="0"/>
              <a:t>”)</a:t>
            </a:r>
          </a:p>
          <a:p>
            <a:r>
              <a:rPr lang="en-US" dirty="0" smtClean="0"/>
              <a:t>Child-</a:t>
            </a:r>
            <a:r>
              <a:rPr lang="en-US" dirty="0" err="1" smtClean="0"/>
              <a:t>BirthDate</a:t>
            </a:r>
            <a:r>
              <a:rPr lang="en-US" dirty="0" smtClean="0"/>
              <a:t>(</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date</a:t>
            </a:r>
            <a:r>
              <a:rPr lang="en-US" baseline="-25000" dirty="0" smtClean="0">
                <a:solidFill>
                  <a:schemeClr val="accent1"/>
                </a:solidFill>
              </a:rPr>
              <a:t>1</a:t>
            </a:r>
            <a:r>
              <a:rPr lang="en-US" dirty="0" smtClean="0"/>
              <a:t>)</a:t>
            </a:r>
          </a:p>
          <a:p>
            <a:r>
              <a:rPr lang="en-US" dirty="0" err="1" smtClean="0"/>
              <a:t>BirthDate</a:t>
            </a:r>
            <a:r>
              <a:rPr lang="en-US" dirty="0" smtClean="0"/>
              <a:t>-Year(</a:t>
            </a:r>
            <a:r>
              <a:rPr lang="en-US" dirty="0" smtClean="0">
                <a:solidFill>
                  <a:schemeClr val="accent1"/>
                </a:solidFill>
              </a:rPr>
              <a:t>date</a:t>
            </a:r>
            <a:r>
              <a:rPr lang="en-US" baseline="-25000" dirty="0" smtClean="0">
                <a:solidFill>
                  <a:schemeClr val="accent1"/>
                </a:solidFill>
              </a:rPr>
              <a:t>1</a:t>
            </a:r>
            <a:r>
              <a:rPr lang="en-US" dirty="0" smtClean="0"/>
              <a:t>, “</a:t>
            </a:r>
            <a:r>
              <a:rPr lang="en-US" dirty="0" smtClean="0">
                <a:solidFill>
                  <a:schemeClr val="accent6">
                    <a:lumMod val="75000"/>
                  </a:schemeClr>
                </a:solidFill>
              </a:rPr>
              <a:t>1797</a:t>
            </a:r>
            <a:r>
              <a:rPr lang="en-US" dirty="0" smtClean="0"/>
              <a:t>”)</a:t>
            </a:r>
          </a:p>
        </p:txBody>
      </p:sp>
      <p:sp>
        <p:nvSpPr>
          <p:cNvPr id="15" name="TextBox 14"/>
          <p:cNvSpPr txBox="1"/>
          <p:nvPr/>
        </p:nvSpPr>
        <p:spPr>
          <a:xfrm>
            <a:off x="1676400" y="2656344"/>
            <a:ext cx="5791200" cy="923330"/>
          </a:xfrm>
          <a:prstGeom prst="rect">
            <a:avLst/>
          </a:prstGeom>
          <a:solidFill>
            <a:schemeClr val="bg1"/>
          </a:solidFill>
        </p:spPr>
        <p:txBody>
          <a:bodyPr wrap="square" rtlCol="0">
            <a:spAutoFit/>
          </a:bodyPr>
          <a:lstStyle/>
          <a:p>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1</a:t>
            </a:r>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Sarah</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accent6">
                    <a:lumMod val="75000"/>
                  </a:schemeClr>
                </a:solidFill>
              </a:rPr>
              <a:t>b. </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1797</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a:t>
            </a:r>
          </a:p>
        </p:txBody>
      </p:sp>
      <p:pic>
        <p:nvPicPr>
          <p:cNvPr id="41" name="Picture 3" descr="C:\My Dropbox\Projects\School\Presentations\2012.12 Dissertation Proposal\Pictures\ListReader\Child List, Simple, Ontology.png"/>
          <p:cNvPicPr>
            <a:picLocks noChangeAspect="1" noChangeArrowheads="1"/>
          </p:cNvPicPr>
          <p:nvPr/>
        </p:nvPicPr>
        <p:blipFill>
          <a:blip r:embed="rId3" cstate="print"/>
          <a:stretch>
            <a:fillRect/>
          </a:stretch>
        </p:blipFill>
        <p:spPr bwMode="auto">
          <a:xfrm>
            <a:off x="685800" y="4265474"/>
            <a:ext cx="3445564" cy="1487227"/>
          </a:xfrm>
          <a:prstGeom prst="rect">
            <a:avLst/>
          </a:prstGeom>
          <a:noFill/>
        </p:spPr>
      </p:pic>
      <p:cxnSp>
        <p:nvCxnSpPr>
          <p:cNvPr id="45" name="Straight Arrow Connector 44"/>
          <p:cNvCxnSpPr/>
          <p:nvPr/>
        </p:nvCxnSpPr>
        <p:spPr>
          <a:xfrm>
            <a:off x="2895600" y="36576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267200" y="5103674"/>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62000" y="1752600"/>
            <a:ext cx="1600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23" name="Rounded Rectangle 22"/>
          <p:cNvSpPr/>
          <p:nvPr/>
        </p:nvSpPr>
        <p:spPr>
          <a:xfrm>
            <a:off x="25908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4" name="Rounded Rectangle 23"/>
          <p:cNvSpPr/>
          <p:nvPr/>
        </p:nvSpPr>
        <p:spPr>
          <a:xfrm>
            <a:off x="2971800" y="1752600"/>
            <a:ext cx="1981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25" name="Rounded Rectangle 24"/>
          <p:cNvSpPr/>
          <p:nvPr/>
        </p:nvSpPr>
        <p:spPr>
          <a:xfrm>
            <a:off x="6279396" y="17526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6" name="Rounded Rectangle 25"/>
          <p:cNvSpPr/>
          <p:nvPr/>
        </p:nvSpPr>
        <p:spPr>
          <a:xfrm>
            <a:off x="51816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81534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59436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9" name="Rounded Rectangle 28"/>
          <p:cNvSpPr/>
          <p:nvPr/>
        </p:nvSpPr>
        <p:spPr>
          <a:xfrm>
            <a:off x="55626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30" name="Rounded Rectangle 29"/>
          <p:cNvSpPr/>
          <p:nvPr/>
        </p:nvSpPr>
        <p:spPr>
          <a:xfrm>
            <a:off x="152400" y="1752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31" name="Rounded Rectangle 30"/>
          <p:cNvSpPr/>
          <p:nvPr/>
        </p:nvSpPr>
        <p:spPr>
          <a:xfrm>
            <a:off x="8534400" y="1752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32" name="Straight Arrow Connector 31"/>
          <p:cNvCxnSpPr/>
          <p:nvPr/>
        </p:nvCxnSpPr>
        <p:spPr>
          <a:xfrm>
            <a:off x="5334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432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530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340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150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96000" y="19050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55796" y="1905000"/>
            <a:ext cx="1976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3058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3622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572000" y="218224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Weakly Supervised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Wrapper Induction</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Apply wrappers and </a:t>
            </a:r>
            <a:r>
              <a:rPr lang="en-US" dirty="0" err="1" smtClean="0"/>
              <a:t>ontologies</a:t>
            </a:r>
            <a:endParaRPr lang="en-US" dirty="0" smtClean="0"/>
          </a:p>
          <a:p>
            <a:pPr marL="514350" indent="-514350">
              <a:buFont typeface="+mj-lt"/>
              <a:buAutoNum type="arabicPeriod"/>
            </a:pPr>
            <a:r>
              <a:rPr lang="en-US" dirty="0" smtClean="0"/>
              <a:t>Spot list by repeated patterns</a:t>
            </a:r>
          </a:p>
          <a:p>
            <a:pPr marL="514350" indent="-514350">
              <a:buFont typeface="+mj-lt"/>
              <a:buAutoNum type="arabicPeriod"/>
            </a:pPr>
            <a:r>
              <a:rPr lang="en-US" dirty="0" smtClean="0"/>
              <a:t>Find best ontology fragments for best-labeled record</a:t>
            </a:r>
          </a:p>
          <a:p>
            <a:pPr marL="514350" indent="-514350">
              <a:buFont typeface="+mj-lt"/>
              <a:buAutoNum type="arabicPeriod"/>
            </a:pPr>
            <a:r>
              <a:rPr lang="en-US" dirty="0" smtClean="0"/>
              <a:t>Generalize wrapper</a:t>
            </a:r>
          </a:p>
          <a:p>
            <a:pPr marL="914400" lvl="1" indent="-514350"/>
            <a:r>
              <a:rPr lang="en-US" dirty="0" smtClean="0"/>
              <a:t>Both above and below</a:t>
            </a:r>
          </a:p>
          <a:p>
            <a:pPr marL="914400" lvl="1" indent="-514350"/>
            <a:r>
              <a:rPr lang="en-US" dirty="0" smtClean="0"/>
              <a:t>Active learning without human input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771" y="1905000"/>
            <a:ext cx="8900808" cy="196498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Knowledge from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Previously Wrapped Lists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2050" name="Picture 2" descr="C:\My Dropbox\Projects\School\Presentations\2012.12 Dissertation Proposal\Pictures\ListReader\Child List 1, Input Scenario 2.png"/>
          <p:cNvPicPr>
            <a:picLocks noChangeAspect="1" noChangeArrowheads="1"/>
          </p:cNvPicPr>
          <p:nvPr/>
        </p:nvPicPr>
        <p:blipFill>
          <a:blip r:embed="rId3" cstate="print"/>
          <a:srcRect/>
          <a:stretch>
            <a:fillRect/>
          </a:stretch>
        </p:blipFill>
        <p:spPr bwMode="auto">
          <a:xfrm>
            <a:off x="1189056" y="2013626"/>
            <a:ext cx="6970712" cy="393700"/>
          </a:xfrm>
          <a:prstGeom prst="rect">
            <a:avLst/>
          </a:prstGeom>
          <a:noFill/>
        </p:spPr>
      </p:pic>
      <p:pic>
        <p:nvPicPr>
          <p:cNvPr id="2051" name="Picture 3" descr="C:\My Dropbox\Projects\School\Presentations\2012.12 Dissertation Proposal\Pictures\ListReader\Index, Input Scenario 2.png"/>
          <p:cNvPicPr>
            <a:picLocks noChangeAspect="1" noChangeArrowheads="1"/>
          </p:cNvPicPr>
          <p:nvPr/>
        </p:nvPicPr>
        <p:blipFill>
          <a:blip r:embed="rId4" cstate="print"/>
          <a:srcRect/>
          <a:stretch>
            <a:fillRect/>
          </a:stretch>
        </p:blipFill>
        <p:spPr bwMode="auto">
          <a:xfrm>
            <a:off x="1231900" y="4953000"/>
            <a:ext cx="3111500" cy="330200"/>
          </a:xfrm>
          <a:prstGeom prst="rect">
            <a:avLst/>
          </a:prstGeom>
          <a:noFill/>
        </p:spPr>
      </p:pic>
      <p:sp>
        <p:nvSpPr>
          <p:cNvPr id="16" name="Rounded Rectangle 15"/>
          <p:cNvSpPr/>
          <p:nvPr/>
        </p:nvSpPr>
        <p:spPr>
          <a:xfrm>
            <a:off x="2484456" y="2699426"/>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17" name="Rounded Rectangle 16"/>
          <p:cNvSpPr/>
          <p:nvPr/>
        </p:nvSpPr>
        <p:spPr>
          <a:xfrm>
            <a:off x="3856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18" name="Rounded Rectangle 17"/>
          <p:cNvSpPr/>
          <p:nvPr/>
        </p:nvSpPr>
        <p:spPr>
          <a:xfrm>
            <a:off x="4237056" y="2699426"/>
            <a:ext cx="12192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19" name="Rounded Rectangle 18"/>
          <p:cNvSpPr/>
          <p:nvPr/>
        </p:nvSpPr>
        <p:spPr>
          <a:xfrm>
            <a:off x="6858852" y="2699426"/>
            <a:ext cx="1416804"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0" name="Rounded Rectangle 19"/>
          <p:cNvSpPr/>
          <p:nvPr/>
        </p:nvSpPr>
        <p:spPr>
          <a:xfrm>
            <a:off x="5761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1" name="Rounded Rectangle 20"/>
          <p:cNvSpPr/>
          <p:nvPr/>
        </p:nvSpPr>
        <p:spPr>
          <a:xfrm>
            <a:off x="85804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2" name="Rounded Rectangle 21"/>
          <p:cNvSpPr/>
          <p:nvPr/>
        </p:nvSpPr>
        <p:spPr>
          <a:xfrm>
            <a:off x="6523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3" name="Rounded Rectangle 22"/>
          <p:cNvSpPr/>
          <p:nvPr/>
        </p:nvSpPr>
        <p:spPr>
          <a:xfrm>
            <a:off x="6142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24" name="Rounded Rectangle 23"/>
          <p:cNvSpPr/>
          <p:nvPr/>
        </p:nvSpPr>
        <p:spPr>
          <a:xfrm>
            <a:off x="1874856" y="2775626"/>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26" name="Straight Arrow Connector 25"/>
          <p:cNvCxnSpPr/>
          <p:nvPr/>
        </p:nvCxnSpPr>
        <p:spPr>
          <a:xfrm>
            <a:off x="22558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084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3"/>
            <a:endCxn id="20" idx="1"/>
          </p:cNvCxnSpPr>
          <p:nvPr/>
        </p:nvCxnSpPr>
        <p:spPr>
          <a:xfrm>
            <a:off x="5456256" y="29280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134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944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675456" y="2928026"/>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3"/>
            <a:endCxn id="21" idx="1"/>
          </p:cNvCxnSpPr>
          <p:nvPr/>
        </p:nvCxnSpPr>
        <p:spPr>
          <a:xfrm>
            <a:off x="8275656" y="29280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3"/>
          </p:cNvCxnSpPr>
          <p:nvPr/>
        </p:nvCxnSpPr>
        <p:spPr>
          <a:xfrm>
            <a:off x="8732856" y="2928026"/>
            <a:ext cx="228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3"/>
            <a:endCxn id="17" idx="1"/>
          </p:cNvCxnSpPr>
          <p:nvPr/>
        </p:nvCxnSpPr>
        <p:spPr>
          <a:xfrm>
            <a:off x="3551256" y="29280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052" name="Picture 4" descr="C:\My Dropbox\Projects\School\Presentations\2012.12 Dissertation Proposal\Pictures\ListReader\Index, Ontology.png"/>
          <p:cNvPicPr>
            <a:picLocks noChangeAspect="1" noChangeArrowheads="1"/>
          </p:cNvPicPr>
          <p:nvPr/>
        </p:nvPicPr>
        <p:blipFill>
          <a:blip r:embed="rId5" cstate="print"/>
          <a:srcRect/>
          <a:stretch>
            <a:fillRect/>
          </a:stretch>
        </p:blipFill>
        <p:spPr bwMode="auto">
          <a:xfrm>
            <a:off x="4419600" y="4188142"/>
            <a:ext cx="3048000" cy="1828800"/>
          </a:xfrm>
          <a:prstGeom prst="rect">
            <a:avLst/>
          </a:prstGeom>
          <a:noFill/>
        </p:spPr>
      </p:pic>
      <p:sp>
        <p:nvSpPr>
          <p:cNvPr id="35" name="Rounded Rectangle 34"/>
          <p:cNvSpPr/>
          <p:nvPr/>
        </p:nvSpPr>
        <p:spPr>
          <a:xfrm>
            <a:off x="1067652" y="3309026"/>
            <a:ext cx="1493004"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Child.DeathDate.Year</a:t>
            </a:r>
            <a:endParaRPr lang="en-US" sz="1400" dirty="0">
              <a:solidFill>
                <a:schemeClr val="tx1"/>
              </a:solidFill>
            </a:endParaRPr>
          </a:p>
        </p:txBody>
      </p:sp>
      <p:sp>
        <p:nvSpPr>
          <p:cNvPr id="37" name="Rounded Rectangle 36"/>
          <p:cNvSpPr/>
          <p:nvPr/>
        </p:nvSpPr>
        <p:spPr>
          <a:xfrm>
            <a:off x="28654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38" name="Rounded Rectangle 37"/>
          <p:cNvSpPr/>
          <p:nvPr/>
        </p:nvSpPr>
        <p:spPr>
          <a:xfrm>
            <a:off x="7318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39" name="Rounded Rectangle 38"/>
          <p:cNvSpPr/>
          <p:nvPr/>
        </p:nvSpPr>
        <p:spPr>
          <a:xfrm>
            <a:off x="3508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
            </a:r>
            <a:endParaRPr lang="en-US" sz="1400" dirty="0">
              <a:solidFill>
                <a:schemeClr val="tx1"/>
              </a:solidFill>
            </a:endParaRPr>
          </a:p>
        </p:txBody>
      </p:sp>
      <p:sp>
        <p:nvSpPr>
          <p:cNvPr id="40" name="Rounded Rectangle 39"/>
          <p:cNvSpPr/>
          <p:nvPr/>
        </p:nvSpPr>
        <p:spPr>
          <a:xfrm>
            <a:off x="3246456" y="3385226"/>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t>
            </a:r>
            <a:endParaRPr lang="en-US" sz="1400" dirty="0">
              <a:solidFill>
                <a:schemeClr val="tx1"/>
              </a:solidFill>
            </a:endParaRPr>
          </a:p>
        </p:txBody>
      </p:sp>
      <p:cxnSp>
        <p:nvCxnSpPr>
          <p:cNvPr id="42" name="Straight Arrow Connector 41"/>
          <p:cNvCxnSpPr>
            <a:endCxn id="39" idx="1"/>
          </p:cNvCxnSpPr>
          <p:nvPr/>
        </p:nvCxnSpPr>
        <p:spPr>
          <a:xfrm>
            <a:off x="198456" y="3232826"/>
            <a:ext cx="1524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032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84256" y="3537626"/>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3"/>
            <a:endCxn id="37" idx="1"/>
          </p:cNvCxnSpPr>
          <p:nvPr/>
        </p:nvCxnSpPr>
        <p:spPr>
          <a:xfrm>
            <a:off x="2560656" y="35376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3"/>
            <a:endCxn id="40" idx="1"/>
          </p:cNvCxnSpPr>
          <p:nvPr/>
        </p:nvCxnSpPr>
        <p:spPr>
          <a:xfrm>
            <a:off x="30178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313256" y="3309026"/>
            <a:ext cx="16764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Child.Spouse.Name.GivenName</a:t>
            </a:r>
            <a:endParaRPr lang="en-US" sz="1400" dirty="0">
              <a:solidFill>
                <a:schemeClr val="tx1"/>
              </a:solidFill>
            </a:endParaRPr>
          </a:p>
        </p:txBody>
      </p:sp>
      <p:sp>
        <p:nvSpPr>
          <p:cNvPr id="48" name="Rounded Rectangle 47"/>
          <p:cNvSpPr/>
          <p:nvPr/>
        </p:nvSpPr>
        <p:spPr>
          <a:xfrm>
            <a:off x="3903072"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9" name="Rounded Rectangle 48"/>
          <p:cNvSpPr/>
          <p:nvPr/>
        </p:nvSpPr>
        <p:spPr>
          <a:xfrm>
            <a:off x="81232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52" name="Rounded Rectangle 51"/>
          <p:cNvSpPr/>
          <p:nvPr/>
        </p:nvSpPr>
        <p:spPr>
          <a:xfrm>
            <a:off x="8504256" y="3385226"/>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3" name="Straight Arrow Connector 52"/>
          <p:cNvCxnSpPr>
            <a:stCxn id="40" idx="3"/>
            <a:endCxn id="48" idx="1"/>
          </p:cNvCxnSpPr>
          <p:nvPr/>
        </p:nvCxnSpPr>
        <p:spPr>
          <a:xfrm>
            <a:off x="3627456" y="3537626"/>
            <a:ext cx="2756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8" idx="3"/>
            <a:endCxn id="47" idx="1"/>
          </p:cNvCxnSpPr>
          <p:nvPr/>
        </p:nvCxnSpPr>
        <p:spPr>
          <a:xfrm>
            <a:off x="4055472" y="3537626"/>
            <a:ext cx="25778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7" idx="3"/>
            <a:endCxn id="49" idx="1"/>
          </p:cNvCxnSpPr>
          <p:nvPr/>
        </p:nvCxnSpPr>
        <p:spPr>
          <a:xfrm>
            <a:off x="78946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3"/>
            <a:endCxn id="52" idx="1"/>
          </p:cNvCxnSpPr>
          <p:nvPr/>
        </p:nvCxnSpPr>
        <p:spPr>
          <a:xfrm>
            <a:off x="82756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6218256" y="3309026"/>
            <a:ext cx="16764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Child.Spouse.Name.Surname</a:t>
            </a:r>
            <a:endParaRPr lang="en-US" sz="1400" dirty="0">
              <a:solidFill>
                <a:schemeClr val="tx1"/>
              </a:solidFill>
            </a:endParaRPr>
          </a:p>
        </p:txBody>
      </p:sp>
      <p:cxnSp>
        <p:nvCxnSpPr>
          <p:cNvPr id="79" name="Straight Arrow Connector 78"/>
          <p:cNvCxnSpPr>
            <a:stCxn id="47" idx="3"/>
            <a:endCxn id="77" idx="1"/>
          </p:cNvCxnSpPr>
          <p:nvPr/>
        </p:nvCxnSpPr>
        <p:spPr>
          <a:xfrm>
            <a:off x="59896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98456" y="3232826"/>
            <a:ext cx="8763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25899" y="4164204"/>
            <a:ext cx="6320413" cy="190918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List Spotting</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90" name="TextBox 89"/>
          <p:cNvSpPr txBox="1"/>
          <p:nvPr/>
        </p:nvSpPr>
        <p:spPr>
          <a:xfrm>
            <a:off x="2512169" y="3271897"/>
            <a:ext cx="4229100" cy="1569660"/>
          </a:xfrm>
          <a:prstGeom prst="rect">
            <a:avLst/>
          </a:prstGeom>
          <a:solidFill>
            <a:schemeClr val="bg1"/>
          </a:solidFill>
        </p:spPr>
        <p:txBody>
          <a:bodyPr wrap="square" rtlCol="0">
            <a:spAutoFit/>
          </a:bodyPr>
          <a:lstStyle/>
          <a:p>
            <a:r>
              <a:rPr lang="fi-FI" sz="3200" dirty="0" smtClean="0"/>
              <a:t>1. Sarah, b. 1797.</a:t>
            </a:r>
          </a:p>
          <a:p>
            <a:r>
              <a:rPr lang="fi-FI" sz="3200" dirty="0" smtClean="0"/>
              <a:t>2. Amy, h. 1799, d. i800.</a:t>
            </a:r>
          </a:p>
          <a:p>
            <a:r>
              <a:rPr lang="fi-FI" sz="3200" dirty="0" smtClean="0"/>
              <a:t>3. John Erastus, b. 1836.</a:t>
            </a:r>
            <a:endParaRPr lang="en-US" sz="3200" dirty="0" smtClean="0"/>
          </a:p>
        </p:txBody>
      </p:sp>
      <p:sp>
        <p:nvSpPr>
          <p:cNvPr id="24" name="Rounded Rectangle 23"/>
          <p:cNvSpPr/>
          <p:nvPr/>
        </p:nvSpPr>
        <p:spPr>
          <a:xfrm flipH="1">
            <a:off x="2810618" y="3394143"/>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ounded Rectangle 24"/>
          <p:cNvSpPr/>
          <p:nvPr/>
        </p:nvSpPr>
        <p:spPr>
          <a:xfrm flipH="1">
            <a:off x="2810618" y="3864043"/>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Rounded Rectangle 25"/>
          <p:cNvSpPr/>
          <p:nvPr/>
        </p:nvSpPr>
        <p:spPr>
          <a:xfrm flipH="1">
            <a:off x="2810618" y="4352993"/>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ounded Rectangle 27"/>
          <p:cNvSpPr/>
          <p:nvPr/>
        </p:nvSpPr>
        <p:spPr>
          <a:xfrm>
            <a:off x="2969173" y="3398196"/>
            <a:ext cx="954740"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Rounded Rectangle 28"/>
          <p:cNvSpPr/>
          <p:nvPr/>
        </p:nvSpPr>
        <p:spPr>
          <a:xfrm>
            <a:off x="2975658" y="3907277"/>
            <a:ext cx="741577"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ounded Rectangle 29"/>
          <p:cNvSpPr/>
          <p:nvPr/>
        </p:nvSpPr>
        <p:spPr>
          <a:xfrm>
            <a:off x="2959023" y="4362856"/>
            <a:ext cx="808825"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Rounded Rectangle 42"/>
          <p:cNvSpPr/>
          <p:nvPr/>
        </p:nvSpPr>
        <p:spPr>
          <a:xfrm flipH="1">
            <a:off x="6465653" y="4349075"/>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8" name="Rounded Rectangle 47"/>
          <p:cNvSpPr/>
          <p:nvPr/>
        </p:nvSpPr>
        <p:spPr>
          <a:xfrm flipH="1">
            <a:off x="6439032" y="3854586"/>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0" name="Rounded Rectangle 49"/>
          <p:cNvSpPr/>
          <p:nvPr/>
        </p:nvSpPr>
        <p:spPr>
          <a:xfrm flipH="1">
            <a:off x="5350172" y="3377930"/>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Rounded Rectangle 51"/>
          <p:cNvSpPr/>
          <p:nvPr/>
        </p:nvSpPr>
        <p:spPr>
          <a:xfrm>
            <a:off x="1830612" y="2133600"/>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53" name="Rounded Rectangle 52"/>
          <p:cNvSpPr/>
          <p:nvPr/>
        </p:nvSpPr>
        <p:spPr>
          <a:xfrm>
            <a:off x="3124200" y="2209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54" name="Rounded Rectangle 53"/>
          <p:cNvSpPr/>
          <p:nvPr/>
        </p:nvSpPr>
        <p:spPr>
          <a:xfrm>
            <a:off x="3505200" y="2133600"/>
            <a:ext cx="12192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55" name="Rounded Rectangle 54"/>
          <p:cNvSpPr/>
          <p:nvPr/>
        </p:nvSpPr>
        <p:spPr>
          <a:xfrm>
            <a:off x="1250196" y="22098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6" name="Straight Arrow Connector 55"/>
          <p:cNvCxnSpPr>
            <a:endCxn id="52" idx="1"/>
          </p:cNvCxnSpPr>
          <p:nvPr/>
        </p:nvCxnSpPr>
        <p:spPr>
          <a:xfrm>
            <a:off x="1631196" y="2362200"/>
            <a:ext cx="1994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3"/>
            <a:endCxn id="54" idx="1"/>
          </p:cNvCxnSpPr>
          <p:nvPr/>
        </p:nvCxnSpPr>
        <p:spPr>
          <a:xfrm>
            <a:off x="3276600" y="23622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2" idx="3"/>
            <a:endCxn id="53" idx="1"/>
          </p:cNvCxnSpPr>
          <p:nvPr/>
        </p:nvCxnSpPr>
        <p:spPr>
          <a:xfrm>
            <a:off x="2897412" y="2362200"/>
            <a:ext cx="2267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flipH="1">
            <a:off x="2133600" y="3383603"/>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63" name="Rounded Rectangle 62"/>
          <p:cNvSpPr/>
          <p:nvPr/>
        </p:nvSpPr>
        <p:spPr>
          <a:xfrm>
            <a:off x="2584508" y="3393332"/>
            <a:ext cx="200846"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4" name="Rounded Rectangle 63"/>
          <p:cNvSpPr/>
          <p:nvPr/>
        </p:nvSpPr>
        <p:spPr>
          <a:xfrm>
            <a:off x="2599099" y="3863502"/>
            <a:ext cx="200846"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5" name="Rounded Rectangle 64"/>
          <p:cNvSpPr/>
          <p:nvPr/>
        </p:nvSpPr>
        <p:spPr>
          <a:xfrm>
            <a:off x="2599099" y="4359612"/>
            <a:ext cx="200846"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2" name="Rounded Rectangle 71"/>
          <p:cNvSpPr/>
          <p:nvPr/>
        </p:nvSpPr>
        <p:spPr>
          <a:xfrm>
            <a:off x="6763968" y="2209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73" name="Rounded Rectangle 72"/>
          <p:cNvSpPr/>
          <p:nvPr/>
        </p:nvSpPr>
        <p:spPr>
          <a:xfrm>
            <a:off x="7086600" y="22098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5" name="Straight Arrow Connector 74"/>
          <p:cNvCxnSpPr>
            <a:stCxn id="72" idx="3"/>
            <a:endCxn id="73" idx="1"/>
          </p:cNvCxnSpPr>
          <p:nvPr/>
        </p:nvCxnSpPr>
        <p:spPr>
          <a:xfrm>
            <a:off x="6916368" y="2362200"/>
            <a:ext cx="17023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flipH="1">
            <a:off x="2148192" y="3850531"/>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78" name="Rounded Rectangle 77"/>
          <p:cNvSpPr/>
          <p:nvPr/>
        </p:nvSpPr>
        <p:spPr>
          <a:xfrm flipH="1">
            <a:off x="2146571" y="4356369"/>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80" name="Rounded Rectangle 79"/>
          <p:cNvSpPr/>
          <p:nvPr/>
        </p:nvSpPr>
        <p:spPr>
          <a:xfrm flipH="1">
            <a:off x="6617108" y="4346642"/>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81" name="Rounded Rectangle 80"/>
          <p:cNvSpPr/>
          <p:nvPr/>
        </p:nvSpPr>
        <p:spPr>
          <a:xfrm flipH="1">
            <a:off x="6598593" y="3860259"/>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82" name="Rounded Rectangle 81"/>
          <p:cNvSpPr/>
          <p:nvPr/>
        </p:nvSpPr>
        <p:spPr>
          <a:xfrm flipH="1">
            <a:off x="5501415" y="3373876"/>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Select Ontology Fragments and Label the Starting Record</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2051" name="Picture 3" descr="C:\My Dropbox\Projects\School\Presentations\2012.12 Dissertation Proposal\Pictures\ListReader\Index, Input Scenario 2.png"/>
          <p:cNvPicPr>
            <a:picLocks noChangeAspect="1" noChangeArrowheads="1"/>
          </p:cNvPicPr>
          <p:nvPr/>
        </p:nvPicPr>
        <p:blipFill>
          <a:blip r:embed="rId3" cstate="print"/>
          <a:srcRect/>
          <a:stretch>
            <a:fillRect/>
          </a:stretch>
        </p:blipFill>
        <p:spPr bwMode="auto">
          <a:xfrm>
            <a:off x="2298700" y="5715000"/>
            <a:ext cx="3111500" cy="330200"/>
          </a:xfrm>
          <a:prstGeom prst="rect">
            <a:avLst/>
          </a:prstGeom>
          <a:noFill/>
        </p:spPr>
      </p:pic>
      <p:pic>
        <p:nvPicPr>
          <p:cNvPr id="2052" name="Picture 4" descr="C:\My Dropbox\Projects\School\Presentations\2012.12 Dissertation Proposal\Pictures\ListReader\Index, Ontology.png"/>
          <p:cNvPicPr>
            <a:picLocks noChangeAspect="1" noChangeArrowheads="1"/>
          </p:cNvPicPr>
          <p:nvPr/>
        </p:nvPicPr>
        <p:blipFill>
          <a:blip r:embed="rId4" cstate="print"/>
          <a:srcRect/>
          <a:stretch>
            <a:fillRect/>
          </a:stretch>
        </p:blipFill>
        <p:spPr bwMode="auto">
          <a:xfrm>
            <a:off x="2298700" y="3870960"/>
            <a:ext cx="2814637" cy="1688782"/>
          </a:xfrm>
          <a:prstGeom prst="rect">
            <a:avLst/>
          </a:prstGeom>
          <a:noFill/>
        </p:spPr>
      </p:pic>
      <p:sp>
        <p:nvSpPr>
          <p:cNvPr id="67" name="Rounded Rectangle 66"/>
          <p:cNvSpPr/>
          <p:nvPr/>
        </p:nvSpPr>
        <p:spPr>
          <a:xfrm>
            <a:off x="1678212" y="2895600"/>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68" name="Rounded Rectangle 67"/>
          <p:cNvSpPr/>
          <p:nvPr/>
        </p:nvSpPr>
        <p:spPr>
          <a:xfrm>
            <a:off x="2971800" y="2971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71" name="Rounded Rectangle 70"/>
          <p:cNvSpPr/>
          <p:nvPr/>
        </p:nvSpPr>
        <p:spPr>
          <a:xfrm>
            <a:off x="1097796" y="29718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2" name="Straight Arrow Connector 71"/>
          <p:cNvCxnSpPr>
            <a:endCxn id="67" idx="1"/>
          </p:cNvCxnSpPr>
          <p:nvPr/>
        </p:nvCxnSpPr>
        <p:spPr>
          <a:xfrm>
            <a:off x="1478796" y="3124200"/>
            <a:ext cx="1994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7" idx="3"/>
            <a:endCxn id="68" idx="1"/>
          </p:cNvCxnSpPr>
          <p:nvPr/>
        </p:nvCxnSpPr>
        <p:spPr>
          <a:xfrm>
            <a:off x="2745012" y="3124200"/>
            <a:ext cx="2267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876800" y="1752600"/>
            <a:ext cx="25146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a:t>
            </a:r>
            <a:endParaRPr lang="en-US" dirty="0" smtClean="0"/>
          </a:p>
        </p:txBody>
      </p:sp>
      <p:sp>
        <p:nvSpPr>
          <p:cNvPr id="94" name="Rectangle 93"/>
          <p:cNvSpPr/>
          <p:nvPr/>
        </p:nvSpPr>
        <p:spPr>
          <a:xfrm>
            <a:off x="4970313" y="2384936"/>
            <a:ext cx="119226"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177375" y="2395590"/>
            <a:ext cx="443963" cy="179983"/>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692630" y="2392899"/>
            <a:ext cx="457201" cy="194657"/>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683022" y="2402452"/>
            <a:ext cx="663803"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a:stCxn id="71" idx="0"/>
          </p:cNvCxnSpPr>
          <p:nvPr/>
        </p:nvCxnSpPr>
        <p:spPr>
          <a:xfrm flipV="1">
            <a:off x="1288296" y="2514600"/>
            <a:ext cx="3588504"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200400" y="2590800"/>
            <a:ext cx="1905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2971800" y="2590800"/>
            <a:ext cx="2438400" cy="2514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97" idx="2"/>
          </p:cNvCxnSpPr>
          <p:nvPr/>
        </p:nvCxnSpPr>
        <p:spPr>
          <a:xfrm flipV="1">
            <a:off x="3886200" y="2578100"/>
            <a:ext cx="2128724" cy="2527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2832100" y="5410200"/>
            <a:ext cx="76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2051" idx="0"/>
          </p:cNvCxnSpPr>
          <p:nvPr/>
        </p:nvCxnSpPr>
        <p:spPr>
          <a:xfrm flipH="1" flipV="1">
            <a:off x="3822700" y="5410200"/>
            <a:ext cx="3175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6019800" y="2645924"/>
            <a:ext cx="303179" cy="1697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flipV="1">
            <a:off x="7086600" y="2667000"/>
            <a:ext cx="9906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7086600" y="4343400"/>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53" name="Rounded Rectangle 52"/>
          <p:cNvSpPr/>
          <p:nvPr/>
        </p:nvSpPr>
        <p:spPr>
          <a:xfrm>
            <a:off x="6731348"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54" name="Rounded Rectangle 53"/>
          <p:cNvSpPr/>
          <p:nvPr/>
        </p:nvSpPr>
        <p:spPr>
          <a:xfrm>
            <a:off x="6350348"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cxnSp>
        <p:nvCxnSpPr>
          <p:cNvPr id="55" name="Straight Arrow Connector 54"/>
          <p:cNvCxnSpPr/>
          <p:nvPr/>
        </p:nvCxnSpPr>
        <p:spPr>
          <a:xfrm>
            <a:off x="6502748"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1" idx="1"/>
          </p:cNvCxnSpPr>
          <p:nvPr/>
        </p:nvCxnSpPr>
        <p:spPr>
          <a:xfrm>
            <a:off x="6883748" y="4572000"/>
            <a:ext cx="20285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6000344"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cxnSp>
        <p:nvCxnSpPr>
          <p:cNvPr id="92" name="Straight Arrow Connector 91"/>
          <p:cNvCxnSpPr>
            <a:stCxn id="91" idx="3"/>
            <a:endCxn id="54" idx="1"/>
          </p:cNvCxnSpPr>
          <p:nvPr/>
        </p:nvCxnSpPr>
        <p:spPr>
          <a:xfrm>
            <a:off x="6152744" y="4572000"/>
            <a:ext cx="1976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Merge Ontology and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Wrapper Fragments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105474" name="Picture 2" descr="C:\My Dropbox\Projects\School\Presentations\2012.12 Dissertation Proposal\Pictures\ListReader\Child List, Scenario 2, Ontology 2.png"/>
          <p:cNvPicPr>
            <a:picLocks noChangeAspect="1" noChangeArrowheads="1"/>
          </p:cNvPicPr>
          <p:nvPr/>
        </p:nvPicPr>
        <p:blipFill>
          <a:blip r:embed="rId3" cstate="print"/>
          <a:srcRect/>
          <a:stretch>
            <a:fillRect/>
          </a:stretch>
        </p:blipFill>
        <p:spPr bwMode="auto">
          <a:xfrm>
            <a:off x="533400" y="1676400"/>
            <a:ext cx="2438400" cy="2146300"/>
          </a:xfrm>
          <a:prstGeom prst="rect">
            <a:avLst/>
          </a:prstGeom>
          <a:noFill/>
        </p:spPr>
      </p:pic>
      <p:pic>
        <p:nvPicPr>
          <p:cNvPr id="105475" name="Picture 3" descr="C:\My Dropbox\Projects\School\Presentations\2012.12 Dissertation Proposal\Pictures\ListReader\Child List, Scenario 2, Output Ontology.png"/>
          <p:cNvPicPr>
            <a:picLocks noChangeAspect="1" noChangeArrowheads="1"/>
          </p:cNvPicPr>
          <p:nvPr/>
        </p:nvPicPr>
        <p:blipFill>
          <a:blip r:embed="rId4" cstate="print"/>
          <a:stretch>
            <a:fillRect/>
          </a:stretch>
        </p:blipFill>
        <p:spPr bwMode="auto">
          <a:xfrm>
            <a:off x="2476500" y="3886200"/>
            <a:ext cx="4508499" cy="2044700"/>
          </a:xfrm>
          <a:prstGeom prst="rect">
            <a:avLst/>
          </a:prstGeom>
          <a:noFill/>
        </p:spPr>
      </p:pic>
      <p:pic>
        <p:nvPicPr>
          <p:cNvPr id="105476" name="Picture 4" descr="C:\My Dropbox\Projects\School\Presentations\2012.12 Dissertation Proposal\Pictures\ListReader\Child List, Scenario 2, Ontology 1.png"/>
          <p:cNvPicPr>
            <a:picLocks noChangeAspect="1" noChangeArrowheads="1"/>
          </p:cNvPicPr>
          <p:nvPr/>
        </p:nvPicPr>
        <p:blipFill>
          <a:blip r:embed="rId5" cstate="print"/>
          <a:stretch>
            <a:fillRect/>
          </a:stretch>
        </p:blipFill>
        <p:spPr bwMode="auto">
          <a:xfrm>
            <a:off x="4033349" y="1828800"/>
            <a:ext cx="4595202" cy="1346200"/>
          </a:xfrm>
          <a:prstGeom prst="rect">
            <a:avLst/>
          </a:prstGeom>
          <a:noFill/>
        </p:spPr>
      </p:pic>
      <p:cxnSp>
        <p:nvCxnSpPr>
          <p:cNvPr id="111" name="Straight Arrow Connector 110"/>
          <p:cNvCxnSpPr/>
          <p:nvPr/>
        </p:nvCxnSpPr>
        <p:spPr>
          <a:xfrm>
            <a:off x="2057400" y="2209800"/>
            <a:ext cx="21336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800600" y="2362200"/>
            <a:ext cx="12192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heckerboard(across)">
                                      <p:cBhvr>
                                        <p:cTn id="7" dur="500"/>
                                        <p:tgtEl>
                                          <p:spTgt spid="111"/>
                                        </p:tgtEl>
                                      </p:cBhvr>
                                    </p:animEffect>
                                  </p:childTnLst>
                                </p:cTn>
                              </p:par>
                              <p:par>
                                <p:cTn id="8" presetID="5" presetClass="entr" presetSubtype="1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checkerboard(across)">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descr="C:\My Dropbox\Projects\School\Presentations\2012.12 Dissertation Proposal\Pictures\Motivation\FamilyTree.png"/>
          <p:cNvPicPr>
            <a:picLocks noChangeAspect="1" noChangeArrowheads="1"/>
          </p:cNvPicPr>
          <p:nvPr/>
        </p:nvPicPr>
        <p:blipFill>
          <a:blip r:embed="rId3" cstate="print"/>
          <a:stretch>
            <a:fillRect/>
          </a:stretch>
        </p:blipFill>
        <p:spPr bwMode="auto">
          <a:xfrm>
            <a:off x="2309813" y="1247775"/>
            <a:ext cx="4524373" cy="5610224"/>
          </a:xfrm>
          <a:prstGeom prst="rect">
            <a:avLst/>
          </a:prstGeom>
          <a:noFill/>
        </p:spPr>
      </p:pic>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What’s the value?</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Generalize Wrapper,</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&amp; Learn New Fields without User</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grpSp>
        <p:nvGrpSpPr>
          <p:cNvPr id="45" name="Group 44"/>
          <p:cNvGrpSpPr/>
          <p:nvPr/>
        </p:nvGrpSpPr>
        <p:grpSpPr>
          <a:xfrm>
            <a:off x="1348902" y="3655979"/>
            <a:ext cx="4213698" cy="1569660"/>
            <a:chOff x="2590800" y="2819400"/>
            <a:chExt cx="3505200" cy="2603910"/>
          </a:xfrm>
        </p:grpSpPr>
        <p:sp>
          <p:nvSpPr>
            <p:cNvPr id="90" name="TextBox 89"/>
            <p:cNvSpPr txBox="1"/>
            <p:nvPr/>
          </p:nvSpPr>
          <p:spPr>
            <a:xfrm>
              <a:off x="2590800" y="2819400"/>
              <a:ext cx="3505200" cy="2603910"/>
            </a:xfrm>
            <a:prstGeom prst="rect">
              <a:avLst/>
            </a:prstGeom>
            <a:solidFill>
              <a:schemeClr val="bg1"/>
            </a:solidFill>
          </p:spPr>
          <p:txBody>
            <a:bodyPr wrap="square" rtlCol="0">
              <a:spAutoFit/>
            </a:bodyPr>
            <a:lstStyle/>
            <a:p>
              <a:r>
                <a:rPr lang="fi-FI" sz="3200" dirty="0" smtClean="0"/>
                <a:t>1. Sarah, b. 1797.</a:t>
              </a:r>
            </a:p>
            <a:p>
              <a:r>
                <a:rPr lang="fi-FI" sz="3200" dirty="0" smtClean="0"/>
                <a:t>2. Amy, h. 1799, d. i800.</a:t>
              </a:r>
            </a:p>
            <a:p>
              <a:r>
                <a:rPr lang="fi-FI" sz="3200" dirty="0" smtClean="0"/>
                <a:t>3. John Erastus, b. 1836.</a:t>
              </a:r>
              <a:endParaRPr lang="en-US" sz="3200" dirty="0" smtClean="0"/>
            </a:p>
          </p:txBody>
        </p:sp>
        <p:sp>
          <p:nvSpPr>
            <p:cNvPr id="94" name="Rectangle 93"/>
            <p:cNvSpPr/>
            <p:nvPr/>
          </p:nvSpPr>
          <p:spPr>
            <a:xfrm>
              <a:off x="2663176" y="4643202"/>
              <a:ext cx="164990" cy="548370"/>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974697" y="4651165"/>
              <a:ext cx="646488" cy="524269"/>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215863" y="4635024"/>
              <a:ext cx="679185" cy="556546"/>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702864" y="4647270"/>
              <a:ext cx="986470" cy="544300"/>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Arrow Connector 45"/>
          <p:cNvCxnSpPr/>
          <p:nvPr/>
        </p:nvCxnSpPr>
        <p:spPr>
          <a:xfrm flipV="1">
            <a:off x="3352800" y="3810000"/>
            <a:ext cx="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352800" y="51054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638800" y="2514600"/>
            <a:ext cx="11430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Child.DeathDate.Year</a:t>
            </a:r>
            <a:endParaRPr lang="en-US" sz="1400" dirty="0">
              <a:solidFill>
                <a:schemeClr val="tx1"/>
              </a:solidFill>
            </a:endParaRPr>
          </a:p>
        </p:txBody>
      </p:sp>
      <p:sp>
        <p:nvSpPr>
          <p:cNvPr id="28" name="Rounded Rectangle 27"/>
          <p:cNvSpPr/>
          <p:nvPr/>
        </p:nvSpPr>
        <p:spPr>
          <a:xfrm>
            <a:off x="5303004" y="2590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9" name="Rounded Rectangle 28"/>
          <p:cNvSpPr/>
          <p:nvPr/>
        </p:nvSpPr>
        <p:spPr>
          <a:xfrm>
            <a:off x="4922004" y="2590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
            </a:r>
            <a:endParaRPr lang="en-US" sz="1400" dirty="0">
              <a:solidFill>
                <a:schemeClr val="tx1"/>
              </a:solidFill>
            </a:endParaRPr>
          </a:p>
        </p:txBody>
      </p:sp>
      <p:cxnSp>
        <p:nvCxnSpPr>
          <p:cNvPr id="31" name="Straight Arrow Connector 30"/>
          <p:cNvCxnSpPr>
            <a:stCxn id="29" idx="3"/>
          </p:cNvCxnSpPr>
          <p:nvPr/>
        </p:nvCxnSpPr>
        <p:spPr>
          <a:xfrm>
            <a:off x="5074404" y="27432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3"/>
          </p:cNvCxnSpPr>
          <p:nvPr/>
        </p:nvCxnSpPr>
        <p:spPr>
          <a:xfrm>
            <a:off x="5455404" y="27432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410200" y="2971800"/>
            <a:ext cx="17526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010400" y="2590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cxnSp>
        <p:nvCxnSpPr>
          <p:cNvPr id="39" name="Straight Arrow Connector 38"/>
          <p:cNvCxnSpPr>
            <a:stCxn id="27" idx="3"/>
            <a:endCxn id="38" idx="1"/>
          </p:cNvCxnSpPr>
          <p:nvPr/>
        </p:nvCxnSpPr>
        <p:spPr>
          <a:xfrm>
            <a:off x="6781800" y="27432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343400" y="2895600"/>
            <a:ext cx="5334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66961" y="4267200"/>
            <a:ext cx="721731" cy="335491"/>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heckerboard(across)">
                                      <p:cBhvr>
                                        <p:cTn id="10" dur="500"/>
                                        <p:tgtEl>
                                          <p:spTgt spid="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heckerboard(across)">
                                      <p:cBhvr>
                                        <p:cTn id="13" dur="500"/>
                                        <p:tgtEl>
                                          <p:spTgt spid="29"/>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5"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heckerboard(across)">
                                      <p:cBhvr>
                                        <p:cTn id="22" dur="500"/>
                                        <p:tgtEl>
                                          <p:spTgt spid="3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heckerboard(across)">
                                      <p:cBhvr>
                                        <p:cTn id="25" dur="500"/>
                                        <p:tgtEl>
                                          <p:spTgt spid="38"/>
                                        </p:tgtEl>
                                      </p:cBhvr>
                                    </p:animEffect>
                                  </p:childTnLst>
                                </p:cTn>
                              </p:par>
                              <p:par>
                                <p:cTn id="26" presetID="5" presetClass="entr" presetSubtype="1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checkerboard(across)">
                                      <p:cBhvr>
                                        <p:cTn id="28" dur="500"/>
                                        <p:tgtEl>
                                          <p:spTgt spid="39"/>
                                        </p:tgtEl>
                                      </p:cBhvr>
                                    </p:animEffect>
                                  </p:childTnLst>
                                </p:cTn>
                              </p:par>
                              <p:par>
                                <p:cTn id="29" presetID="5" presetClass="entr" presetSubtype="1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heckerboard(across)">
                                      <p:cBhvr>
                                        <p:cTn id="31" dur="500"/>
                                        <p:tgtEl>
                                          <p:spTgt spid="4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checkerboard(across)">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8" grpId="0" animBg="1"/>
      <p:bldP spid="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Thesis Statement</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lnSpcReduction="10000"/>
          </a:bodyPr>
          <a:lstStyle/>
          <a:p>
            <a:pPr marL="0">
              <a:buNone/>
            </a:pPr>
            <a:r>
              <a:rPr lang="en-US" dirty="0" smtClean="0"/>
              <a:t>It is possible to </a:t>
            </a:r>
            <a:r>
              <a:rPr lang="en-US" u="sng" dirty="0" smtClean="0"/>
              <a:t>populate</a:t>
            </a:r>
            <a:r>
              <a:rPr lang="en-US" dirty="0" smtClean="0"/>
              <a:t> an </a:t>
            </a:r>
            <a:r>
              <a:rPr lang="en-US" u="sng" dirty="0" smtClean="0"/>
              <a:t>ontology</a:t>
            </a:r>
            <a:r>
              <a:rPr lang="en-US" dirty="0" smtClean="0"/>
              <a:t> semi-automatically, with better than state-of-the-art </a:t>
            </a:r>
            <a:r>
              <a:rPr lang="en-US" u="sng" dirty="0" smtClean="0"/>
              <a:t>accuracy</a:t>
            </a:r>
            <a:r>
              <a:rPr lang="en-US" dirty="0" smtClean="0"/>
              <a:t> and </a:t>
            </a:r>
            <a:r>
              <a:rPr lang="en-US" u="sng" dirty="0" smtClean="0"/>
              <a:t>cost</a:t>
            </a:r>
            <a:r>
              <a:rPr lang="en-US" dirty="0" smtClean="0"/>
              <a:t>, by inducing information extraction </a:t>
            </a:r>
            <a:r>
              <a:rPr lang="en-US" u="sng" dirty="0" smtClean="0"/>
              <a:t>wrappers</a:t>
            </a:r>
            <a:r>
              <a:rPr lang="en-US" dirty="0" smtClean="0"/>
              <a:t> to extract the stated facts in the </a:t>
            </a:r>
            <a:r>
              <a:rPr lang="en-US" u="sng" dirty="0" smtClean="0"/>
              <a:t>lists</a:t>
            </a:r>
            <a:r>
              <a:rPr lang="en-US" dirty="0" smtClean="0"/>
              <a:t> of an </a:t>
            </a:r>
            <a:r>
              <a:rPr lang="en-US" u="sng" dirty="0" smtClean="0"/>
              <a:t>OCRed</a:t>
            </a:r>
            <a:r>
              <a:rPr lang="en-US" dirty="0" smtClean="0"/>
              <a:t> document, </a:t>
            </a:r>
            <a:r>
              <a:rPr lang="en-US" i="1" u="sng" dirty="0" smtClean="0"/>
              <a:t>firstly</a:t>
            </a:r>
            <a:r>
              <a:rPr lang="en-US" dirty="0" smtClean="0"/>
              <a:t> relying only on a single user-provided field label for each field in each list, and </a:t>
            </a:r>
            <a:r>
              <a:rPr lang="en-US" i="1" u="sng" dirty="0" smtClean="0"/>
              <a:t>secondly</a:t>
            </a:r>
            <a:r>
              <a:rPr lang="en-US" dirty="0" smtClean="0"/>
              <a:t> relying on less ongoing user involvement by leveraging the wrappers induced and facts extracted previously from other lists.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Four Hypotheses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Is a single labeling of each field sufficient?  </a:t>
            </a:r>
          </a:p>
          <a:p>
            <a:pPr marL="514350" indent="-514350">
              <a:buFont typeface="+mj-lt"/>
              <a:buAutoNum type="arabicPeriod"/>
            </a:pPr>
            <a:r>
              <a:rPr lang="en-US" dirty="0" smtClean="0"/>
              <a:t>Is fully automatic induction possible?</a:t>
            </a:r>
          </a:p>
          <a:p>
            <a:pPr marL="514350" indent="-514350">
              <a:buFont typeface="+mj-lt"/>
              <a:buAutoNum type="arabicPeriod"/>
            </a:pPr>
            <a:r>
              <a:rPr lang="en-US" dirty="0" smtClean="0"/>
              <a:t>Does </a:t>
            </a:r>
            <a:r>
              <a:rPr lang="en-US" dirty="0" err="1" smtClean="0"/>
              <a:t>ListReader</a:t>
            </a:r>
            <a:r>
              <a:rPr lang="en-US" dirty="0" smtClean="0"/>
              <a:t> perform increasingly better?</a:t>
            </a:r>
          </a:p>
          <a:p>
            <a:pPr marL="514350" indent="-514350">
              <a:buFont typeface="+mj-lt"/>
              <a:buAutoNum type="arabicPeriod"/>
            </a:pPr>
            <a:r>
              <a:rPr lang="en-US" dirty="0" smtClean="0"/>
              <a:t>Are induced wrappers better than the best?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1</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Single user labeling of each field per list</a:t>
            </a:r>
          </a:p>
          <a:p>
            <a:pPr marL="514350" indent="-514350"/>
            <a:endParaRPr lang="en-US" dirty="0" smtClean="0"/>
          </a:p>
          <a:p>
            <a:pPr marL="514350" indent="-514350"/>
            <a:r>
              <a:rPr lang="en-US" dirty="0" smtClean="0"/>
              <a:t>Evaluate detecting new optional fields</a:t>
            </a:r>
          </a:p>
          <a:p>
            <a:pPr marL="514350" indent="-514350"/>
            <a:r>
              <a:rPr lang="en-US" dirty="0" smtClean="0"/>
              <a:t>Evaluate semi-supervised wrapper induction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2</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No user input required with imperfect recognizers</a:t>
            </a:r>
          </a:p>
          <a:p>
            <a:pPr marL="514350" indent="-514350"/>
            <a:endParaRPr lang="en-US" dirty="0" smtClean="0"/>
          </a:p>
          <a:p>
            <a:pPr marL="514350" indent="-514350"/>
            <a:r>
              <a:rPr lang="en-US" dirty="0" smtClean="0"/>
              <a:t>Find required level of noisy recognizer P &amp; 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3</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Increasing repository knowledge decreases the cost</a:t>
            </a:r>
          </a:p>
          <a:p>
            <a:pPr marL="514350" indent="-514350"/>
            <a:endParaRPr lang="en-US" dirty="0" smtClean="0"/>
          </a:p>
          <a:p>
            <a:pPr marL="514350" indent="-514350"/>
            <a:r>
              <a:rPr lang="en-US" dirty="0" smtClean="0"/>
              <a:t>Show repository can produce </a:t>
            </a:r>
            <a:r>
              <a:rPr lang="en-US" i="1" dirty="0" smtClean="0"/>
              <a:t>P</a:t>
            </a:r>
            <a:r>
              <a:rPr lang="en-US" dirty="0" smtClean="0"/>
              <a:t>- and </a:t>
            </a:r>
            <a:r>
              <a:rPr lang="en-US" i="1" dirty="0" smtClean="0"/>
              <a:t>R</a:t>
            </a:r>
            <a:r>
              <a:rPr lang="en-US" dirty="0" smtClean="0"/>
              <a:t>-level recognizers</a:t>
            </a:r>
          </a:p>
          <a:p>
            <a:pPr marL="514350" indent="-514350"/>
            <a:r>
              <a:rPr lang="en-US" dirty="0" smtClean="0"/>
              <a:t>Evaluate number of user-provided labels over time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4</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err="1" smtClean="0"/>
              <a:t>ListReader</a:t>
            </a:r>
            <a:r>
              <a:rPr lang="en-US" dirty="0" smtClean="0"/>
              <a:t> performs better than a representative state-of-the-art information extraction system</a:t>
            </a:r>
          </a:p>
          <a:p>
            <a:pPr marL="514350" indent="-514350"/>
            <a:endParaRPr lang="en-US" dirty="0" smtClean="0"/>
          </a:p>
          <a:p>
            <a:pPr marL="514350" indent="-514350"/>
            <a:r>
              <a:rPr lang="en-US" dirty="0" smtClean="0"/>
              <a:t>Compare </a:t>
            </a:r>
            <a:r>
              <a:rPr lang="en-US" dirty="0" err="1" smtClean="0"/>
              <a:t>ListReader</a:t>
            </a:r>
            <a:r>
              <a:rPr lang="en-US" dirty="0" smtClean="0"/>
              <a:t> with the supervised CRF in Mallet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Evaluation Metrics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Precision</a:t>
            </a:r>
          </a:p>
          <a:p>
            <a:pPr marL="514350" indent="-514350"/>
            <a:r>
              <a:rPr lang="en-US" dirty="0" smtClean="0"/>
              <a:t>Recall</a:t>
            </a:r>
          </a:p>
          <a:p>
            <a:pPr marL="514350" indent="-514350"/>
            <a:r>
              <a:rPr lang="en-US" dirty="0" smtClean="0"/>
              <a:t>F-measure</a:t>
            </a:r>
          </a:p>
          <a:p>
            <a:pPr marL="514350" indent="-514350"/>
            <a:r>
              <a:rPr lang="en-US" dirty="0" smtClean="0"/>
              <a:t>Accuracy</a:t>
            </a:r>
          </a:p>
          <a:p>
            <a:pPr marL="514350" indent="-514350"/>
            <a:r>
              <a:rPr lang="en-US" dirty="0" smtClean="0"/>
              <a:t>Number of user-provided labels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Work and Results Thus Far</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3" name="Content Placeholder 2"/>
          <p:cNvSpPr>
            <a:spLocks noGrp="1"/>
          </p:cNvSpPr>
          <p:nvPr>
            <p:ph idx="1"/>
          </p:nvPr>
        </p:nvSpPr>
        <p:spPr>
          <a:xfrm>
            <a:off x="457200" y="1600200"/>
            <a:ext cx="8229600" cy="4525963"/>
          </a:xfrm>
        </p:spPr>
        <p:txBody>
          <a:bodyPr>
            <a:normAutofit/>
          </a:bodyPr>
          <a:lstStyle/>
          <a:p>
            <a:pPr lvl="0"/>
            <a:r>
              <a:rPr lang="en-US" dirty="0" smtClean="0"/>
              <a:t>Large, diverse corpus of OCRed documents</a:t>
            </a:r>
            <a:endParaRPr lang="en-US" sz="3600" dirty="0" smtClean="0"/>
          </a:p>
          <a:p>
            <a:pPr lvl="0"/>
            <a:r>
              <a:rPr lang="en-US" dirty="0" smtClean="0"/>
              <a:t>Semi-supervised </a:t>
            </a:r>
            <a:r>
              <a:rPr lang="en-US" dirty="0" err="1" smtClean="0"/>
              <a:t>regex</a:t>
            </a:r>
            <a:r>
              <a:rPr lang="en-US" dirty="0" smtClean="0"/>
              <a:t> and HMM induction</a:t>
            </a:r>
          </a:p>
          <a:p>
            <a:pPr lvl="0"/>
            <a:r>
              <a:rPr lang="en-US" dirty="0" smtClean="0"/>
              <a:t>Both beat CRF trained on three times the data</a:t>
            </a:r>
          </a:p>
          <a:p>
            <a:pPr lvl="0"/>
            <a:r>
              <a:rPr lang="en-US" dirty="0" smtClean="0"/>
              <a:t>Designed label to predicate mapping</a:t>
            </a:r>
          </a:p>
          <a:p>
            <a:pPr lvl="0"/>
            <a:r>
              <a:rPr lang="en-US" dirty="0" smtClean="0"/>
              <a:t>Implemented preliminary mapping</a:t>
            </a:r>
          </a:p>
          <a:p>
            <a:r>
              <a:rPr lang="en-US" dirty="0" smtClean="0"/>
              <a:t>85% accuracy of word-level list spotting</a:t>
            </a:r>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9" name="Rectangle 8"/>
            <p:cNvSpPr/>
            <p:nvPr/>
          </p:nvSpPr>
          <p:spPr>
            <a:xfrm>
              <a:off x="6934200" y="6400800"/>
              <a:ext cx="1219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Questions &amp; Answers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1027" name="Picture 3" descr="C:\My Dropbox\Projects\School\Presentations\2012.12 Dissertation Proposal\Pictures\Background\blue fractal.jpg"/>
          <p:cNvPicPr>
            <a:picLocks noChangeAspect="1" noChangeArrowheads="1"/>
          </p:cNvPicPr>
          <p:nvPr/>
        </p:nvPicPr>
        <p:blipFill>
          <a:blip r:embed="rId2" cstate="print">
            <a:lum contrast="-27000"/>
          </a:blip>
          <a:srcRect/>
          <a:stretch>
            <a:fillRect/>
          </a:stretch>
        </p:blipFill>
        <p:spPr bwMode="auto">
          <a:xfrm>
            <a:off x="876300" y="1238250"/>
            <a:ext cx="7391400" cy="5543550"/>
          </a:xfrm>
          <a:prstGeom prst="rect">
            <a:avLst/>
          </a:prstGeom>
          <a:noFil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What’s been done already?</a:t>
            </a:r>
            <a:endParaRPr lang="en-US" dirty="0">
              <a:solidFill>
                <a:schemeClr val="accent6">
                  <a:lumMod val="50000"/>
                </a:schemeClr>
              </a:solidFill>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14" name="Table 13"/>
          <p:cNvGraphicFramePr>
            <a:graphicFrameLocks noGrp="1"/>
          </p:cNvGraphicFramePr>
          <p:nvPr/>
        </p:nvGraphicFramePr>
        <p:xfrm>
          <a:off x="2857501" y="1795558"/>
          <a:ext cx="3428998" cy="3843242"/>
        </p:xfrm>
        <a:graphic>
          <a:graphicData uri="http://schemas.openxmlformats.org/drawingml/2006/table">
            <a:tbl>
              <a:tblPr/>
              <a:tblGrid>
                <a:gridCol w="1357312"/>
                <a:gridCol w="558355"/>
                <a:gridCol w="513207"/>
                <a:gridCol w="474345"/>
                <a:gridCol w="525779"/>
              </a:tblGrid>
              <a:tr h="556464">
                <a:tc>
                  <a:txBody>
                    <a:bodyPr/>
                    <a:lstStyle/>
                    <a:p>
                      <a:pPr algn="ctr" fontAlgn="ctr"/>
                      <a:r>
                        <a:rPr lang="en-US" sz="1600" b="1" i="0" u="none" strike="noStrike" dirty="0" smtClean="0">
                          <a:solidFill>
                            <a:srgbClr val="000000"/>
                          </a:solidFill>
                          <a:latin typeface="+mn-lt"/>
                        </a:rPr>
                        <a:t>Wrapper  Induction</a:t>
                      </a:r>
                      <a:endParaRPr lang="en-US"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Calibri"/>
                        </a:rPr>
                        <a:t>General Lists</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Calibri"/>
                        </a:rPr>
                        <a:t>Noise Tolerant</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Calibri"/>
                        </a:rPr>
                        <a:t>Rich Data</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100" b="1" i="0" u="none" strike="noStrike" dirty="0" smtClean="0">
                          <a:solidFill>
                            <a:srgbClr val="000000"/>
                          </a:solidFill>
                          <a:latin typeface="+mn-lt"/>
                        </a:rPr>
                        <a:t>Effort-Scalable</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34047">
                <a:tc>
                  <a:txBody>
                    <a:bodyPr/>
                    <a:lstStyle/>
                    <a:p>
                      <a:pPr marL="182880" algn="l" fontAlgn="ctr">
                        <a:spcBef>
                          <a:spcPts val="0"/>
                        </a:spcBef>
                      </a:pPr>
                      <a:r>
                        <a:rPr lang="en-US" sz="1100" b="0" i="0" u="none" strike="noStrike" dirty="0" smtClean="0">
                          <a:solidFill>
                            <a:srgbClr val="000000"/>
                          </a:solidFill>
                          <a:latin typeface="Calibri"/>
                        </a:rPr>
                        <a:t>Blanco, 2010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Dalvi</a:t>
                      </a:r>
                      <a:r>
                        <a:rPr lang="en-US" sz="1100" b="0" i="0" u="none" strike="noStrike" dirty="0" smtClean="0">
                          <a:solidFill>
                            <a:srgbClr val="000000"/>
                          </a:solidFill>
                          <a:latin typeface="Calibri"/>
                        </a:rPr>
                        <a:t>, 2010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000000"/>
                          </a:solidFill>
                          <a:latin typeface="Calibri"/>
                        </a:rPr>
                        <a:t>0.8</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smtClean="0">
                          <a:solidFill>
                            <a:srgbClr val="000000"/>
                          </a:solidFill>
                          <a:latin typeface="Calibri"/>
                        </a:rPr>
                        <a:t>Gupta, 2009</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1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smtClean="0">
                          <a:solidFill>
                            <a:srgbClr val="000000"/>
                          </a:solidFill>
                          <a:latin typeface="Calibri"/>
                        </a:rPr>
                        <a:t>Carlson, 2008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Heidorn</a:t>
                      </a:r>
                      <a:r>
                        <a:rPr lang="en-US" sz="1100" b="0" i="0" u="none" strike="noStrike" dirty="0" smtClean="0">
                          <a:solidFill>
                            <a:srgbClr val="000000"/>
                          </a:solidFill>
                          <a:latin typeface="Calibri"/>
                        </a:rPr>
                        <a:t>, 2008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smtClean="0">
                          <a:solidFill>
                            <a:srgbClr val="000000"/>
                          </a:solidFill>
                          <a:latin typeface="Calibri"/>
                        </a:rPr>
                        <a:t>Chang, 2003</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000000"/>
                          </a:solidFill>
                          <a:latin typeface="Calibri"/>
                        </a:rPr>
                        <a:t>0.5</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Crescenzi</a:t>
                      </a:r>
                      <a:r>
                        <a:rPr lang="en-US" sz="1100" b="0" i="0" u="none" strike="noStrike" dirty="0" smtClean="0">
                          <a:solidFill>
                            <a:srgbClr val="000000"/>
                          </a:solidFill>
                          <a:latin typeface="Calibri"/>
                        </a:rPr>
                        <a:t>, 2001</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Lerman</a:t>
                      </a:r>
                      <a:r>
                        <a:rPr lang="en-US" sz="1100" b="0" i="0" u="none" strike="noStrike" dirty="0" smtClean="0">
                          <a:solidFill>
                            <a:srgbClr val="000000"/>
                          </a:solidFill>
                          <a:latin typeface="Calibri"/>
                        </a:rPr>
                        <a:t>, 2001</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Chidlovskii</a:t>
                      </a:r>
                      <a:r>
                        <a:rPr lang="en-US" sz="1100" b="0" i="0" u="none" strike="noStrike" dirty="0" smtClean="0">
                          <a:solidFill>
                            <a:srgbClr val="000000"/>
                          </a:solidFill>
                          <a:latin typeface="Calibri"/>
                        </a:rPr>
                        <a:t>, 2000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Kushmerick</a:t>
                      </a:r>
                      <a:r>
                        <a:rPr lang="en-US" sz="1100" b="0" i="0" u="none" strike="noStrike" dirty="0" smtClean="0">
                          <a:solidFill>
                            <a:srgbClr val="000000"/>
                          </a:solidFill>
                          <a:latin typeface="Calibri"/>
                        </a:rPr>
                        <a:t>, 2000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Lerman</a:t>
                      </a:r>
                      <a:r>
                        <a:rPr lang="en-US" sz="1100" b="0" i="0" u="none" strike="noStrike" dirty="0" smtClean="0">
                          <a:solidFill>
                            <a:srgbClr val="000000"/>
                          </a:solidFill>
                          <a:latin typeface="Calibri"/>
                        </a:rPr>
                        <a:t>, 2000</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000000"/>
                          </a:solidFill>
                          <a:latin typeface="+mn-lt"/>
                        </a:rPr>
                        <a:t>0.8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4167">
                <a:tc>
                  <a:txBody>
                    <a:bodyPr/>
                    <a:lstStyle/>
                    <a:p>
                      <a:pPr marL="182880" algn="l" fontAlgn="ctr">
                        <a:spcBef>
                          <a:spcPts val="0"/>
                        </a:spcBef>
                      </a:pPr>
                      <a:r>
                        <a:rPr lang="en-US" sz="1100" b="0" i="0" u="none" strike="noStrike" dirty="0" smtClean="0">
                          <a:solidFill>
                            <a:srgbClr val="000000"/>
                          </a:solidFill>
                          <a:latin typeface="Calibri"/>
                        </a:rPr>
                        <a:t>Thomas, 1999</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Adelberg</a:t>
                      </a:r>
                      <a:r>
                        <a:rPr lang="en-US" sz="1100" b="0" i="0" u="none" strike="noStrike" dirty="0" smtClean="0">
                          <a:solidFill>
                            <a:srgbClr val="000000"/>
                          </a:solidFill>
                          <a:latin typeface="Calibri"/>
                        </a:rPr>
                        <a:t>, 1998</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4047">
                <a:tc>
                  <a:txBody>
                    <a:bodyPr/>
                    <a:lstStyle/>
                    <a:p>
                      <a:pPr marL="182880" algn="l" fontAlgn="ctr">
                        <a:spcBef>
                          <a:spcPts val="0"/>
                        </a:spcBef>
                      </a:pPr>
                      <a:r>
                        <a:rPr lang="en-US" sz="1100" b="0" i="0" u="none" strike="noStrike" dirty="0" err="1" smtClean="0">
                          <a:solidFill>
                            <a:srgbClr val="000000"/>
                          </a:solidFill>
                          <a:latin typeface="Calibri"/>
                        </a:rPr>
                        <a:t>Kushmerick</a:t>
                      </a:r>
                      <a:r>
                        <a:rPr lang="en-US" sz="1100" b="0" i="0" u="none" strike="noStrike" dirty="0" smtClean="0">
                          <a:solidFill>
                            <a:srgbClr val="000000"/>
                          </a:solidFill>
                          <a:latin typeface="Calibri"/>
                        </a:rPr>
                        <a:t>, 1997</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5" name="TextBox 4"/>
          <p:cNvSpPr txBox="1"/>
          <p:nvPr/>
        </p:nvSpPr>
        <p:spPr>
          <a:xfrm>
            <a:off x="3848100" y="5943600"/>
            <a:ext cx="1447800" cy="461665"/>
          </a:xfrm>
          <a:prstGeom prst="rect">
            <a:avLst/>
          </a:prstGeom>
          <a:noFill/>
        </p:spPr>
        <p:txBody>
          <a:bodyPr wrap="square" rtlCol="0">
            <a:spAutoFit/>
          </a:bodyPr>
          <a:lstStyle/>
          <a:p>
            <a:pPr algn="ctr"/>
            <a:r>
              <a:rPr lang="en-US" sz="1200" dirty="0" smtClean="0"/>
              <a:t>1.0 = well-covered</a:t>
            </a:r>
          </a:p>
          <a:p>
            <a:pPr algn="ctr"/>
            <a:r>
              <a:rPr lang="en-US" sz="1200" dirty="0" smtClean="0"/>
              <a:t>0.0 = not covered</a:t>
            </a:r>
            <a:endParaRPr lang="en-US"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Letter Gothic" pitchFamily="49" charset="0"/>
              </a:rPr>
              <a:t>What Does that Mean?</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lnSpcReduction="10000"/>
          </a:bodyPr>
          <a:lstStyle/>
          <a:p>
            <a:r>
              <a:rPr lang="en-US" b="1" dirty="0" smtClean="0"/>
              <a:t>Populating </a:t>
            </a:r>
            <a:r>
              <a:rPr lang="en-US" b="1" dirty="0" err="1" smtClean="0"/>
              <a:t>Ontologies</a:t>
            </a:r>
            <a:endParaRPr lang="en-US" b="1" dirty="0" smtClean="0"/>
          </a:p>
          <a:p>
            <a:pPr lvl="1"/>
            <a:r>
              <a:rPr lang="en-US" dirty="0" smtClean="0"/>
              <a:t>A machine-readable and mathematically specified conceptualization of a collection of facts</a:t>
            </a:r>
          </a:p>
          <a:p>
            <a:r>
              <a:rPr lang="en-US" b="1" dirty="0" smtClean="0"/>
              <a:t>Semi-automatically Inducing</a:t>
            </a:r>
          </a:p>
          <a:p>
            <a:pPr lvl="1"/>
            <a:r>
              <a:rPr lang="en-US" dirty="0" smtClean="0"/>
              <a:t>Pushing more work to the machine</a:t>
            </a:r>
          </a:p>
          <a:p>
            <a:r>
              <a:rPr lang="en-US" b="1" dirty="0" smtClean="0"/>
              <a:t>Information Extraction Wrappers</a:t>
            </a:r>
          </a:p>
          <a:p>
            <a:pPr lvl="1"/>
            <a:r>
              <a:rPr lang="en-US" dirty="0" smtClean="0"/>
              <a:t>Specialized processes exposing data in documents</a:t>
            </a:r>
          </a:p>
          <a:p>
            <a:r>
              <a:rPr lang="en-US" b="1" dirty="0" smtClean="0"/>
              <a:t>Lists in OCRed Documents</a:t>
            </a:r>
          </a:p>
          <a:p>
            <a:pPr lvl="1"/>
            <a:r>
              <a:rPr lang="en-US" dirty="0" smtClean="0"/>
              <a:t>Data-rich with variable format and noisy content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grpSp>
        <p:nvGrpSpPr>
          <p:cNvPr id="5" name="Group 4"/>
          <p:cNvGrpSpPr/>
          <p:nvPr/>
        </p:nvGrpSpPr>
        <p:grpSpPr>
          <a:xfrm>
            <a:off x="1828800" y="6400800"/>
            <a:ext cx="5486400" cy="228600"/>
            <a:chOff x="1066800" y="6324600"/>
            <a:chExt cx="7162800" cy="228600"/>
          </a:xfrm>
        </p:grpSpPr>
        <p:sp>
          <p:nvSpPr>
            <p:cNvPr id="6" name="Rectangle 5"/>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7" name="Rectangle 6"/>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8" name="Rectangle 7"/>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9" name="Rectangle 8"/>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0" name="Rectangle 9"/>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Letter Gothic" pitchFamily="49" charset="0"/>
              </a:rPr>
              <a:t>Who Cares?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fontScale="92500" lnSpcReduction="10000"/>
          </a:bodyPr>
          <a:lstStyle/>
          <a:p>
            <a:r>
              <a:rPr lang="en-US" b="1" dirty="0" smtClean="0"/>
              <a:t>Populating </a:t>
            </a:r>
            <a:r>
              <a:rPr lang="en-US" b="1" dirty="0" err="1" smtClean="0"/>
              <a:t>Ontologies</a:t>
            </a:r>
            <a:endParaRPr lang="en-US" b="1" dirty="0" smtClean="0"/>
          </a:p>
          <a:p>
            <a:pPr lvl="1"/>
            <a:r>
              <a:rPr lang="en-US" dirty="0" smtClean="0"/>
              <a:t>Versatile, expressive, structured, digital information is </a:t>
            </a:r>
            <a:r>
              <a:rPr lang="en-US" i="1" dirty="0" err="1" smtClean="0"/>
              <a:t>queryable</a:t>
            </a:r>
            <a:r>
              <a:rPr lang="en-US" dirty="0" smtClean="0"/>
              <a:t>, </a:t>
            </a:r>
            <a:r>
              <a:rPr lang="en-US" i="1" dirty="0" smtClean="0"/>
              <a:t>linkable</a:t>
            </a:r>
            <a:r>
              <a:rPr lang="en-US" dirty="0" smtClean="0"/>
              <a:t>, </a:t>
            </a:r>
            <a:r>
              <a:rPr lang="en-US" i="1" dirty="0" smtClean="0"/>
              <a:t>editable</a:t>
            </a:r>
            <a:r>
              <a:rPr lang="en-US" dirty="0" smtClean="0"/>
              <a:t>. </a:t>
            </a:r>
          </a:p>
          <a:p>
            <a:r>
              <a:rPr lang="en-US" b="1" dirty="0" smtClean="0"/>
              <a:t>Semi-automatically Inducing</a:t>
            </a:r>
          </a:p>
          <a:p>
            <a:pPr lvl="1"/>
            <a:r>
              <a:rPr lang="en-US" dirty="0" smtClean="0"/>
              <a:t>Lowers cost of data</a:t>
            </a:r>
          </a:p>
          <a:p>
            <a:r>
              <a:rPr lang="en-US" b="1" dirty="0" smtClean="0"/>
              <a:t>Information Extraction Wrappers </a:t>
            </a:r>
          </a:p>
          <a:p>
            <a:pPr lvl="1"/>
            <a:r>
              <a:rPr lang="en-US" dirty="0" smtClean="0"/>
              <a:t>Accurate by specializing for each document format</a:t>
            </a:r>
          </a:p>
          <a:p>
            <a:r>
              <a:rPr lang="en-US" b="1" dirty="0" smtClean="0"/>
              <a:t>Lists in OCRed Documents</a:t>
            </a:r>
          </a:p>
          <a:p>
            <a:pPr lvl="1"/>
            <a:r>
              <a:rPr lang="en-US" dirty="0" smtClean="0"/>
              <a:t>Lots of data useful for family history, marketing, personal finance, etc. but challenging to extract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grpSp>
        <p:nvGrpSpPr>
          <p:cNvPr id="5" name="Group 4"/>
          <p:cNvGrpSpPr/>
          <p:nvPr/>
        </p:nvGrpSpPr>
        <p:grpSpPr>
          <a:xfrm>
            <a:off x="1828800" y="6400800"/>
            <a:ext cx="5486400" cy="228600"/>
            <a:chOff x="1066800" y="6324600"/>
            <a:chExt cx="7162800" cy="228600"/>
          </a:xfrm>
        </p:grpSpPr>
        <p:sp>
          <p:nvSpPr>
            <p:cNvPr id="6" name="Rectangle 5"/>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7" name="Rectangle 6"/>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8" name="Rectangle 7"/>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9" name="Rectangle 8"/>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0" name="Rectangle 9"/>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Reading Steps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1600200"/>
            <a:ext cx="3810000" cy="4525963"/>
          </a:xfrm>
        </p:spPr>
        <p:txBody>
          <a:bodyPr/>
          <a:lstStyle/>
          <a:p>
            <a:pPr marL="514350" lvl="1" indent="-514350">
              <a:buFont typeface="+mj-lt"/>
              <a:buAutoNum type="arabicPeriod"/>
            </a:pPr>
            <a:r>
              <a:rPr lang="en-US" dirty="0" smtClean="0"/>
              <a:t>List spotting</a:t>
            </a:r>
          </a:p>
          <a:p>
            <a:pPr marL="514350" lvl="1" indent="-514350">
              <a:buFont typeface="+mj-lt"/>
              <a:buAutoNum type="arabicPeriod"/>
            </a:pPr>
            <a:r>
              <a:rPr lang="en-US" dirty="0" smtClean="0"/>
              <a:t>Record segmentation</a:t>
            </a:r>
          </a:p>
          <a:p>
            <a:pPr marL="514350" lvl="1" indent="-514350">
              <a:buFont typeface="+mj-lt"/>
              <a:buAutoNum type="arabicPeriod"/>
            </a:pPr>
            <a:r>
              <a:rPr lang="en-US" dirty="0" smtClean="0"/>
              <a:t>Field segmentation</a:t>
            </a:r>
          </a:p>
          <a:p>
            <a:pPr marL="514350" lvl="1" indent="-514350">
              <a:buFont typeface="+mj-lt"/>
              <a:buAutoNum type="arabicPeriod"/>
            </a:pPr>
            <a:r>
              <a:rPr lang="en-US" dirty="0" smtClean="0"/>
              <a:t>Field labeling</a:t>
            </a:r>
          </a:p>
          <a:p>
            <a:pPr marL="514350" lvl="1" indent="-514350">
              <a:buFont typeface="+mj-lt"/>
              <a:buAutoNum type="arabicPeriod"/>
            </a:pPr>
            <a:r>
              <a:rPr lang="en-US" dirty="0" smtClean="0"/>
              <a:t>Nested list recognition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5" name="TextBox 14"/>
          <p:cNvSpPr txBox="1"/>
          <p:nvPr/>
        </p:nvSpPr>
        <p:spPr>
          <a:xfrm>
            <a:off x="4343400" y="3276600"/>
            <a:ext cx="4343400" cy="2308324"/>
          </a:xfrm>
          <a:prstGeom prst="rect">
            <a:avLst/>
          </a:prstGeom>
          <a:solidFill>
            <a:schemeClr val="bg1"/>
          </a:solidFill>
        </p:spPr>
        <p:txBody>
          <a:bodyPr wrap="square" rtlCol="0">
            <a:spAutoFit/>
          </a:bodyPr>
          <a:lstStyle/>
          <a:p>
            <a:r>
              <a:rPr lang="en-US" sz="1600" dirty="0" smtClean="0"/>
              <a:t>Members of the football team:</a:t>
            </a:r>
          </a:p>
          <a:p>
            <a:endParaRPr lang="en-US" sz="1600" dirty="0" smtClean="0"/>
          </a:p>
          <a:p>
            <a:r>
              <a:rPr lang="en-US" sz="1600" dirty="0" smtClean="0"/>
              <a:t>Captain: Donald </a:t>
            </a:r>
            <a:r>
              <a:rPr lang="en-US" sz="1600" dirty="0" err="1" smtClean="0"/>
              <a:t>Bakken</a:t>
            </a:r>
            <a:r>
              <a:rPr lang="en-US" sz="1600" dirty="0" smtClean="0"/>
              <a:t>.................Right Half Back</a:t>
            </a:r>
          </a:p>
          <a:p>
            <a:r>
              <a:rPr lang="en-US" sz="1600" dirty="0" err="1" smtClean="0"/>
              <a:t>LeRoy</a:t>
            </a:r>
            <a:r>
              <a:rPr lang="en-US" sz="1600" dirty="0" smtClean="0"/>
              <a:t> "sonny' Johnson.........,........</a:t>
            </a:r>
            <a:r>
              <a:rPr lang="en-US" sz="1600" dirty="0" err="1" smtClean="0"/>
              <a:t>Lcft</a:t>
            </a:r>
            <a:r>
              <a:rPr lang="en-US" sz="1600" dirty="0" smtClean="0"/>
              <a:t> Half Back</a:t>
            </a:r>
          </a:p>
          <a:p>
            <a:r>
              <a:rPr lang="en-US" sz="1600" dirty="0" err="1" smtClean="0"/>
              <a:t>Orley</a:t>
            </a:r>
            <a:r>
              <a:rPr lang="en-US" sz="1600" dirty="0" smtClean="0"/>
              <a:t> "Dude" </a:t>
            </a:r>
            <a:r>
              <a:rPr lang="en-US" sz="1600" dirty="0" err="1" smtClean="0"/>
              <a:t>Bakken</a:t>
            </a:r>
            <a:r>
              <a:rPr lang="en-US" sz="1600" dirty="0" smtClean="0"/>
              <a:t>......,.......,......Quarter Back</a:t>
            </a:r>
          </a:p>
          <a:p>
            <a:r>
              <a:rPr lang="en-US" sz="1600" dirty="0" smtClean="0"/>
              <a:t>Roger Jay </a:t>
            </a:r>
            <a:r>
              <a:rPr lang="en-US" sz="1600" dirty="0" err="1" smtClean="0"/>
              <a:t>Myhrum</a:t>
            </a:r>
            <a:r>
              <a:rPr lang="en-US" sz="1600" dirty="0" smtClean="0"/>
              <a:t>........................   .Full Back</a:t>
            </a:r>
          </a:p>
          <a:p>
            <a:r>
              <a:rPr lang="en-US" sz="1600" dirty="0" smtClean="0"/>
              <a:t>Bill "</a:t>
            </a:r>
            <a:r>
              <a:rPr lang="en-US" sz="1600" dirty="0" err="1" smtClean="0"/>
              <a:t>Snoz</a:t>
            </a:r>
            <a:r>
              <a:rPr lang="en-US" sz="1600" dirty="0" smtClean="0"/>
              <a:t>" </a:t>
            </a:r>
            <a:r>
              <a:rPr lang="en-US" sz="1600" dirty="0" err="1" smtClean="0"/>
              <a:t>Krohg</a:t>
            </a:r>
            <a:r>
              <a:rPr lang="en-US" sz="1600" dirty="0" smtClean="0"/>
              <a:t>,...........................Center</a:t>
            </a:r>
          </a:p>
          <a:p>
            <a:endParaRPr lang="en-US" sz="1600" dirty="0" smtClean="0"/>
          </a:p>
          <a:p>
            <a:r>
              <a:rPr lang="en-US" sz="1600" dirty="0" smtClean="0"/>
              <a:t>They had a good year.</a:t>
            </a:r>
            <a:endParaRPr lang="en-US"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Special Labels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Resolve Ambiguity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grpSp>
        <p:nvGrpSpPr>
          <p:cNvPr id="3" name="Group 6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2" name="TextBox 11"/>
          <p:cNvSpPr txBox="1"/>
          <p:nvPr/>
        </p:nvSpPr>
        <p:spPr>
          <a:xfrm>
            <a:off x="5029200" y="2208074"/>
            <a:ext cx="3505200" cy="1754326"/>
          </a:xfrm>
          <a:prstGeom prst="rect">
            <a:avLst/>
          </a:prstGeom>
          <a:solidFill>
            <a:schemeClr val="bg1"/>
          </a:solidFill>
        </p:spPr>
        <p:txBody>
          <a:bodyPr wrap="square" rtlCol="0">
            <a:spAutoFit/>
          </a:bodyPr>
          <a:lstStyle/>
          <a:p>
            <a:r>
              <a:rPr lang="en-US" dirty="0" smtClean="0"/>
              <a:t>Child(</a:t>
            </a:r>
            <a:r>
              <a:rPr lang="en-US" dirty="0" smtClean="0">
                <a:solidFill>
                  <a:schemeClr val="accent1"/>
                </a:solidFill>
              </a:rPr>
              <a:t>child</a:t>
            </a:r>
            <a:r>
              <a:rPr lang="en-US" baseline="-25000" dirty="0" smtClean="0">
                <a:solidFill>
                  <a:schemeClr val="accent1"/>
                </a:solidFill>
              </a:rPr>
              <a:t>1</a:t>
            </a:r>
            <a:r>
              <a:rPr lang="en-US" dirty="0" smtClean="0"/>
              <a:t>)</a:t>
            </a:r>
          </a:p>
          <a:p>
            <a:r>
              <a:rPr lang="en-US" dirty="0" smtClean="0"/>
              <a:t>Child-ChildNumber(</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6">
                    <a:lumMod val="75000"/>
                  </a:schemeClr>
                </a:solidFill>
              </a:rPr>
              <a:t>1</a:t>
            </a:r>
            <a:r>
              <a:rPr lang="en-US" dirty="0" smtClean="0"/>
              <a:t>”)</a:t>
            </a:r>
          </a:p>
          <a:p>
            <a:r>
              <a:rPr lang="en-US" dirty="0" smtClean="0"/>
              <a:t>Child-Name(</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name</a:t>
            </a:r>
            <a:r>
              <a:rPr lang="en-US" baseline="-25000" dirty="0" smtClean="0">
                <a:solidFill>
                  <a:schemeClr val="accent1"/>
                </a:solidFill>
              </a:rPr>
              <a:t>1</a:t>
            </a:r>
            <a:r>
              <a:rPr lang="en-US" dirty="0" smtClean="0"/>
              <a:t>)</a:t>
            </a:r>
          </a:p>
          <a:p>
            <a:r>
              <a:rPr lang="en-US" dirty="0" smtClean="0"/>
              <a:t>Name-</a:t>
            </a:r>
            <a:r>
              <a:rPr lang="en-US" dirty="0" err="1" smtClean="0"/>
              <a:t>GivenName</a:t>
            </a:r>
            <a:r>
              <a:rPr lang="en-US" dirty="0" smtClean="0"/>
              <a:t>(</a:t>
            </a:r>
            <a:r>
              <a:rPr lang="en-US" dirty="0" smtClean="0">
                <a:solidFill>
                  <a:schemeClr val="accent1"/>
                </a:solidFill>
              </a:rPr>
              <a:t>name</a:t>
            </a:r>
            <a:r>
              <a:rPr lang="en-US" baseline="-25000" dirty="0" smtClean="0">
                <a:solidFill>
                  <a:schemeClr val="accent1"/>
                </a:solidFill>
              </a:rPr>
              <a:t>1</a:t>
            </a:r>
            <a:r>
              <a:rPr lang="en-US" dirty="0" smtClean="0"/>
              <a:t>, “</a:t>
            </a:r>
            <a:r>
              <a:rPr lang="en-US" dirty="0" smtClean="0">
                <a:solidFill>
                  <a:schemeClr val="accent6">
                    <a:lumMod val="75000"/>
                  </a:schemeClr>
                </a:solidFill>
              </a:rPr>
              <a:t>Sarah</a:t>
            </a:r>
            <a:r>
              <a:rPr lang="en-US" dirty="0" smtClean="0"/>
              <a:t>”)</a:t>
            </a:r>
          </a:p>
          <a:p>
            <a:r>
              <a:rPr lang="en-US" dirty="0" smtClean="0"/>
              <a:t>Child-</a:t>
            </a:r>
            <a:r>
              <a:rPr lang="en-US" dirty="0" err="1" smtClean="0"/>
              <a:t>BirthDate</a:t>
            </a:r>
            <a:r>
              <a:rPr lang="en-US" dirty="0" smtClean="0"/>
              <a:t>(</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date</a:t>
            </a:r>
            <a:r>
              <a:rPr lang="en-US" baseline="-25000" dirty="0" smtClean="0">
                <a:solidFill>
                  <a:schemeClr val="accent1"/>
                </a:solidFill>
              </a:rPr>
              <a:t>1</a:t>
            </a:r>
            <a:r>
              <a:rPr lang="en-US" dirty="0" smtClean="0"/>
              <a:t>)</a:t>
            </a:r>
          </a:p>
          <a:p>
            <a:r>
              <a:rPr lang="en-US" dirty="0" err="1" smtClean="0"/>
              <a:t>BirthDate</a:t>
            </a:r>
            <a:r>
              <a:rPr lang="en-US" dirty="0" smtClean="0"/>
              <a:t>-Year(</a:t>
            </a:r>
            <a:r>
              <a:rPr lang="en-US" dirty="0" smtClean="0">
                <a:solidFill>
                  <a:schemeClr val="accent1"/>
                </a:solidFill>
              </a:rPr>
              <a:t>date</a:t>
            </a:r>
            <a:r>
              <a:rPr lang="en-US" baseline="-25000" dirty="0" smtClean="0">
                <a:solidFill>
                  <a:schemeClr val="accent1"/>
                </a:solidFill>
              </a:rPr>
              <a:t>1</a:t>
            </a:r>
            <a:r>
              <a:rPr lang="en-US" dirty="0" smtClean="0"/>
              <a:t>, “</a:t>
            </a:r>
            <a:r>
              <a:rPr lang="en-US" dirty="0" smtClean="0">
                <a:solidFill>
                  <a:schemeClr val="accent6">
                    <a:lumMod val="75000"/>
                  </a:schemeClr>
                </a:solidFill>
              </a:rPr>
              <a:t>1797</a:t>
            </a:r>
            <a:r>
              <a:rPr lang="en-US" dirty="0" smtClean="0"/>
              <a:t>”)</a:t>
            </a:r>
          </a:p>
        </p:txBody>
      </p:sp>
      <p:sp>
        <p:nvSpPr>
          <p:cNvPr id="15" name="TextBox 14"/>
          <p:cNvSpPr txBox="1"/>
          <p:nvPr/>
        </p:nvSpPr>
        <p:spPr>
          <a:xfrm>
            <a:off x="1676400" y="5181600"/>
            <a:ext cx="5791200" cy="923330"/>
          </a:xfrm>
          <a:prstGeom prst="rect">
            <a:avLst/>
          </a:prstGeom>
          <a:solidFill>
            <a:schemeClr val="bg1"/>
          </a:solidFill>
        </p:spPr>
        <p:txBody>
          <a:bodyPr wrap="square" rtlCol="0">
            <a:spAutoFit/>
          </a:bodyPr>
          <a:lstStyle/>
          <a:p>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1</a:t>
            </a:r>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Sarah</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accent6">
                    <a:lumMod val="75000"/>
                  </a:schemeClr>
                </a:solidFill>
              </a:rPr>
              <a:t>b. </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1797</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a:t>
            </a:r>
          </a:p>
        </p:txBody>
      </p:sp>
      <p:grpSp>
        <p:nvGrpSpPr>
          <p:cNvPr id="10" name="Group 69"/>
          <p:cNvGrpSpPr/>
          <p:nvPr/>
        </p:nvGrpSpPr>
        <p:grpSpPr>
          <a:xfrm>
            <a:off x="533400" y="3420070"/>
            <a:ext cx="3505200" cy="923330"/>
            <a:chOff x="533400" y="3276600"/>
            <a:chExt cx="3505200" cy="923330"/>
          </a:xfrm>
        </p:grpSpPr>
        <p:sp>
          <p:nvSpPr>
            <p:cNvPr id="69" name="TextBox 68"/>
            <p:cNvSpPr txBox="1"/>
            <p:nvPr/>
          </p:nvSpPr>
          <p:spPr>
            <a:xfrm>
              <a:off x="533400" y="3276600"/>
              <a:ext cx="35052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 d. 1876.</a:t>
              </a:r>
              <a:endParaRPr lang="en-US" dirty="0" smtClean="0"/>
            </a:p>
          </p:txBody>
        </p:sp>
        <p:sp>
          <p:nvSpPr>
            <p:cNvPr id="17" name="Rectangle 16"/>
            <p:cNvSpPr/>
            <p:nvPr/>
          </p:nvSpPr>
          <p:spPr>
            <a:xfrm>
              <a:off x="642937" y="3373705"/>
              <a:ext cx="86533"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7312" y="3373219"/>
              <a:ext cx="543732" cy="18727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03764" y="3380081"/>
              <a:ext cx="448886"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762000" y="4648200"/>
            <a:ext cx="1600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22" name="Rounded Rectangle 21"/>
          <p:cNvSpPr/>
          <p:nvPr/>
        </p:nvSpPr>
        <p:spPr>
          <a:xfrm>
            <a:off x="25908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3" name="Rounded Rectangle 22"/>
          <p:cNvSpPr/>
          <p:nvPr/>
        </p:nvSpPr>
        <p:spPr>
          <a:xfrm>
            <a:off x="2971800" y="4648200"/>
            <a:ext cx="1981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24" name="Rounded Rectangle 23"/>
          <p:cNvSpPr/>
          <p:nvPr/>
        </p:nvSpPr>
        <p:spPr>
          <a:xfrm>
            <a:off x="6279396" y="46482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5" name="Rounded Rectangle 24"/>
          <p:cNvSpPr/>
          <p:nvPr/>
        </p:nvSpPr>
        <p:spPr>
          <a:xfrm>
            <a:off x="51816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6" name="Rounded Rectangle 25"/>
          <p:cNvSpPr/>
          <p:nvPr/>
        </p:nvSpPr>
        <p:spPr>
          <a:xfrm>
            <a:off x="81534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59436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55626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29" name="Rounded Rectangle 28"/>
          <p:cNvSpPr/>
          <p:nvPr/>
        </p:nvSpPr>
        <p:spPr>
          <a:xfrm>
            <a:off x="152400" y="4648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30" name="Rounded Rectangle 29"/>
          <p:cNvSpPr/>
          <p:nvPr/>
        </p:nvSpPr>
        <p:spPr>
          <a:xfrm>
            <a:off x="8534400" y="4648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32" name="Straight Arrow Connector 31"/>
          <p:cNvCxnSpPr/>
          <p:nvPr/>
        </p:nvCxnSpPr>
        <p:spPr>
          <a:xfrm>
            <a:off x="5334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432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530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340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150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96000" y="48006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55796" y="4800600"/>
            <a:ext cx="1976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3058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3622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1" name="Picture 3" descr="C:\My Dropbox\Projects\School\Presentations\2012.12 Dissertation Proposal\Pictures\ListReader\Child List, Simple, Ontology.png"/>
          <p:cNvPicPr>
            <a:picLocks noChangeAspect="1" noChangeArrowheads="1"/>
          </p:cNvPicPr>
          <p:nvPr/>
        </p:nvPicPr>
        <p:blipFill>
          <a:blip r:embed="rId3" cstate="print"/>
          <a:stretch>
            <a:fillRect/>
          </a:stretch>
        </p:blipFill>
        <p:spPr bwMode="auto">
          <a:xfrm>
            <a:off x="593036" y="1636973"/>
            <a:ext cx="3445564" cy="14872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Kalinga" pitchFamily="34" charset="0"/>
                <a:cs typeface="Kalinga" pitchFamily="34" charset="0"/>
              </a:rPr>
              <a:t>What’s our contribution?  </a:t>
            </a:r>
            <a:r>
              <a:rPr lang="en-US" dirty="0" err="1" smtClean="0">
                <a:solidFill>
                  <a:schemeClr val="accent6">
                    <a:lumMod val="50000"/>
                  </a:schemeClr>
                </a:solidFill>
                <a:latin typeface="Kalinga" pitchFamily="34" charset="0"/>
                <a:cs typeface="Kalinga" pitchFamily="34" charset="0"/>
              </a:rPr>
              <a:t>ListReader</a:t>
            </a:r>
            <a:r>
              <a:rPr lang="en-US" dirty="0" smtClean="0">
                <a:solidFill>
                  <a:schemeClr val="accent6">
                    <a:lumMod val="50000"/>
                  </a:schemeClr>
                </a:solidFill>
                <a:latin typeface="Kalinga" pitchFamily="34" charset="0"/>
                <a:cs typeface="Kalinga" pitchFamily="34" charset="0"/>
              </a:rPr>
              <a:t> Mappings</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457200" y="1828800"/>
            <a:ext cx="8229600" cy="4297363"/>
          </a:xfrm>
        </p:spPr>
        <p:txBody>
          <a:bodyPr>
            <a:normAutofit/>
          </a:bodyPr>
          <a:lstStyle/>
          <a:p>
            <a:pPr marL="514350" indent="-514350"/>
            <a:r>
              <a:rPr lang="en-US" dirty="0" smtClean="0"/>
              <a:t>Formal correspondence among</a:t>
            </a:r>
          </a:p>
          <a:p>
            <a:pPr marL="914400" lvl="1" indent="-514350"/>
            <a:r>
              <a:rPr lang="en-US" dirty="0" smtClean="0"/>
              <a:t>Populated </a:t>
            </a:r>
            <a:r>
              <a:rPr lang="en-US" dirty="0" err="1" smtClean="0"/>
              <a:t>ontologies</a:t>
            </a:r>
            <a:r>
              <a:rPr lang="en-US" dirty="0" smtClean="0"/>
              <a:t> (predicates)</a:t>
            </a:r>
          </a:p>
          <a:p>
            <a:pPr marL="914400" lvl="1" indent="-514350"/>
            <a:r>
              <a:rPr lang="en-US" dirty="0" smtClean="0"/>
              <a:t>Inline annotated text (labels)</a:t>
            </a:r>
          </a:p>
          <a:p>
            <a:pPr marL="914400" lvl="1" indent="-514350"/>
            <a:r>
              <a:rPr lang="en-US" dirty="0" smtClean="0"/>
              <a:t>List wrappers (grammars)</a:t>
            </a:r>
          </a:p>
          <a:p>
            <a:pPr marL="914400" lvl="1" indent="-514350"/>
            <a:r>
              <a:rPr lang="en-US" dirty="0" smtClean="0"/>
              <a:t>Data entry (forms)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Kalinga" pitchFamily="34" charset="0"/>
                <a:cs typeface="Kalinga" pitchFamily="34" charset="0"/>
              </a:rPr>
              <a:t>What’s our contribution?  </a:t>
            </a:r>
            <a:r>
              <a:rPr lang="en-US" dirty="0" err="1" smtClean="0">
                <a:solidFill>
                  <a:schemeClr val="accent6">
                    <a:lumMod val="50000"/>
                  </a:schemeClr>
                </a:solidFill>
                <a:latin typeface="Kalinga" pitchFamily="34" charset="0"/>
                <a:cs typeface="Kalinga" pitchFamily="34" charset="0"/>
              </a:rPr>
              <a:t>ListReader</a:t>
            </a:r>
            <a:r>
              <a:rPr lang="en-US" dirty="0" smtClean="0">
                <a:solidFill>
                  <a:schemeClr val="accent6">
                    <a:lumMod val="50000"/>
                  </a:schemeClr>
                </a:solidFill>
                <a:latin typeface="Kalinga" pitchFamily="34" charset="0"/>
                <a:cs typeface="Kalinga" pitchFamily="34" charset="0"/>
              </a:rPr>
              <a:t> Wrapper Induction</a:t>
            </a:r>
            <a:endParaRPr lang="en-US" dirty="0">
              <a:solidFill>
                <a:schemeClr val="accent6">
                  <a:lumMod val="50000"/>
                </a:schemeClr>
              </a:solidFill>
              <a:latin typeface="Kalinga" pitchFamily="34" charset="0"/>
              <a:cs typeface="Kalinga" pitchFamily="34" charset="0"/>
            </a:endParaRPr>
          </a:p>
        </p:txBody>
      </p:sp>
      <p:sp>
        <p:nvSpPr>
          <p:cNvPr id="3" name="Content Placeholder 2"/>
          <p:cNvSpPr>
            <a:spLocks noGrp="1"/>
          </p:cNvSpPr>
          <p:nvPr>
            <p:ph idx="1"/>
          </p:nvPr>
        </p:nvSpPr>
        <p:spPr>
          <a:xfrm>
            <a:off x="457200" y="1828800"/>
            <a:ext cx="8229600" cy="4297363"/>
          </a:xfrm>
        </p:spPr>
        <p:txBody>
          <a:bodyPr>
            <a:normAutofit/>
          </a:bodyPr>
          <a:lstStyle/>
          <a:p>
            <a:pPr marL="514350" indent="-514350"/>
            <a:r>
              <a:rPr lang="en-US" dirty="0" smtClean="0"/>
              <a:t>Low-cost wrapper induction </a:t>
            </a:r>
          </a:p>
          <a:p>
            <a:pPr marL="914400" lvl="1" indent="-514350"/>
            <a:r>
              <a:rPr lang="en-US" i="1" dirty="0" smtClean="0"/>
              <a:t>Semi</a:t>
            </a:r>
            <a:r>
              <a:rPr lang="en-US" dirty="0" smtClean="0"/>
              <a:t>-supervised + active learning</a:t>
            </a:r>
          </a:p>
          <a:p>
            <a:pPr marL="514350" indent="-514350"/>
            <a:r>
              <a:rPr lang="en-US" dirty="0" smtClean="0"/>
              <a:t>Decreasing-cost wrapper induction</a:t>
            </a:r>
          </a:p>
          <a:p>
            <a:pPr marL="914400" lvl="1" indent="-514350"/>
            <a:r>
              <a:rPr lang="en-US" i="1" dirty="0" smtClean="0"/>
              <a:t>Self</a:t>
            </a:r>
            <a:r>
              <a:rPr lang="en-US" dirty="0" smtClean="0"/>
              <a:t>-supervised + active learning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Cheap Training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304800" y="2286000"/>
            <a:ext cx="3982427" cy="3124199"/>
          </a:xfrm>
          <a:prstGeom prst="rect">
            <a:avLst/>
          </a:prstGeom>
          <a:noFill/>
          <a:ln>
            <a:solidFill>
              <a:schemeClr val="accent1"/>
            </a:solidFill>
          </a:ln>
        </p:spPr>
      </p:pic>
      <p:pic>
        <p:nvPicPr>
          <p:cNvPr id="26" name="Picture 2" descr="C:\My Dropbox\Projects\School\Writing\ListReaderPrototype\1_ICDAR_2013\Images\ElyPage154.PNG"/>
          <p:cNvPicPr>
            <a:picLocks noChangeAspect="1" noChangeArrowheads="1"/>
          </p:cNvPicPr>
          <p:nvPr/>
        </p:nvPicPr>
        <p:blipFill>
          <a:blip r:embed="rId4" cstate="print"/>
          <a:srcRect/>
          <a:stretch>
            <a:fillRect/>
          </a:stretch>
        </p:blipFill>
        <p:spPr bwMode="auto">
          <a:xfrm>
            <a:off x="4572000" y="2286000"/>
            <a:ext cx="4267200" cy="3124858"/>
          </a:xfrm>
          <a:prstGeom prst="rect">
            <a:avLst/>
          </a:prstGeom>
          <a:noFill/>
          <a:ln>
            <a:solidFill>
              <a:schemeClr val="accent1"/>
            </a:solidFill>
          </a:ln>
        </p:spPr>
      </p:pic>
      <p:cxnSp>
        <p:nvCxnSpPr>
          <p:cNvPr id="12" name="Straight Arrow Connector 11"/>
          <p:cNvCxnSpPr/>
          <p:nvPr/>
        </p:nvCxnSpPr>
        <p:spPr>
          <a:xfrm flipH="1" flipV="1">
            <a:off x="4038600" y="4343400"/>
            <a:ext cx="838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022056" y="4349750"/>
            <a:ext cx="571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ounded Rectangle 7"/>
          <p:cNvSpPr/>
          <p:nvPr/>
        </p:nvSpPr>
        <p:spPr>
          <a:xfrm>
            <a:off x="5146674" y="4349750"/>
            <a:ext cx="3905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ounded Rectangle 8"/>
          <p:cNvSpPr/>
          <p:nvPr/>
        </p:nvSpPr>
        <p:spPr>
          <a:xfrm>
            <a:off x="5565775" y="4349750"/>
            <a:ext cx="38100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ounded Rectangle 9"/>
          <p:cNvSpPr/>
          <p:nvPr/>
        </p:nvSpPr>
        <p:spPr>
          <a:xfrm>
            <a:off x="5981700" y="4349750"/>
            <a:ext cx="4000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Rounded Rectangle 10"/>
          <p:cNvSpPr/>
          <p:nvPr/>
        </p:nvSpPr>
        <p:spPr>
          <a:xfrm>
            <a:off x="6578600" y="4349750"/>
            <a:ext cx="2095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Rounded Rectangle 12"/>
          <p:cNvSpPr/>
          <p:nvPr/>
        </p:nvSpPr>
        <p:spPr>
          <a:xfrm>
            <a:off x="7423150" y="4349750"/>
            <a:ext cx="4889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ounded Rectangle 13"/>
          <p:cNvSpPr/>
          <p:nvPr/>
        </p:nvSpPr>
        <p:spPr>
          <a:xfrm>
            <a:off x="6988174" y="4349750"/>
            <a:ext cx="20637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ounded Rectangle 14"/>
          <p:cNvSpPr/>
          <p:nvPr/>
        </p:nvSpPr>
        <p:spPr>
          <a:xfrm>
            <a:off x="7940674" y="4349750"/>
            <a:ext cx="4032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026" name="Picture 2" descr="C:\My Dropbox\Projects\School\Presentations\2013.03 RT-FHTW 2013\Images\images.jpeg"/>
          <p:cNvPicPr>
            <a:picLocks noChangeAspect="1" noChangeArrowheads="1"/>
          </p:cNvPicPr>
          <p:nvPr/>
        </p:nvPicPr>
        <p:blipFill>
          <a:blip r:embed="rId5" cstate="print"/>
          <a:srcRect/>
          <a:stretch>
            <a:fillRect/>
          </a:stretch>
        </p:blipFill>
        <p:spPr bwMode="auto">
          <a:xfrm>
            <a:off x="5334000" y="5638800"/>
            <a:ext cx="457200"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 grpId="0" animBg="1"/>
      <p:bldP spid="9" grpId="0" animBg="1"/>
      <p:bldP spid="10" grpId="0" animBg="1"/>
      <p:bldP spid="11"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Kalinga" pitchFamily="34" charset="0"/>
                <a:cs typeface="Kalinga" pitchFamily="34" charset="0"/>
              </a:rPr>
              <a:t>Automatic Mapping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512468" y="1371600"/>
            <a:ext cx="4211931" cy="3304243"/>
          </a:xfrm>
          <a:prstGeom prst="rect">
            <a:avLst/>
          </a:prstGeom>
          <a:noFill/>
          <a:ln>
            <a:solidFill>
              <a:schemeClr val="accent1"/>
            </a:solidFill>
          </a:ln>
        </p:spPr>
      </p:pic>
      <p:pic>
        <p:nvPicPr>
          <p:cNvPr id="11" name="Picture 3" descr="C:\My Dropbox\Projects\School\Writing\ListReaderPrototype\1_ICDAR_2013\Images\SamuelListOntology.png"/>
          <p:cNvPicPr>
            <a:picLocks noChangeAspect="1" noChangeArrowheads="1"/>
          </p:cNvPicPr>
          <p:nvPr/>
        </p:nvPicPr>
        <p:blipFill>
          <a:blip r:embed="rId4" cstate="print"/>
          <a:srcRect/>
          <a:stretch>
            <a:fillRect/>
          </a:stretch>
        </p:blipFill>
        <p:spPr bwMode="auto">
          <a:xfrm>
            <a:off x="5029200" y="1752600"/>
            <a:ext cx="3522428" cy="1828800"/>
          </a:xfrm>
          <a:prstGeom prst="rect">
            <a:avLst/>
          </a:prstGeom>
          <a:noFill/>
          <a:ln>
            <a:solidFill>
              <a:schemeClr val="accent1"/>
            </a:solidFill>
          </a:ln>
        </p:spPr>
      </p:pic>
      <p:cxnSp>
        <p:nvCxnSpPr>
          <p:cNvPr id="12" name="Straight Arrow Connector 11"/>
          <p:cNvCxnSpPr/>
          <p:nvPr/>
        </p:nvCxnSpPr>
        <p:spPr>
          <a:xfrm flipV="1">
            <a:off x="4038600" y="2895600"/>
            <a:ext cx="914400" cy="2286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My Dropbox\Projects\School\Presentations\Presenting at CPMS SRC\Images\FirstRecordLabeled 2.png"/>
          <p:cNvPicPr>
            <a:picLocks noChangeAspect="1" noChangeArrowheads="1"/>
          </p:cNvPicPr>
          <p:nvPr/>
        </p:nvPicPr>
        <p:blipFill>
          <a:blip r:embed="rId5" cstate="print"/>
          <a:srcRect/>
          <a:stretch>
            <a:fillRect/>
          </a:stretch>
        </p:blipFill>
        <p:spPr bwMode="auto">
          <a:xfrm>
            <a:off x="2057400" y="5042583"/>
            <a:ext cx="5562600" cy="1434417"/>
          </a:xfrm>
          <a:prstGeom prst="rect">
            <a:avLst/>
          </a:prstGeom>
          <a:noFill/>
          <a:ln>
            <a:solidFill>
              <a:schemeClr val="accent1"/>
            </a:solidFill>
          </a:ln>
        </p:spPr>
      </p:pic>
      <p:cxnSp>
        <p:nvCxnSpPr>
          <p:cNvPr id="17" name="Straight Arrow Connector 16"/>
          <p:cNvCxnSpPr/>
          <p:nvPr/>
        </p:nvCxnSpPr>
        <p:spPr>
          <a:xfrm>
            <a:off x="3276600" y="4724400"/>
            <a:ext cx="152400" cy="4174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67400" y="3721608"/>
            <a:ext cx="633984" cy="12313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324600" y="4038600"/>
            <a:ext cx="1752600" cy="914400"/>
          </a:xfrm>
          <a:prstGeom prst="rect">
            <a:avLst/>
          </a:prstGeom>
        </p:spPr>
        <p:txBody>
          <a:bodyPr vert="horz" lIns="91440" tIns="45720" rIns="91440" bIns="45720" rtlCol="0">
            <a:normAutofit fontScale="32500" lnSpcReduction="20000"/>
          </a:bodyPr>
          <a:lstStyle/>
          <a:p>
            <a:pPr marL="514350" lvl="0" indent="-514350">
              <a:spcBef>
                <a:spcPct val="20000"/>
              </a:spcBef>
              <a:defRPr/>
            </a:pPr>
            <a:r>
              <a:rPr lang="en-US" sz="3200" i="1" dirty="0" smtClean="0"/>
              <a:t>           Child</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indent="-514350">
              <a:spcBef>
                <a:spcPct val="20000"/>
              </a:spcBef>
              <a:defRPr/>
            </a:pPr>
            <a:r>
              <a:rPr lang="en-US" sz="3200" i="1" dirty="0" smtClean="0"/>
              <a:t>        Person</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lvl="0" indent="-514350">
              <a:spcBef>
                <a:spcPct val="20000"/>
              </a:spcBef>
              <a:defRPr/>
            </a:pPr>
            <a:r>
              <a:rPr lang="en-US" sz="3200" i="1" dirty="0" smtClean="0"/>
              <a:t>     Child-</a:t>
            </a:r>
            <a:r>
              <a:rPr lang="en-US" sz="3200" i="1" dirty="0" err="1" smtClean="0"/>
              <a:t>ChildNumber</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dirty="0" smtClean="0">
                <a:solidFill>
                  <a:schemeClr val="accent6">
                    <a:lumMod val="75000"/>
                  </a:schemeClr>
                </a:solidFill>
              </a:rPr>
              <a:t>1</a:t>
            </a:r>
            <a:r>
              <a:rPr lang="en-US" sz="3200" dirty="0" smtClean="0"/>
              <a:t>”)</a:t>
            </a:r>
          </a:p>
          <a:p>
            <a:pPr marL="514350" indent="-514350">
              <a:spcBef>
                <a:spcPct val="20000"/>
              </a:spcBef>
              <a:defRPr/>
            </a:pPr>
            <a:r>
              <a:rPr lang="en-US" sz="3200" i="1" dirty="0" smtClean="0"/>
              <a:t>  Child-Name</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i="1" dirty="0" smtClean="0">
                <a:solidFill>
                  <a:schemeClr val="accent1"/>
                </a:solidFill>
              </a:rPr>
              <a:t>n</a:t>
            </a:r>
            <a:r>
              <a:rPr lang="en-US" sz="3200" baseline="-25000" dirty="0" smtClean="0">
                <a:solidFill>
                  <a:schemeClr val="accent1"/>
                </a:solidFill>
              </a:rPr>
              <a:t>1</a:t>
            </a:r>
            <a:r>
              <a:rPr lang="en-US" sz="3200" dirty="0" smtClean="0"/>
              <a:t>)</a:t>
            </a:r>
          </a:p>
          <a:p>
            <a:pPr marL="514350" indent="-514350">
              <a:spcBef>
                <a:spcPct val="20000"/>
              </a:spcBef>
              <a:defRPr/>
            </a:pPr>
            <a:r>
              <a:rPr lang="en-US" sz="32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8721</TotalTime>
  <Words>4074</Words>
  <Application>Microsoft Office PowerPoint</Application>
  <PresentationFormat>On-screen Show (4:3)</PresentationFormat>
  <Paragraphs>912</Paragraphs>
  <Slides>53</Slides>
  <Notes>44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Populating Ontologies  with Data from Lists  in Family History Books</vt:lpstr>
      <vt:lpstr>What’s the challenge?</vt:lpstr>
      <vt:lpstr>What “rich data” is found in lists?</vt:lpstr>
      <vt:lpstr>What’s the value?</vt:lpstr>
      <vt:lpstr>What’s been done already?</vt:lpstr>
      <vt:lpstr>What’s our contribution?  ListReader Mappings</vt:lpstr>
      <vt:lpstr>What’s our contribution?  ListReader Wrapper Induction</vt:lpstr>
      <vt:lpstr>Cheap Training Data</vt:lpstr>
      <vt:lpstr>Automatic Mapping</vt:lpstr>
      <vt:lpstr>Semi-supervised Induction</vt:lpstr>
      <vt:lpstr>Alignment-Search</vt:lpstr>
      <vt:lpstr>A* Alignment-Search</vt:lpstr>
      <vt:lpstr>Self-supervised Induction</vt:lpstr>
      <vt:lpstr>Why is this approach promising?</vt:lpstr>
      <vt:lpstr>What next?</vt:lpstr>
      <vt:lpstr>Conclusions</vt:lpstr>
      <vt:lpstr>Slide 17</vt:lpstr>
      <vt:lpstr>Typical Ontology Population</vt:lpstr>
      <vt:lpstr>Why not Apply Web Wrapper Induction to OCR Text?</vt:lpstr>
      <vt:lpstr>Why not use left-right context?</vt:lpstr>
      <vt:lpstr>Why not use xpaths?</vt:lpstr>
      <vt:lpstr>Why not Use (Gupta’s) CRFs?</vt:lpstr>
      <vt:lpstr>Page Grammars</vt:lpstr>
      <vt:lpstr>Semi-supervised Regex Induction</vt:lpstr>
      <vt:lpstr>Slide 25</vt:lpstr>
      <vt:lpstr>List Reading</vt:lpstr>
      <vt:lpstr>Research Project</vt:lpstr>
      <vt:lpstr>Wrapper Induction  for Printed Text</vt:lpstr>
      <vt:lpstr>Semi-supervised  Wrapper Induction</vt:lpstr>
      <vt:lpstr>Construct Form,  Label First Record</vt:lpstr>
      <vt:lpstr>Wrapper Generalization</vt:lpstr>
      <vt:lpstr>Wrapper Generalization</vt:lpstr>
      <vt:lpstr>Wrapper Generalization  as Beam Search</vt:lpstr>
      <vt:lpstr>Mapping Sequential Labels  to Predicates</vt:lpstr>
      <vt:lpstr>Weakly Supervised  Wrapper Induction</vt:lpstr>
      <vt:lpstr>Knowledge from  Previously Wrapped Lists</vt:lpstr>
      <vt:lpstr>List Spotting</vt:lpstr>
      <vt:lpstr>Select Ontology Fragments and Label the Starting Record</vt:lpstr>
      <vt:lpstr>Merge Ontology and  Wrapper Fragments</vt:lpstr>
      <vt:lpstr>Generalize Wrapper, &amp; Learn New Fields without User</vt:lpstr>
      <vt:lpstr>Thesis Statement</vt:lpstr>
      <vt:lpstr>Four Hypotheses</vt:lpstr>
      <vt:lpstr>Hypothesis 1</vt:lpstr>
      <vt:lpstr>Hypothesis 2</vt:lpstr>
      <vt:lpstr>Hypothesis 3</vt:lpstr>
      <vt:lpstr>Hypothesis 4</vt:lpstr>
      <vt:lpstr>Evaluation Metrics</vt:lpstr>
      <vt:lpstr>Work and Results Thus Far</vt:lpstr>
      <vt:lpstr>Questions &amp; Answers</vt:lpstr>
      <vt:lpstr>What Does that Mean?</vt:lpstr>
      <vt:lpstr>Who Cares?</vt:lpstr>
      <vt:lpstr>Reading Steps</vt:lpstr>
      <vt:lpstr>Special Labels  Resolve Ambiguity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Wrapper Induction for Lists in OCRed Documents</dc:title>
  <dc:creator/>
  <cp:lastModifiedBy>Thomas L. Packer</cp:lastModifiedBy>
  <cp:revision>2036</cp:revision>
  <dcterms:created xsi:type="dcterms:W3CDTF">2006-08-16T00:00:00Z</dcterms:created>
  <dcterms:modified xsi:type="dcterms:W3CDTF">2013-03-26T23:21:06Z</dcterms:modified>
</cp:coreProperties>
</file>