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31" r:id="rId3"/>
    <p:sldId id="261" r:id="rId4"/>
    <p:sldId id="315" r:id="rId5"/>
    <p:sldId id="339" r:id="rId6"/>
    <p:sldId id="338" r:id="rId7"/>
    <p:sldId id="342" r:id="rId8"/>
    <p:sldId id="334" r:id="rId9"/>
    <p:sldId id="336" r:id="rId10"/>
    <p:sldId id="332" r:id="rId11"/>
    <p:sldId id="340" r:id="rId12"/>
    <p:sldId id="341" r:id="rId13"/>
    <p:sldId id="329" r:id="rId14"/>
    <p:sldId id="293" r:id="rId15"/>
    <p:sldId id="300" r:id="rId16"/>
    <p:sldId id="318" r:id="rId17"/>
    <p:sldId id="323" r:id="rId18"/>
    <p:sldId id="324" r:id="rId19"/>
    <p:sldId id="325" r:id="rId20"/>
    <p:sldId id="297" r:id="rId21"/>
    <p:sldId id="344" r:id="rId22"/>
    <p:sldId id="345" r:id="rId23"/>
    <p:sldId id="335" r:id="rId24"/>
    <p:sldId id="296" r:id="rId25"/>
    <p:sldId id="326" r:id="rId26"/>
    <p:sldId id="304" r:id="rId27"/>
    <p:sldId id="284" r:id="rId28"/>
    <p:sldId id="303" r:id="rId29"/>
    <p:sldId id="286" r:id="rId30"/>
    <p:sldId id="288" r:id="rId31"/>
    <p:sldId id="291" r:id="rId32"/>
    <p:sldId id="285" r:id="rId33"/>
    <p:sldId id="292" r:id="rId34"/>
    <p:sldId id="307" r:id="rId35"/>
    <p:sldId id="310" r:id="rId36"/>
    <p:sldId id="308" r:id="rId37"/>
    <p:sldId id="319" r:id="rId38"/>
    <p:sldId id="309" r:id="rId39"/>
    <p:sldId id="282" r:id="rId40"/>
    <p:sldId id="270" r:id="rId41"/>
    <p:sldId id="273" r:id="rId42"/>
    <p:sldId id="274" r:id="rId43"/>
    <p:sldId id="275" r:id="rId44"/>
    <p:sldId id="276" r:id="rId45"/>
    <p:sldId id="277" r:id="rId46"/>
    <p:sldId id="278" r:id="rId47"/>
    <p:sldId id="272" r:id="rId48"/>
    <p:sldId id="301" r:id="rId49"/>
    <p:sldId id="298" r:id="rId50"/>
    <p:sldId id="271" r:id="rId51"/>
    <p:sldId id="302" r:id="rId52"/>
    <p:sldId id="283" r:id="rId53"/>
    <p:sldId id="299" r:id="rId54"/>
    <p:sldId id="32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2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76070" autoAdjust="0"/>
  </p:normalViewPr>
  <p:slideViewPr>
    <p:cSldViewPr>
      <p:cViewPr varScale="1">
        <p:scale>
          <a:sx n="104" d="100"/>
          <a:sy n="104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AE17F-F042-443D-A5AA-560CE67B0508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C0D9D-F7C2-41C4-A74A-0E9586E4F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Happy to be here!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Demonstrated feasibility of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Most work extracts one or two kinds of facts: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Specialization (unary)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Properties (binary)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These do not represent the full range of expressiveness</a:t>
            </a:r>
            <a:r>
              <a:rPr lang="en-US" b="0" baseline="0" dirty="0" smtClean="0"/>
              <a:t> in lists data.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this expressive information to</a:t>
            </a:r>
            <a:r>
              <a:rPr lang="en-US" baseline="0" dirty="0" smtClean="0"/>
              <a:t> perform querying of database, record linkage, question answering, better information retrieval.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We must come up with a new way to improve recall</a:t>
            </a:r>
            <a:r>
              <a:rPr lang="en-US" b="0" baseline="0" dirty="0" smtClean="0"/>
              <a:t> and keep precision up</a:t>
            </a:r>
          </a:p>
          <a:p>
            <a:endParaRPr lang="en-US" b="0" baseline="0" dirty="0" smtClean="0"/>
          </a:p>
          <a:p>
            <a:r>
              <a:rPr lang="en-US" b="0" dirty="0" smtClean="0"/>
              <a:t>HTML assumptions: machine/template-generated pages, x-path can isolate</a:t>
            </a:r>
            <a:r>
              <a:rPr lang="en-US" b="0" baseline="0" dirty="0" smtClean="0"/>
              <a:t> subsequences of text, tag-separable fields or other landmarks, landmarks do not contain OCR errors, not hand-typed.</a:t>
            </a:r>
            <a:endParaRPr lang="en-US" b="0" dirty="0" smtClean="0"/>
          </a:p>
          <a:p>
            <a:r>
              <a:rPr lang="en-US" b="0" dirty="0" smtClean="0"/>
              <a:t>Gupta’s web-scale assumptions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Often no unique delimiters in OCR: must look for</a:t>
            </a:r>
            <a:r>
              <a:rPr lang="en-US" b="0" baseline="0" dirty="0" smtClean="0"/>
              <a:t> combination of position of field among all the other fields and character content of field.</a:t>
            </a:r>
          </a:p>
          <a:p>
            <a:r>
              <a:rPr lang="en-US" b="0" baseline="0" dirty="0" smtClean="0"/>
              <a:t>Before that, we need to delimit records.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Including</a:t>
            </a:r>
            <a:r>
              <a:rPr lang="en-US" baseline="0" dirty="0" smtClean="0"/>
              <a:t> expanding text to include common OCR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Long tail</a:t>
            </a:r>
            <a:r>
              <a:rPr lang="en-US" b="0" baseline="0" dirty="0" smtClean="0"/>
              <a:t> of list formats, the uncommon ones.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Semi-structured noisy OCR text to richly-structured populated </a:t>
            </a:r>
            <a:r>
              <a:rPr lang="en-US" dirty="0" err="1" smtClean="0"/>
              <a:t>ontologies</a:t>
            </a:r>
            <a:r>
              <a:rPr lang="en-US" dirty="0" smtClean="0"/>
              <a:t> (like</a:t>
            </a:r>
            <a:r>
              <a:rPr lang="en-US" baseline="0" dirty="0" smtClean="0"/>
              <a:t> a database with a schema, which allows…) using no knowledge engineering, no feature engineering, and as little as one hand-label per field per list.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 list of the children of a person in a family history book.</a:t>
            </a:r>
          </a:p>
          <a:p>
            <a:r>
              <a:rPr lang="en-US" dirty="0" smtClean="0"/>
              <a:t>We would like </a:t>
            </a:r>
            <a:r>
              <a:rPr lang="en-US" baseline="0" dirty="0" smtClean="0"/>
              <a:t>to extract the data from lists as predicates to enter into a user-specified ontology.</a:t>
            </a:r>
          </a:p>
          <a:p>
            <a:r>
              <a:rPr lang="en-US" baseline="0" dirty="0" smtClean="0"/>
              <a:t>Reduce manual effort in that red arrow.</a:t>
            </a:r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 list of children of a person in a family history book.</a:t>
            </a:r>
          </a:p>
          <a:p>
            <a:r>
              <a:rPr lang="en-US" dirty="0" smtClean="0"/>
              <a:t>We would like a user-specified</a:t>
            </a:r>
            <a:r>
              <a:rPr lang="en-US" baseline="0" dirty="0" smtClean="0"/>
              <a:t> ontology and to extract data from lists as predicates to enter into that ontology.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Point out OCR errors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wish to extract these facts from this list and insert them into this ontology.  </a:t>
            </a:r>
            <a:endParaRPr lang="en-US" dirty="0" smtClean="0"/>
          </a:p>
          <a:p>
            <a:r>
              <a:rPr lang="en-US" baseline="0" dirty="0" smtClean="0"/>
              <a:t>To  start with, we have no ontology and no way to know how facts are represented in this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User constructs an ontology by constructing a entry form.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User labels first record by inserting text into form.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User constructs an ontology by constructing a entry form.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User labels first record by inserting text into form.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ListReader</a:t>
            </a:r>
            <a:r>
              <a:rPr lang="en-US" baseline="0" dirty="0" smtClean="0"/>
              <a:t> inserts OCR variants (matching whole records constrains and filters out bad wrappers, increases precision)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ListReader</a:t>
            </a:r>
            <a:r>
              <a:rPr lang="en-US" baseline="0" dirty="0" smtClean="0"/>
              <a:t> opts to insert a few words into the wrapper and request labels for them.</a:t>
            </a:r>
          </a:p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user updates the form which adds another</a:t>
            </a:r>
            <a:r>
              <a:rPr lang="en-US" baseline="0" dirty="0" smtClean="0"/>
              <a:t> object set to the ontology.</a:t>
            </a:r>
          </a:p>
          <a:p>
            <a:r>
              <a:rPr lang="en-US" baseline="0" dirty="0" smtClean="0"/>
              <a:t>The user labels the new field which then updates the wrapper and allows it to extract the second record.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word</a:t>
            </a:r>
            <a:r>
              <a:rPr lang="en-US" baseline="0" dirty="0" smtClean="0"/>
              <a:t> to field.</a:t>
            </a:r>
          </a:p>
          <a:p>
            <a:r>
              <a:rPr lang="en-US" baseline="0" dirty="0" smtClean="0"/>
              <a:t>Remove word in field.</a:t>
            </a:r>
          </a:p>
          <a:p>
            <a:r>
              <a:rPr lang="en-US" baseline="0" dirty="0" smtClean="0"/>
              <a:t>Add field.</a:t>
            </a:r>
          </a:p>
          <a:p>
            <a:r>
              <a:rPr lang="en-US" baseline="0" dirty="0" smtClean="0"/>
              <a:t>Remove field.</a:t>
            </a:r>
          </a:p>
          <a:p>
            <a:r>
              <a:rPr lang="en-US" baseline="0" dirty="0" smtClean="0"/>
              <a:t>Generalize character class of word.</a:t>
            </a:r>
          </a:p>
          <a:p>
            <a:r>
              <a:rPr lang="en-US" baseline="0" dirty="0" smtClean="0"/>
              <a:t>Generalize length of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Labels unlike any</a:t>
            </a:r>
            <a:r>
              <a:rPr lang="en-US" baseline="0" dirty="0" smtClean="0"/>
              <a:t> I’ve seen before.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Sequential labels</a:t>
            </a:r>
            <a:r>
              <a:rPr lang="en-US" baseline="0" dirty="0" smtClean="0"/>
              <a:t> are like the lexical object sets.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when we add death year, we add a new kind of year or keep it the same year.  </a:t>
            </a:r>
            <a:r>
              <a:rPr lang="en-US" baseline="0" dirty="0" err="1" smtClean="0"/>
              <a:t>Ontologies</a:t>
            </a:r>
            <a:r>
              <a:rPr lang="en-US" baseline="0" dirty="0" smtClean="0"/>
              <a:t> allow us to say the new year is of the same type but has a different relationship to the child.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</a:t>
            </a:r>
            <a:r>
              <a:rPr lang="en-US" baseline="0" dirty="0" smtClean="0"/>
              <a:t> we label with respect to ontology, using label paths to specify exactly the predicates to be extracted. 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form</a:t>
            </a:r>
            <a:r>
              <a:rPr lang="en-US" baseline="0" dirty="0" smtClean="0"/>
              <a:t> or input ontology.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John Erastus could have been ordered backward in the index and still work.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</a:t>
            </a:r>
            <a:r>
              <a:rPr lang="en-US" baseline="0" dirty="0" smtClean="0"/>
              <a:t> part has newline, </a:t>
            </a:r>
            <a:r>
              <a:rPr lang="en-US" baseline="0" dirty="0" err="1" smtClean="0"/>
              <a:t>ChildNumber</a:t>
            </a:r>
            <a:r>
              <a:rPr lang="en-US" baseline="0" dirty="0" smtClean="0"/>
              <a:t>, period, Child </a:t>
            </a:r>
            <a:r>
              <a:rPr lang="en-US" baseline="0" dirty="0" err="1" smtClean="0"/>
              <a:t>GivenName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Last part has m., Spouse </a:t>
            </a:r>
            <a:r>
              <a:rPr lang="en-US" baseline="0" dirty="0" err="1" smtClean="0"/>
              <a:t>GivenName</a:t>
            </a:r>
            <a:r>
              <a:rPr lang="en-US" baseline="0" dirty="0" smtClean="0"/>
              <a:t>, Spouse Surname.</a:t>
            </a:r>
          </a:p>
          <a:p>
            <a:r>
              <a:rPr lang="en-US" baseline="0" dirty="0" smtClean="0"/>
              <a:t>Ontology from book name index has a person name containing John as </a:t>
            </a:r>
            <a:r>
              <a:rPr lang="en-US" baseline="0" dirty="0" err="1" smtClean="0"/>
              <a:t>GivenName</a:t>
            </a:r>
            <a:r>
              <a:rPr lang="en-US" baseline="0" dirty="0" smtClean="0"/>
              <a:t> and Erastus as Surname and relationships that link them </a:t>
            </a:r>
            <a:r>
              <a:rPr lang="en-US" baseline="0" dirty="0" err="1" smtClean="0"/>
              <a:t>togther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other records probably had labels too.  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clean them up by preserving only the ones with the most support from multiple recognizers and save them as the oracle—a fully automated oracle instead of a human oracle.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</a:t>
            </a:r>
            <a:r>
              <a:rPr lang="en-US" baseline="0" dirty="0" smtClean="0"/>
              <a:t> the ontology fragments (not just the labels)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</a:t>
            </a:r>
            <a:r>
              <a:rPr lang="en-US" baseline="0" dirty="0" smtClean="0"/>
              <a:t> the ontology fragments (not just the labels)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other records had labels too.  </a:t>
            </a:r>
          </a:p>
          <a:p>
            <a:r>
              <a:rPr lang="en-US" dirty="0" smtClean="0"/>
              <a:t>If they had fields</a:t>
            </a:r>
            <a:r>
              <a:rPr lang="en-US" baseline="0" dirty="0" smtClean="0"/>
              <a:t> not in the initial record, use them like the oracle instead of the human user.</a:t>
            </a:r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clean them up by preserving only the ones with the most support from multiple recognizers and save them as the oracle—a fully automated oracle instead of a human oracle.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-514350"/>
            <a:r>
              <a:rPr lang="en-US" dirty="0" smtClean="0"/>
              <a:t>Bootstrapping</a:t>
            </a:r>
          </a:p>
          <a:p>
            <a:pPr marL="0" indent="-514350"/>
            <a:endParaRPr lang="en-US" dirty="0" smtClean="0"/>
          </a:p>
          <a:p>
            <a:pPr marL="0" indent="-514350"/>
            <a:r>
              <a:rPr lang="en-US" dirty="0" smtClean="0"/>
              <a:t>A wrapper fragment or ontology fragment with </a:t>
            </a:r>
            <a:r>
              <a:rPr lang="en-US" i="1" dirty="0" smtClean="0"/>
              <a:t>n</a:t>
            </a:r>
            <a:r>
              <a:rPr lang="en-US" dirty="0" smtClean="0"/>
              <a:t> fields selected as a match of one or more record fragments of a list reduces the</a:t>
            </a:r>
            <a:r>
              <a:rPr lang="en-US" baseline="0" dirty="0" smtClean="0"/>
              <a:t> </a:t>
            </a:r>
            <a:r>
              <a:rPr lang="en-US" dirty="0" smtClean="0"/>
              <a:t>number of user-specified labels needed to extract all stated facts from </a:t>
            </a:r>
            <a:r>
              <a:rPr lang="en-US" i="1" dirty="0" smtClean="0"/>
              <a:t>L</a:t>
            </a:r>
            <a:r>
              <a:rPr lang="en-US" dirty="0" smtClean="0"/>
              <a:t> by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pPr marL="0" indent="-514350"/>
            <a:endParaRPr lang="en-US" dirty="0" smtClean="0"/>
          </a:p>
          <a:p>
            <a:pPr marL="0" indent="-514350"/>
            <a:r>
              <a:rPr lang="en-US" dirty="0" smtClean="0"/>
              <a:t>Show that bootstrapping beginning with Scenario 1 can produce </a:t>
            </a:r>
            <a:r>
              <a:rPr lang="en-US" i="1" dirty="0" smtClean="0"/>
              <a:t>P</a:t>
            </a:r>
            <a:r>
              <a:rPr lang="en-US" dirty="0" smtClean="0"/>
              <a:t>- and </a:t>
            </a:r>
            <a:r>
              <a:rPr lang="en-US" i="1" dirty="0" smtClean="0"/>
              <a:t>R</a:t>
            </a:r>
            <a:r>
              <a:rPr lang="en-US" dirty="0" smtClean="0"/>
              <a:t>-level noisy recognizers.  </a:t>
            </a:r>
          </a:p>
          <a:p>
            <a:pPr marL="0" indent="-514350"/>
            <a:r>
              <a:rPr lang="en-US" dirty="0" smtClean="0"/>
              <a:t>Determine how much user-specified labeling decreases in Scenario 2 using noisy recognizers induced in the bootstrapping process.</a:t>
            </a:r>
          </a:p>
          <a:p>
            <a:pPr marL="0"/>
            <a:endParaRPr lang="en-US" dirty="0" smtClean="0"/>
          </a:p>
          <a:p>
            <a:pPr marL="0"/>
            <a:r>
              <a:rPr lang="en-US" dirty="0" smtClean="0"/>
              <a:t>Call</a:t>
            </a:r>
            <a:r>
              <a:rPr lang="en-US" baseline="0" dirty="0" smtClean="0"/>
              <a:t> it </a:t>
            </a:r>
            <a:r>
              <a:rPr lang="en-US" baseline="0" dirty="0" err="1" smtClean="0"/>
              <a:t>tranfser</a:t>
            </a:r>
            <a:r>
              <a:rPr lang="en-US" baseline="0" dirty="0" smtClean="0"/>
              <a:t>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-514350"/>
            <a:r>
              <a:rPr lang="en-US" dirty="0" smtClean="0"/>
              <a:t>Precision: proportion of extracted fields that are correctly labeled.</a:t>
            </a:r>
          </a:p>
          <a:p>
            <a:pPr marL="0" indent="-514350"/>
            <a:endParaRPr lang="en-US" dirty="0" smtClean="0"/>
          </a:p>
          <a:p>
            <a:pPr marL="0" indent="-514350"/>
            <a:r>
              <a:rPr lang="en-US" dirty="0" smtClean="0"/>
              <a:t>Recall: proportion of true fields that were extracted.</a:t>
            </a:r>
          </a:p>
          <a:p>
            <a:pPr marL="0" indent="-514350"/>
            <a:endParaRPr lang="en-US" dirty="0" smtClean="0"/>
          </a:p>
          <a:p>
            <a:pPr marL="0" indent="-514350"/>
            <a:r>
              <a:rPr lang="en-US" dirty="0" smtClean="0"/>
              <a:t>F-measure: harmonic mean of precision and recall.</a:t>
            </a:r>
          </a:p>
          <a:p>
            <a:pPr marL="0" indent="-514350"/>
            <a:endParaRPr lang="en-US" dirty="0" smtClean="0"/>
          </a:p>
          <a:p>
            <a:pPr marL="0" indent="-514350"/>
            <a:r>
              <a:rPr lang="en-US" dirty="0" smtClean="0"/>
              <a:t>Accuracy:  Proportion of words with correct field labels.</a:t>
            </a:r>
          </a:p>
          <a:p>
            <a:pPr marL="0" indent="-514350"/>
            <a:endParaRPr lang="en-US" dirty="0" smtClean="0"/>
          </a:p>
          <a:p>
            <a:pPr marL="0" indent="-514350"/>
            <a:r>
              <a:rPr lang="en-US" dirty="0" smtClean="0"/>
              <a:t>Number of user-provided labels:  Number of labels provided to train wrapper induction and correct false extractions.  Combines training cost and execution accuracy in one metric.</a:t>
            </a:r>
          </a:p>
          <a:p>
            <a:pPr mar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</a:t>
            </a:r>
            <a:r>
              <a:rPr lang="en-US" baseline="0" dirty="0" smtClean="0"/>
              <a:t> s</a:t>
            </a:r>
            <a:r>
              <a:rPr lang="en-US" dirty="0" smtClean="0"/>
              <a:t>tatistically</a:t>
            </a:r>
            <a:r>
              <a:rPr lang="en-US" baseline="0" dirty="0" smtClean="0"/>
              <a:t> significant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Collected large and diverse corpus of OCRed documents and images in family</a:t>
            </a:r>
            <a:r>
              <a:rPr lang="en-US" baseline="0" dirty="0" smtClean="0"/>
              <a:t> history domain from Ancestry and </a:t>
            </a:r>
            <a:r>
              <a:rPr lang="en-US" baseline="0" dirty="0" err="1" smtClean="0"/>
              <a:t>FamilySearch</a:t>
            </a:r>
            <a:endParaRPr lang="en-US" sz="3600" dirty="0" smtClean="0"/>
          </a:p>
          <a:p>
            <a:pPr lvl="0"/>
            <a:r>
              <a:rPr lang="en-US" dirty="0" smtClean="0"/>
              <a:t>Initial semi-supervised </a:t>
            </a:r>
            <a:r>
              <a:rPr lang="en-US" dirty="0" err="1" smtClean="0"/>
              <a:t>regex</a:t>
            </a:r>
            <a:r>
              <a:rPr lang="en-US" dirty="0" smtClean="0"/>
              <a:t> induction, including:</a:t>
            </a:r>
            <a:endParaRPr lang="en-US" sz="3600" dirty="0" smtClean="0"/>
          </a:p>
          <a:p>
            <a:pPr lvl="1"/>
            <a:r>
              <a:rPr lang="en-US" dirty="0" smtClean="0"/>
              <a:t>Field insertion, field deletion, field lengthening, field shortening, word length and character set generalization, new field spotting, and end-of-list finding, all using text matching to select among transformations</a:t>
            </a:r>
            <a:endParaRPr lang="en-US" sz="3200" dirty="0" smtClean="0"/>
          </a:p>
          <a:p>
            <a:pPr lvl="0"/>
            <a:r>
              <a:rPr lang="en-US" dirty="0" smtClean="0"/>
              <a:t>Initial semi-supervised HMM induction (outperforms </a:t>
            </a:r>
            <a:r>
              <a:rPr lang="en-US" dirty="0" err="1" smtClean="0"/>
              <a:t>regex</a:t>
            </a:r>
            <a:r>
              <a:rPr lang="en-US" dirty="0" smtClean="0"/>
              <a:t>)</a:t>
            </a:r>
            <a:endParaRPr lang="en-US" sz="3600" dirty="0" smtClean="0"/>
          </a:p>
          <a:p>
            <a:pPr lvl="0"/>
            <a:r>
              <a:rPr lang="en-US" dirty="0" smtClean="0"/>
              <a:t>Worked out the mapping between labels and ontology schema elements and predicates on paper for our target schema elements</a:t>
            </a:r>
            <a:endParaRPr lang="en-US" sz="3600" dirty="0" smtClean="0"/>
          </a:p>
          <a:p>
            <a:pPr lvl="0"/>
            <a:r>
              <a:rPr lang="en-US" dirty="0" smtClean="0"/>
              <a:t>Translation of flat labels to OSMX ontology schema and facts (using early version of labels)</a:t>
            </a:r>
            <a:endParaRPr lang="en-US" sz="3600" dirty="0" smtClean="0"/>
          </a:p>
          <a:p>
            <a:r>
              <a:rPr lang="en-US" dirty="0" smtClean="0"/>
              <a:t>That is, my early semi-supervised wrapper induction beats a state-of-the-art supervised model that was given three times as much training data. </a:t>
            </a:r>
          </a:p>
          <a:p>
            <a:r>
              <a:rPr lang="en-US" dirty="0" smtClean="0"/>
              <a:t>Label selection and list spotting based on noisy labels from dictionaries works at 85% accuracy on word-level granularity</a:t>
            </a:r>
          </a:p>
          <a:p>
            <a:r>
              <a:rPr lang="en-US" dirty="0" smtClean="0"/>
              <a:t>Accuracy should be higher for finding any one record rather than every word.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Challenging piece of the process</a:t>
            </a:r>
            <a:r>
              <a:rPr lang="en-US" b="0" baseline="0" dirty="0" smtClean="0"/>
              <a:t> is wrapper induction which has come to mean scalable grammar induction to extract information from </a:t>
            </a:r>
            <a:r>
              <a:rPr lang="en-US" b="0" baseline="0" smtClean="0"/>
              <a:t>various input formats.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we label with respect to ontology, using label paths to specify exactly the predicates to be extracted.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Page 141 Ely Ancestry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Formal correspondence (mapping) among.  Reduces the ontology population problem to a sequence labeling problem.  (Allows easy training data to drive wrapper induction of wrappers tailored for each list and allows simple wrapper languages to produce expressive ontologically-defined data as output.)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entry forms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Inline annotated text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wrappers (grammars)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ontologies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(predicates)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Low-cost wrapper induction (semi-supervised wrapper induction):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Requiring a single labeling of each field in a list (optimal training) for a certain class of lists (using semi-supervised wrapper induction)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Requiring fewer labels at higher accuracy than state-of-the-art ML-IE for a larger class of lists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Decreasing-cost wrapper induction (self-supervised wrapper induction):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Requiring a decreasing number of labels for new lists in same domain as knowledge is accumulated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</a:t>
            </a:r>
            <a:r>
              <a:rPr lang="en-US" dirty="0" smtClean="0">
                <a:sym typeface="Wingdings" pitchFamily="2" charset="2"/>
              </a:rPr>
              <a:t> ontology schema</a:t>
            </a:r>
          </a:p>
          <a:p>
            <a:r>
              <a:rPr lang="en-US" dirty="0" smtClean="0">
                <a:sym typeface="Wingdings" pitchFamily="2" charset="2"/>
              </a:rPr>
              <a:t>Filled-in form  inline labeled</a:t>
            </a:r>
            <a:r>
              <a:rPr lang="en-US" baseline="0" dirty="0" smtClean="0">
                <a:sym typeface="Wingdings" pitchFamily="2" charset="2"/>
              </a:rPr>
              <a:t> text</a:t>
            </a:r>
          </a:p>
          <a:p>
            <a:r>
              <a:rPr lang="en-US" baseline="0" dirty="0" smtClean="0">
                <a:sym typeface="Wingdings" pitchFamily="2" charset="2"/>
              </a:rPr>
              <a:t>Induction  inline labeled text  predicates  populated ontology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Expand class of </a:t>
            </a:r>
            <a:r>
              <a:rPr lang="en-US" baseline="0" dirty="0" err="1" smtClean="0"/>
              <a:t>matchable</a:t>
            </a:r>
            <a:r>
              <a:rPr lang="en-US" baseline="0" dirty="0" smtClean="0"/>
              <a:t> text to include common OCR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D4A5-F918-4FBB-AA0E-FE6020100A4B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113B-8C95-4CAC-B1C3-857DAB66E4F8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C1F-7AC5-43AA-A9C0-E952CC93C472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49F9-B563-4689-ACE2-BA741A25D898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086-2211-42AA-9505-42C82D39D6D4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FBC-CC29-42CF-B755-5C01A4C8F117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9A-BA5B-43C3-9B3D-3C78F8ECBAAE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68CF-34D8-4A94-9593-BD0932BF9BF1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355-9B26-4A55-A05E-867496E12BC3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679-2DDD-469E-85DC-FAC6BBA46CAE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C92C-83EE-49BD-9D2C-0900C1224F55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8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C1E2-82EE-4ED9-8A3E-0A694394BF59}" type="datetime1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276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Populating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Ontologies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 with Data from OCRed  Lists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tter Gothic" pitchFamily="49" charset="0"/>
              </a:rPr>
              <a:t>Thomas L. Packer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Letter Gothic" pitchFamily="49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tter Gothic" pitchFamily="49" charset="0"/>
              </a:rPr>
              <a:t>3/2013      CS/BYU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Why is our approach promising?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C:\My Dropbox\Projects\School\Presentations\Presenting at CPMS SRC\Images\RegexAndCrfResults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638800" cy="1980896"/>
          </a:xfrm>
          <a:prstGeom prst="rect">
            <a:avLst/>
          </a:prstGeom>
          <a:noFill/>
        </p:spPr>
      </p:pic>
      <p:pic>
        <p:nvPicPr>
          <p:cNvPr id="2051" name="Picture 3" descr="C:\My Dropbox\Projects\School\Presentations\Presenting at CPMS SRC\Images\RegexAndCrfResultsTable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495800"/>
            <a:ext cx="5181600" cy="11525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52700" y="1447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Semi-supervised</a:t>
            </a:r>
            <a:r>
              <a:rPr lang="en-US" dirty="0" smtClean="0"/>
              <a:t> Regex Induction vs. CRF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52700" y="4114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Self-supervised</a:t>
            </a:r>
            <a:r>
              <a:rPr lang="en-US" dirty="0" smtClean="0"/>
              <a:t> Regex Induction vs. CRF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4216" y="5867400"/>
            <a:ext cx="427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 lists | 137 records</a:t>
            </a:r>
          </a:p>
          <a:p>
            <a:pPr algn="ctr"/>
            <a:r>
              <a:rPr lang="en-US" dirty="0" smtClean="0"/>
              <a:t>Stat. Sig. at p &lt; 0.01 using </a:t>
            </a:r>
            <a:r>
              <a:rPr lang="en-US" dirty="0" err="1" smtClean="0"/>
              <a:t>McNemar’s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94685" y="2440617"/>
            <a:ext cx="491716" cy="211144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7525" y="5047489"/>
            <a:ext cx="491716" cy="228599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What next?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Expanded class of lists</a:t>
            </a:r>
          </a:p>
          <a:p>
            <a:pPr marL="514350" indent="-514350"/>
            <a:r>
              <a:rPr lang="en-US" dirty="0" smtClean="0"/>
              <a:t>Improve time and space complexity and accuracy with:</a:t>
            </a:r>
          </a:p>
          <a:p>
            <a:pPr marL="914400" lvl="1" indent="-514350"/>
            <a:r>
              <a:rPr lang="en-US" dirty="0" smtClean="0"/>
              <a:t>A* search, one record at a time</a:t>
            </a:r>
          </a:p>
          <a:p>
            <a:pPr marL="914400" lvl="1" indent="-514350"/>
            <a:r>
              <a:rPr lang="en-US" dirty="0" smtClean="0"/>
              <a:t>HMM wrapper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19400" y="4470611"/>
          <a:ext cx="5638799" cy="1320589"/>
        </p:xfrm>
        <a:graphic>
          <a:graphicData uri="http://schemas.openxmlformats.org/drawingml/2006/table">
            <a:tbl>
              <a:tblPr/>
              <a:tblGrid>
                <a:gridCol w="3429000"/>
                <a:gridCol w="1143000"/>
                <a:gridCol w="1066799"/>
              </a:tblGrid>
              <a:tr h="589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Accuracy and Cost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F-measure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Labels per List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ListReader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(A*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Enumeration 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ListReader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(Exhaustive Enumeration)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CRF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594885" y="5075476"/>
            <a:ext cx="429370" cy="21474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Conclusions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Reduce rich ontology population to sequence labeling</a:t>
            </a:r>
          </a:p>
          <a:p>
            <a:pPr marL="514350" indent="-514350"/>
            <a:r>
              <a:rPr lang="en-US" dirty="0" smtClean="0"/>
              <a:t>Induce a wrapper for some lists with a single click per field</a:t>
            </a:r>
          </a:p>
          <a:p>
            <a:pPr marL="514350" indent="-514350"/>
            <a:r>
              <a:rPr lang="en-US" dirty="0" smtClean="0"/>
              <a:t>Noise tolerant and accurate even using regular expressions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2" cstate="print">
            <a:lum contrast="-27000"/>
          </a:blip>
          <a:srcRect/>
          <a:stretch>
            <a:fillRect/>
          </a:stretch>
        </p:blipFill>
        <p:spPr bwMode="auto">
          <a:xfrm>
            <a:off x="-38100" y="-57150"/>
            <a:ext cx="9220200" cy="6915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Typical Ontology Population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C:\My Dropbox\Projects\School\Presentations\2012.12 Dissertation Proposal\Pictures\Information Extraction\Output Style, Relationsh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577947"/>
            <a:ext cx="3657600" cy="1213253"/>
          </a:xfrm>
          <a:prstGeom prst="rect">
            <a:avLst/>
          </a:prstGeom>
          <a:noFill/>
        </p:spPr>
      </p:pic>
      <p:pic>
        <p:nvPicPr>
          <p:cNvPr id="1027" name="Picture 3" descr="C:\My Dropbox\Projects\School\Presentations\2012.12 Dissertation Proposal\Pictures\Information Extraction\Output Style, Ent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654519"/>
            <a:ext cx="1100959" cy="760957"/>
          </a:xfrm>
          <a:prstGeom prst="rect">
            <a:avLst/>
          </a:prstGeom>
          <a:noFill/>
        </p:spPr>
      </p:pic>
      <p:pic>
        <p:nvPicPr>
          <p:cNvPr id="1028" name="Picture 4" descr="C:\My Dropbox\Projects\School\Presentations\2012.12 Dissertation Proposal\Pictures\Information Extraction\IE Form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362200" y="2125854"/>
            <a:ext cx="4419600" cy="1912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Expressive Ontology Population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38862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Lexical vs. non-lexical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 degrees of separation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Functionality and </a:t>
            </a:r>
            <a:r>
              <a:rPr lang="en-US" dirty="0" err="1" smtClean="0"/>
              <a:t>optionality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Generalization-specialization class hierarchies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48200" y="17224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GivenName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(“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”)  vs.  Person(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City-Population-Year(“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 “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115000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 “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Husband-Wife(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Wife-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BirthDate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BirthDate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-Year(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“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1876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Person-Birth</a:t>
            </a:r>
            <a:r>
              <a:rPr lang="en-US" sz="3200" noProof="0" dirty="0" smtClean="0"/>
              <a:t>()  vs.  Person-Marriage()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vs.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Why not Apply Web Wrapper Induction to OCR Text?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 tolerance: </a:t>
            </a:r>
          </a:p>
          <a:p>
            <a:pPr lvl="1"/>
            <a:r>
              <a:rPr lang="en-US" dirty="0" smtClean="0"/>
              <a:t>Allow character variations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increase recall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decrease precision</a:t>
            </a:r>
          </a:p>
          <a:p>
            <a:r>
              <a:rPr lang="en-US" dirty="0" smtClean="0"/>
              <a:t>Populate only the simplest </a:t>
            </a:r>
            <a:r>
              <a:rPr lang="en-US" dirty="0" err="1" smtClean="0"/>
              <a:t>ontologies</a:t>
            </a:r>
            <a:endParaRPr lang="en-US" dirty="0" smtClean="0"/>
          </a:p>
          <a:p>
            <a:r>
              <a:rPr lang="en-US" dirty="0" smtClean="0"/>
              <a:t>Problems with wrapper language:</a:t>
            </a:r>
          </a:p>
          <a:p>
            <a:pPr lvl="1"/>
            <a:r>
              <a:rPr lang="en-US" dirty="0" smtClean="0"/>
              <a:t>Left-right context  (</a:t>
            </a:r>
            <a:r>
              <a:rPr lang="en-US" dirty="0" err="1" smtClean="0"/>
              <a:t>Kushmeric</a:t>
            </a:r>
            <a:r>
              <a:rPr lang="en-US" dirty="0" smtClean="0"/>
              <a:t> 2000)</a:t>
            </a:r>
          </a:p>
          <a:p>
            <a:pPr lvl="1"/>
            <a:r>
              <a:rPr lang="en-US" dirty="0" err="1" smtClean="0"/>
              <a:t>Xpath</a:t>
            </a:r>
            <a:r>
              <a:rPr lang="en-US" dirty="0" smtClean="0"/>
              <a:t>  (</a:t>
            </a:r>
            <a:r>
              <a:rPr lang="en-US" dirty="0" err="1" smtClean="0"/>
              <a:t>Dalvi</a:t>
            </a:r>
            <a:r>
              <a:rPr lang="en-US" dirty="0" smtClean="0"/>
              <a:t> 2009, etc.)</a:t>
            </a:r>
          </a:p>
          <a:p>
            <a:pPr lvl="1"/>
            <a:r>
              <a:rPr lang="en-US" dirty="0" smtClean="0"/>
              <a:t>CRF  (Gupta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Why not use left-right context?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3276600" cy="3047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Field boundaries</a:t>
            </a:r>
          </a:p>
          <a:p>
            <a:r>
              <a:rPr lang="en-US" dirty="0" smtClean="0"/>
              <a:t>Field position and character content</a:t>
            </a:r>
          </a:p>
          <a:p>
            <a:r>
              <a:rPr lang="en-US" dirty="0" smtClean="0"/>
              <a:t>Record boundaries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 descr="C:\My Dropbox\Projects\School\Presentations\2012.12 Dissertation Proposal\Pictures\Related Work\Wrapper, 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4561205" cy="1927270"/>
          </a:xfrm>
          <a:prstGeom prst="rect">
            <a:avLst/>
          </a:prstGeom>
          <a:noFill/>
        </p:spPr>
      </p:pic>
      <p:pic>
        <p:nvPicPr>
          <p:cNvPr id="2051" name="Picture 3" descr="C:\My Dropbox\Projects\School\Presentations\2012.12 Dissertation Proposal\Pictures\Related Work\List, BM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334000"/>
            <a:ext cx="6477000" cy="90583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90600" y="5486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OCRed List: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38600" y="1676400"/>
            <a:ext cx="4800600" cy="213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5257800"/>
            <a:ext cx="7696200" cy="99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Why not use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xpaths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581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OCR text has no explicit XML DOM tree structure</a:t>
            </a:r>
          </a:p>
          <a:p>
            <a:r>
              <a:rPr lang="en-US" dirty="0" err="1" smtClean="0"/>
              <a:t>Xpaths</a:t>
            </a:r>
            <a:r>
              <a:rPr lang="en-US" dirty="0" smtClean="0"/>
              <a:t> require HTML tag to perfectly mark field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C:\My Dropbox\Projects\School\Presentations\2012.12 Dissertation Proposal\Pictures\Related Work\Wrapper, Xpa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4999"/>
            <a:ext cx="4246213" cy="3352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495800" y="1828799"/>
            <a:ext cx="4267200" cy="350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Why not Use (Gupta’s) CRFs?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HTML lists and records are explicitly marked</a:t>
            </a:r>
          </a:p>
          <a:p>
            <a:r>
              <a:rPr lang="en-US" dirty="0" smtClean="0"/>
              <a:t>Different application:  Augment tables using </a:t>
            </a:r>
            <a:r>
              <a:rPr lang="en-US" dirty="0" err="1" smtClean="0"/>
              <a:t>tuples</a:t>
            </a:r>
            <a:r>
              <a:rPr lang="en-US" dirty="0" smtClean="0"/>
              <a:t> from any lists on web</a:t>
            </a:r>
          </a:p>
          <a:p>
            <a:r>
              <a:rPr lang="en-US" dirty="0" smtClean="0"/>
              <a:t>At web scale, they can throw away harder-to-process lists</a:t>
            </a:r>
          </a:p>
          <a:p>
            <a:r>
              <a:rPr lang="en-US" dirty="0" smtClean="0"/>
              <a:t>They rely on more training data than we will</a:t>
            </a:r>
          </a:p>
          <a:p>
            <a:r>
              <a:rPr lang="en-US" dirty="0" smtClean="0"/>
              <a:t>We </a:t>
            </a:r>
            <a:r>
              <a:rPr lang="en-US" i="1" dirty="0" smtClean="0"/>
              <a:t>will</a:t>
            </a:r>
            <a:r>
              <a:rPr lang="en-US" dirty="0" smtClean="0"/>
              <a:t> compare our approach to CRFs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What’s the challenge?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786582" cy="3505200"/>
          </a:xfrm>
          <a:prstGeom prst="rect">
            <a:avLst/>
          </a:prstGeom>
          <a:noFill/>
        </p:spPr>
      </p:pic>
      <p:pic>
        <p:nvPicPr>
          <p:cNvPr id="2051" name="Picture 3" descr="C:\My Dropbox\Projects\School\Writing\ListReaderPrototype\1_ICDAR_2013\Images\SamuelListOntolog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57650"/>
            <a:ext cx="4219575" cy="219075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495800" y="4191000"/>
            <a:ext cx="381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Page Grammars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Conway [1993]</a:t>
            </a:r>
          </a:p>
          <a:p>
            <a:endParaRPr lang="en-US" dirty="0" smtClean="0"/>
          </a:p>
          <a:p>
            <a:r>
              <a:rPr lang="en-US" dirty="0" smtClean="0"/>
              <a:t>2-D CFG and chart parser for page layout recognition from document images</a:t>
            </a:r>
          </a:p>
          <a:p>
            <a:r>
              <a:rPr lang="en-US" dirty="0" smtClean="0"/>
              <a:t>Can assign logical labels to blocks of text</a:t>
            </a:r>
          </a:p>
          <a:p>
            <a:endParaRPr lang="en-US" dirty="0" smtClean="0"/>
          </a:p>
          <a:p>
            <a:r>
              <a:rPr lang="en-US" dirty="0" smtClean="0"/>
              <a:t>Manually constructed grammars</a:t>
            </a:r>
          </a:p>
          <a:p>
            <a:r>
              <a:rPr lang="en-US" dirty="0" smtClean="0"/>
              <a:t>Rely on spatial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Semi-supervised Regex Induction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9" name="Picture 3" descr="C:\My Dropbox\Projects\School\Presentations\Presenting at CPMS SRC\Images\FirstRecordLabe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858000" cy="634144"/>
          </a:xfrm>
          <a:prstGeom prst="rect">
            <a:avLst/>
          </a:prstGeom>
          <a:noFill/>
        </p:spPr>
      </p:pic>
      <p:pic>
        <p:nvPicPr>
          <p:cNvPr id="11" name="Picture 2" descr="C:\My Dropbox\Projects\School\Presentations\Presenting at CPMS SRC\Images\RegexGeneraliz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574" y="2743200"/>
            <a:ext cx="5964853" cy="34657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4191000" y="2286000"/>
            <a:ext cx="3810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29718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7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2" cstate="print">
            <a:lum contrast="-27000"/>
          </a:blip>
          <a:srcRect/>
          <a:stretch>
            <a:fillRect/>
          </a:stretch>
        </p:blipFill>
        <p:spPr bwMode="auto">
          <a:xfrm>
            <a:off x="-38100" y="-57150"/>
            <a:ext cx="9220200" cy="6915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x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 Reading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Specialized for one kind of list:</a:t>
            </a:r>
          </a:p>
          <a:p>
            <a:pPr lvl="1"/>
            <a:r>
              <a:rPr lang="en-US" dirty="0" smtClean="0"/>
              <a:t>Printed </a:t>
            </a:r>
            <a:r>
              <a:rPr lang="en-US" dirty="0" err="1" smtClean="0"/>
              <a:t>ToC</a:t>
            </a:r>
            <a:r>
              <a:rPr lang="en-US" dirty="0" smtClean="0"/>
              <a:t>:  </a:t>
            </a:r>
            <a:r>
              <a:rPr lang="en-US" i="1" dirty="0" err="1" smtClean="0"/>
              <a:t>Marinai</a:t>
            </a:r>
            <a:r>
              <a:rPr lang="en-US" i="1" dirty="0" smtClean="0"/>
              <a:t> 2010, </a:t>
            </a:r>
            <a:r>
              <a:rPr lang="en-US" i="1" dirty="0" err="1" smtClean="0"/>
              <a:t>Dejean</a:t>
            </a:r>
            <a:r>
              <a:rPr lang="en-US" i="1" dirty="0" smtClean="0"/>
              <a:t> 2009, Lin 2006</a:t>
            </a:r>
          </a:p>
          <a:p>
            <a:pPr lvl="1"/>
            <a:r>
              <a:rPr lang="en-US" dirty="0" smtClean="0"/>
              <a:t>Printed bibs:  </a:t>
            </a:r>
            <a:r>
              <a:rPr lang="en-US" i="1" dirty="0" err="1" smtClean="0"/>
              <a:t>Besagni</a:t>
            </a:r>
            <a:r>
              <a:rPr lang="en-US" i="1" dirty="0" smtClean="0"/>
              <a:t> 2004, </a:t>
            </a:r>
            <a:r>
              <a:rPr lang="en-US" i="1" dirty="0" err="1" smtClean="0"/>
              <a:t>Besagni</a:t>
            </a:r>
            <a:r>
              <a:rPr lang="en-US" i="1" dirty="0" smtClean="0"/>
              <a:t> 2003, </a:t>
            </a:r>
            <a:r>
              <a:rPr lang="en-US" i="1" dirty="0" err="1" smtClean="0"/>
              <a:t>Belaid</a:t>
            </a:r>
            <a:r>
              <a:rPr lang="en-US" i="1" dirty="0" smtClean="0"/>
              <a:t> 2001</a:t>
            </a:r>
          </a:p>
          <a:p>
            <a:pPr lvl="1"/>
            <a:r>
              <a:rPr lang="en-US" dirty="0" smtClean="0"/>
              <a:t>HTML lists:  </a:t>
            </a:r>
            <a:r>
              <a:rPr lang="en-US" i="1" dirty="0" err="1" smtClean="0"/>
              <a:t>Elmeleegy</a:t>
            </a:r>
            <a:r>
              <a:rPr lang="en-US" i="1" dirty="0" smtClean="0"/>
              <a:t> 2009, Gupta 2009, Tao 2009, Embley 2000, Embley 1999</a:t>
            </a:r>
          </a:p>
          <a:p>
            <a:r>
              <a:rPr lang="en-US" dirty="0" smtClean="0"/>
              <a:t>Use specialized hand-crafted knowledge</a:t>
            </a:r>
          </a:p>
          <a:p>
            <a:r>
              <a:rPr lang="en-US" dirty="0" smtClean="0"/>
              <a:t>Rely on clean input text containing useful HTML structure or tags</a:t>
            </a:r>
          </a:p>
          <a:p>
            <a:r>
              <a:rPr lang="en-US" dirty="0" smtClean="0"/>
              <a:t>NER or flat attribute extraction–limited ontology population</a:t>
            </a:r>
          </a:p>
          <a:p>
            <a:r>
              <a:rPr lang="en-US" dirty="0" smtClean="0"/>
              <a:t>Omit one or more reading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Research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79387" y="6400800"/>
            <a:ext cx="4435813" cy="228600"/>
            <a:chOff x="2438400" y="6324600"/>
            <a:chExt cx="5791200" cy="228600"/>
          </a:xfrm>
        </p:grpSpPr>
        <p:sp>
          <p:nvSpPr>
            <p:cNvPr id="16" name="Rectangle 15"/>
            <p:cNvSpPr/>
            <p:nvPr/>
          </p:nvSpPr>
          <p:spPr>
            <a:xfrm>
              <a:off x="2438400" y="63246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6200" y="63246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67400" y="63246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10400" y="63246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pic>
        <p:nvPicPr>
          <p:cNvPr id="32" name="Picture 2" descr="C:\My Dropbox\Projects\School\Presentations\2012.12 Dissertation Proposal\Pictures\ListReader\Child List, Simple, Form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69078" y="1828800"/>
            <a:ext cx="4405845" cy="2050321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09600" y="4191000"/>
            <a:ext cx="3505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Child(</a:t>
            </a:r>
            <a:r>
              <a:rPr lang="en-US" sz="1600" dirty="0" smtClean="0">
                <a:solidFill>
                  <a:schemeClr val="accent1"/>
                </a:solidFill>
              </a:rPr>
              <a:t>child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Child-ChildNumber(</a:t>
            </a:r>
            <a:r>
              <a:rPr lang="en-US" sz="1600" dirty="0" smtClean="0">
                <a:solidFill>
                  <a:schemeClr val="accent1"/>
                </a:solidFill>
              </a:rPr>
              <a:t>child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600" dirty="0" smtClean="0"/>
              <a:t>”)</a:t>
            </a:r>
          </a:p>
          <a:p>
            <a:r>
              <a:rPr lang="en-US" sz="1600" dirty="0" smtClean="0"/>
              <a:t>Child-Name(</a:t>
            </a:r>
            <a:r>
              <a:rPr lang="en-US" sz="1600" dirty="0" smtClean="0">
                <a:solidFill>
                  <a:schemeClr val="accent1"/>
                </a:solidFill>
              </a:rPr>
              <a:t>child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1"/>
                </a:solidFill>
              </a:rPr>
              <a:t>name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Name-</a:t>
            </a:r>
            <a:r>
              <a:rPr lang="en-US" sz="1600" dirty="0" err="1" smtClean="0"/>
              <a:t>GivenName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accent1"/>
                </a:solidFill>
              </a:rPr>
              <a:t>name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Sarah</a:t>
            </a:r>
            <a:r>
              <a:rPr lang="en-US" sz="1600" dirty="0" smtClean="0"/>
              <a:t>”)</a:t>
            </a:r>
          </a:p>
          <a:p>
            <a:r>
              <a:rPr lang="en-US" sz="1600" dirty="0" smtClean="0"/>
              <a:t>Child-</a:t>
            </a:r>
            <a:r>
              <a:rPr lang="en-US" sz="1600" dirty="0" err="1" smtClean="0"/>
              <a:t>BirthDate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accent1"/>
                </a:solidFill>
              </a:rPr>
              <a:t>child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1"/>
                </a:solidFill>
              </a:rPr>
              <a:t>date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)</a:t>
            </a:r>
          </a:p>
          <a:p>
            <a:r>
              <a:rPr lang="en-US" sz="1600" dirty="0" err="1" smtClean="0"/>
              <a:t>BirthDate</a:t>
            </a:r>
            <a:r>
              <a:rPr lang="en-US" sz="1600" dirty="0" smtClean="0"/>
              <a:t>-Year(</a:t>
            </a:r>
            <a:r>
              <a:rPr lang="en-US" sz="1600" dirty="0" smtClean="0">
                <a:solidFill>
                  <a:schemeClr val="accent1"/>
                </a:solidFill>
              </a:rPr>
              <a:t>date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1797</a:t>
            </a:r>
            <a:r>
              <a:rPr lang="en-US" sz="1600" dirty="0" smtClean="0"/>
              <a:t>”)</a:t>
            </a:r>
          </a:p>
        </p:txBody>
      </p:sp>
      <p:pic>
        <p:nvPicPr>
          <p:cNvPr id="35" name="Picture 3" descr="C:\My Dropbox\Projects\School\Presentations\2012.12 Dissertation Proposal\Pictures\ListReader\Child List, Simple, Ontolog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43400"/>
            <a:ext cx="3445564" cy="1524000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 flipH="1">
            <a:off x="2514600" y="2667000"/>
            <a:ext cx="6858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67200" y="51054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828800" y="6400800"/>
            <a:ext cx="1050587" cy="2286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aur" pitchFamily="18" charset="0"/>
              </a:rPr>
              <a:t>Motivation</a:t>
            </a:r>
            <a:endParaRPr lang="en-US" sz="12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Wrapper Induction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for Printed Text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 smtClean="0"/>
              <a:t>Adelberg</a:t>
            </a:r>
            <a:r>
              <a:rPr lang="en-US" i="1" dirty="0" smtClean="0"/>
              <a:t> 1998:</a:t>
            </a:r>
          </a:p>
          <a:p>
            <a:pPr lvl="1"/>
            <a:r>
              <a:rPr lang="en-US" dirty="0" smtClean="0"/>
              <a:t>Grammar induction for any structured text</a:t>
            </a:r>
          </a:p>
          <a:p>
            <a:pPr lvl="1"/>
            <a:r>
              <a:rPr lang="en-US" dirty="0" smtClean="0"/>
              <a:t>Not robust to OCR errors</a:t>
            </a:r>
          </a:p>
          <a:p>
            <a:pPr lvl="1"/>
            <a:r>
              <a:rPr lang="en-US" dirty="0" smtClean="0"/>
              <a:t>No empirical evaluation</a:t>
            </a:r>
          </a:p>
          <a:p>
            <a:r>
              <a:rPr lang="en-US" i="1" dirty="0" err="1" smtClean="0"/>
              <a:t>Heidorn</a:t>
            </a:r>
            <a:r>
              <a:rPr lang="en-US" i="1" dirty="0" smtClean="0"/>
              <a:t> 2008:</a:t>
            </a:r>
          </a:p>
          <a:p>
            <a:pPr lvl="1"/>
            <a:r>
              <a:rPr lang="en-US" dirty="0" smtClean="0"/>
              <a:t>Wrapper induction for museum specimen labels</a:t>
            </a:r>
          </a:p>
          <a:p>
            <a:pPr lvl="1"/>
            <a:r>
              <a:rPr lang="en-US" dirty="0" smtClean="0"/>
              <a:t>Not typical lists</a:t>
            </a:r>
          </a:p>
          <a:p>
            <a:r>
              <a:rPr lang="en-US" dirty="0" smtClean="0"/>
              <a:t>Supervised—will not scale well</a:t>
            </a:r>
          </a:p>
          <a:p>
            <a:r>
              <a:rPr lang="en-US" dirty="0" smtClean="0"/>
              <a:t>Entity attribute extraction–limited ontology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6400800"/>
            <a:ext cx="5486400" cy="228600"/>
            <a:chOff x="1143000" y="45720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3962400" y="45720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43600" y="45720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45720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86600" y="45720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4600" y="4572000"/>
              <a:ext cx="14478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My Dropbox\Projects\School\Presentations\2012.12 Dissertation Proposal\Pictures\ListReader\Child List, Simple, Form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69078" y="1828800"/>
            <a:ext cx="4405845" cy="20503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Semi-supervised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Wrapper Induction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" y="4191000"/>
            <a:ext cx="3505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Child(</a:t>
            </a:r>
            <a:r>
              <a:rPr lang="en-US" sz="1600" dirty="0" smtClean="0">
                <a:solidFill>
                  <a:schemeClr val="accent1"/>
                </a:solidFill>
              </a:rPr>
              <a:t>child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Child-ChildNumber(</a:t>
            </a:r>
            <a:r>
              <a:rPr lang="en-US" sz="1600" dirty="0" smtClean="0">
                <a:solidFill>
                  <a:schemeClr val="accent1"/>
                </a:solidFill>
              </a:rPr>
              <a:t>child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600" dirty="0" smtClean="0"/>
              <a:t>”)</a:t>
            </a:r>
          </a:p>
          <a:p>
            <a:r>
              <a:rPr lang="en-US" sz="1600" dirty="0" smtClean="0"/>
              <a:t>Child-Name(</a:t>
            </a:r>
            <a:r>
              <a:rPr lang="en-US" sz="1600" dirty="0" smtClean="0">
                <a:solidFill>
                  <a:schemeClr val="accent1"/>
                </a:solidFill>
              </a:rPr>
              <a:t>child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1"/>
                </a:solidFill>
              </a:rPr>
              <a:t>name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Name-</a:t>
            </a:r>
            <a:r>
              <a:rPr lang="en-US" sz="1600" dirty="0" err="1" smtClean="0"/>
              <a:t>GivenName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accent1"/>
                </a:solidFill>
              </a:rPr>
              <a:t>name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Sarah</a:t>
            </a:r>
            <a:r>
              <a:rPr lang="en-US" sz="1600" dirty="0" smtClean="0"/>
              <a:t>”)</a:t>
            </a:r>
          </a:p>
          <a:p>
            <a:r>
              <a:rPr lang="en-US" sz="1600" dirty="0" smtClean="0"/>
              <a:t>Child-</a:t>
            </a:r>
            <a:r>
              <a:rPr lang="en-US" sz="1600" dirty="0" err="1" smtClean="0"/>
              <a:t>BirthDate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accent1"/>
                </a:solidFill>
              </a:rPr>
              <a:t>child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1"/>
                </a:solidFill>
              </a:rPr>
              <a:t>date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)</a:t>
            </a:r>
          </a:p>
          <a:p>
            <a:r>
              <a:rPr lang="en-US" sz="1600" dirty="0" err="1" smtClean="0"/>
              <a:t>BirthDate</a:t>
            </a:r>
            <a:r>
              <a:rPr lang="en-US" sz="1600" dirty="0" smtClean="0"/>
              <a:t>-Year(</a:t>
            </a:r>
            <a:r>
              <a:rPr lang="en-US" sz="1600" dirty="0" smtClean="0">
                <a:solidFill>
                  <a:schemeClr val="accent1"/>
                </a:solidFill>
              </a:rPr>
              <a:t>date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1797</a:t>
            </a:r>
            <a:r>
              <a:rPr lang="en-US" sz="1600" dirty="0" smtClean="0"/>
              <a:t>”)</a:t>
            </a:r>
          </a:p>
        </p:txBody>
      </p:sp>
      <p:pic>
        <p:nvPicPr>
          <p:cNvPr id="73" name="Picture 3" descr="C:\My Dropbox\Projects\School\Presentations\2012.12 Dissertation Proposal\Pictures\ListReader\Child List, Simple, Ontolog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43400"/>
            <a:ext cx="3445564" cy="1524000"/>
          </a:xfrm>
          <a:prstGeom prst="rect">
            <a:avLst/>
          </a:prstGeom>
          <a:noFill/>
        </p:spPr>
      </p:pic>
      <p:cxnSp>
        <p:nvCxnSpPr>
          <p:cNvPr id="111" name="Straight Arrow Connector 110"/>
          <p:cNvCxnSpPr/>
          <p:nvPr/>
        </p:nvCxnSpPr>
        <p:spPr>
          <a:xfrm flipH="1">
            <a:off x="2514600" y="2667000"/>
            <a:ext cx="6858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67200" y="51054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Construct Form,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Label First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76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pic>
        <p:nvPicPr>
          <p:cNvPr id="73" name="Picture 3" descr="C:\My Dropbox\Projects\School\Presentations\2012.12 Dissertation Proposal\Pictures\ListReader\Child List, Simple, Onto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3445564" cy="1524000"/>
          </a:xfrm>
          <a:prstGeom prst="rect">
            <a:avLst/>
          </a:prstGeom>
          <a:noFill/>
        </p:spPr>
      </p:pic>
      <p:pic>
        <p:nvPicPr>
          <p:cNvPr id="2050" name="Picture 2" descr="C:\My Dropbox\Projects\School\Presentations\2012.12 Dissertation Proposal\Pictures\ListReader\Child List, Simple, Form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87811" y="1607797"/>
            <a:ext cx="7368378" cy="2964202"/>
          </a:xfrm>
          <a:prstGeom prst="rect">
            <a:avLst/>
          </a:prstGeom>
          <a:noFill/>
        </p:spPr>
      </p:pic>
      <p:cxnSp>
        <p:nvCxnSpPr>
          <p:cNvPr id="111" name="Straight Arrow Connector 110"/>
          <p:cNvCxnSpPr/>
          <p:nvPr/>
        </p:nvCxnSpPr>
        <p:spPr>
          <a:xfrm flipH="1" flipV="1">
            <a:off x="3505200" y="3276600"/>
            <a:ext cx="3810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28800" y="3886200"/>
            <a:ext cx="92764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0" y="4884003"/>
            <a:ext cx="5181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Child.ChildNumber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Child.ChildNumber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Child.Name.GivenName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Sarah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Child.Name.GivenName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b.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Child.BirthDate.Year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1797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Child.BirthDate.Year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3886200"/>
            <a:ext cx="13716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Wrapper Generalization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pic>
        <p:nvPicPr>
          <p:cNvPr id="1027" name="Picture 3" descr="C:\My Dropbox\Projects\School\Presentations\2012.12 Dissertation Proposal\Pictures\ListReader\Child List, Simple, Onto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36" y="1600200"/>
            <a:ext cx="3445564" cy="1524000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2469396" y="4419600"/>
            <a:ext cx="1676400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Child.BirthDate.Year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66800" y="4419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33600" y="4419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428343" y="4419600"/>
            <a:ext cx="478277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b/h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38200" y="4572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8" idx="1"/>
          </p:cNvCxnSpPr>
          <p:nvPr/>
        </p:nvCxnSpPr>
        <p:spPr>
          <a:xfrm>
            <a:off x="1219200" y="4572000"/>
            <a:ext cx="20914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8" idx="3"/>
            <a:endCxn id="27" idx="1"/>
          </p:cNvCxnSpPr>
          <p:nvPr/>
        </p:nvCxnSpPr>
        <p:spPr>
          <a:xfrm>
            <a:off x="1906620" y="4572000"/>
            <a:ext cx="22698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286000" y="4572000"/>
            <a:ext cx="183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2469396" y="3505200"/>
            <a:ext cx="1676400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Child.BirthDate.Year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371600" y="3505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67600" y="3505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133600" y="3505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752600" y="3505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848600" y="35052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143000" y="3657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24000" y="3657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905000" y="3657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286000" y="3657600"/>
            <a:ext cx="183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145796" y="3657600"/>
            <a:ext cx="33218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620000" y="3657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62000" y="3505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57200" y="4419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715000" y="38862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171391" y="4419600"/>
            <a:ext cx="153209" cy="3048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073596" y="4419600"/>
            <a:ext cx="152400" cy="3048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467600" y="4419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835596" y="4419600"/>
            <a:ext cx="152400" cy="3048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454596" y="4419600"/>
            <a:ext cx="152400" cy="3048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848600" y="44196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145796" y="4572000"/>
            <a:ext cx="927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225996" y="4572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606996" y="4572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987996" y="4572000"/>
            <a:ext cx="18339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324600" y="4572000"/>
            <a:ext cx="1143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620000" y="4572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4876800" y="1752600"/>
            <a:ext cx="3505200" cy="923330"/>
            <a:chOff x="533400" y="3276600"/>
            <a:chExt cx="3505200" cy="923330"/>
          </a:xfrm>
        </p:grpSpPr>
        <p:sp>
          <p:nvSpPr>
            <p:cNvPr id="115" name="TextBox 114"/>
            <p:cNvSpPr txBox="1"/>
            <p:nvPr/>
          </p:nvSpPr>
          <p:spPr>
            <a:xfrm>
              <a:off x="533400" y="3276600"/>
              <a:ext cx="35052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1. Sarah, b. 1797.</a:t>
              </a:r>
            </a:p>
            <a:p>
              <a:r>
                <a:rPr lang="fi-FI" dirty="0" smtClean="0"/>
                <a:t>2. Amy, h. 1799, d. i800.</a:t>
              </a:r>
            </a:p>
            <a:p>
              <a:r>
                <a:rPr lang="fi-FI" dirty="0" smtClean="0"/>
                <a:t>3. John Erastus, b. 1836, d. 1876.</a:t>
              </a:r>
              <a:endParaRPr lang="en-US" dirty="0" smtClean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42937" y="3373705"/>
              <a:ext cx="86533" cy="196312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37312" y="3373219"/>
              <a:ext cx="543732" cy="187272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703764" y="3380081"/>
              <a:ext cx="448886" cy="175648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61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C:\My Dropbox\Projects\School\Presentations\2012.12 Dissertation Proposal\Pictures\Motivation\FamilyTre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09813" y="1247775"/>
            <a:ext cx="4524374" cy="5610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What’s the value?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4876800" y="1752600"/>
            <a:ext cx="3505200" cy="923330"/>
            <a:chOff x="533400" y="3276600"/>
            <a:chExt cx="3505200" cy="923330"/>
          </a:xfrm>
        </p:grpSpPr>
        <p:sp>
          <p:nvSpPr>
            <p:cNvPr id="107" name="TextBox 106"/>
            <p:cNvSpPr txBox="1"/>
            <p:nvPr/>
          </p:nvSpPr>
          <p:spPr>
            <a:xfrm>
              <a:off x="533400" y="3276600"/>
              <a:ext cx="35052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1. Sarah, b. 1797.</a:t>
              </a:r>
            </a:p>
            <a:p>
              <a:r>
                <a:rPr lang="fi-FI" dirty="0" smtClean="0"/>
                <a:t>2. Amy, h. 1799, d. i800.</a:t>
              </a:r>
            </a:p>
            <a:p>
              <a:r>
                <a:rPr lang="fi-FI" dirty="0" smtClean="0"/>
                <a:t>3. John Erastus, b. 1836, d. 1876.</a:t>
              </a:r>
              <a:endParaRPr lang="en-US" dirty="0" smtClean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42937" y="3373705"/>
              <a:ext cx="86533" cy="196312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37312" y="3373219"/>
              <a:ext cx="543732" cy="187272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703764" y="3380081"/>
              <a:ext cx="448886" cy="175648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Wrapper Generalization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469396" y="4419600"/>
            <a:ext cx="1676400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Child.BirthDate.Year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66800" y="4419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33600" y="4419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429966" y="4419600"/>
            <a:ext cx="475034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b/h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38200" y="4572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28" idx="1"/>
          </p:cNvCxnSpPr>
          <p:nvPr/>
        </p:nvCxnSpPr>
        <p:spPr>
          <a:xfrm>
            <a:off x="1219200" y="4572000"/>
            <a:ext cx="21076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8" idx="3"/>
            <a:endCxn id="27" idx="1"/>
          </p:cNvCxnSpPr>
          <p:nvPr/>
        </p:nvCxnSpPr>
        <p:spPr>
          <a:xfrm>
            <a:off x="1905000" y="4572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286000" y="4572000"/>
            <a:ext cx="183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2469396" y="3505200"/>
            <a:ext cx="1676400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Child.BirthDate.Year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371600" y="3505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67600" y="3505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133600" y="3505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752600" y="3505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848600" y="35052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143000" y="3657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24000" y="3657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905000" y="3657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286000" y="3657600"/>
            <a:ext cx="183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145796" y="3657600"/>
            <a:ext cx="33218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620000" y="3657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62000" y="3505200"/>
            <a:ext cx="304800" cy="39790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57200" y="4419600"/>
            <a:ext cx="304800" cy="39790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715000" y="38862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171391" y="4419600"/>
            <a:ext cx="153209" cy="3048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073596" y="4419600"/>
            <a:ext cx="152400" cy="3048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467600" y="4419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835596" y="4419600"/>
            <a:ext cx="152400" cy="3048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454596" y="4419600"/>
            <a:ext cx="152400" cy="3048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848600" y="44196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145796" y="4572000"/>
            <a:ext cx="927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225996" y="4572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606996" y="4572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987996" y="4572000"/>
            <a:ext cx="18339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324600" y="4572000"/>
            <a:ext cx="1143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620000" y="4572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469396" y="5334000"/>
            <a:ext cx="1676400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Child.BirthDate.Year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066800" y="53340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133600" y="53340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420238" y="5334000"/>
            <a:ext cx="484761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b/h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838200" y="54864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3"/>
            <a:endCxn id="82" idx="1"/>
          </p:cNvCxnSpPr>
          <p:nvPr/>
        </p:nvCxnSpPr>
        <p:spPr>
          <a:xfrm>
            <a:off x="1219200" y="5486400"/>
            <a:ext cx="20103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2" idx="3"/>
            <a:endCxn id="81" idx="1"/>
          </p:cNvCxnSpPr>
          <p:nvPr/>
        </p:nvCxnSpPr>
        <p:spPr>
          <a:xfrm>
            <a:off x="1904999" y="5486400"/>
            <a:ext cx="22860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286000" y="5486400"/>
            <a:ext cx="183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57200" y="5334000"/>
            <a:ext cx="304800" cy="39790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5715000" y="48006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5517396" y="5334000"/>
            <a:ext cx="1750096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Child.DeathDate.Year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419600" y="53340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7467600" y="53340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181600" y="53340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800600" y="53340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848600" y="53340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145796" y="5486400"/>
            <a:ext cx="2738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572000" y="54864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953000" y="54864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334000" y="5486400"/>
            <a:ext cx="183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3"/>
          </p:cNvCxnSpPr>
          <p:nvPr/>
        </p:nvCxnSpPr>
        <p:spPr>
          <a:xfrm>
            <a:off x="7267492" y="5486400"/>
            <a:ext cx="20010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7620000" y="54864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970313" y="2111886"/>
            <a:ext cx="119226" cy="196312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161500" y="2141590"/>
            <a:ext cx="443963" cy="179983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710907" y="2132550"/>
            <a:ext cx="425389" cy="173328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17972" y="2129402"/>
            <a:ext cx="468541" cy="175648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3" descr="C:\My Dropbox\Projects\School\Presentations\2012.12 Dissertation Proposal\Pictures\ListReader\Child List, Simple, Ontolog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3036" y="1618586"/>
            <a:ext cx="3445564" cy="148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7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Wrapper Generalization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as Beam Search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wrapper from first record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predefined set of wrapper adjustments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alternate wrappers with:</a:t>
            </a:r>
          </a:p>
          <a:p>
            <a:pPr marL="914400" lvl="1" indent="-514350"/>
            <a:r>
              <a:rPr lang="en-US" dirty="0" smtClean="0"/>
              <a:t>“Prior” (is like known list structure)</a:t>
            </a:r>
          </a:p>
          <a:p>
            <a:pPr marL="914400" lvl="1" indent="-514350"/>
            <a:r>
              <a:rPr lang="en-US" dirty="0" smtClean="0"/>
              <a:t>“Likelihood” (how well they match next text)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best to wrapper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until end of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10" name="Rectangle 9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Mapping Sequential Labels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to Predicates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76800" y="4189274"/>
            <a:ext cx="3505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Child(</a:t>
            </a:r>
            <a:r>
              <a:rPr lang="en-US" dirty="0" smtClean="0">
                <a:solidFill>
                  <a:schemeClr val="accent1"/>
                </a:solidFill>
              </a:rPr>
              <a:t>child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Child-ChildNumber(</a:t>
            </a:r>
            <a:r>
              <a:rPr lang="en-US" dirty="0" smtClean="0">
                <a:solidFill>
                  <a:schemeClr val="accent1"/>
                </a:solidFill>
              </a:rPr>
              <a:t>child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Child-Name(</a:t>
            </a:r>
            <a:r>
              <a:rPr lang="en-US" dirty="0" smtClean="0">
                <a:solidFill>
                  <a:schemeClr val="accent1"/>
                </a:solidFill>
              </a:rPr>
              <a:t>child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Name-</a:t>
            </a:r>
            <a:r>
              <a:rPr lang="en-US" dirty="0" err="1" smtClean="0"/>
              <a:t>GivenName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Sarah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Child-</a:t>
            </a:r>
            <a:r>
              <a:rPr lang="en-US" dirty="0" err="1" smtClean="0"/>
              <a:t>BirthDate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child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date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BirthDate</a:t>
            </a:r>
            <a:r>
              <a:rPr lang="en-US" dirty="0" smtClean="0"/>
              <a:t>-Year(</a:t>
            </a:r>
            <a:r>
              <a:rPr lang="en-US" dirty="0" smtClean="0">
                <a:solidFill>
                  <a:schemeClr val="accent1"/>
                </a:solidFill>
              </a:rPr>
              <a:t>date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1797</a:t>
            </a:r>
            <a:r>
              <a:rPr lang="en-US" dirty="0" smtClean="0"/>
              <a:t>”)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6400" y="2656344"/>
            <a:ext cx="5791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Child.ChildNumber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Child.ChildNumber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Child.Name.GivenName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Sarah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Child.Name.GivenName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Child.BirthDate.Year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1797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Child.BirthDate.Year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1" name="Picture 3" descr="C:\My Dropbox\Projects\School\Presentations\2012.12 Dissertation Proposal\Pictures\ListReader\Child List, Simple, Ontolog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800" y="4265474"/>
            <a:ext cx="3445564" cy="1487227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2895600" y="36576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267200" y="510367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62000" y="1752600"/>
            <a:ext cx="1600200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Child.ChildNumber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90800" y="1752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71800" y="1752600"/>
            <a:ext cx="1981200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Child.Name.GivenName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79396" y="1752600"/>
            <a:ext cx="1676400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Child.BirthDate.Year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81600" y="1752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153400" y="1752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43600" y="1752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62600" y="1752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2400" y="17526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534400" y="17526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33400" y="1905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743200" y="1905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53000" y="1905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334000" y="1905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15000" y="1905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96000" y="1905000"/>
            <a:ext cx="183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955796" y="1905000"/>
            <a:ext cx="1976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05800" y="1905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62200" y="1905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572000" y="218224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Weakly Supervised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Wrapper Induction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wrappers and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Spot list by repeated 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best ontology fragments for best-labeled record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Generalize wrapper</a:t>
            </a:r>
          </a:p>
          <a:p>
            <a:pPr marL="914400" lvl="1" indent="-514350"/>
            <a:r>
              <a:rPr lang="en-US" dirty="0" smtClean="0"/>
              <a:t>Both above and below</a:t>
            </a:r>
          </a:p>
          <a:p>
            <a:pPr marL="914400" lvl="1" indent="-514350"/>
            <a:r>
              <a:rPr lang="en-US" dirty="0" smtClean="0"/>
              <a:t>Active learning without human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10" name="Rectangle 9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15771" y="1905000"/>
            <a:ext cx="8900808" cy="1964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Knowledge from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Previously Wrapped Lists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10" name="Rectangle 9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pic>
        <p:nvPicPr>
          <p:cNvPr id="2050" name="Picture 2" descr="C:\My Dropbox\Projects\School\Presentations\2012.12 Dissertation Proposal\Pictures\ListReader\Child List 1, Input Scenario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56" y="2013626"/>
            <a:ext cx="6970712" cy="393700"/>
          </a:xfrm>
          <a:prstGeom prst="rect">
            <a:avLst/>
          </a:prstGeom>
          <a:noFill/>
        </p:spPr>
      </p:pic>
      <p:pic>
        <p:nvPicPr>
          <p:cNvPr id="2051" name="Picture 3" descr="C:\My Dropbox\Projects\School\Presentations\2012.12 Dissertation Proposal\Pictures\ListReader\Index, Input Scenario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900" y="4953000"/>
            <a:ext cx="3111500" cy="3302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2484456" y="2699426"/>
            <a:ext cx="1066800" cy="457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Child.ChildNumber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56056" y="2775626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37056" y="2699426"/>
            <a:ext cx="1219200" cy="457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Child.Name.GivenName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852" y="2699426"/>
            <a:ext cx="1416804" cy="457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Child.BirthDate.Year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61056" y="2775626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580456" y="2775626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;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23056" y="2775626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42056" y="2775626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74856" y="2775626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255856" y="2928026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08456" y="2928026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3"/>
            <a:endCxn id="20" idx="1"/>
          </p:cNvCxnSpPr>
          <p:nvPr/>
        </p:nvCxnSpPr>
        <p:spPr>
          <a:xfrm>
            <a:off x="5456256" y="2928026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13456" y="2928026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294456" y="2928026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75456" y="2928026"/>
            <a:ext cx="183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21" idx="1"/>
          </p:cNvCxnSpPr>
          <p:nvPr/>
        </p:nvCxnSpPr>
        <p:spPr>
          <a:xfrm>
            <a:off x="8275656" y="2928026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</p:cNvCxnSpPr>
          <p:nvPr/>
        </p:nvCxnSpPr>
        <p:spPr>
          <a:xfrm>
            <a:off x="8732856" y="2928026"/>
            <a:ext cx="2286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  <a:endCxn id="17" idx="1"/>
          </p:cNvCxnSpPr>
          <p:nvPr/>
        </p:nvCxnSpPr>
        <p:spPr>
          <a:xfrm>
            <a:off x="3551256" y="2928026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My Dropbox\Projects\School\Presentations\2012.12 Dissertation Proposal\Pictures\ListReader\Index, Ontolog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88142"/>
            <a:ext cx="3048000" cy="1828800"/>
          </a:xfrm>
          <a:prstGeom prst="rect">
            <a:avLst/>
          </a:prstGeom>
          <a:noFill/>
        </p:spPr>
      </p:pic>
      <p:sp>
        <p:nvSpPr>
          <p:cNvPr id="35" name="Rounded Rectangle 34"/>
          <p:cNvSpPr/>
          <p:nvPr/>
        </p:nvSpPr>
        <p:spPr>
          <a:xfrm>
            <a:off x="1067652" y="3309026"/>
            <a:ext cx="1493004" cy="457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Child.DeathDate.Year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865456" y="3385226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;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1856" y="3385226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0856" y="3385226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46456" y="3385226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endCxn id="39" idx="1"/>
          </p:cNvCxnSpPr>
          <p:nvPr/>
        </p:nvCxnSpPr>
        <p:spPr>
          <a:xfrm>
            <a:off x="198456" y="3232826"/>
            <a:ext cx="1524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03256" y="3537626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84256" y="3537626"/>
            <a:ext cx="183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3"/>
            <a:endCxn id="37" idx="1"/>
          </p:cNvCxnSpPr>
          <p:nvPr/>
        </p:nvCxnSpPr>
        <p:spPr>
          <a:xfrm>
            <a:off x="2560656" y="3537626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7" idx="3"/>
            <a:endCxn id="40" idx="1"/>
          </p:cNvCxnSpPr>
          <p:nvPr/>
        </p:nvCxnSpPr>
        <p:spPr>
          <a:xfrm>
            <a:off x="3017856" y="3537626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313256" y="3309026"/>
            <a:ext cx="1676400" cy="457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Child.Spouse.Name.GivenName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903072" y="3385226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123256" y="3385226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504256" y="3385226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>
            <a:stCxn id="40" idx="3"/>
            <a:endCxn id="48" idx="1"/>
          </p:cNvCxnSpPr>
          <p:nvPr/>
        </p:nvCxnSpPr>
        <p:spPr>
          <a:xfrm>
            <a:off x="3627456" y="3537626"/>
            <a:ext cx="27561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8" idx="3"/>
            <a:endCxn id="47" idx="1"/>
          </p:cNvCxnSpPr>
          <p:nvPr/>
        </p:nvCxnSpPr>
        <p:spPr>
          <a:xfrm>
            <a:off x="4055472" y="3537626"/>
            <a:ext cx="25778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7" idx="3"/>
            <a:endCxn id="49" idx="1"/>
          </p:cNvCxnSpPr>
          <p:nvPr/>
        </p:nvCxnSpPr>
        <p:spPr>
          <a:xfrm>
            <a:off x="7894656" y="3537626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52" idx="1"/>
          </p:cNvCxnSpPr>
          <p:nvPr/>
        </p:nvCxnSpPr>
        <p:spPr>
          <a:xfrm>
            <a:off x="8275656" y="3537626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6218256" y="3309026"/>
            <a:ext cx="1676400" cy="457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Child.Spouse.Name.Surname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47" idx="3"/>
            <a:endCxn id="77" idx="1"/>
          </p:cNvCxnSpPr>
          <p:nvPr/>
        </p:nvCxnSpPr>
        <p:spPr>
          <a:xfrm>
            <a:off x="5989656" y="3537626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98456" y="3232826"/>
            <a:ext cx="8763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225899" y="4164204"/>
            <a:ext cx="6320413" cy="1909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List Spotting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10" name="Rectangle 9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2512169" y="3271897"/>
            <a:ext cx="42291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1. Sarah, b. 1797.</a:t>
            </a:r>
          </a:p>
          <a:p>
            <a:r>
              <a:rPr lang="fi-FI" sz="3200" dirty="0" smtClean="0"/>
              <a:t>2. Amy, h. 1799, d. i800.</a:t>
            </a:r>
          </a:p>
          <a:p>
            <a:r>
              <a:rPr lang="fi-FI" sz="3200" dirty="0" smtClean="0"/>
              <a:t>3. John Erastus, b. 1836.</a:t>
            </a:r>
            <a:endParaRPr lang="en-US" sz="3200" dirty="0" smtClean="0"/>
          </a:p>
        </p:txBody>
      </p:sp>
      <p:sp>
        <p:nvSpPr>
          <p:cNvPr id="24" name="Rounded Rectangle 23"/>
          <p:cNvSpPr/>
          <p:nvPr/>
        </p:nvSpPr>
        <p:spPr>
          <a:xfrm flipH="1">
            <a:off x="2810618" y="3394143"/>
            <a:ext cx="107948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 flipH="1">
            <a:off x="2810618" y="3864043"/>
            <a:ext cx="107948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 flipH="1">
            <a:off x="2810618" y="4352993"/>
            <a:ext cx="107948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969173" y="3398196"/>
            <a:ext cx="954740" cy="356681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75658" y="3907277"/>
            <a:ext cx="741577" cy="356681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59023" y="4362856"/>
            <a:ext cx="808825" cy="356681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 flipH="1">
            <a:off x="6465653" y="4349075"/>
            <a:ext cx="107948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 flipH="1">
            <a:off x="6439032" y="3854586"/>
            <a:ext cx="107948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 flipH="1">
            <a:off x="5350172" y="3377930"/>
            <a:ext cx="107948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830612" y="2133600"/>
            <a:ext cx="1066800" cy="457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Child.ChildNumber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124200" y="22098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05200" y="2133600"/>
            <a:ext cx="1219200" cy="457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Child.Name.GivenName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250196" y="22098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endCxn id="52" idx="1"/>
          </p:cNvCxnSpPr>
          <p:nvPr/>
        </p:nvCxnSpPr>
        <p:spPr>
          <a:xfrm>
            <a:off x="1631196" y="2362200"/>
            <a:ext cx="19941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3"/>
            <a:endCxn id="54" idx="1"/>
          </p:cNvCxnSpPr>
          <p:nvPr/>
        </p:nvCxnSpPr>
        <p:spPr>
          <a:xfrm>
            <a:off x="3276600" y="23622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3"/>
            <a:endCxn id="53" idx="1"/>
          </p:cNvCxnSpPr>
          <p:nvPr/>
        </p:nvCxnSpPr>
        <p:spPr>
          <a:xfrm>
            <a:off x="2897412" y="2362200"/>
            <a:ext cx="2267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 flipH="1">
            <a:off x="2133600" y="3383603"/>
            <a:ext cx="409504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584508" y="3393332"/>
            <a:ext cx="200846" cy="356681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99099" y="3863502"/>
            <a:ext cx="200846" cy="356681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599099" y="4359612"/>
            <a:ext cx="200846" cy="356681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763968" y="22098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086600" y="22098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stCxn id="72" idx="3"/>
            <a:endCxn id="73" idx="1"/>
          </p:cNvCxnSpPr>
          <p:nvPr/>
        </p:nvCxnSpPr>
        <p:spPr>
          <a:xfrm>
            <a:off x="6916368" y="2362200"/>
            <a:ext cx="17023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 flipH="1">
            <a:off x="2148192" y="3850531"/>
            <a:ext cx="409504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 flipH="1">
            <a:off x="2146571" y="4356369"/>
            <a:ext cx="409504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 flipH="1">
            <a:off x="6617108" y="4346642"/>
            <a:ext cx="409504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 flipH="1">
            <a:off x="6598593" y="3860259"/>
            <a:ext cx="409504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 flipH="1">
            <a:off x="5501415" y="3373876"/>
            <a:ext cx="409504" cy="37775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Select Ontology Fragments and Label the Starting Record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10" name="Rectangle 9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pic>
        <p:nvPicPr>
          <p:cNvPr id="2051" name="Picture 3" descr="C:\My Dropbox\Projects\School\Presentations\2012.12 Dissertation Proposal\Pictures\ListReader\Index, Input Scenario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00" y="5715000"/>
            <a:ext cx="3111500" cy="330200"/>
          </a:xfrm>
          <a:prstGeom prst="rect">
            <a:avLst/>
          </a:prstGeom>
          <a:noFill/>
        </p:spPr>
      </p:pic>
      <p:pic>
        <p:nvPicPr>
          <p:cNvPr id="2052" name="Picture 4" descr="C:\My Dropbox\Projects\School\Presentations\2012.12 Dissertation Proposal\Pictures\ListReader\Index, Ontolog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8700" y="3870960"/>
            <a:ext cx="2814637" cy="1688782"/>
          </a:xfrm>
          <a:prstGeom prst="rect">
            <a:avLst/>
          </a:prstGeom>
          <a:noFill/>
        </p:spPr>
      </p:pic>
      <p:sp>
        <p:nvSpPr>
          <p:cNvPr id="67" name="Rounded Rectangle 66"/>
          <p:cNvSpPr/>
          <p:nvPr/>
        </p:nvSpPr>
        <p:spPr>
          <a:xfrm>
            <a:off x="1678212" y="2895600"/>
            <a:ext cx="1066800" cy="457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Child.ChildNumber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971800" y="29718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97796" y="29718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>
            <a:endCxn id="67" idx="1"/>
          </p:cNvCxnSpPr>
          <p:nvPr/>
        </p:nvCxnSpPr>
        <p:spPr>
          <a:xfrm>
            <a:off x="1478796" y="3124200"/>
            <a:ext cx="19941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7" idx="3"/>
            <a:endCxn id="68" idx="1"/>
          </p:cNvCxnSpPr>
          <p:nvPr/>
        </p:nvCxnSpPr>
        <p:spPr>
          <a:xfrm>
            <a:off x="2745012" y="3124200"/>
            <a:ext cx="2267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876800" y="1752600"/>
            <a:ext cx="251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1. Sarah, b. 1797.</a:t>
            </a:r>
          </a:p>
          <a:p>
            <a:r>
              <a:rPr lang="fi-FI" dirty="0" smtClean="0"/>
              <a:t>2. Amy, h. 1799, d. i800.</a:t>
            </a:r>
          </a:p>
          <a:p>
            <a:r>
              <a:rPr lang="fi-FI" dirty="0" smtClean="0"/>
              <a:t>3. John Erastus, b. 1836.</a:t>
            </a:r>
            <a:endParaRPr lang="en-US" dirty="0" smtClean="0"/>
          </a:p>
        </p:txBody>
      </p:sp>
      <p:sp>
        <p:nvSpPr>
          <p:cNvPr id="94" name="Rectangle 93"/>
          <p:cNvSpPr/>
          <p:nvPr/>
        </p:nvSpPr>
        <p:spPr>
          <a:xfrm>
            <a:off x="4970313" y="2384936"/>
            <a:ext cx="119226" cy="196312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177375" y="2395590"/>
            <a:ext cx="443963" cy="179983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692630" y="2392899"/>
            <a:ext cx="457201" cy="194657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683022" y="2402452"/>
            <a:ext cx="663803" cy="175648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71" idx="0"/>
          </p:cNvCxnSpPr>
          <p:nvPr/>
        </p:nvCxnSpPr>
        <p:spPr>
          <a:xfrm flipV="1">
            <a:off x="1288296" y="2514600"/>
            <a:ext cx="3588504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3200400" y="2590800"/>
            <a:ext cx="1905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2971800" y="2590800"/>
            <a:ext cx="2438400" cy="2514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endCxn id="97" idx="2"/>
          </p:cNvCxnSpPr>
          <p:nvPr/>
        </p:nvCxnSpPr>
        <p:spPr>
          <a:xfrm flipV="1">
            <a:off x="3886200" y="2578100"/>
            <a:ext cx="2128724" cy="2527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2832100" y="5410200"/>
            <a:ext cx="762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2051" idx="0"/>
          </p:cNvCxnSpPr>
          <p:nvPr/>
        </p:nvCxnSpPr>
        <p:spPr>
          <a:xfrm flipH="1" flipV="1">
            <a:off x="3822700" y="5410200"/>
            <a:ext cx="3175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6019800" y="2645924"/>
            <a:ext cx="303179" cy="1697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 flipV="1">
            <a:off x="7086600" y="2667000"/>
            <a:ext cx="9906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7086600" y="4343400"/>
            <a:ext cx="1066800" cy="457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Child.BirthDate.Year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731348" y="4419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350348" y="4419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502748" y="45720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1" idx="1"/>
          </p:cNvCxnSpPr>
          <p:nvPr/>
        </p:nvCxnSpPr>
        <p:spPr>
          <a:xfrm>
            <a:off x="6883748" y="4572000"/>
            <a:ext cx="20285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6000344" y="44196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>
            <a:stCxn id="91" idx="3"/>
            <a:endCxn id="54" idx="1"/>
          </p:cNvCxnSpPr>
          <p:nvPr/>
        </p:nvCxnSpPr>
        <p:spPr>
          <a:xfrm>
            <a:off x="6152744" y="4572000"/>
            <a:ext cx="1976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Merge Ontology and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Wrapper Fragments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10" name="Rectangle 9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pic>
        <p:nvPicPr>
          <p:cNvPr id="105474" name="Picture 2" descr="C:\My Dropbox\Projects\School\Presentations\2012.12 Dissertation Proposal\Pictures\ListReader\Child List, Scenario 2, Ontology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2438400" cy="2146300"/>
          </a:xfrm>
          <a:prstGeom prst="rect">
            <a:avLst/>
          </a:prstGeom>
          <a:noFill/>
        </p:spPr>
      </p:pic>
      <p:pic>
        <p:nvPicPr>
          <p:cNvPr id="105475" name="Picture 3" descr="C:\My Dropbox\Projects\School\Presentations\2012.12 Dissertation Proposal\Pictures\ListReader\Child List, Scenario 2, Output Ontology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76500" y="3886200"/>
            <a:ext cx="4508499" cy="2044700"/>
          </a:xfrm>
          <a:prstGeom prst="rect">
            <a:avLst/>
          </a:prstGeom>
          <a:noFill/>
        </p:spPr>
      </p:pic>
      <p:pic>
        <p:nvPicPr>
          <p:cNvPr id="105476" name="Picture 4" descr="C:\My Dropbox\Projects\School\Presentations\2012.12 Dissertation Proposal\Pictures\ListReader\Child List, Scenario 2, Ontology 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33349" y="1828800"/>
            <a:ext cx="4595202" cy="1346200"/>
          </a:xfrm>
          <a:prstGeom prst="rect">
            <a:avLst/>
          </a:prstGeom>
          <a:noFill/>
        </p:spPr>
      </p:pic>
      <p:cxnSp>
        <p:nvCxnSpPr>
          <p:cNvPr id="111" name="Straight Arrow Connector 110"/>
          <p:cNvCxnSpPr/>
          <p:nvPr/>
        </p:nvCxnSpPr>
        <p:spPr>
          <a:xfrm>
            <a:off x="2057400" y="2209800"/>
            <a:ext cx="21336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800600" y="2362200"/>
            <a:ext cx="12192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Generalize Wrapper,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&amp; Learn New Fields without User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10" name="Rectangle 9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48902" y="3655979"/>
            <a:ext cx="4213698" cy="1569660"/>
            <a:chOff x="2590800" y="2819400"/>
            <a:chExt cx="3505200" cy="2603910"/>
          </a:xfrm>
        </p:grpSpPr>
        <p:sp>
          <p:nvSpPr>
            <p:cNvPr id="90" name="TextBox 89"/>
            <p:cNvSpPr txBox="1"/>
            <p:nvPr/>
          </p:nvSpPr>
          <p:spPr>
            <a:xfrm>
              <a:off x="2590800" y="2819400"/>
              <a:ext cx="3505200" cy="26039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3200" dirty="0" smtClean="0"/>
                <a:t>1. Sarah, b. 1797.</a:t>
              </a:r>
            </a:p>
            <a:p>
              <a:r>
                <a:rPr lang="fi-FI" sz="3200" dirty="0" smtClean="0"/>
                <a:t>2. Amy, h. 1799, d. i800.</a:t>
              </a:r>
            </a:p>
            <a:p>
              <a:r>
                <a:rPr lang="fi-FI" sz="3200" dirty="0" smtClean="0"/>
                <a:t>3. John Erastus, b. 1836.</a:t>
              </a:r>
              <a:endParaRPr lang="en-US" sz="3200" dirty="0" smtClean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663176" y="4643202"/>
              <a:ext cx="164990" cy="548370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74697" y="4651165"/>
              <a:ext cx="646488" cy="524269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15863" y="4635024"/>
              <a:ext cx="679185" cy="556546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702864" y="4647270"/>
              <a:ext cx="986470" cy="544300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3352800" y="3810000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352800" y="51054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638800" y="2514600"/>
            <a:ext cx="1143000" cy="457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Child.DeathDate.Year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03004" y="25908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22004" y="25908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>
            <a:off x="5074404" y="27432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3"/>
          </p:cNvCxnSpPr>
          <p:nvPr/>
        </p:nvCxnSpPr>
        <p:spPr>
          <a:xfrm>
            <a:off x="5455404" y="2743200"/>
            <a:ext cx="183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410200" y="2971800"/>
            <a:ext cx="17526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010400" y="25908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27" idx="3"/>
            <a:endCxn id="38" idx="1"/>
          </p:cNvCxnSpPr>
          <p:nvPr/>
        </p:nvCxnSpPr>
        <p:spPr>
          <a:xfrm>
            <a:off x="6781800" y="27432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343400" y="2895600"/>
            <a:ext cx="5334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66961" y="4267200"/>
            <a:ext cx="721731" cy="335491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8" grpId="0" animBg="1"/>
      <p:bldP spid="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Thesis Statement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dirty="0" smtClean="0"/>
              <a:t>It is possible to </a:t>
            </a:r>
            <a:r>
              <a:rPr lang="en-US" u="sng" dirty="0" smtClean="0"/>
              <a:t>populate</a:t>
            </a:r>
            <a:r>
              <a:rPr lang="en-US" dirty="0" smtClean="0"/>
              <a:t> an </a:t>
            </a:r>
            <a:r>
              <a:rPr lang="en-US" u="sng" dirty="0" smtClean="0"/>
              <a:t>ontology</a:t>
            </a:r>
            <a:r>
              <a:rPr lang="en-US" dirty="0" smtClean="0"/>
              <a:t> semi-automatically, with better than state-of-the-art </a:t>
            </a:r>
            <a:r>
              <a:rPr lang="en-US" u="sng" dirty="0" smtClean="0"/>
              <a:t>accuracy</a:t>
            </a:r>
            <a:r>
              <a:rPr lang="en-US" dirty="0" smtClean="0"/>
              <a:t> and </a:t>
            </a:r>
            <a:r>
              <a:rPr lang="en-US" u="sng" dirty="0" smtClean="0"/>
              <a:t>cost</a:t>
            </a:r>
            <a:r>
              <a:rPr lang="en-US" dirty="0" smtClean="0"/>
              <a:t>, by inducing information extraction </a:t>
            </a:r>
            <a:r>
              <a:rPr lang="en-US" u="sng" dirty="0" smtClean="0"/>
              <a:t>wrappers</a:t>
            </a:r>
            <a:r>
              <a:rPr lang="en-US" dirty="0" smtClean="0"/>
              <a:t> to extract the stated facts in the </a:t>
            </a:r>
            <a:r>
              <a:rPr lang="en-US" u="sng" dirty="0" smtClean="0"/>
              <a:t>lists</a:t>
            </a:r>
            <a:r>
              <a:rPr lang="en-US" dirty="0" smtClean="0"/>
              <a:t> of an </a:t>
            </a:r>
            <a:r>
              <a:rPr lang="en-US" u="sng" dirty="0" smtClean="0"/>
              <a:t>OCRed</a:t>
            </a:r>
            <a:r>
              <a:rPr lang="en-US" dirty="0" smtClean="0"/>
              <a:t> document, </a:t>
            </a:r>
            <a:r>
              <a:rPr lang="en-US" i="1" u="sng" dirty="0" smtClean="0"/>
              <a:t>firstly</a:t>
            </a:r>
            <a:r>
              <a:rPr lang="en-US" dirty="0" smtClean="0"/>
              <a:t> relying only on a single user-provided field label for each field in each list, and </a:t>
            </a:r>
            <a:r>
              <a:rPr lang="en-US" i="1" u="sng" dirty="0" smtClean="0"/>
              <a:t>secondly</a:t>
            </a:r>
            <a:r>
              <a:rPr lang="en-US" dirty="0" smtClean="0"/>
              <a:t> relying on less ongoing user involvement by leveraging the wrappers induced and facts extracted previously from other lists.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What’s been done already?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81200" y="1872006"/>
          <a:ext cx="5181601" cy="3385545"/>
        </p:xfrm>
        <a:graphic>
          <a:graphicData uri="http://schemas.openxmlformats.org/drawingml/2006/table">
            <a:tbl>
              <a:tblPr/>
              <a:tblGrid>
                <a:gridCol w="2495673"/>
                <a:gridCol w="671482"/>
                <a:gridCol w="671482"/>
                <a:gridCol w="671482"/>
                <a:gridCol w="671482"/>
              </a:tblGrid>
              <a:tr h="4901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Wrapper  Induction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Noise Tolerant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Rich Ontology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Scalable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blanco_redundancy_2010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dalvi_automatic_2010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gupta_answering_2009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carlson_bootstrapping_2008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heidorn_automatic_2008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chang_automatic_2003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crescenzi_roadrunner_2001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lerman_automatic_2001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chidlovskii_wrapper_2000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kushmerick_wrapper_2000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lerman_learning_2000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89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thomas_t-wrappers_1999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adelberg_nodose_1998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174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kushmerick_wrapper_1997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48100" y="5943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1.0 = well-covered</a:t>
            </a:r>
          </a:p>
          <a:p>
            <a:r>
              <a:rPr lang="en-US" sz="1200" dirty="0" smtClean="0"/>
              <a:t>0.0 = not covered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Four Hypotheses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a single labeling of each field sufficient?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fully automatic induction possible?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 err="1" smtClean="0"/>
              <a:t>ListReader</a:t>
            </a:r>
            <a:r>
              <a:rPr lang="en-US" dirty="0" smtClean="0"/>
              <a:t> perform increasingly better?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induced wrappers better than the best?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Hypothesis 1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Single user labeling of each field per list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Evaluate detecting new optional fields</a:t>
            </a:r>
          </a:p>
          <a:p>
            <a:pPr marL="514350" indent="-514350"/>
            <a:r>
              <a:rPr lang="en-US" dirty="0" smtClean="0"/>
              <a:t>Evaluate semi-supervised wrapper induction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Hypothesis 2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No user input required with imperfect recognizers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Find required level of noisy recognizer P &amp;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Hypothesis 3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Increasing repository knowledge decreases the cost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Show repository can produce </a:t>
            </a:r>
            <a:r>
              <a:rPr lang="en-US" i="1" dirty="0" smtClean="0"/>
              <a:t>P</a:t>
            </a:r>
            <a:r>
              <a:rPr lang="en-US" dirty="0" smtClean="0"/>
              <a:t>- and </a:t>
            </a:r>
            <a:r>
              <a:rPr lang="en-US" i="1" dirty="0" smtClean="0"/>
              <a:t>R</a:t>
            </a:r>
            <a:r>
              <a:rPr lang="en-US" dirty="0" smtClean="0"/>
              <a:t>-level recognizers</a:t>
            </a:r>
          </a:p>
          <a:p>
            <a:pPr marL="514350" indent="-514350"/>
            <a:r>
              <a:rPr lang="en-US" dirty="0" smtClean="0"/>
              <a:t>Evaluate number of user-provided labels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Hypothesis 4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err="1" smtClean="0"/>
              <a:t>ListReader</a:t>
            </a:r>
            <a:r>
              <a:rPr lang="en-US" dirty="0" smtClean="0"/>
              <a:t> performs better than a representative state-of-the-art information extraction system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Compare </a:t>
            </a:r>
            <a:r>
              <a:rPr lang="en-US" dirty="0" err="1" smtClean="0"/>
              <a:t>ListReader</a:t>
            </a:r>
            <a:r>
              <a:rPr lang="en-US" dirty="0" smtClean="0"/>
              <a:t> with the supervised CRF in Mallet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Evaluation Metrics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Precision</a:t>
            </a:r>
          </a:p>
          <a:p>
            <a:pPr marL="514350" indent="-514350"/>
            <a:r>
              <a:rPr lang="en-US" dirty="0" smtClean="0"/>
              <a:t>Recall</a:t>
            </a:r>
          </a:p>
          <a:p>
            <a:pPr marL="514350" indent="-514350"/>
            <a:r>
              <a:rPr lang="en-US" dirty="0" smtClean="0"/>
              <a:t>F-measure</a:t>
            </a:r>
          </a:p>
          <a:p>
            <a:pPr marL="514350" indent="-514350"/>
            <a:r>
              <a:rPr lang="en-US" dirty="0" smtClean="0"/>
              <a:t>Accuracy</a:t>
            </a:r>
          </a:p>
          <a:p>
            <a:pPr marL="514350" indent="-514350"/>
            <a:r>
              <a:rPr lang="en-US" dirty="0" smtClean="0"/>
              <a:t>Number of user-provided 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Corpus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2667000" cy="338296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Dev. set: ~100 pages</a:t>
            </a:r>
          </a:p>
          <a:p>
            <a:pPr marL="514350" indent="-514350"/>
            <a:r>
              <a:rPr lang="en-US" dirty="0" smtClean="0"/>
              <a:t>Blind set:  ~400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053" name="Picture 5" descr="C:\My Dropbox\Projects\School\Presentations\2012.12 Dissertation Proposal\Pictures\ListReader\Child List.png"/>
          <p:cNvPicPr>
            <a:picLocks noChangeAspect="1" noChangeArrowheads="1"/>
          </p:cNvPicPr>
          <p:nvPr/>
        </p:nvPicPr>
        <p:blipFill>
          <a:blip r:embed="rId3" cstate="print">
            <a:lum bright="-18000" contrast="32000"/>
          </a:blip>
          <a:srcRect/>
          <a:stretch>
            <a:fillRect/>
          </a:stretch>
        </p:blipFill>
        <p:spPr bwMode="auto">
          <a:xfrm>
            <a:off x="5029200" y="1447800"/>
            <a:ext cx="3429000" cy="16004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9" name="Rectangle 8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pic>
        <p:nvPicPr>
          <p:cNvPr id="1026" name="Picture 2" descr="C:\My Dropbox\Projects\School\Presentations\2012.12 Dissertation Proposal\Pictures\ListReader\Lis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7516" y="3200400"/>
            <a:ext cx="5020684" cy="2766665"/>
          </a:xfrm>
          <a:prstGeom prst="rect">
            <a:avLst/>
          </a:prstGeom>
          <a:noFill/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600201"/>
            <a:ext cx="441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Lists in several types of historical docs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Research Schedule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799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datasets --------------------------------------------------------------------------------------- Incremental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Semi-supervision and label mapping ------------------------------------------------------------------ Fall 2012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ICDAR conference paper “Semi-supervised Wrapper Induction for OCRed Lists” ------- Feb. 1 2013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Journal paper “Semi-supervised Wrapper Induction for OCRed Lists” -------------------- Winter 2013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Weak supervision -------------------------------------------------------------------------------------- Winter 2013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Journal paper “Weakly-supervised Wrapper Induction for OCRed Lists” ----------------- Winter 2013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Dissertation -------------------------------------------------------------------------------------------- Summer 2013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Dissertation defense --------------------------------------------------------------------------------------- Fall 2013</a:t>
            </a:r>
          </a:p>
          <a:p>
            <a:endParaRPr lang="en-US" dirty="0" smtClean="0"/>
          </a:p>
          <a:p>
            <a:r>
              <a:rPr lang="en-US" dirty="0" smtClean="0"/>
              <a:t>(Journals considered: IJDAR first; JASIST, PAMI, PR, TKDE, DKE second)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10" name="Rectangle 9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Work and Results Thus Far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Large, diverse corpus of OCRed documents</a:t>
            </a:r>
            <a:endParaRPr lang="en-US" sz="3600" dirty="0" smtClean="0"/>
          </a:p>
          <a:p>
            <a:pPr lvl="0"/>
            <a:r>
              <a:rPr lang="en-US" dirty="0" smtClean="0"/>
              <a:t>Semi-supervised </a:t>
            </a:r>
            <a:r>
              <a:rPr lang="en-US" dirty="0" err="1" smtClean="0"/>
              <a:t>regex</a:t>
            </a:r>
            <a:r>
              <a:rPr lang="en-US" dirty="0" smtClean="0"/>
              <a:t> and HMM induction</a:t>
            </a:r>
          </a:p>
          <a:p>
            <a:pPr lvl="0"/>
            <a:r>
              <a:rPr lang="en-US" dirty="0" smtClean="0"/>
              <a:t>Both beat CRF trained on three times the data</a:t>
            </a:r>
          </a:p>
          <a:p>
            <a:pPr lvl="0"/>
            <a:r>
              <a:rPr lang="en-US" dirty="0" smtClean="0"/>
              <a:t>Designed label to predicate mapping</a:t>
            </a:r>
          </a:p>
          <a:p>
            <a:pPr lvl="0"/>
            <a:r>
              <a:rPr lang="en-US" dirty="0" smtClean="0"/>
              <a:t>Implemented preliminary mapping</a:t>
            </a:r>
          </a:p>
          <a:p>
            <a:r>
              <a:rPr lang="en-US" dirty="0" smtClean="0"/>
              <a:t>85% accuracy of word-level list spotting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Expected Contributions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ListReader</a:t>
            </a:r>
            <a:endParaRPr lang="en-US" dirty="0" smtClean="0"/>
          </a:p>
          <a:p>
            <a:pPr lvl="1"/>
            <a:r>
              <a:rPr lang="en-US" dirty="0" smtClean="0"/>
              <a:t>Wrapper induction</a:t>
            </a:r>
          </a:p>
          <a:p>
            <a:pPr lvl="1"/>
            <a:r>
              <a:rPr lang="en-US" dirty="0" smtClean="0"/>
              <a:t>OCRed lists</a:t>
            </a:r>
          </a:p>
          <a:p>
            <a:pPr lvl="1"/>
            <a:r>
              <a:rPr lang="en-US" dirty="0" smtClean="0"/>
              <a:t>Population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lvl="1"/>
            <a:r>
              <a:rPr lang="en-US" dirty="0" smtClean="0"/>
              <a:t>Accuracy and cost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What’s our contribution?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en-US" dirty="0" smtClean="0"/>
              <a:t>Formal correspondence among</a:t>
            </a:r>
          </a:p>
          <a:p>
            <a:pPr marL="914400" lvl="1" indent="-514350"/>
            <a:r>
              <a:rPr lang="en-US" dirty="0" smtClean="0"/>
              <a:t>Data entry forms</a:t>
            </a:r>
          </a:p>
          <a:p>
            <a:pPr marL="914400" lvl="1" indent="-514350"/>
            <a:r>
              <a:rPr lang="en-US" dirty="0" smtClean="0"/>
              <a:t>Inline annotated text</a:t>
            </a:r>
          </a:p>
          <a:p>
            <a:pPr marL="914400" lvl="1" indent="-514350"/>
            <a:r>
              <a:rPr lang="en-US" dirty="0" smtClean="0"/>
              <a:t>List wrappers/grammars</a:t>
            </a:r>
          </a:p>
          <a:p>
            <a:pPr marL="914400" lvl="1" indent="-514350"/>
            <a:r>
              <a:rPr lang="en-US" dirty="0" smtClean="0"/>
              <a:t>Populated </a:t>
            </a:r>
            <a:r>
              <a:rPr lang="en-US" dirty="0" err="1" smtClean="0"/>
              <a:t>ontologies</a:t>
            </a:r>
            <a:r>
              <a:rPr lang="en-US" dirty="0" smtClean="0"/>
              <a:t>/predicates</a:t>
            </a:r>
          </a:p>
          <a:p>
            <a:pPr marL="514350" indent="-514350"/>
            <a:r>
              <a:rPr lang="en-US" dirty="0" smtClean="0"/>
              <a:t>Low-cost wrapper induction </a:t>
            </a:r>
          </a:p>
          <a:p>
            <a:pPr marL="914400" lvl="1" indent="-514350"/>
            <a:r>
              <a:rPr lang="en-US" i="1" dirty="0" smtClean="0"/>
              <a:t>Semi</a:t>
            </a:r>
            <a:r>
              <a:rPr lang="en-US" dirty="0" smtClean="0"/>
              <a:t>-supervised + active learning</a:t>
            </a:r>
          </a:p>
          <a:p>
            <a:pPr marL="514350" indent="-514350"/>
            <a:r>
              <a:rPr lang="en-US" dirty="0" smtClean="0"/>
              <a:t>Decreasing-cost wrapper induction</a:t>
            </a:r>
          </a:p>
          <a:p>
            <a:pPr marL="914400" lvl="1" indent="-514350"/>
            <a:r>
              <a:rPr lang="en-US" i="1" dirty="0" smtClean="0"/>
              <a:t>Self</a:t>
            </a:r>
            <a:r>
              <a:rPr lang="en-US" dirty="0" smtClean="0"/>
              <a:t>-supervised + active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Questions &amp; Answers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27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2" cstate="print">
            <a:lum contrast="-27000"/>
          </a:blip>
          <a:srcRect/>
          <a:stretch>
            <a:fillRect/>
          </a:stretch>
        </p:blipFill>
        <p:spPr bwMode="auto">
          <a:xfrm>
            <a:off x="876300" y="1238250"/>
            <a:ext cx="7391400" cy="55435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What Does that Mean?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Populating </a:t>
            </a:r>
            <a:r>
              <a:rPr lang="en-US" b="1" dirty="0" err="1" smtClean="0"/>
              <a:t>Ontologies</a:t>
            </a:r>
            <a:endParaRPr lang="en-US" b="1" dirty="0" smtClean="0"/>
          </a:p>
          <a:p>
            <a:pPr lvl="1"/>
            <a:r>
              <a:rPr lang="en-US" dirty="0" smtClean="0"/>
              <a:t>A machine-readable and mathematically specified conceptualization of a collection of facts</a:t>
            </a:r>
          </a:p>
          <a:p>
            <a:r>
              <a:rPr lang="en-US" b="1" dirty="0" smtClean="0"/>
              <a:t>Semi-automatically Inducing</a:t>
            </a:r>
          </a:p>
          <a:p>
            <a:pPr lvl="1"/>
            <a:r>
              <a:rPr lang="en-US" dirty="0" smtClean="0"/>
              <a:t>Pushing more work to the machine</a:t>
            </a:r>
          </a:p>
          <a:p>
            <a:r>
              <a:rPr lang="en-US" b="1" dirty="0" smtClean="0"/>
              <a:t>Information Extraction Wrappers</a:t>
            </a:r>
          </a:p>
          <a:p>
            <a:pPr lvl="1"/>
            <a:r>
              <a:rPr lang="en-US" dirty="0" smtClean="0"/>
              <a:t>Specialized processes exposing data in documents</a:t>
            </a:r>
          </a:p>
          <a:p>
            <a:r>
              <a:rPr lang="en-US" b="1" dirty="0" smtClean="0"/>
              <a:t>Lists in OCRed Documents</a:t>
            </a:r>
          </a:p>
          <a:p>
            <a:pPr lvl="1"/>
            <a:r>
              <a:rPr lang="en-US" dirty="0" smtClean="0"/>
              <a:t>Data-rich with variable format and noisy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6400800"/>
            <a:ext cx="5486400" cy="228600"/>
            <a:chOff x="1066800" y="6324600"/>
            <a:chExt cx="7162800" cy="228600"/>
          </a:xfrm>
        </p:grpSpPr>
        <p:sp>
          <p:nvSpPr>
            <p:cNvPr id="6" name="Rectangle 5"/>
            <p:cNvSpPr/>
            <p:nvPr/>
          </p:nvSpPr>
          <p:spPr>
            <a:xfrm>
              <a:off x="2438400" y="63246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6200" y="63246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67400" y="63246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10400" y="63246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6324600"/>
              <a:ext cx="13716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Who Cares?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Populating </a:t>
            </a:r>
            <a:r>
              <a:rPr lang="en-US" b="1" dirty="0" err="1" smtClean="0"/>
              <a:t>Ontologies</a:t>
            </a:r>
            <a:endParaRPr lang="en-US" b="1" dirty="0" smtClean="0"/>
          </a:p>
          <a:p>
            <a:pPr lvl="1"/>
            <a:r>
              <a:rPr lang="en-US" dirty="0" smtClean="0"/>
              <a:t>Versatile, expressive, structured, digital information is </a:t>
            </a:r>
            <a:r>
              <a:rPr lang="en-US" i="1" dirty="0" err="1" smtClean="0"/>
              <a:t>queryable</a:t>
            </a:r>
            <a:r>
              <a:rPr lang="en-US" dirty="0" smtClean="0"/>
              <a:t>, </a:t>
            </a:r>
            <a:r>
              <a:rPr lang="en-US" i="1" dirty="0" smtClean="0"/>
              <a:t>linkable</a:t>
            </a:r>
            <a:r>
              <a:rPr lang="en-US" dirty="0" smtClean="0"/>
              <a:t>, </a:t>
            </a:r>
            <a:r>
              <a:rPr lang="en-US" i="1" dirty="0" smtClean="0"/>
              <a:t>editable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Semi-automatically Inducing</a:t>
            </a:r>
          </a:p>
          <a:p>
            <a:pPr lvl="1"/>
            <a:r>
              <a:rPr lang="en-US" dirty="0" smtClean="0"/>
              <a:t>Lowers cost of data</a:t>
            </a:r>
          </a:p>
          <a:p>
            <a:r>
              <a:rPr lang="en-US" b="1" dirty="0" smtClean="0"/>
              <a:t>Information Extraction Wrappers </a:t>
            </a:r>
          </a:p>
          <a:p>
            <a:pPr lvl="1"/>
            <a:r>
              <a:rPr lang="en-US" dirty="0" smtClean="0"/>
              <a:t>Accurate by specializing for each document format</a:t>
            </a:r>
          </a:p>
          <a:p>
            <a:r>
              <a:rPr lang="en-US" b="1" dirty="0" smtClean="0"/>
              <a:t>Lists in OCRed Documents</a:t>
            </a:r>
          </a:p>
          <a:p>
            <a:pPr lvl="1"/>
            <a:r>
              <a:rPr lang="en-US" dirty="0" smtClean="0"/>
              <a:t>Lots of data useful for family history, marketing, personal finance, etc. but challenging to extract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6400800"/>
            <a:ext cx="5486400" cy="228600"/>
            <a:chOff x="1066800" y="6324600"/>
            <a:chExt cx="7162800" cy="228600"/>
          </a:xfrm>
        </p:grpSpPr>
        <p:sp>
          <p:nvSpPr>
            <p:cNvPr id="6" name="Rectangle 5"/>
            <p:cNvSpPr/>
            <p:nvPr/>
          </p:nvSpPr>
          <p:spPr>
            <a:xfrm>
              <a:off x="2438400" y="63246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6200" y="6324600"/>
              <a:ext cx="1981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67400" y="63246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10400" y="63246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6324600"/>
              <a:ext cx="13716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Reading Steps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en-US" dirty="0" smtClean="0"/>
              <a:t>List spotting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dirty="0" smtClean="0"/>
              <a:t>Record segmentation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dirty="0" smtClean="0"/>
              <a:t>Field segmentation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dirty="0" smtClean="0"/>
              <a:t>Field labeling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dirty="0" smtClean="0"/>
              <a:t>Nested list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10" name="Rectangle 9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43400" y="3276600"/>
            <a:ext cx="43434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Members of the football team:</a:t>
            </a:r>
          </a:p>
          <a:p>
            <a:endParaRPr lang="en-US" sz="1600" dirty="0" smtClean="0"/>
          </a:p>
          <a:p>
            <a:r>
              <a:rPr lang="en-US" sz="1600" dirty="0" smtClean="0"/>
              <a:t>Captain: Donald </a:t>
            </a:r>
            <a:r>
              <a:rPr lang="en-US" sz="1600" dirty="0" err="1" smtClean="0"/>
              <a:t>Bakken</a:t>
            </a:r>
            <a:r>
              <a:rPr lang="en-US" sz="1600" dirty="0" smtClean="0"/>
              <a:t>.................Right Half Back</a:t>
            </a:r>
          </a:p>
          <a:p>
            <a:r>
              <a:rPr lang="en-US" sz="1600" dirty="0" err="1" smtClean="0"/>
              <a:t>LeRoy</a:t>
            </a:r>
            <a:r>
              <a:rPr lang="en-US" sz="1600" dirty="0" smtClean="0"/>
              <a:t> "sonny' Johnson.........,........</a:t>
            </a:r>
            <a:r>
              <a:rPr lang="en-US" sz="1600" dirty="0" err="1" smtClean="0"/>
              <a:t>Lcft</a:t>
            </a:r>
            <a:r>
              <a:rPr lang="en-US" sz="1600" dirty="0" smtClean="0"/>
              <a:t> Half Back</a:t>
            </a:r>
          </a:p>
          <a:p>
            <a:r>
              <a:rPr lang="en-US" sz="1600" dirty="0" err="1" smtClean="0"/>
              <a:t>Orley</a:t>
            </a:r>
            <a:r>
              <a:rPr lang="en-US" sz="1600" dirty="0" smtClean="0"/>
              <a:t> "Dude" </a:t>
            </a:r>
            <a:r>
              <a:rPr lang="en-US" sz="1600" dirty="0" err="1" smtClean="0"/>
              <a:t>Bakken</a:t>
            </a:r>
            <a:r>
              <a:rPr lang="en-US" sz="1600" dirty="0" smtClean="0"/>
              <a:t>......,.......,......Quarter Back</a:t>
            </a:r>
          </a:p>
          <a:p>
            <a:r>
              <a:rPr lang="en-US" sz="1600" dirty="0" smtClean="0"/>
              <a:t>Roger Jay </a:t>
            </a:r>
            <a:r>
              <a:rPr lang="en-US" sz="1600" dirty="0" err="1" smtClean="0"/>
              <a:t>Myhrum</a:t>
            </a:r>
            <a:r>
              <a:rPr lang="en-US" sz="1600" dirty="0" smtClean="0"/>
              <a:t>........................   .Full Back</a:t>
            </a:r>
          </a:p>
          <a:p>
            <a:r>
              <a:rPr lang="en-US" sz="1600" dirty="0" smtClean="0"/>
              <a:t>Bill "</a:t>
            </a:r>
            <a:r>
              <a:rPr lang="en-US" sz="1600" dirty="0" err="1" smtClean="0"/>
              <a:t>Snoz</a:t>
            </a:r>
            <a:r>
              <a:rPr lang="en-US" sz="1600" dirty="0" smtClean="0"/>
              <a:t>" </a:t>
            </a:r>
            <a:r>
              <a:rPr lang="en-US" sz="1600" dirty="0" err="1" smtClean="0"/>
              <a:t>Krohg</a:t>
            </a:r>
            <a:r>
              <a:rPr lang="en-US" sz="1600" dirty="0" smtClean="0"/>
              <a:t>,...........................Center</a:t>
            </a:r>
          </a:p>
          <a:p>
            <a:endParaRPr lang="en-US" sz="1600" dirty="0" smtClean="0"/>
          </a:p>
          <a:p>
            <a:r>
              <a:rPr lang="en-US" sz="1600" dirty="0" smtClean="0"/>
              <a:t>They had a good year.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Special Labels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etter Gothic" pitchFamily="49" charset="0"/>
              </a:rPr>
              <a:t>Resolve Ambiguity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3" name="Group 66"/>
          <p:cNvGrpSpPr/>
          <p:nvPr/>
        </p:nvGrpSpPr>
        <p:grpSpPr>
          <a:xfrm>
            <a:off x="1828800" y="6400800"/>
            <a:ext cx="5486400" cy="228600"/>
            <a:chOff x="990600" y="6400800"/>
            <a:chExt cx="7162800" cy="228600"/>
          </a:xfrm>
        </p:grpSpPr>
        <p:sp>
          <p:nvSpPr>
            <p:cNvPr id="5" name="Rectangle 4"/>
            <p:cNvSpPr/>
            <p:nvPr/>
          </p:nvSpPr>
          <p:spPr>
            <a:xfrm>
              <a:off x="2362200" y="6400800"/>
              <a:ext cx="14478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Related Work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6400800"/>
              <a:ext cx="11430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Validation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6400800"/>
              <a:ext cx="13716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Motivation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200" y="6400800"/>
              <a:ext cx="1219200" cy="2286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Conclusion</a:t>
              </a:r>
              <a:endParaRPr lang="en-US" sz="1200" dirty="0">
                <a:latin typeface="Centaur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6400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aur" pitchFamily="18" charset="0"/>
                </a:rPr>
                <a:t>Project Description</a:t>
              </a:r>
              <a:endParaRPr lang="en-US" sz="1200" dirty="0">
                <a:latin typeface="Centaur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29200" y="2208074"/>
            <a:ext cx="3505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Child(</a:t>
            </a:r>
            <a:r>
              <a:rPr lang="en-US" dirty="0" smtClean="0">
                <a:solidFill>
                  <a:schemeClr val="accent1"/>
                </a:solidFill>
              </a:rPr>
              <a:t>child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Child-ChildNumber(</a:t>
            </a:r>
            <a:r>
              <a:rPr lang="en-US" dirty="0" smtClean="0">
                <a:solidFill>
                  <a:schemeClr val="accent1"/>
                </a:solidFill>
              </a:rPr>
              <a:t>child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Child-Name(</a:t>
            </a:r>
            <a:r>
              <a:rPr lang="en-US" dirty="0" smtClean="0">
                <a:solidFill>
                  <a:schemeClr val="accent1"/>
                </a:solidFill>
              </a:rPr>
              <a:t>child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Name-</a:t>
            </a:r>
            <a:r>
              <a:rPr lang="en-US" dirty="0" err="1" smtClean="0"/>
              <a:t>GivenName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Sarah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Child-</a:t>
            </a:r>
            <a:r>
              <a:rPr lang="en-US" dirty="0" err="1" smtClean="0"/>
              <a:t>BirthDate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child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date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BirthDate</a:t>
            </a:r>
            <a:r>
              <a:rPr lang="en-US" dirty="0" smtClean="0"/>
              <a:t>-Year(</a:t>
            </a:r>
            <a:r>
              <a:rPr lang="en-US" dirty="0" smtClean="0">
                <a:solidFill>
                  <a:schemeClr val="accent1"/>
                </a:solidFill>
              </a:rPr>
              <a:t>date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1797</a:t>
            </a:r>
            <a:r>
              <a:rPr lang="en-US" dirty="0" smtClean="0"/>
              <a:t>”)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6400" y="5181600"/>
            <a:ext cx="5791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Child.ChildNumber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Child.ChildNumber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Child.Name.GivenName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Sarah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Child.Name.GivenName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Child.BirthDate.Year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1797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Child.BirthDate.Year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10" name="Group 69"/>
          <p:cNvGrpSpPr/>
          <p:nvPr/>
        </p:nvGrpSpPr>
        <p:grpSpPr>
          <a:xfrm>
            <a:off x="533400" y="3420070"/>
            <a:ext cx="3505200" cy="923330"/>
            <a:chOff x="533400" y="3276600"/>
            <a:chExt cx="3505200" cy="923330"/>
          </a:xfrm>
        </p:grpSpPr>
        <p:sp>
          <p:nvSpPr>
            <p:cNvPr id="69" name="TextBox 68"/>
            <p:cNvSpPr txBox="1"/>
            <p:nvPr/>
          </p:nvSpPr>
          <p:spPr>
            <a:xfrm>
              <a:off x="533400" y="3276600"/>
              <a:ext cx="35052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1. Sarah, b. 1797.</a:t>
              </a:r>
            </a:p>
            <a:p>
              <a:r>
                <a:rPr lang="fi-FI" dirty="0" smtClean="0"/>
                <a:t>2. Amy, h. 1799, d. i800.</a:t>
              </a:r>
            </a:p>
            <a:p>
              <a:r>
                <a:rPr lang="fi-FI" dirty="0" smtClean="0"/>
                <a:t>3. John Erastus, b. 1836, d. 1876.</a:t>
              </a:r>
              <a:endParaRPr lang="en-US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2937" y="3373705"/>
              <a:ext cx="86533" cy="196312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7312" y="3373219"/>
              <a:ext cx="543732" cy="187272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03764" y="3380081"/>
              <a:ext cx="448886" cy="175648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62000" y="4648200"/>
            <a:ext cx="1600200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Child.ChildNumber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90800" y="4648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71800" y="4648200"/>
            <a:ext cx="1981200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Child.Name.GivenName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79396" y="4648200"/>
            <a:ext cx="1676400" cy="304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Child.BirthDate.Year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81600" y="4648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153400" y="4648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943600" y="4648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562600" y="4648200"/>
            <a:ext cx="1524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2400" y="46482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34400" y="4648200"/>
            <a:ext cx="381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\n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33400" y="4800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743200" y="4800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53000" y="4800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334000" y="4800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15000" y="4800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96000" y="4800600"/>
            <a:ext cx="183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955796" y="4800600"/>
            <a:ext cx="1976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05800" y="4800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62200" y="48006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 descr="C:\My Dropbox\Projects\School\Presentations\2012.12 Dissertation Proposal\Pictures\ListReader\Child List, Simple, Ontolog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3036" y="1636973"/>
            <a:ext cx="3445564" cy="148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Easy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 descr="C:\My Dropbox\Projects\School\Writing\ListReaderPrototype\1_ICDAR_2013\Images\SamuelRecor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1" y="2362200"/>
            <a:ext cx="3982427" cy="31241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86000"/>
            <a:ext cx="4267200" cy="3124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3962400" y="4343400"/>
            <a:ext cx="838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904630" y="4349750"/>
            <a:ext cx="3454179" cy="146050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Automatic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C:\My Dropbox\Projects\School\Writing\ListReaderPrototype\1_ICDAR_2013\Images\SamuelRecor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2468" y="1371600"/>
            <a:ext cx="4211931" cy="33042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3" descr="C:\My Dropbox\Projects\School\Writing\ListReaderPrototype\1_ICDAR_2013\Images\SamuelListOntolog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3522428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4038600" y="3048000"/>
            <a:ext cx="914400" cy="762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My Dropbox\Projects\School\Presentations\Presenting at CPMS SRC\Images\FirstRecordLabeled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042583"/>
            <a:ext cx="5562600" cy="14344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3276600" y="4724400"/>
            <a:ext cx="152400" cy="4174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67400" y="4114800"/>
            <a:ext cx="5334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Semi-supervised Regex Induction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46092" y="3993834"/>
            <a:ext cx="16764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1. Andy b. 1816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2. Becky Beth h, 1818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3. Charles Conrad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752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Initialize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1397169"/>
            <a:ext cx="29718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&lt;C&gt;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&lt;/C&gt;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&lt;FN&gt;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Andy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&lt;/FN&gt;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b.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&lt;BD&gt;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1816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&lt;/BD&gt;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2. Becky Beth h, i818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3. Charles Conrad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944075"/>
            <a:ext cx="2971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      FN         BD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(1)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(Andy)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b\.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(1816)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3352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1400" dirty="0" smtClean="0"/>
              <a:t>Enumerate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2667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1400" dirty="0" smtClean="0"/>
              <a:t>Expand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2602468"/>
            <a:ext cx="350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            FN                  BD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[.,]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(\w{4})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bh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][.,]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]{4})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88892" y="3505200"/>
            <a:ext cx="24384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            FN                  BD</a:t>
            </a:r>
          </a:p>
          <a:p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(\w{4})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600" dirty="0" err="1" smtClean="0">
                <a:latin typeface="Courier New" pitchFamily="49" charset="0"/>
                <a:cs typeface="Courier New" pitchFamily="49" charset="0"/>
              </a:rPr>
              <a:t>bh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][.,]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]{4})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08092" y="3532554"/>
            <a:ext cx="983901" cy="232228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X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81600" y="3048000"/>
            <a:ext cx="16002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87830" y="31242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Deletion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3505200"/>
            <a:ext cx="29718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            FN      Unknown                 BD</a:t>
            </a:r>
          </a:p>
          <a:p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(\w{4,5})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 (\S{1,10}) [</a:t>
            </a:r>
            <a:r>
              <a:rPr lang="en-US" sz="600" dirty="0" err="1" smtClean="0">
                <a:latin typeface="Courier New" pitchFamily="49" charset="0"/>
                <a:cs typeface="Courier New" pitchFamily="49" charset="0"/>
              </a:rPr>
              <a:t>bh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][.,]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]{4})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917106" y="3530880"/>
            <a:ext cx="494322" cy="232228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91000" y="30480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1000" y="31242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Insertion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3993834"/>
            <a:ext cx="16764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1. Andy b. 1816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2. Becky Beth h, 1818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3. Charles Conrad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34155" y="3641969"/>
            <a:ext cx="211015" cy="1016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33800" y="30480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24200" y="31242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Expansion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399" y="3972580"/>
            <a:ext cx="236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sz="1400" dirty="0" smtClean="0"/>
              <a:t>Evaluate                       (edit </a:t>
            </a:r>
            <a:r>
              <a:rPr lang="en-US" sz="1400" dirty="0" err="1" smtClean="0"/>
              <a:t>sim</a:t>
            </a:r>
            <a:r>
              <a:rPr lang="en-US" sz="1400" dirty="0" smtClean="0"/>
              <a:t>. * match prob.)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251380" y="4159732"/>
            <a:ext cx="627893" cy="149031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6800" y="4134511"/>
            <a:ext cx="545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Match!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22492" y="4122788"/>
            <a:ext cx="664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No Match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399" y="5026223"/>
            <a:ext cx="1852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sz="1400" dirty="0" smtClean="0"/>
              <a:t>Active Learning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0800" y="4812771"/>
            <a:ext cx="29718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&lt;C&gt;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&lt;/C&gt;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&lt;FN&gt;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Andy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&lt;/FN&gt;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b.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&lt;BD&gt;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1816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&lt;/BD&gt;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2. Becky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&lt;SN&gt;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Beth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&lt;/SN&gt;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h, i818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3. Charles Conrad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0800" y="5361801"/>
            <a:ext cx="29718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            FN        SN                 BD</a:t>
            </a:r>
          </a:p>
          <a:p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(\w{4,5})</a:t>
            </a:r>
            <a:r>
              <a:rPr lang="en-US" sz="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(\w{4})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600" dirty="0" err="1" smtClean="0">
                <a:latin typeface="Courier New" pitchFamily="49" charset="0"/>
                <a:cs typeface="Courier New" pitchFamily="49" charset="0"/>
              </a:rPr>
              <a:t>bh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][.,]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]{4})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870570" y="5385247"/>
            <a:ext cx="341922" cy="232508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400" dirty="0" smtClean="0"/>
              <a:t>Extract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90800" y="5892969"/>
            <a:ext cx="41910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&lt;C&gt;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&lt;/C&gt;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&lt;FN&gt;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Andy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&lt;/FN&gt;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b.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&lt;BD&gt;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1816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&lt;/BD&gt;</a:t>
            </a:r>
          </a:p>
          <a:p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&lt;C&gt;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&lt;/C&gt;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&lt;FN&gt;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Becky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&lt;/FN&gt;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&lt;SN&gt;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Beth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&lt;/SN&gt;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h,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&lt;BD&gt;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i818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&lt;/BD&gt;</a:t>
            </a:r>
            <a:endParaRPr lang="en-US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&lt;C&gt;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&lt;/C&gt;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&lt;FN&gt;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Charles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&lt;/FN&gt;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&lt;SN&gt;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Conrad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&lt;/SN&gt;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19800" y="3048000"/>
            <a:ext cx="2895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153400" y="31242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Many more …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4103077" y="3794370"/>
            <a:ext cx="3908" cy="1934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162800" y="3798279"/>
            <a:ext cx="3908" cy="1934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298098" y="4990573"/>
            <a:ext cx="898764" cy="13090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07342" y="4156365"/>
            <a:ext cx="572475" cy="152398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Self-supervised Regex Induction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1828800"/>
            <a:ext cx="5514975" cy="4038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491991" y="2997994"/>
            <a:ext cx="2318134" cy="1672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2088" y="5017294"/>
            <a:ext cx="2300418" cy="16765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3200400"/>
            <a:ext cx="6096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" y="4343400"/>
            <a:ext cx="6096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953000" y="3657600"/>
            <a:ext cx="5334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876800" y="3200400"/>
            <a:ext cx="6096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04800" y="419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 additional labeling required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62600" y="3124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Limited additional labeling via active learning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514600" y="2494504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14600" y="3240592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514600" y="4515896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514600" y="52578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7492</TotalTime>
  <Words>3543</Words>
  <Application>Microsoft Office PowerPoint</Application>
  <PresentationFormat>On-screen Show (4:3)</PresentationFormat>
  <Paragraphs>853</Paragraphs>
  <Slides>54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Populating Ontologies with Data from OCRed  Lists</vt:lpstr>
      <vt:lpstr>What’s the challenge?</vt:lpstr>
      <vt:lpstr>What’s the value?</vt:lpstr>
      <vt:lpstr>What’s been done already?</vt:lpstr>
      <vt:lpstr>What’s our contribution?  ListReader</vt:lpstr>
      <vt:lpstr>Easy Data Entry</vt:lpstr>
      <vt:lpstr>Automatic Mapping</vt:lpstr>
      <vt:lpstr>Semi-supervised Regex Induction</vt:lpstr>
      <vt:lpstr>Self-supervised Regex Induction</vt:lpstr>
      <vt:lpstr>Why is our approach promising?</vt:lpstr>
      <vt:lpstr>What next?</vt:lpstr>
      <vt:lpstr>Conclusions</vt:lpstr>
      <vt:lpstr>Slide 13</vt:lpstr>
      <vt:lpstr>Typical Ontology Population</vt:lpstr>
      <vt:lpstr>Expressive Ontology Population</vt:lpstr>
      <vt:lpstr>Why not Apply Web Wrapper Induction to OCR Text?</vt:lpstr>
      <vt:lpstr>Why not use left-right context?</vt:lpstr>
      <vt:lpstr>Why not use xpaths?</vt:lpstr>
      <vt:lpstr>Why not Use (Gupta’s) CRFs?</vt:lpstr>
      <vt:lpstr>Page Grammars</vt:lpstr>
      <vt:lpstr>Semi-supervised Regex Induction</vt:lpstr>
      <vt:lpstr>Slide 22</vt:lpstr>
      <vt:lpstr>x</vt:lpstr>
      <vt:lpstr>List Reading</vt:lpstr>
      <vt:lpstr>Research Project</vt:lpstr>
      <vt:lpstr>Wrapper Induction  for Printed Text</vt:lpstr>
      <vt:lpstr>Semi-supervised  Wrapper Induction</vt:lpstr>
      <vt:lpstr>Construct Form,  Label First Record</vt:lpstr>
      <vt:lpstr>Wrapper Generalization</vt:lpstr>
      <vt:lpstr>Wrapper Generalization</vt:lpstr>
      <vt:lpstr>Wrapper Generalization  as Beam Search</vt:lpstr>
      <vt:lpstr>Mapping Sequential Labels  to Predicates</vt:lpstr>
      <vt:lpstr>Weakly Supervised  Wrapper Induction</vt:lpstr>
      <vt:lpstr>Knowledge from  Previously Wrapped Lists</vt:lpstr>
      <vt:lpstr>List Spotting</vt:lpstr>
      <vt:lpstr>Select Ontology Fragments and Label the Starting Record</vt:lpstr>
      <vt:lpstr>Merge Ontology and  Wrapper Fragments</vt:lpstr>
      <vt:lpstr>Generalize Wrapper, &amp; Learn New Fields without User</vt:lpstr>
      <vt:lpstr>Thesis Statement</vt:lpstr>
      <vt:lpstr>Four Hypotheses</vt:lpstr>
      <vt:lpstr>Hypothesis 1</vt:lpstr>
      <vt:lpstr>Hypothesis 2</vt:lpstr>
      <vt:lpstr>Hypothesis 3</vt:lpstr>
      <vt:lpstr>Hypothesis 4</vt:lpstr>
      <vt:lpstr>Evaluation Metrics</vt:lpstr>
      <vt:lpstr>Corpus</vt:lpstr>
      <vt:lpstr>Research Schedule</vt:lpstr>
      <vt:lpstr>Work and Results Thus Far</vt:lpstr>
      <vt:lpstr>Expected Contributions</vt:lpstr>
      <vt:lpstr>Questions &amp; Answers</vt:lpstr>
      <vt:lpstr>What Does that Mean?</vt:lpstr>
      <vt:lpstr>Who Cares?</vt:lpstr>
      <vt:lpstr>Reading Steps</vt:lpstr>
      <vt:lpstr>Special Labels  Resolve Ambiguity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Wrapper Induction for Lists in OCRed Documents</dc:title>
  <dc:creator/>
  <cp:lastModifiedBy>Thomas L. Packer</cp:lastModifiedBy>
  <cp:revision>1757</cp:revision>
  <dcterms:created xsi:type="dcterms:W3CDTF">2006-08-16T00:00:00Z</dcterms:created>
  <dcterms:modified xsi:type="dcterms:W3CDTF">2013-03-09T16:47:22Z</dcterms:modified>
</cp:coreProperties>
</file>