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90" r:id="rId3"/>
    <p:sldId id="279" r:id="rId4"/>
    <p:sldId id="257" r:id="rId5"/>
    <p:sldId id="258" r:id="rId6"/>
    <p:sldId id="263" r:id="rId7"/>
    <p:sldId id="259" r:id="rId8"/>
    <p:sldId id="260" r:id="rId9"/>
    <p:sldId id="261" r:id="rId10"/>
    <p:sldId id="262" r:id="rId11"/>
    <p:sldId id="264" r:id="rId12"/>
    <p:sldId id="283" r:id="rId13"/>
    <p:sldId id="265" r:id="rId14"/>
    <p:sldId id="266" r:id="rId15"/>
    <p:sldId id="267" r:id="rId16"/>
    <p:sldId id="270" r:id="rId17"/>
    <p:sldId id="273" r:id="rId18"/>
    <p:sldId id="274" r:id="rId19"/>
    <p:sldId id="276" r:id="rId20"/>
    <p:sldId id="281" r:id="rId21"/>
    <p:sldId id="284" r:id="rId22"/>
    <p:sldId id="285" r:id="rId23"/>
    <p:sldId id="286" r:id="rId24"/>
    <p:sldId id="280" r:id="rId25"/>
    <p:sldId id="282" r:id="rId26"/>
    <p:sldId id="287" r:id="rId27"/>
    <p:sldId id="289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DD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105" autoAdjust="0"/>
  </p:normalViewPr>
  <p:slideViewPr>
    <p:cSldViewPr>
      <p:cViewPr varScale="1">
        <p:scale>
          <a:sx n="115" d="100"/>
          <a:sy n="115" d="100"/>
        </p:scale>
        <p:origin x="-152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B90825-2356-40EA-A33A-796F68ECD45E}" type="datetimeFigureOut">
              <a:rPr lang="en-US" smtClean="0"/>
              <a:t>3/12/2013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A7FB77-FE77-47BA-B712-941F9AFD3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13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picture of after clicking</a:t>
            </a:r>
            <a:r>
              <a:rPr lang="en-US" baseline="0" dirty="0" smtClean="0"/>
              <a:t> “Add Record”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A7FB77-FE77-47BA-B712-941F9AFD33A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68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picture of after clicking</a:t>
            </a:r>
            <a:r>
              <a:rPr lang="en-US" baseline="0" dirty="0" smtClean="0"/>
              <a:t> “Add Record”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A7FB77-FE77-47BA-B712-941F9AFD33A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684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Add 30% of max to max, subtract 30% of min to min</a:t>
            </a:r>
          </a:p>
          <a:p>
            <a:r>
              <a:rPr lang="pl-PL" sz="1200" dirty="0" smtClean="0"/>
              <a:t>dau\.\sof\s[A-Za-z\s]{3,8}(\s[A-Za-z]{4,8}</a:t>
            </a:r>
            <a:r>
              <a:rPr lang="en-US" sz="1200" baseline="0" dirty="0" smtClean="0"/>
              <a:t> &lt;= </a:t>
            </a:r>
            <a:r>
              <a:rPr lang="en-US" baseline="0" dirty="0" smtClean="0"/>
              <a:t>doesn’t catch </a:t>
            </a:r>
            <a:r>
              <a:rPr lang="en-US" baseline="0" dirty="0" err="1" smtClean="0"/>
              <a:t>Tilestone</a:t>
            </a:r>
            <a:r>
              <a:rPr lang="en-US" baseline="0" dirty="0" smtClean="0"/>
              <a:t>(size 9). If 40%(from34%) and always round up, it would</a:t>
            </a:r>
          </a:p>
          <a:p>
            <a:r>
              <a:rPr lang="pl-PL" sz="1200" dirty="0" smtClean="0"/>
              <a:t>}(\s[A-Za-z]{4,8}){0,</a:t>
            </a:r>
            <a:r>
              <a:rPr lang="en-US" sz="1200" dirty="0" smtClean="0"/>
              <a:t>1</a:t>
            </a:r>
            <a:r>
              <a:rPr lang="pl-PL" sz="1200" dirty="0" smtClean="0"/>
              <a:t>}</a:t>
            </a:r>
            <a:r>
              <a:rPr lang="en-US" sz="1200" baseline="0" dirty="0" smtClean="0"/>
              <a:t> &lt;={ 0, 1} would not catch </a:t>
            </a:r>
            <a:r>
              <a:rPr lang="en-US" sz="1200" baseline="0" dirty="0" err="1" smtClean="0"/>
              <a:t>Jdge_Caleb_Halstead</a:t>
            </a:r>
            <a:endParaRPr lang="en-US" sz="1200" baseline="0" dirty="0" smtClean="0"/>
          </a:p>
          <a:p>
            <a:endParaRPr lang="en-US" sz="1200" baseline="0" dirty="0" smtClean="0"/>
          </a:p>
          <a:p>
            <a:r>
              <a:rPr lang="en-US" sz="1200" baseline="0" dirty="0" smtClean="0"/>
              <a:t>After adding patterns:</a:t>
            </a:r>
          </a:p>
          <a:p>
            <a:r>
              <a:rPr lang="en-US" sz="1200" baseline="0" dirty="0" smtClean="0"/>
              <a:t>	</a:t>
            </a:r>
            <a:r>
              <a:rPr lang="pl-PL" sz="1200" baseline="0" dirty="0" smtClean="0"/>
              <a:t>dau\.\sof\s[A-Za-z]{2,9}(\s[A-Za-z]{3,13}){0,2}\s[A-Za-z]{1,12}\sand\s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A7FB77-FE77-47BA-B712-941F9AFD33A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684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picture of after clicking</a:t>
            </a:r>
            <a:r>
              <a:rPr lang="en-US" baseline="0" dirty="0" smtClean="0"/>
              <a:t> “Add Record”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A7FB77-FE77-47BA-B712-941F9AFD33A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684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after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A7FB77-FE77-47BA-B712-941F9AFD33A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684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dirty="0" smtClean="0"/>
              <a:t>[0-9]{1}\.\s[A-Za-z]{4,9}(\s[A-Za-z]{4,9}</a:t>
            </a:r>
            <a:r>
              <a:rPr lang="en-US" sz="1200" baseline="0" dirty="0" smtClean="0"/>
              <a:t> &lt;= 4,9 would not catch </a:t>
            </a:r>
            <a:r>
              <a:rPr lang="en-US" sz="1200" baseline="0" dirty="0" err="1" smtClean="0"/>
              <a:t>Margaretta</a:t>
            </a:r>
            <a:r>
              <a:rPr lang="en-US" sz="1200" baseline="0" dirty="0" smtClean="0"/>
              <a:t>(10) if 40% or 30% and always round up, it would catch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A7FB77-FE77-47BA-B712-941F9AFD33A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684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Change</a:t>
            </a:r>
            <a:r>
              <a:rPr lang="en-US" baseline="0" dirty="0" smtClean="0"/>
              <a:t> the </a:t>
            </a:r>
            <a:r>
              <a:rPr lang="en-US" baseline="0" dirty="0" err="1" smtClean="0"/>
              <a:t>pdf</a:t>
            </a:r>
            <a:r>
              <a:rPr lang="en-US" baseline="0" dirty="0" smtClean="0"/>
              <a:t> =&gt; </a:t>
            </a:r>
            <a:r>
              <a:rPr lang="en-US" baseline="0" dirty="0" err="1" smtClean="0"/>
              <a:t>james</a:t>
            </a:r>
            <a:r>
              <a:rPr lang="en-US" baseline="0" dirty="0" smtClean="0"/>
              <a:t> McClellan can be automated after human annotates William </a:t>
            </a:r>
            <a:r>
              <a:rPr lang="en-US" baseline="0" smtClean="0"/>
              <a:t>vermilye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A7FB77-FE77-47BA-B712-941F9AFD33A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964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C5678-EE20-4FA5-88E2-6E0BD67A2E26}" type="datetime1">
              <a:rPr lang="en-US" smtClean="0"/>
              <a:t>3/12/2013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51B39-B140-43FE-96DB-472A2B59CE7C}" type="datetime1">
              <a:rPr lang="en-US" smtClean="0"/>
              <a:t>3/12/2013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00BB2-27C5-458B-ABCE-839C88CF47CE}" type="datetime1">
              <a:rPr lang="en-US" smtClean="0"/>
              <a:t>3/12/2013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t>3/12/2013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EA93-55E7-4DA9-90C2-089A26EEFEC4}" type="datetime1">
              <a:rPr lang="en-US" smtClean="0"/>
              <a:t>3/12/2013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F3C7-6809-4F39-BD67-A75817BDDE0A}" type="datetime1">
              <a:rPr lang="en-US" smtClean="0"/>
              <a:t>3/12/2013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AEB24-CE78-465C-A726-91D0868FA48F}" type="datetime1">
              <a:rPr lang="en-US" smtClean="0"/>
              <a:t>3/12/2013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AADF0-1749-4E8B-9691-B44A5F8C0895}" type="datetime1">
              <a:rPr lang="en-US" smtClean="0"/>
              <a:t>3/12/2013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F628A-A867-4937-BBE5-207DB6F9C51A}" type="datetime1">
              <a:rPr lang="en-US" smtClean="0"/>
              <a:t>3/12/2013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BBB94-68E6-4675-A946-F1C5994EDBD7}" type="datetime1">
              <a:rPr lang="en-US" smtClean="0"/>
              <a:t>3/12/2013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B8377-21E3-4835-B75D-4E2847E2750F}" type="datetime1">
              <a:rPr lang="en-US" smtClean="0"/>
              <a:t>3/12/2013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0C4986D-6BE9-4264-908F-02DB36FD8D6C}" type="datetime1">
              <a:rPr lang="en-US" smtClean="0"/>
              <a:t>3/12/2013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smtClean="0"/>
              <a:t>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6.pn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Regular-</a:t>
            </a:r>
            <a:br>
              <a:rPr lang="en-US" dirty="0" smtClean="0"/>
            </a:br>
            <a:r>
              <a:rPr lang="en-US" dirty="0" smtClean="0"/>
              <a:t>expression Generator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Tae Woo Kim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390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/>
          <a:lstStyle/>
          <a:p>
            <a:r>
              <a:rPr lang="en-US" dirty="0"/>
              <a:t>How it Works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" t="8730" r="563" b="5556"/>
          <a:stretch/>
        </p:blipFill>
        <p:spPr bwMode="auto">
          <a:xfrm>
            <a:off x="579120" y="1463040"/>
            <a:ext cx="7955280" cy="493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1" t="9999" r="15132" b="6363"/>
          <a:stretch/>
        </p:blipFill>
        <p:spPr bwMode="auto">
          <a:xfrm>
            <a:off x="5410200" y="2194560"/>
            <a:ext cx="2743200" cy="420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72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/>
          <a:lstStyle/>
          <a:p>
            <a:r>
              <a:rPr lang="en-US" dirty="0"/>
              <a:t>How it Works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" t="8730" r="563" b="5556"/>
          <a:stretch/>
        </p:blipFill>
        <p:spPr bwMode="auto">
          <a:xfrm>
            <a:off x="579120" y="1463040"/>
            <a:ext cx="7955280" cy="493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1" t="9999" r="15132" b="6363"/>
          <a:stretch/>
        </p:blipFill>
        <p:spPr bwMode="auto">
          <a:xfrm>
            <a:off x="5410200" y="2194560"/>
            <a:ext cx="2743200" cy="420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ontent Placeholder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764238"/>
            <a:ext cx="179400" cy="20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006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38793E-6 L 0.01545 0.03608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4" y="18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/>
          <a:lstStyle/>
          <a:p>
            <a:r>
              <a:rPr lang="en-US" dirty="0"/>
              <a:t>How it Works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" t="8730" r="563" b="5556"/>
          <a:stretch/>
        </p:blipFill>
        <p:spPr bwMode="auto">
          <a:xfrm>
            <a:off x="579120" y="1463040"/>
            <a:ext cx="7955280" cy="493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1" t="9999" r="15132" b="6363"/>
          <a:stretch/>
        </p:blipFill>
        <p:spPr bwMode="auto">
          <a:xfrm>
            <a:off x="5410200" y="2194560"/>
            <a:ext cx="2743200" cy="420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ontent Placeholder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000" y="2764238"/>
            <a:ext cx="179400" cy="20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610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38793E-6 L 0.01545 0.03608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4" y="18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/>
          <a:lstStyle/>
          <a:p>
            <a:r>
              <a:rPr lang="en-US" dirty="0"/>
              <a:t>How it Works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" t="8730" r="563" b="5556"/>
          <a:stretch/>
        </p:blipFill>
        <p:spPr bwMode="auto">
          <a:xfrm>
            <a:off x="579120" y="1463040"/>
            <a:ext cx="7955280" cy="493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1" t="9999" r="15132" b="6363"/>
          <a:stretch/>
        </p:blipFill>
        <p:spPr bwMode="auto">
          <a:xfrm>
            <a:off x="5410200" y="2194560"/>
            <a:ext cx="2743200" cy="420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ontent Placeholder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800" y="3678638"/>
            <a:ext cx="179400" cy="20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18459E-6 L -0.02639 0.01827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9" y="9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/>
          <a:lstStyle/>
          <a:p>
            <a:r>
              <a:rPr lang="en-US" dirty="0"/>
              <a:t>How it Works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" t="8730" r="563" b="5556"/>
          <a:stretch/>
        </p:blipFill>
        <p:spPr bwMode="auto">
          <a:xfrm>
            <a:off x="579120" y="1463040"/>
            <a:ext cx="7955280" cy="493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74" b="2979"/>
          <a:stretch/>
        </p:blipFill>
        <p:spPr>
          <a:xfrm>
            <a:off x="4495800" y="3470184"/>
            <a:ext cx="138114" cy="13280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74"/>
          <a:stretch/>
        </p:blipFill>
        <p:spPr>
          <a:xfrm>
            <a:off x="4495800" y="3673114"/>
            <a:ext cx="138114" cy="136886"/>
          </a:xfrm>
          <a:prstGeom prst="rect">
            <a:avLst/>
          </a:prstGeom>
        </p:spPr>
      </p:pic>
      <p:pic>
        <p:nvPicPr>
          <p:cNvPr id="20" name="Content Placeholder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400" y="3317784"/>
            <a:ext cx="179400" cy="207562"/>
          </a:xfrm>
          <a:prstGeom prst="rect">
            <a:avLst/>
          </a:prstGeom>
        </p:spPr>
      </p:pic>
      <p:pic>
        <p:nvPicPr>
          <p:cNvPr id="21" name="Content Placeholder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400" y="3546384"/>
            <a:ext cx="179400" cy="207562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1" t="9999" r="15132" b="6363"/>
          <a:stretch/>
        </p:blipFill>
        <p:spPr bwMode="auto">
          <a:xfrm>
            <a:off x="5410200" y="2194560"/>
            <a:ext cx="2743200" cy="420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1" t="9999" r="15131" b="6363"/>
          <a:stretch/>
        </p:blipFill>
        <p:spPr bwMode="auto">
          <a:xfrm>
            <a:off x="5410200" y="2194560"/>
            <a:ext cx="2743200" cy="420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1" t="9999" r="15132" b="6363"/>
          <a:stretch/>
        </p:blipFill>
        <p:spPr bwMode="auto">
          <a:xfrm>
            <a:off x="5413218" y="2194560"/>
            <a:ext cx="2743200" cy="420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51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18459E-6 L -0.02639 0.01827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9" y="9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18459E-6 L -0.02639 0.01827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9" y="9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/>
          <a:lstStyle/>
          <a:p>
            <a:r>
              <a:rPr lang="en-US" dirty="0"/>
              <a:t>How it Works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" t="8730" r="563" b="5556"/>
          <a:stretch/>
        </p:blipFill>
        <p:spPr bwMode="auto">
          <a:xfrm>
            <a:off x="579120" y="1463040"/>
            <a:ext cx="7955280" cy="493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1" t="9999" r="15131" b="6363"/>
          <a:stretch/>
        </p:blipFill>
        <p:spPr bwMode="auto">
          <a:xfrm>
            <a:off x="5410200" y="2194560"/>
            <a:ext cx="2743200" cy="420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Content Placeholder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4212038"/>
            <a:ext cx="179400" cy="20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000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18459E-6 L -0.02639 0.01827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9" y="9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/>
          <a:lstStyle/>
          <a:p>
            <a:r>
              <a:rPr lang="en-US" dirty="0"/>
              <a:t>How it Works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" t="8730" r="563" b="5556"/>
          <a:stretch/>
        </p:blipFill>
        <p:spPr bwMode="auto">
          <a:xfrm>
            <a:off x="579120" y="1463040"/>
            <a:ext cx="7955280" cy="493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1" t="9999" r="15131" b="6363"/>
          <a:stretch/>
        </p:blipFill>
        <p:spPr bwMode="auto">
          <a:xfrm>
            <a:off x="5410200" y="2194560"/>
            <a:ext cx="2743200" cy="420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74" b="2979"/>
          <a:stretch/>
        </p:blipFill>
        <p:spPr>
          <a:xfrm>
            <a:off x="4495800" y="4038600"/>
            <a:ext cx="138114" cy="13280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74"/>
          <a:stretch/>
        </p:blipFill>
        <p:spPr>
          <a:xfrm>
            <a:off x="4495800" y="4241530"/>
            <a:ext cx="138114" cy="136886"/>
          </a:xfrm>
          <a:prstGeom prst="rect">
            <a:avLst/>
          </a:prstGeom>
        </p:spPr>
      </p:pic>
      <p:pic>
        <p:nvPicPr>
          <p:cNvPr id="16" name="Content Placeholder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400" y="3886200"/>
            <a:ext cx="179400" cy="207562"/>
          </a:xfrm>
          <a:prstGeom prst="rect">
            <a:avLst/>
          </a:prstGeom>
        </p:spPr>
      </p:pic>
      <p:pic>
        <p:nvPicPr>
          <p:cNvPr id="22" name="Content Placeholder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400" y="4114800"/>
            <a:ext cx="179400" cy="207562"/>
          </a:xfrm>
          <a:prstGeom prst="rect">
            <a:avLst/>
          </a:prstGeom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1" t="9999" r="15131" b="6363"/>
          <a:stretch/>
        </p:blipFill>
        <p:spPr bwMode="auto">
          <a:xfrm>
            <a:off x="5410200" y="2194560"/>
            <a:ext cx="2743200" cy="420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1" t="9999" r="15131" b="6363"/>
          <a:stretch/>
        </p:blipFill>
        <p:spPr bwMode="auto">
          <a:xfrm>
            <a:off x="5410200" y="2193051"/>
            <a:ext cx="2743200" cy="420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9154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18459E-6 L -0.02639 0.01827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9" y="9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18459E-6 L -0.02639 0.01827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9" y="9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/>
          <a:lstStyle/>
          <a:p>
            <a:r>
              <a:rPr lang="en-US" dirty="0" smtClean="0"/>
              <a:t>Behind the Scenes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" t="8730" r="563" b="48411"/>
          <a:stretch/>
        </p:blipFill>
        <p:spPr bwMode="auto">
          <a:xfrm>
            <a:off x="579120" y="1463040"/>
            <a:ext cx="7955280" cy="246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1" t="9998" r="15132" b="55455"/>
          <a:stretch/>
        </p:blipFill>
        <p:spPr bwMode="auto">
          <a:xfrm>
            <a:off x="5410200" y="2194560"/>
            <a:ext cx="2743200" cy="1737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4579295"/>
              </p:ext>
            </p:extLst>
          </p:nvPr>
        </p:nvGraphicFramePr>
        <p:xfrm>
          <a:off x="1739899" y="4229100"/>
          <a:ext cx="6794501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7289"/>
                <a:gridCol w="294862"/>
                <a:gridCol w="139504"/>
                <a:gridCol w="1699418"/>
                <a:gridCol w="139504"/>
                <a:gridCol w="608747"/>
                <a:gridCol w="139504"/>
                <a:gridCol w="291691"/>
                <a:gridCol w="456560"/>
                <a:gridCol w="485095"/>
                <a:gridCol w="443878"/>
                <a:gridCol w="507289"/>
                <a:gridCol w="570700"/>
                <a:gridCol w="215598"/>
                <a:gridCol w="294862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241213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.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_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err="1" smtClean="0">
                          <a:effectLst/>
                        </a:rPr>
                        <a:t>Mary_Eliza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_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Warner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,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_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.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_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1826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,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_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err="1">
                          <a:effectLst/>
                        </a:rPr>
                        <a:t>dau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411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/>
          <a:lstStyle/>
          <a:p>
            <a:r>
              <a:rPr lang="en-US" dirty="0" smtClean="0"/>
              <a:t>Behind the Scenes</a:t>
            </a:r>
            <a:endParaRPr lang="en-US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" t="8731" r="563" b="48410"/>
          <a:stretch/>
        </p:blipFill>
        <p:spPr bwMode="auto">
          <a:xfrm>
            <a:off x="579120" y="1463040"/>
            <a:ext cx="7955280" cy="246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1" t="9998" r="15132" b="55455"/>
          <a:stretch/>
        </p:blipFill>
        <p:spPr bwMode="auto">
          <a:xfrm>
            <a:off x="5410200" y="2194560"/>
            <a:ext cx="2743200" cy="1737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4606273"/>
              </p:ext>
            </p:extLst>
          </p:nvPr>
        </p:nvGraphicFramePr>
        <p:xfrm>
          <a:off x="520703" y="4457700"/>
          <a:ext cx="5499097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248"/>
                <a:gridCol w="609248"/>
                <a:gridCol w="507707"/>
                <a:gridCol w="295105"/>
                <a:gridCol w="139619"/>
                <a:gridCol w="1700817"/>
                <a:gridCol w="139619"/>
                <a:gridCol w="609248"/>
                <a:gridCol w="139619"/>
                <a:gridCol w="291931"/>
                <a:gridCol w="456936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err="1">
                          <a:effectLst/>
                        </a:rPr>
                        <a:t>dau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.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_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of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_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err="1" smtClean="0">
                          <a:effectLst/>
                        </a:rPr>
                        <a:t>Samuel_Selden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_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Warner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_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and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_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6762670"/>
              </p:ext>
            </p:extLst>
          </p:nvPr>
        </p:nvGraphicFramePr>
        <p:xfrm>
          <a:off x="1739899" y="4229100"/>
          <a:ext cx="6794501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7289"/>
                <a:gridCol w="294862"/>
                <a:gridCol w="139504"/>
                <a:gridCol w="1699418"/>
                <a:gridCol w="139504"/>
                <a:gridCol w="608747"/>
                <a:gridCol w="139504"/>
                <a:gridCol w="291691"/>
                <a:gridCol w="456560"/>
                <a:gridCol w="485095"/>
                <a:gridCol w="443878"/>
                <a:gridCol w="507289"/>
                <a:gridCol w="570700"/>
                <a:gridCol w="215598"/>
                <a:gridCol w="294862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241213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.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_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err="1" smtClean="0">
                          <a:effectLst/>
                        </a:rPr>
                        <a:t>Mary_Eliza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_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Warner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,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_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.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_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1826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,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_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err="1">
                          <a:effectLst/>
                        </a:rPr>
                        <a:t>dau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947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1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/>
          <a:lstStyle/>
          <a:p>
            <a:r>
              <a:rPr lang="en-US" dirty="0" smtClean="0"/>
              <a:t>Behind the Scenes</a:t>
            </a:r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2935686"/>
              </p:ext>
            </p:extLst>
          </p:nvPr>
        </p:nvGraphicFramePr>
        <p:xfrm>
          <a:off x="1742307" y="4686300"/>
          <a:ext cx="4279897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7623"/>
                <a:gridCol w="295056"/>
                <a:gridCol w="139596"/>
                <a:gridCol w="1700538"/>
                <a:gridCol w="139596"/>
                <a:gridCol w="609148"/>
                <a:gridCol w="139596"/>
                <a:gridCol w="291883"/>
                <a:gridCol w="456861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_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and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_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err="1" smtClean="0">
                          <a:effectLst/>
                        </a:rPr>
                        <a:t>Azubah</a:t>
                      </a:r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effectLst/>
                        </a:rPr>
                        <a:t>_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Tully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;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_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m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6641218"/>
              </p:ext>
            </p:extLst>
          </p:nvPr>
        </p:nvGraphicFramePr>
        <p:xfrm>
          <a:off x="533400" y="4914900"/>
          <a:ext cx="5499097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248"/>
                <a:gridCol w="609248"/>
                <a:gridCol w="507707"/>
                <a:gridCol w="295105"/>
                <a:gridCol w="139619"/>
                <a:gridCol w="1700817"/>
                <a:gridCol w="139619"/>
                <a:gridCol w="609248"/>
                <a:gridCol w="139619"/>
                <a:gridCol w="291931"/>
                <a:gridCol w="456936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.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_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1850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,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_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err="1" smtClean="0">
                          <a:effectLst/>
                        </a:rPr>
                        <a:t>Joel_M</a:t>
                      </a:r>
                      <a:r>
                        <a:rPr lang="en-US" sz="1100" u="none" strike="noStrike" dirty="0">
                          <a:effectLst/>
                        </a:rPr>
                        <a:t>.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_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err="1">
                          <a:effectLst/>
                        </a:rPr>
                        <a:t>Gloyd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_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(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who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9180826"/>
              </p:ext>
            </p:extLst>
          </p:nvPr>
        </p:nvGraphicFramePr>
        <p:xfrm>
          <a:off x="1752600" y="5143500"/>
          <a:ext cx="6790226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6970"/>
                <a:gridCol w="294676"/>
                <a:gridCol w="139417"/>
                <a:gridCol w="1698348"/>
                <a:gridCol w="139417"/>
                <a:gridCol w="608363"/>
                <a:gridCol w="139417"/>
                <a:gridCol w="291508"/>
                <a:gridCol w="456273"/>
                <a:gridCol w="484790"/>
                <a:gridCol w="443598"/>
                <a:gridCol w="506970"/>
                <a:gridCol w="570341"/>
                <a:gridCol w="215462"/>
                <a:gridCol w="294676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243311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.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_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err="1" smtClean="0">
                          <a:effectLst/>
                        </a:rPr>
                        <a:t>Abigail_Huntington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_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Lathrop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_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(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widow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,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_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Doonton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,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_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5716860"/>
              </p:ext>
            </p:extLst>
          </p:nvPr>
        </p:nvGraphicFramePr>
        <p:xfrm>
          <a:off x="533400" y="5372100"/>
          <a:ext cx="5499097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248"/>
                <a:gridCol w="609248"/>
                <a:gridCol w="507707"/>
                <a:gridCol w="295105"/>
                <a:gridCol w="139619"/>
                <a:gridCol w="1700817"/>
                <a:gridCol w="139619"/>
                <a:gridCol w="609248"/>
                <a:gridCol w="139619"/>
                <a:gridCol w="291931"/>
                <a:gridCol w="456936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err="1">
                          <a:effectLst/>
                        </a:rPr>
                        <a:t>dau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.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_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of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_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effectLst/>
                        </a:rPr>
                        <a:t>Mary</a:t>
                      </a:r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effectLst/>
                        </a:rPr>
                        <a:t>_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Ely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_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and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_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6643459"/>
              </p:ext>
            </p:extLst>
          </p:nvPr>
        </p:nvGraphicFramePr>
        <p:xfrm>
          <a:off x="533400" y="4457700"/>
          <a:ext cx="5499097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248"/>
                <a:gridCol w="609248"/>
                <a:gridCol w="507707"/>
                <a:gridCol w="295105"/>
                <a:gridCol w="139619"/>
                <a:gridCol w="1700817"/>
                <a:gridCol w="139619"/>
                <a:gridCol w="609248"/>
                <a:gridCol w="139619"/>
                <a:gridCol w="291931"/>
                <a:gridCol w="456936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err="1">
                          <a:effectLst/>
                        </a:rPr>
                        <a:t>dau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.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_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of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_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err="1" smtClean="0">
                          <a:effectLst/>
                        </a:rPr>
                        <a:t>Samuel_Selden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_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Warner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_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and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_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9750907"/>
              </p:ext>
            </p:extLst>
          </p:nvPr>
        </p:nvGraphicFramePr>
        <p:xfrm>
          <a:off x="1739899" y="4229100"/>
          <a:ext cx="6794501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7289"/>
                <a:gridCol w="294862"/>
                <a:gridCol w="139504"/>
                <a:gridCol w="1699418"/>
                <a:gridCol w="139504"/>
                <a:gridCol w="608747"/>
                <a:gridCol w="139504"/>
                <a:gridCol w="291691"/>
                <a:gridCol w="456560"/>
                <a:gridCol w="485095"/>
                <a:gridCol w="443878"/>
                <a:gridCol w="507289"/>
                <a:gridCol w="570700"/>
                <a:gridCol w="215598"/>
                <a:gridCol w="294862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241213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.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_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err="1" smtClean="0">
                          <a:effectLst/>
                        </a:rPr>
                        <a:t>Mary_Eliza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_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Warner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,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_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b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.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_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1826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,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_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err="1">
                          <a:effectLst/>
                        </a:rPr>
                        <a:t>dau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34" name="Bent-Up Arrow 33"/>
          <p:cNvSpPr/>
          <p:nvPr/>
        </p:nvSpPr>
        <p:spPr>
          <a:xfrm rot="10800000">
            <a:off x="533400" y="4924136"/>
            <a:ext cx="328712" cy="124174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Bent-Up Arrow 34"/>
          <p:cNvSpPr/>
          <p:nvPr/>
        </p:nvSpPr>
        <p:spPr>
          <a:xfrm flipV="1">
            <a:off x="851912" y="4924603"/>
            <a:ext cx="1752600" cy="123707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Bent-Up Arrow 35"/>
          <p:cNvSpPr/>
          <p:nvPr/>
        </p:nvSpPr>
        <p:spPr>
          <a:xfrm flipV="1">
            <a:off x="5267912" y="4924136"/>
            <a:ext cx="613200" cy="124174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Bent-Up Arrow 36"/>
          <p:cNvSpPr/>
          <p:nvPr/>
        </p:nvSpPr>
        <p:spPr>
          <a:xfrm rot="10800000">
            <a:off x="5212410" y="4924136"/>
            <a:ext cx="381000" cy="124173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Down Arrow 37"/>
          <p:cNvSpPr/>
          <p:nvPr/>
        </p:nvSpPr>
        <p:spPr>
          <a:xfrm>
            <a:off x="4419600" y="4895910"/>
            <a:ext cx="76200" cy="152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862112" y="4552890"/>
            <a:ext cx="126509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delimiter</a:t>
            </a:r>
            <a:endParaRPr lang="en-US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5119112" y="4552890"/>
            <a:ext cx="126509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delimiter</a:t>
            </a:r>
            <a:endParaRPr lang="en-US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3581400" y="4552890"/>
            <a:ext cx="126509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delimiter</a:t>
            </a:r>
            <a:endParaRPr lang="en-US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54" name="Down Arrow 53"/>
          <p:cNvSpPr/>
          <p:nvPr/>
        </p:nvSpPr>
        <p:spPr>
          <a:xfrm>
            <a:off x="3276600" y="4514910"/>
            <a:ext cx="76200" cy="457200"/>
          </a:xfrm>
          <a:prstGeom prst="downArrow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Down Arrow 54"/>
          <p:cNvSpPr/>
          <p:nvPr/>
        </p:nvSpPr>
        <p:spPr>
          <a:xfrm>
            <a:off x="4814312" y="4548640"/>
            <a:ext cx="76200" cy="457200"/>
          </a:xfrm>
          <a:prstGeom prst="downArrow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2895600" y="4171890"/>
            <a:ext cx="78258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 w="10541" cmpd="sng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3">
                        <a:lumMod val="40000"/>
                        <a:lumOff val="60000"/>
                      </a:schemeClr>
                    </a:gs>
                    <a:gs pos="9000">
                      <a:schemeClr val="accent3">
                        <a:lumMod val="60000"/>
                        <a:lumOff val="40000"/>
                      </a:schemeClr>
                    </a:gs>
                    <a:gs pos="50000">
                      <a:schemeClr val="accent3">
                        <a:lumMod val="75000"/>
                      </a:schemeClr>
                    </a:gs>
                    <a:gs pos="79000">
                      <a:schemeClr val="accent3">
                        <a:lumMod val="60000"/>
                        <a:lumOff val="40000"/>
                      </a:schemeClr>
                    </a:gs>
                    <a:gs pos="100000">
                      <a:schemeClr val="accent3">
                        <a:lumMod val="40000"/>
                        <a:lumOff val="60000"/>
                      </a:schemeClr>
                    </a:gs>
                  </a:gsLst>
                  <a:lin ang="5400000"/>
                </a:gradFill>
                <a:effectLst/>
              </a:rPr>
              <a:t>Field</a:t>
            </a:r>
            <a:endParaRPr lang="en-US" sz="2000" b="1" cap="none" spc="0" dirty="0">
              <a:ln w="10541" cmpd="sng">
                <a:solidFill>
                  <a:schemeClr val="accent3">
                    <a:lumMod val="75000"/>
                  </a:schemeClr>
                </a:solidFill>
                <a:prstDash val="solid"/>
              </a:ln>
              <a:gradFill>
                <a:gsLst>
                  <a:gs pos="0">
                    <a:schemeClr val="accent3">
                      <a:lumMod val="40000"/>
                      <a:lumOff val="60000"/>
                    </a:schemeClr>
                  </a:gs>
                  <a:gs pos="9000">
                    <a:schemeClr val="accent3">
                      <a:lumMod val="60000"/>
                      <a:lumOff val="40000"/>
                    </a:schemeClr>
                  </a:gs>
                  <a:gs pos="50000">
                    <a:schemeClr val="accent3">
                      <a:lumMod val="75000"/>
                    </a:schemeClr>
                  </a:gs>
                  <a:gs pos="79000">
                    <a:schemeClr val="accent3">
                      <a:lumMod val="60000"/>
                      <a:lumOff val="40000"/>
                    </a:schemeClr>
                  </a:gs>
                  <a:gs pos="100000">
                    <a:schemeClr val="accent3">
                      <a:lumMod val="40000"/>
                      <a:lumOff val="6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461118" y="4171890"/>
            <a:ext cx="78258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 w="10541" cmpd="sng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3">
                        <a:lumMod val="40000"/>
                        <a:lumOff val="60000"/>
                      </a:schemeClr>
                    </a:gs>
                    <a:gs pos="9000">
                      <a:schemeClr val="accent3">
                        <a:lumMod val="60000"/>
                        <a:lumOff val="40000"/>
                      </a:schemeClr>
                    </a:gs>
                    <a:gs pos="50000">
                      <a:schemeClr val="accent3">
                        <a:lumMod val="75000"/>
                      </a:schemeClr>
                    </a:gs>
                    <a:gs pos="79000">
                      <a:schemeClr val="accent3">
                        <a:lumMod val="60000"/>
                        <a:lumOff val="40000"/>
                      </a:schemeClr>
                    </a:gs>
                    <a:gs pos="100000">
                      <a:schemeClr val="accent3">
                        <a:lumMod val="40000"/>
                        <a:lumOff val="60000"/>
                      </a:schemeClr>
                    </a:gs>
                  </a:gsLst>
                  <a:lin ang="5400000"/>
                </a:gradFill>
                <a:effectLst/>
              </a:rPr>
              <a:t>Field</a:t>
            </a:r>
            <a:endParaRPr lang="en-US" sz="2000" b="1" cap="none" spc="0" dirty="0">
              <a:ln w="10541" cmpd="sng">
                <a:solidFill>
                  <a:schemeClr val="accent3">
                    <a:lumMod val="75000"/>
                  </a:schemeClr>
                </a:solidFill>
                <a:prstDash val="solid"/>
              </a:ln>
              <a:gradFill>
                <a:gsLst>
                  <a:gs pos="0">
                    <a:schemeClr val="accent3">
                      <a:lumMod val="40000"/>
                      <a:lumOff val="60000"/>
                    </a:schemeClr>
                  </a:gs>
                  <a:gs pos="9000">
                    <a:schemeClr val="accent3">
                      <a:lumMod val="60000"/>
                      <a:lumOff val="40000"/>
                    </a:schemeClr>
                  </a:gs>
                  <a:gs pos="50000">
                    <a:schemeClr val="accent3">
                      <a:lumMod val="75000"/>
                    </a:schemeClr>
                  </a:gs>
                  <a:gs pos="79000">
                    <a:schemeClr val="accent3">
                      <a:lumMod val="60000"/>
                      <a:lumOff val="40000"/>
                    </a:schemeClr>
                  </a:gs>
                  <a:gs pos="100000">
                    <a:schemeClr val="accent3">
                      <a:lumMod val="40000"/>
                      <a:lumOff val="6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" t="8730" r="563" b="48411"/>
          <a:stretch/>
        </p:blipFill>
        <p:spPr bwMode="auto">
          <a:xfrm>
            <a:off x="579120" y="1463040"/>
            <a:ext cx="7955280" cy="246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1" t="9998" r="15132" b="55455"/>
          <a:stretch/>
        </p:blipFill>
        <p:spPr bwMode="auto">
          <a:xfrm>
            <a:off x="5410200" y="2194560"/>
            <a:ext cx="2743200" cy="1737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7230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27481E-6 L -3.33333E-6 0.10548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2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44" grpId="0"/>
      <p:bldP spid="46" grpId="0"/>
      <p:bldP spid="47" grpId="0"/>
      <p:bldP spid="54" grpId="0" animBg="1"/>
      <p:bldP spid="55" grpId="0" animBg="1"/>
      <p:bldP spid="56" grpId="0"/>
      <p:bldP spid="5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/>
          <a:lstStyle/>
          <a:p>
            <a:r>
              <a:rPr lang="en-US" dirty="0" smtClean="0"/>
              <a:t>Problem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1903274"/>
            <a:ext cx="4038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/>
              <a:t>Extracting the facts from digitized </a:t>
            </a:r>
            <a:r>
              <a:rPr lang="en-US" dirty="0" smtClean="0"/>
              <a:t>documents</a:t>
            </a:r>
            <a:endParaRPr lang="en-US" dirty="0" smtClean="0"/>
          </a:p>
          <a:p>
            <a:pPr marL="285750" indent="-285750">
              <a:lnSpc>
                <a:spcPct val="200000"/>
              </a:lnSpc>
              <a:buFont typeface="Arial" pitchFamily="34" charset="0"/>
              <a:buChar char="•"/>
            </a:pPr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1" t="13846" r="15226" b="4616"/>
          <a:stretch/>
        </p:blipFill>
        <p:spPr bwMode="auto">
          <a:xfrm>
            <a:off x="5105400" y="1600200"/>
            <a:ext cx="3200400" cy="484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210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2" name="Down Arrow 1"/>
          <p:cNvSpPr/>
          <p:nvPr/>
        </p:nvSpPr>
        <p:spPr>
          <a:xfrm>
            <a:off x="3733800" y="2624172"/>
            <a:ext cx="15240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143000" y="3270575"/>
            <a:ext cx="67480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/>
              <a:t>dau\.\</a:t>
            </a:r>
            <a:r>
              <a:rPr lang="pl-PL" sz="1600" dirty="0" smtClean="0"/>
              <a:t>sof\s</a:t>
            </a:r>
            <a:r>
              <a:rPr lang="pl-PL" sz="1600" dirty="0" smtClean="0">
                <a:solidFill>
                  <a:srgbClr val="FFC000"/>
                </a:solidFill>
              </a:rPr>
              <a:t>[A-Za-z]{</a:t>
            </a:r>
            <a:r>
              <a:rPr lang="en-US" sz="1600" dirty="0" smtClean="0">
                <a:solidFill>
                  <a:srgbClr val="FFC000"/>
                </a:solidFill>
              </a:rPr>
              <a:t>2</a:t>
            </a:r>
            <a:r>
              <a:rPr lang="pl-PL" sz="1600" dirty="0" smtClean="0">
                <a:solidFill>
                  <a:srgbClr val="FFC000"/>
                </a:solidFill>
              </a:rPr>
              <a:t>,</a:t>
            </a:r>
            <a:r>
              <a:rPr lang="en-US" sz="1600" dirty="0" smtClean="0">
                <a:solidFill>
                  <a:srgbClr val="FFC000"/>
                </a:solidFill>
              </a:rPr>
              <a:t>9</a:t>
            </a:r>
            <a:r>
              <a:rPr lang="pl-PL" sz="1600" dirty="0" smtClean="0">
                <a:solidFill>
                  <a:srgbClr val="FFC000"/>
                </a:solidFill>
              </a:rPr>
              <a:t>}(\</a:t>
            </a:r>
            <a:r>
              <a:rPr lang="pl-PL" sz="1600" dirty="0">
                <a:solidFill>
                  <a:srgbClr val="FFC000"/>
                </a:solidFill>
              </a:rPr>
              <a:t>s[A-Za-z</a:t>
            </a:r>
            <a:r>
              <a:rPr lang="pl-PL" sz="1600" dirty="0" smtClean="0">
                <a:solidFill>
                  <a:srgbClr val="FFC000"/>
                </a:solidFill>
              </a:rPr>
              <a:t>]{</a:t>
            </a:r>
            <a:r>
              <a:rPr lang="en-US" sz="1600" dirty="0" smtClean="0">
                <a:solidFill>
                  <a:srgbClr val="FFC000"/>
                </a:solidFill>
              </a:rPr>
              <a:t>3</a:t>
            </a:r>
            <a:r>
              <a:rPr lang="pl-PL" sz="1600" dirty="0" smtClean="0">
                <a:solidFill>
                  <a:srgbClr val="FFC000"/>
                </a:solidFill>
              </a:rPr>
              <a:t>,</a:t>
            </a:r>
            <a:r>
              <a:rPr lang="en-US" sz="1600" dirty="0" smtClean="0">
                <a:solidFill>
                  <a:srgbClr val="FFC000"/>
                </a:solidFill>
              </a:rPr>
              <a:t>9</a:t>
            </a:r>
            <a:r>
              <a:rPr lang="pl-PL" sz="1600" dirty="0" smtClean="0">
                <a:solidFill>
                  <a:srgbClr val="FFC000"/>
                </a:solidFill>
              </a:rPr>
              <a:t>}){0,</a:t>
            </a:r>
            <a:r>
              <a:rPr lang="en-US" sz="1600" dirty="0">
                <a:solidFill>
                  <a:srgbClr val="FFC000"/>
                </a:solidFill>
              </a:rPr>
              <a:t>2</a:t>
            </a:r>
            <a:r>
              <a:rPr lang="pl-PL" sz="1600" dirty="0" smtClean="0">
                <a:solidFill>
                  <a:srgbClr val="FFC000"/>
                </a:solidFill>
              </a:rPr>
              <a:t>}</a:t>
            </a:r>
            <a:r>
              <a:rPr lang="pl-PL" sz="1600" dirty="0" smtClean="0"/>
              <a:t>\</a:t>
            </a:r>
            <a:r>
              <a:rPr lang="pl-PL" sz="1600" dirty="0"/>
              <a:t>s</a:t>
            </a:r>
            <a:r>
              <a:rPr lang="pl-PL" sz="1600" dirty="0">
                <a:solidFill>
                  <a:srgbClr val="92D050"/>
                </a:solidFill>
              </a:rPr>
              <a:t>[A-Za-z</a:t>
            </a:r>
            <a:r>
              <a:rPr lang="pl-PL" sz="1600" dirty="0" smtClean="0">
                <a:solidFill>
                  <a:srgbClr val="92D050"/>
                </a:solidFill>
              </a:rPr>
              <a:t>]{</a:t>
            </a:r>
            <a:r>
              <a:rPr lang="en-US" sz="1600" dirty="0" smtClean="0">
                <a:solidFill>
                  <a:srgbClr val="92D050"/>
                </a:solidFill>
              </a:rPr>
              <a:t>1</a:t>
            </a:r>
            <a:r>
              <a:rPr lang="pl-PL" sz="1600" dirty="0" smtClean="0">
                <a:solidFill>
                  <a:srgbClr val="92D050"/>
                </a:solidFill>
              </a:rPr>
              <a:t>,</a:t>
            </a:r>
            <a:r>
              <a:rPr lang="en-US" sz="1600" dirty="0" smtClean="0">
                <a:solidFill>
                  <a:srgbClr val="92D050"/>
                </a:solidFill>
              </a:rPr>
              <a:t>9</a:t>
            </a:r>
            <a:r>
              <a:rPr lang="pl-PL" sz="1600" dirty="0" smtClean="0">
                <a:solidFill>
                  <a:srgbClr val="92D050"/>
                </a:solidFill>
              </a:rPr>
              <a:t>}</a:t>
            </a:r>
            <a:r>
              <a:rPr lang="pl-PL" sz="1600" dirty="0" smtClean="0"/>
              <a:t>\</a:t>
            </a:r>
            <a:r>
              <a:rPr lang="pl-PL" sz="1600" dirty="0"/>
              <a:t>sand\s</a:t>
            </a:r>
            <a:endParaRPr lang="en-US" sz="1600" dirty="0" smtClean="0"/>
          </a:p>
        </p:txBody>
      </p:sp>
      <p:sp>
        <p:nvSpPr>
          <p:cNvPr id="30" name="Down Arrow 29"/>
          <p:cNvSpPr/>
          <p:nvPr/>
        </p:nvSpPr>
        <p:spPr>
          <a:xfrm>
            <a:off x="3733800" y="3886200"/>
            <a:ext cx="15240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/>
          <a:lstStyle/>
          <a:p>
            <a:r>
              <a:rPr lang="en-US" dirty="0" smtClean="0"/>
              <a:t>Behind the Scenes</a:t>
            </a:r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1699581"/>
              </p:ext>
            </p:extLst>
          </p:nvPr>
        </p:nvGraphicFramePr>
        <p:xfrm>
          <a:off x="1828800" y="1905000"/>
          <a:ext cx="5499097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248"/>
                <a:gridCol w="609248"/>
                <a:gridCol w="507707"/>
                <a:gridCol w="295105"/>
                <a:gridCol w="139619"/>
                <a:gridCol w="1700817"/>
                <a:gridCol w="139619"/>
                <a:gridCol w="609248"/>
                <a:gridCol w="139619"/>
                <a:gridCol w="291931"/>
                <a:gridCol w="456936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err="1">
                          <a:effectLst/>
                        </a:rPr>
                        <a:t>dau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.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_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of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_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err="1" smtClean="0">
                          <a:effectLst/>
                        </a:rPr>
                        <a:t>Samuel_Selden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_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Warner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_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and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_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0997253"/>
              </p:ext>
            </p:extLst>
          </p:nvPr>
        </p:nvGraphicFramePr>
        <p:xfrm>
          <a:off x="1828800" y="2133600"/>
          <a:ext cx="5499097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248"/>
                <a:gridCol w="609248"/>
                <a:gridCol w="507707"/>
                <a:gridCol w="295105"/>
                <a:gridCol w="139619"/>
                <a:gridCol w="1700817"/>
                <a:gridCol w="139619"/>
                <a:gridCol w="609248"/>
                <a:gridCol w="139619"/>
                <a:gridCol w="291931"/>
                <a:gridCol w="456936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err="1">
                          <a:effectLst/>
                        </a:rPr>
                        <a:t>dau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.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_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of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_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effectLst/>
                        </a:rPr>
                        <a:t>Mary</a:t>
                      </a:r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effectLst/>
                        </a:rPr>
                        <a:t>_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Ely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_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and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_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0762837"/>
              </p:ext>
            </p:extLst>
          </p:nvPr>
        </p:nvGraphicFramePr>
        <p:xfrm>
          <a:off x="1822450" y="4572000"/>
          <a:ext cx="5499097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248"/>
                <a:gridCol w="609248"/>
                <a:gridCol w="507707"/>
                <a:gridCol w="295105"/>
                <a:gridCol w="139619"/>
                <a:gridCol w="1700817"/>
                <a:gridCol w="139619"/>
                <a:gridCol w="609248"/>
                <a:gridCol w="139619"/>
                <a:gridCol w="291931"/>
                <a:gridCol w="456936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err="1">
                          <a:effectLst/>
                        </a:rPr>
                        <a:t>dau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.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_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of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_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err="1" smtClean="0">
                          <a:effectLst/>
                        </a:rPr>
                        <a:t>Nathan_Tilestone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_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Jennings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_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and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_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658995"/>
              </p:ext>
            </p:extLst>
          </p:nvPr>
        </p:nvGraphicFramePr>
        <p:xfrm>
          <a:off x="1822450" y="4800600"/>
          <a:ext cx="5499097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248"/>
                <a:gridCol w="609248"/>
                <a:gridCol w="507707"/>
                <a:gridCol w="295105"/>
                <a:gridCol w="139619"/>
                <a:gridCol w="1700817"/>
                <a:gridCol w="139619"/>
                <a:gridCol w="609248"/>
                <a:gridCol w="139619"/>
                <a:gridCol w="291931"/>
                <a:gridCol w="456936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err="1">
                          <a:effectLst/>
                        </a:rPr>
                        <a:t>dau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.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_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of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_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err="1" smtClean="0">
                          <a:effectLst/>
                        </a:rPr>
                        <a:t>Caleb_Halstead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_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err="1">
                          <a:effectLst/>
                        </a:rPr>
                        <a:t>Andruss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_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and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_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6202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2" name="Down Arrow 1"/>
          <p:cNvSpPr/>
          <p:nvPr/>
        </p:nvSpPr>
        <p:spPr>
          <a:xfrm>
            <a:off x="3733800" y="2624172"/>
            <a:ext cx="15240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362200" y="3241307"/>
            <a:ext cx="4229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and</a:t>
            </a:r>
            <a:r>
              <a:rPr lang="pl-PL" sz="1600" dirty="0" smtClean="0"/>
              <a:t>\s</a:t>
            </a:r>
            <a:r>
              <a:rPr lang="pl-PL" sz="1600" dirty="0" smtClean="0">
                <a:solidFill>
                  <a:srgbClr val="FFC000"/>
                </a:solidFill>
              </a:rPr>
              <a:t>[A-Za-z]{</a:t>
            </a:r>
            <a:r>
              <a:rPr lang="en-US" sz="1600" dirty="0" smtClean="0">
                <a:solidFill>
                  <a:srgbClr val="FFC000"/>
                </a:solidFill>
              </a:rPr>
              <a:t>3,9</a:t>
            </a:r>
            <a:r>
              <a:rPr lang="pl-PL" sz="1600" dirty="0" smtClean="0">
                <a:solidFill>
                  <a:srgbClr val="FFC000"/>
                </a:solidFill>
              </a:rPr>
              <a:t>}</a:t>
            </a:r>
            <a:r>
              <a:rPr lang="pl-PL" sz="1600" dirty="0" smtClean="0"/>
              <a:t>\s</a:t>
            </a:r>
            <a:r>
              <a:rPr lang="pl-PL" sz="1600" dirty="0" smtClean="0">
                <a:solidFill>
                  <a:srgbClr val="92D050"/>
                </a:solidFill>
              </a:rPr>
              <a:t>[A-</a:t>
            </a:r>
            <a:r>
              <a:rPr lang="en-US" sz="1600" dirty="0" smtClean="0">
                <a:solidFill>
                  <a:srgbClr val="92D050"/>
                </a:solidFill>
              </a:rPr>
              <a:t>Z</a:t>
            </a:r>
            <a:r>
              <a:rPr lang="pl-PL" sz="1600" dirty="0" smtClean="0">
                <a:solidFill>
                  <a:srgbClr val="92D050"/>
                </a:solidFill>
              </a:rPr>
              <a:t>a-z]{</a:t>
            </a:r>
            <a:r>
              <a:rPr lang="en-US" sz="1600" dirty="0" smtClean="0">
                <a:solidFill>
                  <a:srgbClr val="92D050"/>
                </a:solidFill>
              </a:rPr>
              <a:t>3</a:t>
            </a:r>
            <a:r>
              <a:rPr lang="pl-PL" sz="1600" dirty="0" smtClean="0">
                <a:solidFill>
                  <a:srgbClr val="92D050"/>
                </a:solidFill>
              </a:rPr>
              <a:t>,</a:t>
            </a:r>
            <a:r>
              <a:rPr lang="en-US" sz="1600" dirty="0" smtClean="0">
                <a:solidFill>
                  <a:srgbClr val="92D050"/>
                </a:solidFill>
              </a:rPr>
              <a:t>10</a:t>
            </a:r>
            <a:r>
              <a:rPr lang="pl-PL" sz="1600" dirty="0" smtClean="0">
                <a:solidFill>
                  <a:srgbClr val="92D050"/>
                </a:solidFill>
              </a:rPr>
              <a:t>}</a:t>
            </a:r>
            <a:r>
              <a:rPr lang="en-US" sz="1600" dirty="0"/>
              <a:t>;</a:t>
            </a:r>
            <a:r>
              <a:rPr lang="en-US" sz="1600" dirty="0" smtClean="0"/>
              <a:t>\</a:t>
            </a:r>
            <a:r>
              <a:rPr lang="en-US" sz="1600" dirty="0" err="1" smtClean="0"/>
              <a:t>sm</a:t>
            </a:r>
            <a:r>
              <a:rPr lang="en-US" sz="1600" dirty="0" smtClean="0"/>
              <a:t>\.\s</a:t>
            </a:r>
            <a:endParaRPr lang="en-US" sz="1600" dirty="0"/>
          </a:p>
        </p:txBody>
      </p:sp>
      <p:sp>
        <p:nvSpPr>
          <p:cNvPr id="30" name="Down Arrow 29"/>
          <p:cNvSpPr/>
          <p:nvPr/>
        </p:nvSpPr>
        <p:spPr>
          <a:xfrm>
            <a:off x="3733800" y="3886200"/>
            <a:ext cx="15240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/>
          <a:lstStyle/>
          <a:p>
            <a:r>
              <a:rPr lang="en-US" dirty="0" smtClean="0"/>
              <a:t>Behind the Scenes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3141368"/>
              </p:ext>
            </p:extLst>
          </p:nvPr>
        </p:nvGraphicFramePr>
        <p:xfrm>
          <a:off x="2190750" y="1905000"/>
          <a:ext cx="4762500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7324"/>
                <a:gridCol w="294882"/>
                <a:gridCol w="139514"/>
                <a:gridCol w="1699534"/>
                <a:gridCol w="139514"/>
                <a:gridCol w="608788"/>
                <a:gridCol w="139514"/>
                <a:gridCol w="291711"/>
                <a:gridCol w="456591"/>
                <a:gridCol w="485128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_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and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_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err="1" smtClean="0">
                          <a:effectLst/>
                        </a:rPr>
                        <a:t>Azubah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effectLst/>
                        </a:rPr>
                        <a:t>_</a:t>
                      </a:r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effectLst/>
                        </a:rPr>
                        <a:t>Tully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;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_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.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30065"/>
              </p:ext>
            </p:extLst>
          </p:nvPr>
        </p:nvGraphicFramePr>
        <p:xfrm>
          <a:off x="2190750" y="2133600"/>
          <a:ext cx="4762500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7324"/>
                <a:gridCol w="294882"/>
                <a:gridCol w="139514"/>
                <a:gridCol w="1699534"/>
                <a:gridCol w="139514"/>
                <a:gridCol w="608788"/>
                <a:gridCol w="139514"/>
                <a:gridCol w="291711"/>
                <a:gridCol w="456591"/>
                <a:gridCol w="485128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_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and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_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Gerard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effectLst/>
                        </a:rPr>
                        <a:t>_</a:t>
                      </a:r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Lathrop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;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_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.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4983650"/>
              </p:ext>
            </p:extLst>
          </p:nvPr>
        </p:nvGraphicFramePr>
        <p:xfrm>
          <a:off x="2190750" y="4572000"/>
          <a:ext cx="4762500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7324"/>
                <a:gridCol w="294882"/>
                <a:gridCol w="139514"/>
                <a:gridCol w="1699534"/>
                <a:gridCol w="139514"/>
                <a:gridCol w="608788"/>
                <a:gridCol w="139514"/>
                <a:gridCol w="291711"/>
                <a:gridCol w="456591"/>
                <a:gridCol w="485128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_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and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_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effectLst/>
                        </a:rPr>
                        <a:t>Gerard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_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Lathrop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;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_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.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0629189"/>
              </p:ext>
            </p:extLst>
          </p:nvPr>
        </p:nvGraphicFramePr>
        <p:xfrm>
          <a:off x="2190750" y="4800600"/>
          <a:ext cx="4762500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7324"/>
                <a:gridCol w="294882"/>
                <a:gridCol w="139514"/>
                <a:gridCol w="1699534"/>
                <a:gridCol w="139514"/>
                <a:gridCol w="608788"/>
                <a:gridCol w="139514"/>
                <a:gridCol w="291711"/>
                <a:gridCol w="456591"/>
                <a:gridCol w="485128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_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and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_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effectLst/>
                        </a:rPr>
                        <a:t>Gerard</a:t>
                      </a:r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effectLst/>
                        </a:rPr>
                        <a:t>_</a:t>
                      </a:r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Lathrop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;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_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.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70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2" name="Down Arrow 1"/>
          <p:cNvSpPr/>
          <p:nvPr/>
        </p:nvSpPr>
        <p:spPr>
          <a:xfrm>
            <a:off x="3733800" y="2624172"/>
            <a:ext cx="15240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00100" y="3250073"/>
            <a:ext cx="7353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/>
              <a:t>[0-9]{1}\.\s</a:t>
            </a:r>
            <a:r>
              <a:rPr lang="pl-PL" sz="1600" dirty="0">
                <a:solidFill>
                  <a:srgbClr val="FFC000"/>
                </a:solidFill>
              </a:rPr>
              <a:t>[A-Za-z</a:t>
            </a:r>
            <a:r>
              <a:rPr lang="pl-PL" sz="1600" dirty="0" smtClean="0">
                <a:solidFill>
                  <a:srgbClr val="FFC000"/>
                </a:solidFill>
              </a:rPr>
              <a:t>]{</a:t>
            </a:r>
            <a:r>
              <a:rPr lang="en-US" sz="1600" dirty="0" smtClean="0">
                <a:solidFill>
                  <a:srgbClr val="FFC000"/>
                </a:solidFill>
              </a:rPr>
              <a:t>2</a:t>
            </a:r>
            <a:r>
              <a:rPr lang="pl-PL" sz="1600" dirty="0" smtClean="0">
                <a:solidFill>
                  <a:srgbClr val="FFC000"/>
                </a:solidFill>
              </a:rPr>
              <a:t>,</a:t>
            </a:r>
            <a:r>
              <a:rPr lang="en-US" sz="1600" dirty="0" smtClean="0">
                <a:solidFill>
                  <a:srgbClr val="FFC000"/>
                </a:solidFill>
              </a:rPr>
              <a:t>7</a:t>
            </a:r>
            <a:r>
              <a:rPr lang="pl-PL" sz="1600" dirty="0" smtClean="0">
                <a:solidFill>
                  <a:srgbClr val="FFC000"/>
                </a:solidFill>
              </a:rPr>
              <a:t>}(\</a:t>
            </a:r>
            <a:r>
              <a:rPr lang="pl-PL" sz="1600" dirty="0">
                <a:solidFill>
                  <a:srgbClr val="FFC000"/>
                </a:solidFill>
              </a:rPr>
              <a:t>s[A-Za-z</a:t>
            </a:r>
            <a:r>
              <a:rPr lang="pl-PL" sz="1600" dirty="0" smtClean="0">
                <a:solidFill>
                  <a:srgbClr val="FFC000"/>
                </a:solidFill>
              </a:rPr>
              <a:t>]{</a:t>
            </a:r>
            <a:r>
              <a:rPr lang="en-US" sz="1600" dirty="0" smtClean="0">
                <a:solidFill>
                  <a:srgbClr val="FFC000"/>
                </a:solidFill>
              </a:rPr>
              <a:t>1</a:t>
            </a:r>
            <a:r>
              <a:rPr lang="pl-PL" sz="1600" dirty="0" smtClean="0">
                <a:solidFill>
                  <a:srgbClr val="FFC000"/>
                </a:solidFill>
              </a:rPr>
              <a:t>,</a:t>
            </a:r>
            <a:r>
              <a:rPr lang="en-US" sz="1600" dirty="0" smtClean="0">
                <a:solidFill>
                  <a:srgbClr val="FFC000"/>
                </a:solidFill>
              </a:rPr>
              <a:t>12</a:t>
            </a:r>
            <a:r>
              <a:rPr lang="pl-PL" sz="1600" dirty="0" smtClean="0">
                <a:solidFill>
                  <a:srgbClr val="FFC000"/>
                </a:solidFill>
              </a:rPr>
              <a:t>}){</a:t>
            </a:r>
            <a:r>
              <a:rPr lang="pl-PL" sz="1600" dirty="0">
                <a:solidFill>
                  <a:srgbClr val="FFC000"/>
                </a:solidFill>
              </a:rPr>
              <a:t>1}</a:t>
            </a:r>
            <a:r>
              <a:rPr lang="pl-PL" sz="1600" dirty="0"/>
              <a:t>,\sb\.\s</a:t>
            </a:r>
            <a:r>
              <a:rPr lang="pl-PL" sz="1600" dirty="0">
                <a:solidFill>
                  <a:srgbClr val="00B0F0"/>
                </a:solidFill>
              </a:rPr>
              <a:t>[0-9]{4}</a:t>
            </a:r>
            <a:r>
              <a:rPr lang="pl-PL" sz="1600" dirty="0"/>
              <a:t>,\sd\.\s</a:t>
            </a:r>
            <a:r>
              <a:rPr lang="pl-PL" sz="1600" dirty="0">
                <a:solidFill>
                  <a:srgbClr val="0070C0"/>
                </a:solidFill>
              </a:rPr>
              <a:t>[0-9]{4}</a:t>
            </a:r>
            <a:r>
              <a:rPr lang="pl-PL" sz="1600" dirty="0"/>
              <a:t>\.</a:t>
            </a:r>
            <a:endParaRPr lang="en-US" sz="1600" dirty="0"/>
          </a:p>
        </p:txBody>
      </p:sp>
      <p:sp>
        <p:nvSpPr>
          <p:cNvPr id="30" name="Down Arrow 29"/>
          <p:cNvSpPr/>
          <p:nvPr/>
        </p:nvSpPr>
        <p:spPr>
          <a:xfrm>
            <a:off x="3733800" y="3886200"/>
            <a:ext cx="15240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/>
          <a:lstStyle/>
          <a:p>
            <a:r>
              <a:rPr lang="en-US" dirty="0" smtClean="0"/>
              <a:t>Behind the Scenes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4504644"/>
              </p:ext>
            </p:extLst>
          </p:nvPr>
        </p:nvGraphicFramePr>
        <p:xfrm>
          <a:off x="676721" y="1905000"/>
          <a:ext cx="7552879" cy="1762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0552"/>
                <a:gridCol w="301083"/>
                <a:gridCol w="126168"/>
                <a:gridCol w="1571366"/>
                <a:gridCol w="163445"/>
                <a:gridCol w="263806"/>
                <a:gridCol w="516142"/>
                <a:gridCol w="458793"/>
                <a:gridCol w="516142"/>
                <a:gridCol w="713996"/>
                <a:gridCol w="527612"/>
                <a:gridCol w="378504"/>
                <a:gridCol w="263806"/>
                <a:gridCol w="298216"/>
                <a:gridCol w="473130"/>
                <a:gridCol w="301083"/>
                <a:gridCol w="129035"/>
              </a:tblGrid>
              <a:tr h="17240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0" marR="8620" marT="8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.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0" marR="8620" marT="8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_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0" marR="8620" marT="8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err="1" smtClean="0">
                          <a:effectLst/>
                        </a:rPr>
                        <a:t>Mary_Ely</a:t>
                      </a:r>
                      <a:endParaRPr lang="en-US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0" marR="8620" marT="862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,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0" marR="8620" marT="8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_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0" marR="8620" marT="8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0" marR="8620" marT="8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.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0" marR="8620" marT="8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_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0" marR="8620" marT="8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1836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0" marR="8620" marT="8620" marB="0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,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0" marR="8620" marT="8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_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0" marR="8620" marT="8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0" marR="8620" marT="8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.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0" marR="8620" marT="8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_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0" marR="8620" marT="8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1859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0" marR="8620" marT="8620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.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0" marR="8620" marT="8620" marB="0" anchor="b"/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8863026"/>
              </p:ext>
            </p:extLst>
          </p:nvPr>
        </p:nvGraphicFramePr>
        <p:xfrm>
          <a:off x="676721" y="5009192"/>
          <a:ext cx="7552879" cy="1762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0552"/>
                <a:gridCol w="301083"/>
                <a:gridCol w="126168"/>
                <a:gridCol w="1571366"/>
                <a:gridCol w="163445"/>
                <a:gridCol w="263806"/>
                <a:gridCol w="516142"/>
                <a:gridCol w="458793"/>
                <a:gridCol w="516142"/>
                <a:gridCol w="713996"/>
                <a:gridCol w="527612"/>
                <a:gridCol w="378504"/>
                <a:gridCol w="263806"/>
                <a:gridCol w="298216"/>
                <a:gridCol w="473130"/>
                <a:gridCol w="301083"/>
                <a:gridCol w="129035"/>
              </a:tblGrid>
              <a:tr h="17240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0" marR="8620" marT="8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.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0" marR="8620" marT="8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_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0" marR="8620" marT="8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err="1" smtClean="0">
                          <a:effectLst/>
                        </a:rPr>
                        <a:t>William_Gerard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0" marR="8620" marT="862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0" marR="8620" marT="8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_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0" marR="8620" marT="8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b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0" marR="8620" marT="8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.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0" marR="8620" marT="8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_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0" marR="8620" marT="8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1858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0" marR="8620" marT="8620" marB="0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,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0" marR="8620" marT="8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_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0" marR="8620" marT="8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0" marR="8620" marT="8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.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0" marR="8620" marT="8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_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0" marR="8620" marT="8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1861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0" marR="8620" marT="8620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.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0" marR="8620" marT="8620" marB="0" anchor="b"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3634066"/>
              </p:ext>
            </p:extLst>
          </p:nvPr>
        </p:nvGraphicFramePr>
        <p:xfrm>
          <a:off x="676721" y="2113592"/>
          <a:ext cx="7552879" cy="1762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0552"/>
                <a:gridCol w="301083"/>
                <a:gridCol w="126168"/>
                <a:gridCol w="1571366"/>
                <a:gridCol w="163445"/>
                <a:gridCol w="263806"/>
                <a:gridCol w="516142"/>
                <a:gridCol w="458793"/>
                <a:gridCol w="516142"/>
                <a:gridCol w="713996"/>
                <a:gridCol w="527612"/>
                <a:gridCol w="378504"/>
                <a:gridCol w="263806"/>
                <a:gridCol w="298216"/>
                <a:gridCol w="473130"/>
                <a:gridCol w="301083"/>
                <a:gridCol w="129035"/>
              </a:tblGrid>
              <a:tr h="17240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0" marR="8620" marT="8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.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0" marR="8620" marT="8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_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0" marR="8620" marT="8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err="1" smtClean="0">
                          <a:effectLst/>
                        </a:rPr>
                        <a:t>Maria_Jennings</a:t>
                      </a:r>
                      <a:endParaRPr lang="en-US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0" marR="8620" marT="862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,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0" marR="8620" marT="8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_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0" marR="8620" marT="8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b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0" marR="8620" marT="8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.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0" marR="8620" marT="8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_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0" marR="8620" marT="8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1838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0" marR="8620" marT="8620" marB="0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,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0" marR="8620" marT="8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_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0" marR="8620" marT="8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0" marR="8620" marT="8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.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0" marR="8620" marT="8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_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0" marR="8620" marT="8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1840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0" marR="8620" marT="8620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.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0" marR="8620" marT="8620" marB="0" anchor="b"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7588513"/>
              </p:ext>
            </p:extLst>
          </p:nvPr>
        </p:nvGraphicFramePr>
        <p:xfrm>
          <a:off x="676721" y="4551992"/>
          <a:ext cx="7552879" cy="1762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0552"/>
                <a:gridCol w="301083"/>
                <a:gridCol w="126168"/>
                <a:gridCol w="1571366"/>
                <a:gridCol w="163445"/>
                <a:gridCol w="263806"/>
                <a:gridCol w="516142"/>
                <a:gridCol w="458793"/>
                <a:gridCol w="516142"/>
                <a:gridCol w="713996"/>
                <a:gridCol w="527612"/>
                <a:gridCol w="378504"/>
                <a:gridCol w="263806"/>
                <a:gridCol w="298216"/>
                <a:gridCol w="473130"/>
                <a:gridCol w="301083"/>
                <a:gridCol w="129035"/>
              </a:tblGrid>
              <a:tr h="17240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0" marR="8620" marT="8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.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0" marR="8620" marT="8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_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0" marR="8620" marT="8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err="1" smtClean="0">
                          <a:effectLst/>
                        </a:rPr>
                        <a:t>Donald_McKenzie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0" marR="8620" marT="862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,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0" marR="8620" marT="8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_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0" marR="8620" marT="8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b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0" marR="8620" marT="8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.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0" marR="8620" marT="8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_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0" marR="8620" marT="8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1840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0" marR="8620" marT="8620" marB="0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,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0" marR="8620" marT="8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_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0" marR="8620" marT="8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0" marR="8620" marT="8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.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0" marR="8620" marT="8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_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0" marR="8620" marT="8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1843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0" marR="8620" marT="8620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.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0" marR="8620" marT="8620" marB="0" anchor="b"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4364083"/>
              </p:ext>
            </p:extLst>
          </p:nvPr>
        </p:nvGraphicFramePr>
        <p:xfrm>
          <a:off x="676721" y="4776740"/>
          <a:ext cx="7552879" cy="1762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0552"/>
                <a:gridCol w="301083"/>
                <a:gridCol w="126168"/>
                <a:gridCol w="1571366"/>
                <a:gridCol w="163445"/>
                <a:gridCol w="263806"/>
                <a:gridCol w="516142"/>
                <a:gridCol w="458793"/>
                <a:gridCol w="516142"/>
                <a:gridCol w="713996"/>
                <a:gridCol w="527612"/>
                <a:gridCol w="378504"/>
                <a:gridCol w="263806"/>
                <a:gridCol w="298216"/>
                <a:gridCol w="473130"/>
                <a:gridCol w="301083"/>
                <a:gridCol w="129035"/>
              </a:tblGrid>
              <a:tr h="17240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0" marR="8620" marT="8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.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0" marR="8620" marT="8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_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0" marR="8620" marT="8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err="1" smtClean="0">
                          <a:effectLst/>
                        </a:rPr>
                        <a:t>Charles_Halstead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0" marR="8620" marT="862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,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0" marR="8620" marT="8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_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0" marR="8620" marT="8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b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0" marR="8620" marT="8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.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0" marR="8620" marT="8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_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0" marR="8620" marT="8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1857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0" marR="8620" marT="8620" marB="0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,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0" marR="8620" marT="8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_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0" marR="8620" marT="8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0" marR="8620" marT="8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.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0" marR="8620" marT="8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_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0" marR="8620" marT="8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1861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0" marR="8620" marT="8620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.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0" marR="8620" marT="862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837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2" name="Down Arrow 1"/>
          <p:cNvSpPr/>
          <p:nvPr/>
        </p:nvSpPr>
        <p:spPr>
          <a:xfrm>
            <a:off x="3733800" y="2624172"/>
            <a:ext cx="15240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524000" y="3250073"/>
            <a:ext cx="5943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/>
              <a:t>[0-9]{1}\.\s</a:t>
            </a:r>
            <a:r>
              <a:rPr lang="pl-PL" sz="1600" dirty="0">
                <a:solidFill>
                  <a:srgbClr val="FFC000"/>
                </a:solidFill>
              </a:rPr>
              <a:t>[A-Za-z</a:t>
            </a:r>
            <a:r>
              <a:rPr lang="pl-PL" sz="1600" dirty="0" smtClean="0">
                <a:solidFill>
                  <a:srgbClr val="FFC000"/>
                </a:solidFill>
              </a:rPr>
              <a:t>]{</a:t>
            </a:r>
            <a:r>
              <a:rPr lang="en-US" sz="1600" dirty="0" smtClean="0">
                <a:solidFill>
                  <a:srgbClr val="FFC000"/>
                </a:solidFill>
              </a:rPr>
              <a:t>3</a:t>
            </a:r>
            <a:r>
              <a:rPr lang="pl-PL" sz="1600" dirty="0" smtClean="0">
                <a:solidFill>
                  <a:srgbClr val="FFC000"/>
                </a:solidFill>
              </a:rPr>
              <a:t>,</a:t>
            </a:r>
            <a:r>
              <a:rPr lang="en-US" sz="1600" dirty="0" smtClean="0">
                <a:solidFill>
                  <a:srgbClr val="FFC000"/>
                </a:solidFill>
              </a:rPr>
              <a:t>10</a:t>
            </a:r>
            <a:r>
              <a:rPr lang="pl-PL" sz="1600" dirty="0" smtClean="0">
                <a:solidFill>
                  <a:srgbClr val="FFC000"/>
                </a:solidFill>
              </a:rPr>
              <a:t>}(\</a:t>
            </a:r>
            <a:r>
              <a:rPr lang="pl-PL" sz="1600" dirty="0">
                <a:solidFill>
                  <a:srgbClr val="FFC000"/>
                </a:solidFill>
              </a:rPr>
              <a:t>s[A-Za-z</a:t>
            </a:r>
            <a:r>
              <a:rPr lang="pl-PL" sz="1600" dirty="0" smtClean="0">
                <a:solidFill>
                  <a:srgbClr val="FFC000"/>
                </a:solidFill>
              </a:rPr>
              <a:t>]{</a:t>
            </a:r>
            <a:r>
              <a:rPr lang="en-US" sz="1600" dirty="0" smtClean="0">
                <a:solidFill>
                  <a:srgbClr val="FFC000"/>
                </a:solidFill>
              </a:rPr>
              <a:t>3</a:t>
            </a:r>
            <a:r>
              <a:rPr lang="pl-PL" sz="1600" dirty="0" smtClean="0">
                <a:solidFill>
                  <a:srgbClr val="FFC000"/>
                </a:solidFill>
              </a:rPr>
              <a:t>,</a:t>
            </a:r>
            <a:r>
              <a:rPr lang="en-US" sz="1600" dirty="0" smtClean="0">
                <a:solidFill>
                  <a:srgbClr val="FFC000"/>
                </a:solidFill>
              </a:rPr>
              <a:t>10</a:t>
            </a:r>
            <a:r>
              <a:rPr lang="pl-PL" sz="1600" dirty="0" smtClean="0">
                <a:solidFill>
                  <a:srgbClr val="FFC000"/>
                </a:solidFill>
              </a:rPr>
              <a:t>}){</a:t>
            </a:r>
            <a:r>
              <a:rPr lang="pl-PL" sz="1600" dirty="0">
                <a:solidFill>
                  <a:srgbClr val="FFC000"/>
                </a:solidFill>
              </a:rPr>
              <a:t>1}</a:t>
            </a:r>
            <a:r>
              <a:rPr lang="pl-PL" sz="1600" dirty="0"/>
              <a:t>,\sb\.\s</a:t>
            </a:r>
            <a:r>
              <a:rPr lang="pl-PL" sz="1600" dirty="0">
                <a:solidFill>
                  <a:srgbClr val="00B0F0"/>
                </a:solidFill>
              </a:rPr>
              <a:t>[0-9]{4}</a:t>
            </a:r>
            <a:r>
              <a:rPr lang="pl-PL" sz="1600" dirty="0"/>
              <a:t>\.</a:t>
            </a:r>
            <a:endParaRPr lang="en-US" sz="1600" dirty="0"/>
          </a:p>
        </p:txBody>
      </p:sp>
      <p:sp>
        <p:nvSpPr>
          <p:cNvPr id="30" name="Down Arrow 29"/>
          <p:cNvSpPr/>
          <p:nvPr/>
        </p:nvSpPr>
        <p:spPr>
          <a:xfrm>
            <a:off x="3733800" y="3886200"/>
            <a:ext cx="15240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/>
          <a:lstStyle/>
          <a:p>
            <a:r>
              <a:rPr lang="en-US" dirty="0" smtClean="0"/>
              <a:t>Behind the Scenes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9251103"/>
              </p:ext>
            </p:extLst>
          </p:nvPr>
        </p:nvGraphicFramePr>
        <p:xfrm>
          <a:off x="1219200" y="2133600"/>
          <a:ext cx="6312911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8779"/>
                <a:gridCol w="332926"/>
                <a:gridCol w="139512"/>
                <a:gridCol w="1737557"/>
                <a:gridCol w="180731"/>
                <a:gridCol w="291707"/>
                <a:gridCol w="570730"/>
                <a:gridCol w="507316"/>
                <a:gridCol w="570730"/>
                <a:gridCol w="789510"/>
                <a:gridCol w="583413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.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_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err="1" smtClean="0">
                          <a:effectLst/>
                        </a:rPr>
                        <a:t>William_Gerard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,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_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.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_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1840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.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7586089"/>
              </p:ext>
            </p:extLst>
          </p:nvPr>
        </p:nvGraphicFramePr>
        <p:xfrm>
          <a:off x="1219200" y="5257800"/>
          <a:ext cx="6312911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8779"/>
                <a:gridCol w="332926"/>
                <a:gridCol w="139512"/>
                <a:gridCol w="1737557"/>
                <a:gridCol w="180731"/>
                <a:gridCol w="291707"/>
                <a:gridCol w="570730"/>
                <a:gridCol w="507316"/>
                <a:gridCol w="570730"/>
                <a:gridCol w="789510"/>
                <a:gridCol w="583413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.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_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err="1" smtClean="0">
                          <a:effectLst/>
                        </a:rPr>
                        <a:t>Emma_Goble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effectLst/>
                        </a:rPr>
                        <a:t>,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_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.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_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1862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.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0460550"/>
              </p:ext>
            </p:extLst>
          </p:nvPr>
        </p:nvGraphicFramePr>
        <p:xfrm>
          <a:off x="1219200" y="1905000"/>
          <a:ext cx="6312911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8779"/>
                <a:gridCol w="332926"/>
                <a:gridCol w="139512"/>
                <a:gridCol w="1737557"/>
                <a:gridCol w="180731"/>
                <a:gridCol w="291707"/>
                <a:gridCol w="570730"/>
                <a:gridCol w="507316"/>
                <a:gridCol w="570730"/>
                <a:gridCol w="789510"/>
                <a:gridCol w="583413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.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_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err="1" smtClean="0">
                          <a:effectLst/>
                        </a:rPr>
                        <a:t>Gerard_Lathrop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,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_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b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.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_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1838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.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3403335"/>
              </p:ext>
            </p:extLst>
          </p:nvPr>
        </p:nvGraphicFramePr>
        <p:xfrm>
          <a:off x="1219200" y="4572000"/>
          <a:ext cx="6312911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8779"/>
                <a:gridCol w="332926"/>
                <a:gridCol w="139512"/>
                <a:gridCol w="1737557"/>
                <a:gridCol w="180731"/>
                <a:gridCol w="291707"/>
                <a:gridCol w="570730"/>
                <a:gridCol w="507316"/>
                <a:gridCol w="570730"/>
                <a:gridCol w="789510"/>
                <a:gridCol w="583413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.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_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err="1" smtClean="0">
                          <a:effectLst/>
                        </a:rPr>
                        <a:t>Anna_Margaretta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,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_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b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.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_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1843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.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3653856"/>
              </p:ext>
            </p:extLst>
          </p:nvPr>
        </p:nvGraphicFramePr>
        <p:xfrm>
          <a:off x="1219200" y="4800600"/>
          <a:ext cx="6312911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8779"/>
                <a:gridCol w="332926"/>
                <a:gridCol w="139512"/>
                <a:gridCol w="1737557"/>
                <a:gridCol w="180731"/>
                <a:gridCol w="291707"/>
                <a:gridCol w="570730"/>
                <a:gridCol w="507316"/>
                <a:gridCol w="570730"/>
                <a:gridCol w="789510"/>
                <a:gridCol w="583413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.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_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err="1" smtClean="0">
                          <a:effectLst/>
                        </a:rPr>
                        <a:t>Anna_Catherine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,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_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b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.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_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1845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.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6321863"/>
              </p:ext>
            </p:extLst>
          </p:nvPr>
        </p:nvGraphicFramePr>
        <p:xfrm>
          <a:off x="1219200" y="5029200"/>
          <a:ext cx="6312911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8779"/>
                <a:gridCol w="332926"/>
                <a:gridCol w="139512"/>
                <a:gridCol w="1737557"/>
                <a:gridCol w="180731"/>
                <a:gridCol w="291707"/>
                <a:gridCol w="570730"/>
                <a:gridCol w="507316"/>
                <a:gridCol w="570730"/>
                <a:gridCol w="789510"/>
                <a:gridCol w="583413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.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_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err="1" smtClean="0">
                          <a:effectLst/>
                        </a:rPr>
                        <a:t>Theodore_Andruss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,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_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b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.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_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1860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.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5452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51037"/>
            <a:ext cx="4648200" cy="45259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200" dirty="0" smtClean="0"/>
              <a:t>Finds 19 patterns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4 patterns </a:t>
            </a:r>
            <a:r>
              <a:rPr lang="en-US" dirty="0" smtClean="0"/>
              <a:t>used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25/85 facts found by the system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19463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0" t="10770" r="15225" b="7692"/>
          <a:stretch/>
        </p:blipFill>
        <p:spPr bwMode="auto">
          <a:xfrm>
            <a:off x="5181600" y="1630680"/>
            <a:ext cx="3200400" cy="484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570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51037"/>
            <a:ext cx="4724400" cy="45259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200" dirty="0" smtClean="0"/>
              <a:t>Next page(before annotation)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5/19 </a:t>
            </a:r>
            <a:r>
              <a:rPr lang="en-US" dirty="0"/>
              <a:t>previous </a:t>
            </a:r>
            <a:r>
              <a:rPr lang="en-US" dirty="0" smtClean="0"/>
              <a:t>patterns used 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33/87 facts automatically annotated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20488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3" t="10158" r="8262" b="7032"/>
          <a:stretch/>
        </p:blipFill>
        <p:spPr bwMode="auto">
          <a:xfrm>
            <a:off x="5181600" y="1630680"/>
            <a:ext cx="3200400" cy="484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92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51037"/>
            <a:ext cx="4724400" cy="45259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200" dirty="0" smtClean="0"/>
              <a:t>Next page(after annotation)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Finds 16 new patterns</a:t>
            </a:r>
          </a:p>
          <a:p>
            <a:pPr lvl="2">
              <a:lnSpc>
                <a:spcPct val="150000"/>
              </a:lnSpc>
            </a:pPr>
            <a:r>
              <a:rPr lang="en-US" dirty="0" smtClean="0"/>
              <a:t>3 patterns used</a:t>
            </a:r>
          </a:p>
          <a:p>
            <a:pPr lvl="2">
              <a:lnSpc>
                <a:spcPct val="150000"/>
              </a:lnSpc>
            </a:pPr>
            <a:r>
              <a:rPr lang="en-US" dirty="0" smtClean="0"/>
              <a:t>12 new facts found 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45/86 facts automatically annotated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sz="2200" dirty="0" smtClean="0"/>
              <a:t>Page1: 29%        </a:t>
            </a:r>
          </a:p>
          <a:p>
            <a:pPr>
              <a:lnSpc>
                <a:spcPct val="150000"/>
              </a:lnSpc>
            </a:pPr>
            <a:r>
              <a:rPr lang="en-US" sz="2200" dirty="0" smtClean="0"/>
              <a:t>Page2: 52%</a:t>
            </a:r>
          </a:p>
          <a:p>
            <a:pPr>
              <a:lnSpc>
                <a:spcPct val="150000"/>
              </a:lnSpc>
            </a:pPr>
            <a:r>
              <a:rPr lang="en-US" sz="2200" dirty="0" smtClean="0"/>
              <a:t>Page3: 69%</a:t>
            </a:r>
            <a:endParaRPr lang="en-US" sz="2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21511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3" t="10158" r="8262" b="7032"/>
          <a:stretch/>
        </p:blipFill>
        <p:spPr bwMode="auto">
          <a:xfrm>
            <a:off x="5181600" y="1630680"/>
            <a:ext cx="3200400" cy="484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4666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51037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Automatically finds and uses patterns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Decreases amount of user effort</a:t>
            </a:r>
          </a:p>
          <a:p>
            <a:pPr>
              <a:lnSpc>
                <a:spcPct val="150000"/>
              </a:lnSpc>
            </a:pPr>
            <a:endParaRPr lang="en-US" dirty="0" smtClean="0"/>
          </a:p>
          <a:p>
            <a:pPr>
              <a:lnSpc>
                <a:spcPct val="150000"/>
              </a:lnSpc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57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1905000"/>
            <a:ext cx="44196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/>
              <a:t>A</a:t>
            </a:r>
            <a:r>
              <a:rPr lang="en-US" dirty="0" smtClean="0"/>
              <a:t>bout 500 pages out </a:t>
            </a:r>
            <a:r>
              <a:rPr lang="en-US" dirty="0"/>
              <a:t>of 830 </a:t>
            </a:r>
            <a:r>
              <a:rPr lang="en-US" dirty="0" smtClean="0"/>
              <a:t>pages 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/>
              <a:t>85 facts </a:t>
            </a:r>
            <a:r>
              <a:rPr lang="en-US" dirty="0"/>
              <a:t>of </a:t>
            </a:r>
            <a:r>
              <a:rPr lang="en-US" dirty="0" smtClean="0"/>
              <a:t>first </a:t>
            </a:r>
            <a:r>
              <a:rPr lang="en-US" dirty="0"/>
              <a:t>name, surname, birth year, and death </a:t>
            </a:r>
            <a:r>
              <a:rPr lang="en-US" dirty="0" smtClean="0"/>
              <a:t>year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19225" y="4207938"/>
            <a:ext cx="2190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About </a:t>
            </a:r>
            <a:r>
              <a:rPr lang="en-US" dirty="0" smtClean="0"/>
              <a:t>42,500 facts! </a:t>
            </a:r>
            <a:endParaRPr lang="en-US" dirty="0"/>
          </a:p>
        </p:txBody>
      </p:sp>
      <p:sp>
        <p:nvSpPr>
          <p:cNvPr id="10" name="Down Arrow 9"/>
          <p:cNvSpPr/>
          <p:nvPr/>
        </p:nvSpPr>
        <p:spPr>
          <a:xfrm>
            <a:off x="2057400" y="3657600"/>
            <a:ext cx="914400" cy="2338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2" t="13846" r="15226" b="4616"/>
          <a:stretch/>
        </p:blipFill>
        <p:spPr bwMode="auto">
          <a:xfrm>
            <a:off x="5105400" y="1600200"/>
            <a:ext cx="3200400" cy="484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4475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/>
          <a:lstStyle/>
          <a:p>
            <a:r>
              <a:rPr lang="en-US" dirty="0" smtClean="0"/>
              <a:t>How it Works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" t="8729" r="563" b="5556"/>
          <a:stretch/>
        </p:blipFill>
        <p:spPr bwMode="auto">
          <a:xfrm>
            <a:off x="579120" y="1463040"/>
            <a:ext cx="7955280" cy="493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1" t="9999" r="15131" b="6363"/>
          <a:stretch/>
        </p:blipFill>
        <p:spPr bwMode="auto">
          <a:xfrm>
            <a:off x="5410200" y="2194560"/>
            <a:ext cx="2743200" cy="420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Content Placeholder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400" y="2362200"/>
            <a:ext cx="179400" cy="20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37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0138 L 0.01546 0.03747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4" y="18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/>
          <a:lstStyle/>
          <a:p>
            <a:r>
              <a:rPr lang="en-US" dirty="0"/>
              <a:t>How it Works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" t="8730" r="563" b="5556"/>
          <a:stretch/>
        </p:blipFill>
        <p:spPr bwMode="auto">
          <a:xfrm>
            <a:off x="579120" y="1463040"/>
            <a:ext cx="7955280" cy="493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1" t="9999" r="15132" b="6363"/>
          <a:stretch/>
        </p:blipFill>
        <p:spPr bwMode="auto">
          <a:xfrm>
            <a:off x="5410200" y="2194560"/>
            <a:ext cx="2743200" cy="420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Content Placeholder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600" y="2383238"/>
            <a:ext cx="179400" cy="20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38793E-6 L 0.01545 0.03608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4" y="18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/>
          <a:lstStyle/>
          <a:p>
            <a:r>
              <a:rPr lang="en-US" dirty="0"/>
              <a:t>How it Works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" t="8730" r="563" b="5556"/>
          <a:stretch/>
        </p:blipFill>
        <p:spPr bwMode="auto">
          <a:xfrm>
            <a:off x="579120" y="1463040"/>
            <a:ext cx="7955280" cy="493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1" t="9999" r="15132" b="6363"/>
          <a:stretch/>
        </p:blipFill>
        <p:spPr bwMode="auto">
          <a:xfrm>
            <a:off x="5410200" y="2194560"/>
            <a:ext cx="2743200" cy="420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ontent Placeholder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2383238"/>
            <a:ext cx="179400" cy="20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73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38793E-6 L 0.01545 0.03608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4" y="18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/>
          <a:lstStyle/>
          <a:p>
            <a:r>
              <a:rPr lang="en-US" dirty="0"/>
              <a:t>How it Works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" t="8729" r="563" b="5554"/>
          <a:stretch/>
        </p:blipFill>
        <p:spPr bwMode="auto">
          <a:xfrm>
            <a:off x="579120" y="1463040"/>
            <a:ext cx="7955280" cy="493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1" t="9999" r="15132" b="6363"/>
          <a:stretch/>
        </p:blipFill>
        <p:spPr bwMode="auto">
          <a:xfrm>
            <a:off x="5410200" y="2194560"/>
            <a:ext cx="2743200" cy="420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Content Placeholder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743200"/>
            <a:ext cx="179400" cy="20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605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18459E-6 L -0.02639 0.01827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9" y="9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/>
          <a:lstStyle/>
          <a:p>
            <a:r>
              <a:rPr lang="en-US" dirty="0"/>
              <a:t>How it Works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" t="8730" r="563" b="5556"/>
          <a:stretch/>
        </p:blipFill>
        <p:spPr bwMode="auto">
          <a:xfrm>
            <a:off x="579120" y="1463040"/>
            <a:ext cx="7955280" cy="493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1" t="9999" r="15132" b="6363"/>
          <a:stretch/>
        </p:blipFill>
        <p:spPr bwMode="auto">
          <a:xfrm>
            <a:off x="5410200" y="2194560"/>
            <a:ext cx="2743200" cy="420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Content Placeholder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2383238"/>
            <a:ext cx="179400" cy="20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041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38793E-6 L 0.01545 0.03608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4" y="18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/>
          <a:lstStyle/>
          <a:p>
            <a:r>
              <a:rPr lang="en-US" dirty="0"/>
              <a:t>How it Works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" t="8730" r="563" b="5556"/>
          <a:stretch/>
        </p:blipFill>
        <p:spPr bwMode="auto">
          <a:xfrm>
            <a:off x="579120" y="1463040"/>
            <a:ext cx="7955280" cy="493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1" t="9999" r="15132" b="6363"/>
          <a:stretch/>
        </p:blipFill>
        <p:spPr bwMode="auto">
          <a:xfrm>
            <a:off x="5410200" y="2194560"/>
            <a:ext cx="2743200" cy="420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ontent Placeholder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200" y="2383238"/>
            <a:ext cx="179400" cy="20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789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38793E-6 L 0.01545 0.03608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4" y="18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8414</TotalTime>
  <Words>791</Words>
  <Application>Microsoft Office PowerPoint</Application>
  <PresentationFormat>On-screen Show (4:3)</PresentationFormat>
  <Paragraphs>451</Paragraphs>
  <Slides>27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Executive</vt:lpstr>
      <vt:lpstr>Regular- expression Generator</vt:lpstr>
      <vt:lpstr>Problem</vt:lpstr>
      <vt:lpstr>Motivation</vt:lpstr>
      <vt:lpstr>How it Works</vt:lpstr>
      <vt:lpstr>How it Works</vt:lpstr>
      <vt:lpstr>How it Works</vt:lpstr>
      <vt:lpstr>How it Works</vt:lpstr>
      <vt:lpstr>How it Works</vt:lpstr>
      <vt:lpstr>How it Works</vt:lpstr>
      <vt:lpstr>How it Works</vt:lpstr>
      <vt:lpstr>How it Works</vt:lpstr>
      <vt:lpstr>How it Works</vt:lpstr>
      <vt:lpstr>How it Works</vt:lpstr>
      <vt:lpstr>How it Works</vt:lpstr>
      <vt:lpstr>How it Works</vt:lpstr>
      <vt:lpstr>How it Works</vt:lpstr>
      <vt:lpstr>Behind the Scenes</vt:lpstr>
      <vt:lpstr>Behind the Scenes</vt:lpstr>
      <vt:lpstr>Behind the Scenes</vt:lpstr>
      <vt:lpstr>Behind the Scenes</vt:lpstr>
      <vt:lpstr>Behind the Scenes</vt:lpstr>
      <vt:lpstr>Behind the Scenes</vt:lpstr>
      <vt:lpstr>Behind the Scenes</vt:lpstr>
      <vt:lpstr>Results</vt:lpstr>
      <vt:lpstr>Results</vt:lpstr>
      <vt:lpstr>Results</vt:lpstr>
      <vt:lpstr>Conclusion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Tae Woo</dc:creator>
  <cp:lastModifiedBy>Tae Woo</cp:lastModifiedBy>
  <cp:revision>140</cp:revision>
  <dcterms:created xsi:type="dcterms:W3CDTF">2013-03-01T05:45:21Z</dcterms:created>
  <dcterms:modified xsi:type="dcterms:W3CDTF">2013-03-12T18:23:58Z</dcterms:modified>
</cp:coreProperties>
</file>