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31" r:id="rId3"/>
    <p:sldId id="315" r:id="rId4"/>
    <p:sldId id="339" r:id="rId5"/>
    <p:sldId id="338" r:id="rId6"/>
    <p:sldId id="342" r:id="rId7"/>
    <p:sldId id="334" r:id="rId8"/>
    <p:sldId id="347" r:id="rId9"/>
    <p:sldId id="336" r:id="rId10"/>
    <p:sldId id="351" r:id="rId11"/>
    <p:sldId id="332" r:id="rId12"/>
    <p:sldId id="349" r:id="rId13"/>
    <p:sldId id="350" r:id="rId14"/>
    <p:sldId id="340" r:id="rId15"/>
    <p:sldId id="348" r:id="rId16"/>
    <p:sldId id="32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72529" autoAdjust="0"/>
  </p:normalViewPr>
  <p:slideViewPr>
    <p:cSldViewPr>
      <p:cViewPr varScale="1">
        <p:scale>
          <a:sx n="99" d="100"/>
          <a:sy n="99" d="100"/>
        </p:scale>
        <p:origin x="-11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AE17F-F042-443D-A5AA-560CE67B0508}" type="datetimeFigureOut">
              <a:rPr lang="en-US" smtClean="0"/>
              <a:pPr/>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C0D9D-F7C2-41C4-A74A-0E9586E4FD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Sparse, Noisy</a:t>
            </a:r>
            <a:r>
              <a:rPr lang="en-US" b="0" baseline="0" dirty="0" smtClean="0"/>
              <a:t> Data:</a:t>
            </a:r>
            <a:endParaRPr lang="en-US" b="0" dirty="0" smtClean="0"/>
          </a:p>
          <a:p>
            <a:r>
              <a:rPr lang="en-US" b="0" dirty="0" smtClean="0"/>
              <a:t>1.  </a:t>
            </a:r>
            <a:r>
              <a:rPr lang="en-US" b="1" dirty="0" smtClean="0"/>
              <a:t>Non-zero </a:t>
            </a:r>
            <a:r>
              <a:rPr lang="en-US" b="1" dirty="0" err="1" smtClean="0"/>
              <a:t>Dirichlet</a:t>
            </a:r>
            <a:r>
              <a:rPr lang="en-US" b="1" baseline="0" dirty="0" smtClean="0"/>
              <a:t> priors </a:t>
            </a:r>
            <a:r>
              <a:rPr lang="en-US" b="0" baseline="0" dirty="0" smtClean="0"/>
              <a:t>using knowledge of lists as </a:t>
            </a:r>
            <a:r>
              <a:rPr lang="en-US" b="1" baseline="0" dirty="0" smtClean="0"/>
              <a:t>parameter smoothing</a:t>
            </a:r>
          </a:p>
          <a:p>
            <a:r>
              <a:rPr lang="en-US" b="0" baseline="0" dirty="0" smtClean="0"/>
              <a:t>2.  Emission-model </a:t>
            </a:r>
            <a:r>
              <a:rPr lang="en-US" b="1" baseline="0" dirty="0" smtClean="0"/>
              <a:t>parameter tying </a:t>
            </a:r>
            <a:r>
              <a:rPr lang="en-US" b="0" baseline="0" dirty="0" smtClean="0"/>
              <a:t>based on shared </a:t>
            </a:r>
            <a:r>
              <a:rPr lang="en-US" b="1" baseline="0" dirty="0" smtClean="0"/>
              <a:t>lexical object sets</a:t>
            </a:r>
          </a:p>
          <a:p>
            <a:r>
              <a:rPr lang="en-US" b="0" baseline="0" dirty="0" smtClean="0"/>
              <a:t>3.  Cluster words in emission model using 5 character classes</a:t>
            </a:r>
          </a:p>
          <a:p>
            <a:endParaRPr lang="en-US" b="0" baseline="0" dirty="0" smtClean="0"/>
          </a:p>
          <a:p>
            <a:r>
              <a:rPr lang="en-US" b="0" baseline="0" dirty="0" smtClean="0"/>
              <a:t>List Structure:</a:t>
            </a:r>
          </a:p>
          <a:p>
            <a:r>
              <a:rPr lang="en-US" b="0" baseline="0" dirty="0" smtClean="0"/>
              <a:t>4.  Transition model is cyclical only at record delimiters, with fine-grained sub-label states</a:t>
            </a:r>
          </a:p>
          <a:p>
            <a:r>
              <a:rPr lang="en-US" b="0" baseline="0" dirty="0" smtClean="0"/>
              <a:t>5.  Transition model is a total order using non-zero priors for deletions</a:t>
            </a:r>
          </a:p>
          <a:p>
            <a:r>
              <a:rPr lang="en-US" b="0" baseline="0" dirty="0" smtClean="0"/>
              <a:t>6.  Transition model has unknown states for insertions</a:t>
            </a:r>
          </a:p>
          <a:p>
            <a:r>
              <a:rPr lang="en-US" b="0" baseline="0" dirty="0" smtClean="0"/>
              <a:t>7.  Delimiter state emission model does not use word clustering like field states</a:t>
            </a:r>
          </a:p>
          <a:p>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F-measure,</a:t>
            </a:r>
            <a:r>
              <a:rPr lang="en-US" baseline="0" dirty="0" smtClean="0"/>
              <a:t> alone, doesn’t tell us how good a system is.  </a:t>
            </a:r>
          </a:p>
          <a:p>
            <a:r>
              <a:rPr lang="en-US" baseline="0" dirty="0" smtClean="0"/>
              <a:t>You can get really high accuracy if you keep labeling training data forever.  </a:t>
            </a:r>
          </a:p>
          <a:p>
            <a:endParaRPr lang="en-US" baseline="0" dirty="0" smtClean="0"/>
          </a:p>
          <a:p>
            <a:r>
              <a:rPr lang="en-US" baseline="0" dirty="0" smtClean="0"/>
              <a:t>So we add new metric, Eff.</a:t>
            </a:r>
          </a:p>
          <a:p>
            <a:r>
              <a:rPr lang="en-US" baseline="0" dirty="0" smtClean="0"/>
              <a:t>Extends F-measure</a:t>
            </a:r>
          </a:p>
          <a:p>
            <a:r>
              <a:rPr lang="en-US" baseline="0" dirty="0" smtClean="0"/>
              <a:t>Includes S with P and R in harmonic mean.  </a:t>
            </a:r>
          </a:p>
          <a:p>
            <a:r>
              <a:rPr lang="en-US" baseline="0" dirty="0" smtClean="0"/>
              <a:t>S = proportion of fields the user did not have to label.  </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Feasible</a:t>
            </a:r>
          </a:p>
          <a:p>
            <a:r>
              <a:rPr lang="en-US" dirty="0" smtClean="0"/>
              <a:t>Higher F-measure</a:t>
            </a:r>
            <a:r>
              <a:rPr lang="en-US" baseline="0" dirty="0" smtClean="0"/>
              <a:t> at lower cost than CRF</a:t>
            </a:r>
            <a:endParaRPr lang="en-US" dirty="0" smtClean="0"/>
          </a:p>
          <a:p>
            <a:r>
              <a:rPr lang="en-US" dirty="0" smtClean="0"/>
              <a:t>Reduced</a:t>
            </a:r>
            <a:r>
              <a:rPr lang="en-US" baseline="0" dirty="0" smtClean="0"/>
              <a:t> cost in self-supervision</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Feasible</a:t>
            </a:r>
          </a:p>
          <a:p>
            <a:r>
              <a:rPr lang="en-US" dirty="0" smtClean="0"/>
              <a:t>Higher F-measure</a:t>
            </a:r>
            <a:r>
              <a:rPr lang="en-US" baseline="0" dirty="0" smtClean="0"/>
              <a:t> at lower cost than CRF</a:t>
            </a:r>
            <a:endParaRPr lang="en-US" dirty="0" smtClean="0"/>
          </a:p>
          <a:p>
            <a:r>
              <a:rPr lang="en-US" dirty="0" smtClean="0"/>
              <a:t>Reduced</a:t>
            </a:r>
            <a:r>
              <a:rPr lang="en-US" baseline="0" dirty="0" smtClean="0"/>
              <a:t> cost in self-supervision</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Text suffix </a:t>
            </a:r>
            <a:r>
              <a:rPr lang="en-US" dirty="0" smtClean="0"/>
              <a:t>tree</a:t>
            </a:r>
          </a:p>
          <a:p>
            <a:r>
              <a:rPr lang="en-US" dirty="0" smtClean="0"/>
              <a:t>Grammar induction </a:t>
            </a:r>
          </a:p>
          <a:p>
            <a:r>
              <a:rPr lang="en-US" dirty="0" smtClean="0"/>
              <a:t>MDL principle from info. Theory</a:t>
            </a:r>
          </a:p>
          <a:p>
            <a:r>
              <a:rPr lang="en-US" dirty="0" smtClean="0"/>
              <a:t>Expanded collection of full-pages</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Requiring a single labeling of each field in a list (optimal training) for a certain class of lists</a:t>
            </a:r>
          </a:p>
          <a:p>
            <a:pPr lvl="0"/>
            <a:r>
              <a:rPr lang="en-US" sz="1200" kern="1200" dirty="0" smtClean="0">
                <a:solidFill>
                  <a:schemeClr val="tx1"/>
                </a:solidFill>
                <a:latin typeface="+mn-lt"/>
                <a:ea typeface="+mn-ea"/>
                <a:cs typeface="+mn-cs"/>
              </a:rPr>
              <a:t>Requiring fewer labels at higher accuracy than state-of-the-art ML-IE for a larger class of lists</a:t>
            </a:r>
          </a:p>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6C0D9D-F7C2-41C4-A74A-0E9586E4FD48}"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a:t>
            </a:r>
            <a:r>
              <a:rPr lang="en-US" b="0" baseline="0" dirty="0" smtClean="0"/>
              <a:t> research background.</a:t>
            </a:r>
            <a:endParaRPr lang="en-US" b="0" dirty="0" smtClean="0"/>
          </a:p>
          <a:p>
            <a:r>
              <a:rPr lang="en-US" b="1" dirty="0" smtClean="0"/>
              <a:t>Tens of thousands </a:t>
            </a:r>
            <a:r>
              <a:rPr lang="en-US" dirty="0" smtClean="0"/>
              <a:t>of family history books;</a:t>
            </a:r>
            <a:r>
              <a:rPr lang="en-US" baseline="0" dirty="0" smtClean="0"/>
              <a:t> many </a:t>
            </a:r>
            <a:r>
              <a:rPr lang="en-US" b="1" baseline="0" dirty="0" smtClean="0"/>
              <a:t>other books </a:t>
            </a:r>
            <a:r>
              <a:rPr lang="en-US" baseline="0" dirty="0" smtClean="0"/>
              <a:t>containing mostly lists of records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Extract from lists where no one else has.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one has extracted this rich information into machine-readable format even manually because currently the </a:t>
            </a:r>
            <a:r>
              <a:rPr lang="en-US" b="1" baseline="0" dirty="0" smtClean="0"/>
              <a:t>cost outweighs the benefit</a:t>
            </a:r>
            <a:r>
              <a:rPr lang="en-US" baseline="0" dirty="0" smtClean="0"/>
              <a:t>.  </a:t>
            </a:r>
          </a:p>
          <a:p>
            <a:r>
              <a:rPr lang="en-US" dirty="0" smtClean="0"/>
              <a:t>The information</a:t>
            </a:r>
            <a:r>
              <a:rPr lang="en-US" baseline="0" dirty="0" smtClean="0"/>
              <a:t> seemed just beyond our reach.  </a:t>
            </a:r>
            <a:endParaRPr lang="en-US" dirty="0" smtClean="0"/>
          </a:p>
          <a:p>
            <a:r>
              <a:rPr lang="en-US" dirty="0" smtClean="0"/>
              <a:t>Pull out </a:t>
            </a:r>
            <a:r>
              <a:rPr lang="en-US" b="1" dirty="0" smtClean="0"/>
              <a:t>richly structured data </a:t>
            </a:r>
            <a:r>
              <a:rPr lang="en-US" b="0" dirty="0" smtClean="0"/>
              <a:t>including</a:t>
            </a:r>
            <a:r>
              <a:rPr lang="en-US" b="0" baseline="0" dirty="0" smtClean="0"/>
              <a:t> </a:t>
            </a:r>
            <a:r>
              <a:rPr lang="en-US" b="1" baseline="0" dirty="0" smtClean="0"/>
              <a:t>relationships</a:t>
            </a:r>
            <a:endParaRPr lang="en-US" b="1" dirty="0" smtClean="0"/>
          </a:p>
          <a:p>
            <a:r>
              <a:rPr lang="en-US" dirty="0" smtClean="0"/>
              <a:t>From </a:t>
            </a:r>
            <a:r>
              <a:rPr lang="en-US" b="1" dirty="0" smtClean="0"/>
              <a:t>semi-structured noisy OCR text  </a:t>
            </a:r>
            <a:r>
              <a:rPr lang="en-US" b="0" dirty="0" smtClean="0"/>
              <a:t>without</a:t>
            </a:r>
            <a:r>
              <a:rPr lang="en-US" b="1" dirty="0" smtClean="0"/>
              <a:t> spatial</a:t>
            </a:r>
            <a:r>
              <a:rPr lang="en-US" b="1" baseline="0" dirty="0" smtClean="0"/>
              <a:t> </a:t>
            </a:r>
            <a:r>
              <a:rPr lang="en-US" b="1" dirty="0" smtClean="0"/>
              <a:t>layout </a:t>
            </a:r>
            <a:r>
              <a:rPr lang="en-US" b="0" dirty="0" smtClean="0"/>
              <a:t>information</a:t>
            </a:r>
          </a:p>
          <a:p>
            <a:r>
              <a:rPr lang="en-US" dirty="0" smtClean="0"/>
              <a:t>Common,</a:t>
            </a:r>
            <a:r>
              <a:rPr lang="en-US" baseline="0" dirty="0" smtClean="0"/>
              <a:t> </a:t>
            </a:r>
            <a:r>
              <a:rPr lang="en-US" b="1" baseline="0" dirty="0" smtClean="0"/>
              <a:t>simple OCR</a:t>
            </a:r>
            <a:endParaRPr lang="en-US" b="1" dirty="0" smtClean="0"/>
          </a:p>
          <a:p>
            <a:r>
              <a:rPr lang="en-US" dirty="0" smtClean="0"/>
              <a:t>For various kinds of lists</a:t>
            </a:r>
          </a:p>
          <a:p>
            <a:r>
              <a:rPr lang="en-US" baseline="0" dirty="0" smtClean="0"/>
              <a:t>using </a:t>
            </a:r>
            <a:r>
              <a:rPr lang="en-US" b="1" baseline="0" dirty="0" smtClean="0"/>
              <a:t>no knowledge engineering </a:t>
            </a:r>
            <a:r>
              <a:rPr lang="en-US" b="0" baseline="0" dirty="0" smtClean="0"/>
              <a:t>(dictionaries, grammars)</a:t>
            </a:r>
            <a:r>
              <a:rPr lang="en-US" b="1" baseline="0" dirty="0" smtClean="0"/>
              <a:t>, no feature engineering, and as little hand-labeled text as possible</a:t>
            </a:r>
            <a:r>
              <a:rPr 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the value of rich, expressive data?</a:t>
            </a:r>
          </a:p>
          <a:p>
            <a:r>
              <a:rPr lang="en-US" sz="1200" kern="1200" baseline="0" dirty="0" smtClean="0">
                <a:solidFill>
                  <a:schemeClr val="tx1"/>
                </a:solidFill>
                <a:latin typeface="+mn-lt"/>
                <a:ea typeface="+mn-ea"/>
                <a:cs typeface="+mn-cs"/>
              </a:rPr>
              <a:t>An ontology is a machine-readable, mathematically specified conceptualization of a collection of facts.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Expressiveness, distinctions, more unique attributes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itchFamily="2" charset="2"/>
              </a:rPr>
              <a:t> </a:t>
            </a:r>
            <a:r>
              <a:rPr lang="en-US" baseline="0" dirty="0" smtClean="0"/>
              <a:t>more </a:t>
            </a:r>
            <a:r>
              <a:rPr lang="en-US" b="1" baseline="0" dirty="0" smtClean="0"/>
              <a:t>versatility and accuracy in downstream </a:t>
            </a:r>
            <a:r>
              <a:rPr lang="en-US" baseline="0" dirty="0" smtClean="0"/>
              <a:t>applications</a:t>
            </a:r>
          </a:p>
          <a:p>
            <a:r>
              <a:rPr lang="en-US" baseline="0" dirty="0" smtClean="0"/>
              <a:t>perform information retrieval, querying, </a:t>
            </a:r>
            <a:r>
              <a:rPr lang="en-US" b="1" baseline="0" dirty="0" smtClean="0"/>
              <a:t>reasoning</a:t>
            </a:r>
            <a:r>
              <a:rPr lang="en-US" baseline="0" dirty="0" smtClean="0"/>
              <a:t>, </a:t>
            </a:r>
            <a:r>
              <a:rPr lang="en-US" b="1" baseline="0" dirty="0" smtClean="0"/>
              <a:t>record linkage</a:t>
            </a:r>
            <a:r>
              <a:rPr lang="en-US" baseline="0" dirty="0" smtClean="0"/>
              <a:t>, duplicate detection, tree stitching, </a:t>
            </a:r>
            <a:r>
              <a:rPr lang="en-US" b="1" baseline="0" dirty="0" smtClean="0"/>
              <a:t>question answering</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area or challenge </a:t>
            </a:r>
            <a:r>
              <a:rPr lang="en-US" b="0" baseline="0" dirty="0" smtClean="0"/>
              <a:t>is </a:t>
            </a:r>
            <a:r>
              <a:rPr lang="en-US" b="1" baseline="0" dirty="0" smtClean="0"/>
              <a:t>wrapper (grammar) induction</a:t>
            </a:r>
            <a:r>
              <a:rPr lang="en-US" b="0" baseline="0" dirty="0" smtClean="0"/>
              <a:t> from web extraction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Means robust, scalable induction of grammars individualized to extract information from multiple input formats</a:t>
            </a:r>
          </a:p>
          <a:p>
            <a:r>
              <a:rPr lang="en-US" b="0" baseline="0" dirty="0" smtClean="0"/>
              <a:t>Not yet applied to such noisy (non-HTML) lists</a:t>
            </a:r>
          </a:p>
          <a:p>
            <a:r>
              <a:rPr lang="en-US" b="0" dirty="0" smtClean="0"/>
              <a:t>No work is strong across </a:t>
            </a:r>
            <a:r>
              <a:rPr lang="en-US" b="0" baseline="0" dirty="0" smtClean="0"/>
              <a:t>all four areas; little correlation between scalable and other facets.</a:t>
            </a:r>
          </a:p>
          <a:p>
            <a:r>
              <a:rPr lang="en-US" b="0" baseline="0" dirty="0" smtClean="0"/>
              <a:t>We’d like to add a row</a:t>
            </a:r>
          </a:p>
          <a:p>
            <a:r>
              <a:rPr lang="en-US" b="1" baseline="0" dirty="0" smtClean="0"/>
              <a:t>Our contribution </a:t>
            </a:r>
            <a:r>
              <a:rPr lang="en-US" b="0" baseline="0" dirty="0" smtClean="0"/>
              <a:t>is a </a:t>
            </a:r>
            <a:r>
              <a:rPr lang="en-US" b="1" baseline="0" dirty="0" smtClean="0"/>
              <a:t>unique combination</a:t>
            </a:r>
            <a:r>
              <a:rPr lang="en-US" b="0" baseline="0" dirty="0" smtClean="0"/>
              <a:t> of</a:t>
            </a:r>
            <a:r>
              <a:rPr lang="en-US" b="1" baseline="0" dirty="0" smtClean="0"/>
              <a:t> four valuable properties</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Contribution is </a:t>
            </a:r>
            <a:r>
              <a:rPr lang="en-US" sz="1200" kern="1200" dirty="0" err="1" smtClean="0">
                <a:solidFill>
                  <a:schemeClr val="tx1"/>
                </a:solidFill>
                <a:latin typeface="+mn-lt"/>
                <a:ea typeface="+mn-ea"/>
                <a:cs typeface="+mn-cs"/>
              </a:rPr>
              <a:t>ListReader</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Formal</a:t>
            </a:r>
            <a:r>
              <a:rPr lang="en-US" sz="120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mapping</a:t>
            </a:r>
            <a:r>
              <a:rPr lang="en-US" sz="1200" kern="1200" dirty="0" smtClean="0">
                <a:solidFill>
                  <a:schemeClr val="tx1"/>
                </a:solidFill>
                <a:latin typeface="+mn-lt"/>
                <a:ea typeface="+mn-ea"/>
                <a:cs typeface="+mn-cs"/>
              </a:rPr>
              <a:t> among</a:t>
            </a:r>
            <a:r>
              <a:rPr lang="en-US" sz="1200" kern="1200" baseline="0" dirty="0" smtClean="0">
                <a:solidFill>
                  <a:schemeClr val="tx1"/>
                </a:solidFill>
                <a:latin typeface="+mn-lt"/>
                <a:ea typeface="+mn-ea"/>
                <a:cs typeface="+mn-cs"/>
              </a:rPr>
              <a:t> 4 KR</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Reduces the </a:t>
            </a:r>
            <a:r>
              <a:rPr lang="en-US" sz="1200" b="1" kern="1200" dirty="0" smtClean="0">
                <a:solidFill>
                  <a:schemeClr val="tx1"/>
                </a:solidFill>
                <a:latin typeface="+mn-lt"/>
                <a:ea typeface="+mn-ea"/>
                <a:cs typeface="+mn-cs"/>
              </a:rPr>
              <a:t>ontology population </a:t>
            </a:r>
            <a:r>
              <a:rPr lang="en-US" sz="1200" kern="1200" dirty="0" smtClean="0">
                <a:solidFill>
                  <a:schemeClr val="tx1"/>
                </a:solidFill>
                <a:latin typeface="+mn-lt"/>
                <a:ea typeface="+mn-ea"/>
                <a:cs typeface="+mn-cs"/>
              </a:rPr>
              <a:t>problem …</a:t>
            </a:r>
          </a:p>
          <a:p>
            <a:pPr lvl="0"/>
            <a:r>
              <a:rPr lang="en-US" sz="1200" kern="1200" dirty="0" smtClean="0">
                <a:solidFill>
                  <a:schemeClr val="tx1"/>
                </a:solidFill>
                <a:latin typeface="+mn-lt"/>
                <a:ea typeface="+mn-ea"/>
                <a:cs typeface="+mn-cs"/>
              </a:rPr>
              <a:t>… to a </a:t>
            </a:r>
            <a:r>
              <a:rPr lang="en-US" sz="1200" b="1" kern="1200" dirty="0" smtClean="0">
                <a:solidFill>
                  <a:schemeClr val="tx1"/>
                </a:solidFill>
                <a:latin typeface="+mn-lt"/>
                <a:ea typeface="+mn-ea"/>
                <a:cs typeface="+mn-cs"/>
              </a:rPr>
              <a:t>sequence labeling </a:t>
            </a:r>
            <a:r>
              <a:rPr lang="en-US" sz="1200" kern="1200" dirty="0" smtClean="0">
                <a:solidFill>
                  <a:schemeClr val="tx1"/>
                </a:solidFill>
                <a:latin typeface="+mn-lt"/>
                <a:ea typeface="+mn-ea"/>
                <a:cs typeface="+mn-cs"/>
              </a:rPr>
              <a:t>problem</a:t>
            </a:r>
          </a:p>
          <a:p>
            <a:pPr lvl="0"/>
            <a:r>
              <a:rPr lang="en-US" sz="1200" kern="1200" dirty="0" smtClean="0">
                <a:solidFill>
                  <a:schemeClr val="tx1"/>
                </a:solidFill>
                <a:latin typeface="+mn-lt"/>
                <a:ea typeface="+mn-ea"/>
                <a:cs typeface="+mn-cs"/>
              </a:rPr>
              <a:t>… to a </a:t>
            </a:r>
            <a:r>
              <a:rPr lang="en-US" sz="1200" b="1" kern="1200" dirty="0" smtClean="0">
                <a:solidFill>
                  <a:schemeClr val="tx1"/>
                </a:solidFill>
                <a:latin typeface="+mn-lt"/>
                <a:ea typeface="+mn-ea"/>
                <a:cs typeface="+mn-cs"/>
              </a:rPr>
              <a:t>wrapper induction </a:t>
            </a:r>
            <a:r>
              <a:rPr lang="en-US" sz="1200" kern="1200" dirty="0" smtClean="0">
                <a:solidFill>
                  <a:schemeClr val="tx1"/>
                </a:solidFill>
                <a:latin typeface="+mn-lt"/>
                <a:ea typeface="+mn-ea"/>
                <a:cs typeface="+mn-cs"/>
              </a:rPr>
              <a:t>problem (</a:t>
            </a:r>
            <a:r>
              <a:rPr lang="en-US" sz="1200" kern="1200" baseline="0" dirty="0" smtClean="0">
                <a:solidFill>
                  <a:schemeClr val="tx1"/>
                </a:solidFill>
                <a:latin typeface="+mn-lt"/>
                <a:ea typeface="+mn-ea"/>
                <a:cs typeface="+mn-cs"/>
              </a:rPr>
              <a:t>simple wrappers, tailored to each list)</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to user </a:t>
            </a:r>
            <a:r>
              <a:rPr lang="en-US" sz="1200" b="1" kern="1200" dirty="0" smtClean="0">
                <a:solidFill>
                  <a:schemeClr val="tx1"/>
                </a:solidFill>
                <a:latin typeface="+mn-lt"/>
                <a:ea typeface="+mn-ea"/>
                <a:cs typeface="+mn-cs"/>
              </a:rPr>
              <a:t>building form and clicking </a:t>
            </a:r>
            <a:r>
              <a:rPr lang="en-US" sz="1200" kern="1200" dirty="0" smtClean="0">
                <a:solidFill>
                  <a:schemeClr val="tx1"/>
                </a:solidFill>
                <a:latin typeface="+mn-lt"/>
                <a:ea typeface="+mn-ea"/>
                <a:cs typeface="+mn-cs"/>
              </a:rPr>
              <a:t>(cheap training data)</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6C0D9D-F7C2-41C4-A74A-0E9586E4FD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User: </a:t>
            </a:r>
          </a:p>
          <a:p>
            <a:pPr marL="228600" indent="-228600">
              <a:buAutoNum type="arabicPeriod"/>
            </a:pPr>
            <a:r>
              <a:rPr lang="en-US" b="1" dirty="0" smtClean="0"/>
              <a:t>View page</a:t>
            </a:r>
          </a:p>
          <a:p>
            <a:pPr marL="228600" indent="-228600">
              <a:buAutoNum type="arabicPeriod"/>
            </a:pPr>
            <a:r>
              <a:rPr lang="en-US" b="1" dirty="0" smtClean="0"/>
              <a:t>Select list</a:t>
            </a:r>
          </a:p>
          <a:p>
            <a:pPr marL="228600" indent="-228600">
              <a:buAutoNum type="arabicPeriod"/>
            </a:pPr>
            <a:r>
              <a:rPr lang="en-US" b="1" dirty="0" smtClean="0"/>
              <a:t>First record</a:t>
            </a:r>
          </a:p>
          <a:p>
            <a:pPr marL="228600" indent="-228600">
              <a:buAutoNum type="arabicPeriod"/>
            </a:pPr>
            <a:r>
              <a:rPr lang="en-US" b="1" dirty="0" smtClean="0"/>
              <a:t>Build</a:t>
            </a:r>
            <a:r>
              <a:rPr lang="en-US" b="1" baseline="0" dirty="0" smtClean="0"/>
              <a:t> form</a:t>
            </a:r>
          </a:p>
          <a:p>
            <a:pPr marL="228600" indent="-228600">
              <a:buAutoNum type="arabicPeriod"/>
            </a:pPr>
            <a:r>
              <a:rPr lang="en-US" b="1" baseline="0" dirty="0" smtClean="0"/>
              <a:t>Click fields</a:t>
            </a:r>
          </a:p>
          <a:p>
            <a:pPr marL="228600" indent="-228600">
              <a:buAutoNum type="arabicPeriod"/>
            </a:pPr>
            <a:r>
              <a:rPr lang="en-US" b="1" baseline="0" dirty="0" smtClean="0"/>
              <a:t>(Form filled in)</a:t>
            </a:r>
          </a:p>
          <a:p>
            <a:pPr marL="228600" indent="-228600">
              <a:buNone/>
            </a:pPr>
            <a:endParaRPr lang="en-US" dirty="0" smtClean="0"/>
          </a:p>
          <a:p>
            <a:r>
              <a:rPr lang="en-US" dirty="0" smtClean="0"/>
              <a:t>Click</a:t>
            </a:r>
            <a:r>
              <a:rPr lang="en-US" baseline="0" dirty="0" smtClean="0"/>
              <a:t> once per field in the order specified by the form.</a:t>
            </a:r>
          </a:p>
          <a:p>
            <a:r>
              <a:rPr lang="en-US" baseline="0" dirty="0" smtClean="0"/>
              <a:t>One record to start the process (in this old approach)</a:t>
            </a:r>
          </a:p>
          <a:p>
            <a:pPr marL="514350" indent="-514350"/>
            <a:endParaRPr lang="en-US" dirty="0" smtClean="0"/>
          </a:p>
          <a:p>
            <a:pPr marL="514350" indent="-514350"/>
            <a:r>
              <a:rPr lang="en-US" dirty="0" smtClean="0"/>
              <a:t>Low-cost:</a:t>
            </a:r>
          </a:p>
          <a:p>
            <a:pPr marL="514350" indent="-514350">
              <a:buFont typeface="Arial" pitchFamily="34" charset="0"/>
              <a:buNone/>
            </a:pPr>
            <a:r>
              <a:rPr lang="en-US" dirty="0" smtClean="0"/>
              <a:t>*</a:t>
            </a:r>
            <a:r>
              <a:rPr lang="en-US" baseline="0" dirty="0" smtClean="0"/>
              <a:t>  </a:t>
            </a:r>
            <a:r>
              <a:rPr lang="en-US" dirty="0" smtClean="0"/>
              <a:t>No knowledge engineering</a:t>
            </a:r>
          </a:p>
          <a:p>
            <a:pPr marL="514350" indent="-514350">
              <a:buFont typeface="Arial" pitchFamily="34" charset="0"/>
              <a:buNone/>
            </a:pPr>
            <a:r>
              <a:rPr lang="en-US" dirty="0" smtClean="0"/>
              <a:t>*  No ML</a:t>
            </a:r>
            <a:r>
              <a:rPr lang="en-US" baseline="0" dirty="0" smtClean="0"/>
              <a:t> </a:t>
            </a:r>
            <a:r>
              <a:rPr lang="en-US" dirty="0" smtClean="0"/>
              <a:t>feature engineering</a:t>
            </a:r>
          </a:p>
          <a:p>
            <a:pPr marL="514350" indent="-514350">
              <a:buFont typeface="Arial" pitchFamily="34" charset="0"/>
              <a:buNone/>
            </a:pPr>
            <a:r>
              <a:rPr lang="en-US" dirty="0" smtClean="0"/>
              <a:t>*</a:t>
            </a:r>
            <a:r>
              <a:rPr lang="en-US" baseline="0" dirty="0" smtClean="0"/>
              <a:t>  </a:t>
            </a:r>
            <a:r>
              <a:rPr lang="en-US" dirty="0" smtClean="0"/>
              <a:t>Semi-supervised</a:t>
            </a:r>
          </a:p>
          <a:p>
            <a:pPr marL="514350" indent="-514350">
              <a:buFont typeface="Arial" pitchFamily="34" charset="0"/>
              <a:buNone/>
            </a:pPr>
            <a:r>
              <a:rPr lang="en-US" dirty="0" smtClean="0"/>
              <a:t>*</a:t>
            </a:r>
            <a:r>
              <a:rPr lang="en-US" baseline="0" dirty="0" smtClean="0"/>
              <a:t>  </a:t>
            </a:r>
            <a:r>
              <a:rPr lang="en-US" dirty="0" smtClean="0"/>
              <a:t>Active learning</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ListReader</a:t>
            </a:r>
            <a:r>
              <a:rPr lang="en-US" baseline="0" dirty="0" smtClean="0"/>
              <a:t> takes over:</a:t>
            </a:r>
            <a:endParaRPr lang="en-US" dirty="0" smtClean="0"/>
          </a:p>
          <a:p>
            <a:r>
              <a:rPr lang="en-US" b="1" dirty="0" smtClean="0"/>
              <a:t>Empty Form </a:t>
            </a:r>
            <a:r>
              <a:rPr lang="en-US" dirty="0" smtClean="0">
                <a:sym typeface="Wingdings" pitchFamily="2" charset="2"/>
              </a:rPr>
              <a:t> </a:t>
            </a:r>
            <a:r>
              <a:rPr lang="en-US" b="1" dirty="0" smtClean="0">
                <a:sym typeface="Wingdings" pitchFamily="2" charset="2"/>
              </a:rPr>
              <a:t>ontology schema</a:t>
            </a:r>
          </a:p>
          <a:p>
            <a:r>
              <a:rPr lang="en-US" b="1" dirty="0" smtClean="0">
                <a:sym typeface="Wingdings" pitchFamily="2" charset="2"/>
              </a:rPr>
              <a:t>Filled-in form + OCR text </a:t>
            </a:r>
            <a:r>
              <a:rPr lang="en-US" dirty="0" smtClean="0">
                <a:sym typeface="Wingdings" pitchFamily="2" charset="2"/>
              </a:rPr>
              <a:t> </a:t>
            </a:r>
            <a:r>
              <a:rPr lang="en-US" b="1" dirty="0" smtClean="0">
                <a:sym typeface="Wingdings" pitchFamily="2" charset="2"/>
              </a:rPr>
              <a:t>labeled</a:t>
            </a:r>
            <a:r>
              <a:rPr lang="en-US" b="1" baseline="0" dirty="0" smtClean="0">
                <a:sym typeface="Wingdings" pitchFamily="2" charset="2"/>
              </a:rPr>
              <a:t> text</a:t>
            </a:r>
          </a:p>
          <a:p>
            <a:r>
              <a:rPr lang="en-US" b="1" baseline="0" dirty="0" smtClean="0">
                <a:sym typeface="Wingdings" pitchFamily="2" charset="2"/>
              </a:rPr>
              <a:t>Induction &amp; execution </a:t>
            </a:r>
            <a:r>
              <a:rPr lang="en-US" baseline="0" dirty="0" smtClean="0">
                <a:sym typeface="Wingdings" pitchFamily="2" charset="2"/>
              </a:rPr>
              <a:t> </a:t>
            </a:r>
            <a:r>
              <a:rPr lang="en-US" b="1" baseline="0" dirty="0" smtClean="0">
                <a:sym typeface="Wingdings" pitchFamily="2" charset="2"/>
              </a:rPr>
              <a:t>more labeled text </a:t>
            </a:r>
            <a:r>
              <a:rPr lang="en-US" baseline="0" dirty="0" smtClean="0">
                <a:sym typeface="Wingdings" pitchFamily="2" charset="2"/>
              </a:rPr>
              <a:t> </a:t>
            </a:r>
            <a:r>
              <a:rPr lang="en-US" b="1" baseline="0" dirty="0" smtClean="0">
                <a:sym typeface="Wingdings" pitchFamily="2" charset="2"/>
              </a:rPr>
              <a:t>predicates</a:t>
            </a:r>
            <a:r>
              <a:rPr lang="en-US" baseline="0" dirty="0" smtClean="0">
                <a:sym typeface="Wingdings" pitchFamily="2" charset="2"/>
              </a:rPr>
              <a:t>  populated ontology</a:t>
            </a:r>
          </a:p>
          <a:p>
            <a:endParaRPr lang="en-US" baseline="0" dirty="0" smtClean="0">
              <a:sym typeface="Wingdings" pitchFamily="2" charset="2"/>
            </a:endParaRPr>
          </a:p>
          <a:p>
            <a:r>
              <a:rPr lang="en-US" baseline="0" dirty="0" err="1" smtClean="0">
                <a:sym typeface="Wingdings" pitchFamily="2" charset="2"/>
              </a:rPr>
              <a:t>Person.BirthDate.Year</a:t>
            </a:r>
            <a:r>
              <a:rPr lang="en-US" baseline="0" dirty="0" smtClean="0">
                <a:sym typeface="Wingdings" pitchFamily="2" charset="2"/>
              </a:rPr>
              <a:t> vs. </a:t>
            </a:r>
            <a:r>
              <a:rPr lang="en-US" baseline="0" dirty="0" err="1" smtClean="0">
                <a:sym typeface="Wingdings" pitchFamily="2" charset="2"/>
              </a:rPr>
              <a:t>Person.DeathDate.Year</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(Say step number.  Point out pieces.)</a:t>
            </a:r>
          </a:p>
          <a:p>
            <a:pPr marL="228600" indent="-228600">
              <a:buAutoNum type="arabicPeriod" startAt="2"/>
            </a:pPr>
            <a:r>
              <a:rPr lang="en-US" baseline="0" dirty="0" smtClean="0"/>
              <a:t>Expand </a:t>
            </a:r>
            <a:r>
              <a:rPr lang="en-US" baseline="0" dirty="0" err="1" smtClean="0"/>
              <a:t>matchable</a:t>
            </a:r>
            <a:r>
              <a:rPr lang="en-US" baseline="0" dirty="0" smtClean="0"/>
              <a:t> text to include common OCR errors, dot </a:t>
            </a:r>
            <a:r>
              <a:rPr lang="en-US" baseline="0" dirty="0" smtClean="0">
                <a:sym typeface="Wingdings" pitchFamily="2" charset="2"/>
              </a:rPr>
              <a:t> </a:t>
            </a:r>
            <a:r>
              <a:rPr lang="en-US" baseline="0" dirty="0" err="1" smtClean="0">
                <a:sym typeface="Wingdings" pitchFamily="2" charset="2"/>
              </a:rPr>
              <a:t>dot+comma</a:t>
            </a:r>
            <a:endParaRPr lang="en-US" baseline="0" dirty="0" smtClean="0"/>
          </a:p>
          <a:p>
            <a:pPr marL="228600" indent="-228600">
              <a:buAutoNum type="arabicPeriod" startAt="2"/>
            </a:pPr>
            <a:r>
              <a:rPr lang="en-US" baseline="0" dirty="0" smtClean="0"/>
              <a:t>A* over each line, states, operators</a:t>
            </a:r>
          </a:p>
          <a:p>
            <a:pPr marL="228600" indent="-228600">
              <a:buAutoNum type="arabicPeriod" startAt="2"/>
            </a:pPr>
            <a:r>
              <a:rPr lang="en-US" baseline="0" dirty="0" smtClean="0"/>
              <a:t>Posterior = prior * likelihood</a:t>
            </a:r>
          </a:p>
          <a:p>
            <a:pPr marL="228600" indent="-228600">
              <a:buAutoNum type="arabicPeriod" startAt="2"/>
            </a:pPr>
            <a:r>
              <a:rPr lang="en-US" baseline="0" dirty="0" smtClean="0"/>
              <a:t>“Unknown” insertion “Beth”</a:t>
            </a:r>
          </a:p>
          <a:p>
            <a:pPr marL="228600" indent="-228600">
              <a:buAutoNum type="arabicPeriod" startAt="2"/>
            </a:pPr>
            <a:r>
              <a:rPr lang="en-US" baseline="0" dirty="0" smtClean="0"/>
              <a:t>Predicates</a:t>
            </a:r>
          </a:p>
          <a:p>
            <a:endParaRPr lang="en-US" baseline="0" dirty="0" smtClean="0"/>
          </a:p>
          <a:p>
            <a:r>
              <a:rPr lang="en-US" baseline="0" dirty="0" smtClean="0"/>
              <a:t>Search is most critical/expensive</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a:t>
            </a:r>
            <a:r>
              <a:rPr lang="en-US" b="1" baseline="0" dirty="0" smtClean="0"/>
              <a:t>admissible</a:t>
            </a:r>
            <a:r>
              <a:rPr lang="en-US" baseline="0" dirty="0" smtClean="0"/>
              <a:t> cost function, part of estimated </a:t>
            </a:r>
            <a:r>
              <a:rPr lang="en-US" b="1" baseline="0" dirty="0" smtClean="0"/>
              <a:t>total edit distance</a:t>
            </a:r>
            <a:r>
              <a:rPr lang="en-US" baseline="0" dirty="0" smtClean="0"/>
              <a:t>, </a:t>
            </a:r>
            <a:r>
              <a:rPr lang="en-US" b="1" baseline="0" dirty="0" smtClean="0"/>
              <a:t>prioritizes</a:t>
            </a:r>
            <a:r>
              <a:rPr lang="en-US" baseline="0" dirty="0" smtClean="0"/>
              <a:t> branches for search.</a:t>
            </a:r>
          </a:p>
          <a:p>
            <a:endParaRPr lang="en-US" baseline="0" dirty="0" smtClean="0"/>
          </a:p>
          <a:p>
            <a:r>
              <a:rPr lang="en-US" baseline="0" dirty="0" smtClean="0"/>
              <a:t>A* searches candidate regexes in a particular order using distance function f</a:t>
            </a:r>
          </a:p>
          <a:p>
            <a:r>
              <a:rPr lang="en-US" baseline="0" dirty="0" smtClean="0"/>
              <a:t>Distance is edit distance between regex states.  </a:t>
            </a:r>
          </a:p>
          <a:p>
            <a:r>
              <a:rPr lang="en-US" baseline="0" dirty="0" smtClean="0"/>
              <a:t>Intuitively, f is the total predicted distance from start state to nearest goal state following a path through the evaluated state/node/regex.  </a:t>
            </a:r>
          </a:p>
          <a:p>
            <a:r>
              <a:rPr lang="en-US" baseline="0" dirty="0" smtClean="0"/>
              <a:t>f = g + h, known edit distance from start state to current state + admissible heuristic estimate from current state to nearest goal state.</a:t>
            </a:r>
          </a:p>
          <a:p>
            <a:r>
              <a:rPr lang="en-US" baseline="0" dirty="0" smtClean="0"/>
              <a:t>Admissible means it never over-estimates the true distance to the nearest goal state.  </a:t>
            </a:r>
          </a:p>
          <a:p>
            <a:r>
              <a:rPr lang="en-US" baseline="0" dirty="0" smtClean="0"/>
              <a:t>This allows us to be sure that when we have found a goal state it is the one with lowest edit distance.  </a:t>
            </a:r>
          </a:p>
          <a:p>
            <a:endParaRPr lang="en-US" baseline="0" dirty="0" smtClean="0"/>
          </a:p>
          <a:p>
            <a:endParaRPr lang="en-US" baseline="0" dirty="0" smtClean="0"/>
          </a:p>
          <a:p>
            <a:endParaRPr lang="en-US" baseline="0" dirty="0" smtClean="0"/>
          </a:p>
          <a:p>
            <a:r>
              <a:rPr lang="en-US" baseline="0" dirty="0" smtClean="0"/>
              <a:t>1. One path deletes the “G” before expanding the “C”.  Needless path is pruned with part of our heuristic cost function.</a:t>
            </a:r>
          </a:p>
          <a:p>
            <a:r>
              <a:rPr lang="en-US" baseline="0" dirty="0" smtClean="0"/>
              <a:t>2. Other paths apply operators to capture groups like “A” and “B” that already match.  Needless paths are pruned with another part of our heuristic cost function. </a:t>
            </a:r>
          </a:p>
          <a:p>
            <a:r>
              <a:rPr lang="en-US" dirty="0" smtClean="0"/>
              <a:t>3. Another path does edits that don’t actually help get closer to the goal.</a:t>
            </a:r>
            <a:r>
              <a:rPr lang="en-US" baseline="0" dirty="0" smtClean="0"/>
              <a:t>  These paths are not followed to the end because we are expected to reach the goal faster along the correct path using the last part of the heuristic that counts the number of capture groups that don’t match the goal record.  </a:t>
            </a:r>
            <a:endParaRPr lang="en-US" dirty="0" smtClean="0"/>
          </a:p>
          <a:p>
            <a:endParaRPr lang="en-US" dirty="0" smtClean="0"/>
          </a:p>
          <a:p>
            <a:r>
              <a:rPr lang="en-US" dirty="0" smtClean="0"/>
              <a:t>1. Edit only</a:t>
            </a:r>
            <a:r>
              <a:rPr lang="en-US" baseline="0" dirty="0" smtClean="0"/>
              <a:t> failed sub-expressions small to large</a:t>
            </a:r>
          </a:p>
          <a:p>
            <a:r>
              <a:rPr lang="en-US" baseline="0" dirty="0" smtClean="0"/>
              <a:t>2. Order operators applied to capture groups from left to right </a:t>
            </a:r>
          </a:p>
          <a:p>
            <a:r>
              <a:rPr lang="en-US" baseline="0" dirty="0" smtClean="0"/>
              <a:t>3. Search lower estimated-cost paths first.</a:t>
            </a:r>
          </a:p>
          <a:p>
            <a:r>
              <a:rPr lang="en-US" baseline="0" dirty="0" smtClean="0"/>
              <a:t>14K to 10</a:t>
            </a:r>
          </a:p>
          <a:p>
            <a:endParaRPr lang="en-US" dirty="0" smtClean="0"/>
          </a:p>
          <a:p>
            <a:r>
              <a:rPr lang="en-US" dirty="0" smtClean="0"/>
              <a:t>Our A*</a:t>
            </a:r>
            <a:r>
              <a:rPr lang="en-US" baseline="0" dirty="0" smtClean="0"/>
              <a:t> with our </a:t>
            </a:r>
            <a:r>
              <a:rPr lang="en-US" b="1" baseline="0" dirty="0" smtClean="0"/>
              <a:t>admissible </a:t>
            </a:r>
            <a:r>
              <a:rPr lang="en-US" baseline="0" dirty="0" smtClean="0"/>
              <a:t>heuristic (estimate total path length) reduces the search space in two ways.</a:t>
            </a:r>
          </a:p>
          <a:p>
            <a:r>
              <a:rPr lang="en-US" baseline="0" dirty="0" smtClean="0"/>
              <a:t>Our heuristic counts the number of sub-expressions that do not match any text from small to large.  </a:t>
            </a:r>
            <a:endParaRPr lang="en-US" dirty="0" smtClean="0"/>
          </a:p>
          <a:p>
            <a:r>
              <a:rPr lang="en-US" dirty="0" smtClean="0"/>
              <a:t>Our heuristic</a:t>
            </a:r>
            <a:r>
              <a:rPr lang="en-US" baseline="0" dirty="0" smtClean="0"/>
              <a:t> imposes a </a:t>
            </a:r>
            <a:r>
              <a:rPr lang="en-US" b="1" baseline="0" dirty="0" smtClean="0"/>
              <a:t>hard constraint </a:t>
            </a:r>
            <a:r>
              <a:rPr lang="en-US" baseline="0" dirty="0" smtClean="0"/>
              <a:t>on which operators can be applied to which capture groups and in which order.  </a:t>
            </a:r>
          </a:p>
          <a:p>
            <a:r>
              <a:rPr lang="en-US" baseline="0" dirty="0" smtClean="0"/>
              <a:t>The heuristic constrains multiple independent edits to happen in a single serial order instead of multiple parallel permutations of the same set of edits, imposing an order of left-to-right and small-to-large sub-expressions.</a:t>
            </a:r>
          </a:p>
          <a:p>
            <a:r>
              <a:rPr lang="en-US" baseline="0" dirty="0" smtClean="0"/>
              <a:t>This reduces the branching factor at each node/state.  This reduces the search space.</a:t>
            </a:r>
          </a:p>
          <a:p>
            <a:r>
              <a:rPr lang="en-US" baseline="0" dirty="0" smtClean="0"/>
              <a:t>Numbers show size of space with hard constraint, not </a:t>
            </a:r>
            <a:r>
              <a:rPr lang="en-US" b="1" baseline="0" dirty="0" smtClean="0"/>
              <a:t>soft constraint</a:t>
            </a:r>
            <a:r>
              <a:rPr lang="en-US" baseline="0" dirty="0" smtClean="0"/>
              <a:t>, which results in a space of about </a:t>
            </a:r>
            <a:r>
              <a:rPr lang="en-US" b="1" baseline="0" dirty="0" smtClean="0"/>
              <a:t>10</a:t>
            </a:r>
            <a:r>
              <a:rPr lang="en-US" baseline="0" dirty="0" smtClean="0"/>
              <a:t>.</a:t>
            </a:r>
          </a:p>
          <a:p>
            <a:r>
              <a:rPr lang="en-US" baseline="0" dirty="0" smtClean="0"/>
              <a:t>The A* priority queue also uses the heuristic to impose a </a:t>
            </a:r>
            <a:r>
              <a:rPr lang="en-US" b="0" baseline="0" dirty="0" smtClean="0"/>
              <a:t>soft constraint </a:t>
            </a:r>
            <a:r>
              <a:rPr lang="en-US" baseline="0" dirty="0" smtClean="0"/>
              <a:t>such that more promising paths are tried first.</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HMM is a model of the </a:t>
            </a:r>
            <a:r>
              <a:rPr lang="en-US" b="1" baseline="0" dirty="0" smtClean="0"/>
              <a:t>joint</a:t>
            </a:r>
            <a:r>
              <a:rPr lang="en-US" baseline="0" dirty="0" smtClean="0"/>
              <a:t> probability of </a:t>
            </a:r>
            <a:r>
              <a:rPr lang="en-US" b="1" baseline="0" dirty="0" smtClean="0"/>
              <a:t>hidden states, transitions, </a:t>
            </a:r>
            <a:r>
              <a:rPr lang="en-US" b="0" baseline="0" dirty="0" smtClean="0"/>
              <a:t>and </a:t>
            </a:r>
            <a:r>
              <a:rPr lang="en-US" b="1" baseline="0" dirty="0" smtClean="0"/>
              <a:t>text emissions</a:t>
            </a:r>
            <a:r>
              <a:rPr lang="en-US" baseline="0" dirty="0" smtClean="0"/>
              <a:t>.  </a:t>
            </a:r>
          </a:p>
          <a:p>
            <a:r>
              <a:rPr lang="en-US" baseline="0" dirty="0" smtClean="0"/>
              <a:t>Hidden states map functionally to labels.  </a:t>
            </a:r>
          </a:p>
          <a:p>
            <a:endParaRPr lang="en-US" baseline="0" dirty="0" smtClean="0"/>
          </a:p>
          <a:p>
            <a:r>
              <a:rPr lang="en-US" b="1" baseline="0" dirty="0" smtClean="0"/>
              <a:t>Same</a:t>
            </a:r>
            <a:r>
              <a:rPr lang="en-US" baseline="0" dirty="0" smtClean="0"/>
              <a:t> high-level </a:t>
            </a:r>
            <a:r>
              <a:rPr lang="en-US" b="1" baseline="0" dirty="0" smtClean="0"/>
              <a:t>process</a:t>
            </a:r>
            <a:r>
              <a:rPr lang="en-US" baseline="0" dirty="0" smtClean="0"/>
              <a:t>.</a:t>
            </a:r>
          </a:p>
          <a:p>
            <a:r>
              <a:rPr lang="en-US" dirty="0" smtClean="0"/>
              <a:t>Start with first labeled record. </a:t>
            </a:r>
            <a:r>
              <a:rPr lang="en-US" baseline="0" dirty="0" smtClean="0"/>
              <a:t> </a:t>
            </a:r>
          </a:p>
          <a:p>
            <a:r>
              <a:rPr lang="en-US" baseline="0" dirty="0" smtClean="0"/>
              <a:t>One state per word token.  </a:t>
            </a:r>
          </a:p>
          <a:p>
            <a:r>
              <a:rPr lang="en-US" baseline="0" dirty="0" smtClean="0"/>
              <a:t>Each state emits the corresponding text with prob. 1.0.  </a:t>
            </a:r>
          </a:p>
          <a:p>
            <a:r>
              <a:rPr lang="en-US" baseline="0" dirty="0" smtClean="0"/>
              <a:t>Each state transitions to the unique next state with prob. 1.0.  </a:t>
            </a:r>
          </a:p>
          <a:p>
            <a:r>
              <a:rPr lang="en-US" baseline="0" dirty="0" smtClean="0"/>
              <a:t>Generalize and specialize it such a way that it accounts for the sparseness, noisiness, and list-like variations of the data.  </a:t>
            </a:r>
          </a:p>
          <a:p>
            <a:r>
              <a:rPr lang="en-US" baseline="0" dirty="0" smtClean="0"/>
              <a:t>AL</a:t>
            </a: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0D4A5-F918-4FBB-AA0E-FE6020100A4B}" type="datetime1">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8113B-8C95-4CAC-B1C3-857DAB66E4F8}" type="datetime1">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11C1F-7AC5-43AA-A9C0-E952CC93C472}" type="datetime1">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49F9-B563-4689-ACE2-BA741A25D898}" type="datetime1">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45086-2211-42AA-9505-42C82D39D6D4}" type="datetime1">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BEFBC-CC29-42CF-B755-5C01A4C8F117}" type="datetime1">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86D9A-BA5B-43C3-9B3D-3C78F8ECBAAE}" type="datetime1">
              <a:rPr lang="en-US" smtClean="0"/>
              <a:pPr/>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268CF-34D8-4A94-9593-BD0932BF9BF1}" type="datetime1">
              <a:rPr lang="en-US" smtClean="0"/>
              <a:pPr/>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A9355-9B26-4A55-A05E-867496E12BC3}" type="datetime1">
              <a:rPr lang="en-US" smtClean="0"/>
              <a:pPr/>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22679-2DDD-469E-85DC-FAC6BBA46CAE}" type="datetime1">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CC92C-83EE-49BD-9D2C-0900C1224F55}" type="datetime1">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2E8">
            <a:alpha val="4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3C1E2-82EE-4ED9-8A3E-0A694394BF59}" type="datetime1">
              <a:rPr lang="en-US" smtClean="0"/>
              <a:pPr/>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My Dropbox\Projects\School\Presentations\2012.12 Dissertation Proposal\Pictures\Background\blue fractal.jpg"/>
          <p:cNvPicPr>
            <a:picLocks noChangeAspect="1" noChangeArrowheads="1"/>
          </p:cNvPicPr>
          <p:nvPr/>
        </p:nvPicPr>
        <p:blipFill>
          <a:blip r:embed="rId3" cstate="print">
            <a:lum bright="52000" contrast="-87000"/>
          </a:blip>
          <a:srcRect b="1875"/>
          <a:stretch>
            <a:fillRect/>
          </a:stretch>
        </p:blipFill>
        <p:spPr bwMode="auto">
          <a:xfrm>
            <a:off x="-98477" y="0"/>
            <a:ext cx="9429854" cy="6939819"/>
          </a:xfrm>
          <a:prstGeom prst="rect">
            <a:avLst/>
          </a:prstGeom>
          <a:noFill/>
          <a:effectLst>
            <a:outerShdw blurRad="50800" dist="50800" dir="5400000" algn="ctr" rotWithShape="0">
              <a:srgbClr val="000000"/>
            </a:outerShdw>
          </a:effectLst>
        </p:spPr>
      </p:pic>
      <p:sp>
        <p:nvSpPr>
          <p:cNvPr id="2" name="Title 1"/>
          <p:cNvSpPr>
            <a:spLocks noGrp="1"/>
          </p:cNvSpPr>
          <p:nvPr>
            <p:ph type="ctrTitle"/>
          </p:nvPr>
        </p:nvSpPr>
        <p:spPr>
          <a:xfrm>
            <a:off x="685800" y="990600"/>
            <a:ext cx="7772400" cy="3276600"/>
          </a:xfrm>
        </p:spPr>
        <p:txBody>
          <a:bodyPr>
            <a:noAutofit/>
          </a:bodyPr>
          <a:lstStyle/>
          <a:p>
            <a:r>
              <a:rPr lang="en-US" b="1" dirty="0" smtClean="0">
                <a:solidFill>
                  <a:schemeClr val="accent6">
                    <a:lumMod val="50000"/>
                  </a:schemeClr>
                </a:solidFill>
                <a:latin typeface="Kalinga" pitchFamily="34" charset="0"/>
                <a:cs typeface="Kalinga" pitchFamily="34" charset="0"/>
              </a:rPr>
              <a:t>Cost-effective Ontology Population with Data</a:t>
            </a:r>
            <a:br>
              <a:rPr lang="en-US" b="1" dirty="0" smtClean="0">
                <a:solidFill>
                  <a:schemeClr val="accent6">
                    <a:lumMod val="50000"/>
                  </a:schemeClr>
                </a:solidFill>
                <a:latin typeface="Kalinga" pitchFamily="34" charset="0"/>
                <a:cs typeface="Kalinga" pitchFamily="34" charset="0"/>
              </a:rPr>
            </a:br>
            <a:r>
              <a:rPr lang="en-US" b="1" dirty="0" smtClean="0">
                <a:solidFill>
                  <a:schemeClr val="accent6">
                    <a:lumMod val="50000"/>
                  </a:schemeClr>
                </a:solidFill>
                <a:latin typeface="Kalinga" pitchFamily="34" charset="0"/>
                <a:cs typeface="Kalinga" pitchFamily="34" charset="0"/>
              </a:rPr>
              <a:t>from Lists in OCRed Historical Documents</a:t>
            </a:r>
            <a:endParaRPr lang="en-US" b="1" dirty="0">
              <a:solidFill>
                <a:schemeClr val="accent6">
                  <a:lumMod val="50000"/>
                </a:schemeClr>
              </a:solidFill>
              <a:latin typeface="Kalinga" pitchFamily="34" charset="0"/>
              <a:cs typeface="Kalinga" pitchFamily="34" charset="0"/>
            </a:endParaRPr>
          </a:p>
        </p:txBody>
      </p:sp>
      <p:sp>
        <p:nvSpPr>
          <p:cNvPr id="3" name="Subtitle 2"/>
          <p:cNvSpPr>
            <a:spLocks noGrp="1"/>
          </p:cNvSpPr>
          <p:nvPr>
            <p:ph type="subTitle" idx="1"/>
          </p:nvPr>
        </p:nvSpPr>
        <p:spPr>
          <a:xfrm>
            <a:off x="1371600" y="4191000"/>
            <a:ext cx="6400800" cy="1828800"/>
          </a:xfrm>
        </p:spPr>
        <p:txBody>
          <a:bodyPr>
            <a:normAutofit/>
          </a:bodyPr>
          <a:lstStyle/>
          <a:p>
            <a:r>
              <a:rPr lang="en-US" dirty="0" smtClean="0">
                <a:solidFill>
                  <a:schemeClr val="tx2">
                    <a:lumMod val="75000"/>
                  </a:schemeClr>
                </a:solidFill>
                <a:latin typeface="Letter Gothic" pitchFamily="49" charset="0"/>
              </a:rPr>
              <a:t>Thomas L. Packer</a:t>
            </a:r>
          </a:p>
          <a:p>
            <a:r>
              <a:rPr lang="en-US" dirty="0" smtClean="0">
                <a:solidFill>
                  <a:schemeClr val="tx2">
                    <a:lumMod val="75000"/>
                  </a:schemeClr>
                </a:solidFill>
                <a:latin typeface="Letter Gothic" pitchFamily="49" charset="0"/>
              </a:rPr>
              <a:t>David W. Embley</a:t>
            </a:r>
          </a:p>
          <a:p>
            <a:r>
              <a:rPr lang="en-US" dirty="0" smtClean="0">
                <a:solidFill>
                  <a:schemeClr val="tx2">
                    <a:lumMod val="75000"/>
                  </a:schemeClr>
                </a:solidFill>
                <a:latin typeface="Letter Gothic" pitchFamily="49" charset="0"/>
              </a:rPr>
              <a:t>HIP ’13    BYU CS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descr="C:\My Dropbox\Projects\School\Presentations\2012.12 Dissertation Proposal\Pictures\Background\CS.logo.gif"/>
          <p:cNvPicPr>
            <a:picLocks noChangeAspect="1" noChangeArrowheads="1"/>
          </p:cNvPicPr>
          <p:nvPr/>
        </p:nvPicPr>
        <p:blipFill>
          <a:blip r:embed="rId4" cstate="print"/>
          <a:srcRect/>
          <a:stretch>
            <a:fillRect/>
          </a:stretch>
        </p:blipFill>
        <p:spPr bwMode="auto">
          <a:xfrm>
            <a:off x="6858000" y="4343400"/>
            <a:ext cx="1428750" cy="1428750"/>
          </a:xfrm>
          <a:prstGeom prst="rect">
            <a:avLst/>
          </a:prstGeom>
          <a:noFill/>
        </p:spPr>
      </p:pic>
      <p:pic>
        <p:nvPicPr>
          <p:cNvPr id="1028" name="Picture 4" descr="C:\My Dropbox\Projects\School\Presentations\2012.12 Dissertation Proposal\Pictures\Background\BYU Logo.png"/>
          <p:cNvPicPr>
            <a:picLocks noChangeAspect="1" noChangeArrowheads="1"/>
          </p:cNvPicPr>
          <p:nvPr/>
        </p:nvPicPr>
        <p:blipFill>
          <a:blip r:embed="rId5" cstate="print"/>
          <a:srcRect/>
          <a:stretch>
            <a:fillRect/>
          </a:stretch>
        </p:blipFill>
        <p:spPr bwMode="auto">
          <a:xfrm>
            <a:off x="838200" y="4343400"/>
            <a:ext cx="1457325" cy="14573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Kalinga" pitchFamily="34" charset="0"/>
                <a:cs typeface="Kalinga" pitchFamily="34" charset="0"/>
              </a:rPr>
              <a:t>HMM Modeling Details</a:t>
            </a:r>
            <a:endParaRPr lang="en-US" dirty="0"/>
          </a:p>
        </p:txBody>
      </p:sp>
      <p:sp>
        <p:nvSpPr>
          <p:cNvPr id="10" name="Content Placeholder 9"/>
          <p:cNvSpPr>
            <a:spLocks noGrp="1"/>
          </p:cNvSpPr>
          <p:nvPr>
            <p:ph idx="1"/>
          </p:nvPr>
        </p:nvSpPr>
        <p:spPr>
          <a:xfrm>
            <a:off x="457200" y="1600201"/>
            <a:ext cx="8229600" cy="3962399"/>
          </a:xfrm>
        </p:spPr>
        <p:txBody>
          <a:bodyPr>
            <a:normAutofit fontScale="62500" lnSpcReduction="20000"/>
          </a:bodyPr>
          <a:lstStyle/>
          <a:p>
            <a:pPr>
              <a:buNone/>
            </a:pPr>
            <a:r>
              <a:rPr lang="en-US" dirty="0" smtClean="0"/>
              <a:t>Sparse, Noisy Data:</a:t>
            </a:r>
          </a:p>
          <a:p>
            <a:pPr marL="514350" indent="-514350">
              <a:buFont typeface="+mj-lt"/>
              <a:buAutoNum type="arabicPeriod"/>
            </a:pPr>
            <a:r>
              <a:rPr lang="en-US" dirty="0" smtClean="0"/>
              <a:t>Parameter smoothing:  Prior knowledge as non-zero </a:t>
            </a:r>
            <a:r>
              <a:rPr lang="en-US" dirty="0" err="1" smtClean="0"/>
              <a:t>Dirichlet</a:t>
            </a:r>
            <a:r>
              <a:rPr lang="en-US" dirty="0" smtClean="0"/>
              <a:t> priors</a:t>
            </a:r>
          </a:p>
          <a:p>
            <a:pPr marL="514350" indent="-514350">
              <a:buFont typeface="+mj-lt"/>
              <a:buAutoNum type="arabicPeriod"/>
            </a:pPr>
            <a:r>
              <a:rPr lang="en-US" dirty="0" smtClean="0"/>
              <a:t>Emission model parameter tying for shared lexical object sets</a:t>
            </a:r>
          </a:p>
          <a:p>
            <a:pPr marL="514350" indent="-514350">
              <a:buFont typeface="+mj-lt"/>
              <a:buAutoNum type="arabicPeriod"/>
            </a:pPr>
            <a:r>
              <a:rPr lang="en-US" dirty="0" smtClean="0"/>
              <a:t>Cluster field words in </a:t>
            </a:r>
            <a:r>
              <a:rPr lang="en-US" dirty="0" err="1" smtClean="0"/>
              <a:t>emiss</a:t>
            </a:r>
            <a:r>
              <a:rPr lang="en-US" dirty="0" smtClean="0"/>
              <a:t>. model with 5 character classes</a:t>
            </a:r>
          </a:p>
          <a:p>
            <a:pPr marL="514350" indent="-514350">
              <a:buFont typeface="+mj-lt"/>
              <a:buAutoNum type="arabicPeriod"/>
            </a:pPr>
            <a:endParaRPr lang="en-US" dirty="0" smtClean="0"/>
          </a:p>
          <a:p>
            <a:pPr marL="514350" indent="-514350">
              <a:buNone/>
            </a:pPr>
            <a:r>
              <a:rPr lang="en-US" dirty="0" smtClean="0"/>
              <a:t>List Structure:</a:t>
            </a:r>
          </a:p>
          <a:p>
            <a:pPr marL="514350" indent="-514350">
              <a:buFont typeface="+mj-lt"/>
              <a:buAutoNum type="arabicPeriod"/>
            </a:pPr>
            <a:r>
              <a:rPr lang="en-US" dirty="0" smtClean="0"/>
              <a:t>Transition model is fine-grained total order among word states</a:t>
            </a:r>
          </a:p>
          <a:p>
            <a:pPr marL="514350" indent="-514350">
              <a:buFont typeface="+mj-lt"/>
              <a:buAutoNum type="arabicPeriod"/>
            </a:pPr>
            <a:r>
              <a:rPr lang="en-US" dirty="0" smtClean="0"/>
              <a:t>Tr. model is cyclical only at record delimiters</a:t>
            </a:r>
          </a:p>
          <a:p>
            <a:pPr marL="514350" indent="-514350">
              <a:buFont typeface="+mj-lt"/>
              <a:buAutoNum type="arabicPeriod"/>
            </a:pPr>
            <a:r>
              <a:rPr lang="en-US" dirty="0" smtClean="0"/>
              <a:t>Tr. model is a total order: non-zero priors allow for deletions</a:t>
            </a:r>
          </a:p>
          <a:p>
            <a:pPr marL="514350" indent="-514350">
              <a:buFont typeface="+mj-lt"/>
              <a:buAutoNum type="arabicPeriod"/>
            </a:pPr>
            <a:r>
              <a:rPr lang="en-US" dirty="0" smtClean="0"/>
              <a:t>Tr. model has unique “unknown” states to allow for insertions</a:t>
            </a:r>
          </a:p>
          <a:p>
            <a:pPr marL="514350" indent="-514350">
              <a:buFont typeface="+mj-lt"/>
              <a:buAutoNum type="arabicPeriod"/>
            </a:pPr>
            <a:r>
              <a:rPr lang="en-US" dirty="0" smtClean="0"/>
              <a:t>Delimiter state </a:t>
            </a:r>
            <a:r>
              <a:rPr lang="en-US" dirty="0" err="1" smtClean="0"/>
              <a:t>emiss</a:t>
            </a:r>
            <a:r>
              <a:rPr lang="en-US" dirty="0" smtClean="0"/>
              <a:t>. models don’t use word clustering like field states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3074" name="Picture 2" descr="C:\My Dropbox\Projects\School\Presentations\2013.08 ICDAR-HIP\Images\HMM1.png"/>
          <p:cNvPicPr>
            <a:picLocks noChangeAspect="1" noChangeArrowheads="1"/>
          </p:cNvPicPr>
          <p:nvPr/>
        </p:nvPicPr>
        <p:blipFill>
          <a:blip r:embed="rId3" cstate="print"/>
          <a:srcRect/>
          <a:stretch>
            <a:fillRect/>
          </a:stretch>
        </p:blipFill>
        <p:spPr bwMode="auto">
          <a:xfrm>
            <a:off x="1352143" y="5087146"/>
            <a:ext cx="6439715" cy="131365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Evaluation Metrics</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2050" name="Picture 2" descr="C:\My Dropbox\Projects\School\Presentations\2013.08 ICDAR-HIP\Images\Metrics.png"/>
          <p:cNvPicPr>
            <a:picLocks noChangeAspect="1" noChangeArrowheads="1"/>
          </p:cNvPicPr>
          <p:nvPr/>
        </p:nvPicPr>
        <p:blipFill>
          <a:blip r:embed="rId3" cstate="print"/>
          <a:stretch>
            <a:fillRect/>
          </a:stretch>
        </p:blipFill>
        <p:spPr bwMode="auto">
          <a:xfrm>
            <a:off x="708739" y="1752600"/>
            <a:ext cx="7839235" cy="2209800"/>
          </a:xfrm>
          <a:prstGeom prst="rect">
            <a:avLst/>
          </a:prstGeom>
          <a:noFill/>
        </p:spPr>
      </p:pic>
      <p:pic>
        <p:nvPicPr>
          <p:cNvPr id="2051" name="Picture 3" descr="C:\My Dropbox\Projects\School\Presentations\2013.08 ICDAR-HIP\Images\Metrics Variables.png"/>
          <p:cNvPicPr>
            <a:picLocks noChangeAspect="1" noChangeArrowheads="1"/>
          </p:cNvPicPr>
          <p:nvPr/>
        </p:nvPicPr>
        <p:blipFill>
          <a:blip r:embed="rId4" cstate="print"/>
          <a:srcRect/>
          <a:stretch>
            <a:fillRect/>
          </a:stretch>
        </p:blipFill>
        <p:spPr bwMode="auto">
          <a:xfrm>
            <a:off x="851694" y="4267200"/>
            <a:ext cx="7553325" cy="1171575"/>
          </a:xfrm>
          <a:prstGeom prst="rect">
            <a:avLst/>
          </a:prstGeom>
          <a:noFill/>
        </p:spPr>
      </p:pic>
      <p:sp>
        <p:nvSpPr>
          <p:cNvPr id="6" name="TextBox 5"/>
          <p:cNvSpPr txBox="1"/>
          <p:nvPr/>
        </p:nvSpPr>
        <p:spPr>
          <a:xfrm>
            <a:off x="1219200" y="5867400"/>
            <a:ext cx="6705600" cy="646331"/>
          </a:xfrm>
          <a:prstGeom prst="rect">
            <a:avLst/>
          </a:prstGeom>
          <a:noFill/>
        </p:spPr>
        <p:txBody>
          <a:bodyPr wrap="square" rtlCol="0">
            <a:spAutoFit/>
          </a:bodyPr>
          <a:lstStyle/>
          <a:p>
            <a:r>
              <a:rPr lang="en-US" dirty="0" smtClean="0"/>
              <a:t>Evaluated on 60 lists from “The Ely Ancestry” family history book containing 3088 non-space word tokens, 1254 extractable field strings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6">
                    <a:lumMod val="50000"/>
                  </a:schemeClr>
                </a:solidFill>
                <a:latin typeface="Kalinga" pitchFamily="34" charset="0"/>
                <a:cs typeface="Kalinga" pitchFamily="34" charset="0"/>
              </a:rPr>
              <a:t>ListReader</a:t>
            </a:r>
            <a:r>
              <a:rPr lang="en-US" dirty="0" smtClean="0">
                <a:solidFill>
                  <a:schemeClr val="accent6">
                    <a:lumMod val="50000"/>
                  </a:schemeClr>
                </a:solidFill>
                <a:latin typeface="Kalinga" pitchFamily="34" charset="0"/>
                <a:cs typeface="Kalinga" pitchFamily="34" charset="0"/>
              </a:rPr>
              <a:t> Accuracy</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2050" name="Picture 2" descr="C:\My Dropbox\Projects\School\Presentations\2013.08 ICDAR-HIP\Images\WrapperIndLearningAccuracy.png"/>
          <p:cNvPicPr>
            <a:picLocks noChangeAspect="1" noChangeArrowheads="1"/>
          </p:cNvPicPr>
          <p:nvPr/>
        </p:nvPicPr>
        <p:blipFill>
          <a:blip r:embed="rId3" cstate="print"/>
          <a:srcRect/>
          <a:stretch>
            <a:fillRect/>
          </a:stretch>
        </p:blipFill>
        <p:spPr bwMode="auto">
          <a:xfrm>
            <a:off x="466181" y="2362200"/>
            <a:ext cx="8211638" cy="281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6">
                    <a:lumMod val="50000"/>
                  </a:schemeClr>
                </a:solidFill>
                <a:latin typeface="Kalinga" pitchFamily="34" charset="0"/>
                <a:cs typeface="Kalinga" pitchFamily="34" charset="0"/>
              </a:rPr>
              <a:t>ListReader</a:t>
            </a:r>
            <a:r>
              <a:rPr lang="en-US" dirty="0" smtClean="0">
                <a:solidFill>
                  <a:schemeClr val="accent6">
                    <a:lumMod val="50000"/>
                  </a:schemeClr>
                </a:solidFill>
                <a:latin typeface="Kalinga" pitchFamily="34" charset="0"/>
                <a:cs typeface="Kalinga" pitchFamily="34" charset="0"/>
              </a:rPr>
              <a:t> Efficiency</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1026" name="Picture 2" descr="C:\My Dropbox\Projects\School\Presentations\2013.08 ICDAR-HIP\Images\OntPopCostEffectiveness.png"/>
          <p:cNvPicPr>
            <a:picLocks noChangeAspect="1" noChangeArrowheads="1"/>
          </p:cNvPicPr>
          <p:nvPr/>
        </p:nvPicPr>
        <p:blipFill>
          <a:blip r:embed="rId3" cstate="print"/>
          <a:srcRect/>
          <a:stretch>
            <a:fillRect/>
          </a:stretch>
        </p:blipFill>
        <p:spPr bwMode="auto">
          <a:xfrm>
            <a:off x="399118" y="2209800"/>
            <a:ext cx="8345765" cy="3124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Next Steps</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457200" y="1600201"/>
            <a:ext cx="8229600" cy="1904999"/>
          </a:xfrm>
        </p:spPr>
        <p:txBody>
          <a:bodyPr>
            <a:normAutofit fontScale="92500"/>
          </a:bodyPr>
          <a:lstStyle/>
          <a:p>
            <a:pPr marL="514350" indent="-514350"/>
            <a:r>
              <a:rPr lang="en-US" dirty="0" smtClean="0"/>
              <a:t>Unsupervised list discovery and regex induction</a:t>
            </a:r>
          </a:p>
          <a:p>
            <a:pPr marL="514350" indent="-514350"/>
            <a:r>
              <a:rPr lang="en-US" dirty="0" smtClean="0"/>
              <a:t>Higher-precision regex trains higher-recall HMM</a:t>
            </a:r>
          </a:p>
          <a:p>
            <a:pPr marL="514350" indent="-514350"/>
            <a:r>
              <a:rPr lang="en-US" dirty="0" smtClean="0"/>
              <a:t>Expanded class of input lists in full OCR pages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2051" name="Picture 3" descr="C:\My Dropbox\Projects\School\Presentations\2013.03 RT-FHTW 2013\Images\List 3.png"/>
          <p:cNvPicPr>
            <a:picLocks noChangeAspect="1" noChangeArrowheads="1"/>
          </p:cNvPicPr>
          <p:nvPr/>
        </p:nvPicPr>
        <p:blipFill>
          <a:blip r:embed="rId3" cstate="print"/>
          <a:srcRect/>
          <a:stretch>
            <a:fillRect/>
          </a:stretch>
        </p:blipFill>
        <p:spPr bwMode="auto">
          <a:xfrm>
            <a:off x="1553098" y="5638800"/>
            <a:ext cx="4843290" cy="760353"/>
          </a:xfrm>
          <a:prstGeom prst="rect">
            <a:avLst/>
          </a:prstGeom>
          <a:noFill/>
        </p:spPr>
      </p:pic>
      <p:pic>
        <p:nvPicPr>
          <p:cNvPr id="2052" name="Picture 4" descr="C:\My Dropbox\Projects\School\Presentations\2013.03 RT-FHTW 2013\Images\List 1.png"/>
          <p:cNvPicPr>
            <a:picLocks noChangeAspect="1" noChangeArrowheads="1"/>
          </p:cNvPicPr>
          <p:nvPr/>
        </p:nvPicPr>
        <p:blipFill>
          <a:blip r:embed="rId4" cstate="print"/>
          <a:srcRect/>
          <a:stretch>
            <a:fillRect/>
          </a:stretch>
        </p:blipFill>
        <p:spPr bwMode="auto">
          <a:xfrm>
            <a:off x="4982098" y="3733800"/>
            <a:ext cx="2866502" cy="1156369"/>
          </a:xfrm>
          <a:prstGeom prst="rect">
            <a:avLst/>
          </a:prstGeom>
          <a:noFill/>
        </p:spPr>
      </p:pic>
      <p:pic>
        <p:nvPicPr>
          <p:cNvPr id="2053" name="Picture 5" descr="C:\My Dropbox\Projects\School\Presentations\2013.03 RT-FHTW 2013\Images\List 2.png"/>
          <p:cNvPicPr>
            <a:picLocks noChangeAspect="1" noChangeArrowheads="1"/>
          </p:cNvPicPr>
          <p:nvPr/>
        </p:nvPicPr>
        <p:blipFill>
          <a:blip r:embed="rId5" cstate="print"/>
          <a:srcRect/>
          <a:stretch>
            <a:fillRect/>
          </a:stretch>
        </p:blipFill>
        <p:spPr bwMode="auto">
          <a:xfrm>
            <a:off x="1553098" y="3505200"/>
            <a:ext cx="2972106" cy="18850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Conclusions</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990600" y="1828800"/>
            <a:ext cx="7696200" cy="4297363"/>
          </a:xfrm>
        </p:spPr>
        <p:txBody>
          <a:bodyPr>
            <a:normAutofit/>
          </a:bodyPr>
          <a:lstStyle/>
          <a:p>
            <a:pPr marL="514350" indent="-514350">
              <a:buNone/>
            </a:pPr>
            <a:r>
              <a:rPr lang="en-US" dirty="0" err="1" smtClean="0"/>
              <a:t>ListReader</a:t>
            </a:r>
            <a:r>
              <a:rPr lang="en-US" dirty="0" smtClean="0"/>
              <a:t>:  </a:t>
            </a:r>
          </a:p>
          <a:p>
            <a:pPr marL="514350" indent="-514350"/>
            <a:r>
              <a:rPr lang="en-US" dirty="0" smtClean="0"/>
              <a:t>Wrapper induction</a:t>
            </a:r>
          </a:p>
          <a:p>
            <a:pPr marL="514350" indent="-514350"/>
            <a:r>
              <a:rPr lang="en-US" dirty="0" smtClean="0"/>
              <a:t>Lists</a:t>
            </a:r>
          </a:p>
          <a:p>
            <a:pPr marL="514350" indent="-514350"/>
            <a:r>
              <a:rPr lang="en-US" dirty="0" smtClean="0"/>
              <a:t>Noise tolerant</a:t>
            </a:r>
          </a:p>
          <a:p>
            <a:pPr marL="514350" indent="-514350"/>
            <a:r>
              <a:rPr lang="en-US" dirty="0" smtClean="0"/>
              <a:t>Low cost</a:t>
            </a:r>
          </a:p>
          <a:p>
            <a:pPr marL="514350" indent="-514350"/>
            <a:r>
              <a:rPr lang="en-US" dirty="0" smtClean="0"/>
              <a:t>Rich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1027" name="Picture 3" descr="C:\My Dropbox\Projects\School\Presentations\2012.12 Dissertation Proposal\Pictures\Background\blue fractal.jpg"/>
          <p:cNvPicPr>
            <a:picLocks noChangeAspect="1" noChangeArrowheads="1"/>
          </p:cNvPicPr>
          <p:nvPr/>
        </p:nvPicPr>
        <p:blipFill>
          <a:blip r:embed="rId2" cstate="print">
            <a:lum contrast="-27000"/>
          </a:blip>
          <a:srcRect/>
          <a:stretch>
            <a:fillRect/>
          </a:stretch>
        </p:blipFill>
        <p:spPr bwMode="auto">
          <a:xfrm>
            <a:off x="-38100" y="-57150"/>
            <a:ext cx="9220200" cy="6915150"/>
          </a:xfrm>
          <a:prstGeom prst="rect">
            <a:avLst/>
          </a:prstGeom>
          <a:noFil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Challenge and Benefits</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11" name="Picture 2" descr="C:\My Dropbox\Projects\School\Writing\ListReaderPrototype\1_ICDAR_2013\Images\ElyPage154.PNG"/>
          <p:cNvPicPr>
            <a:picLocks noChangeAspect="1" noChangeArrowheads="1"/>
          </p:cNvPicPr>
          <p:nvPr/>
        </p:nvPicPr>
        <p:blipFill>
          <a:blip r:embed="rId3" cstate="print"/>
          <a:srcRect/>
          <a:stretch>
            <a:fillRect/>
          </a:stretch>
        </p:blipFill>
        <p:spPr bwMode="auto">
          <a:xfrm>
            <a:off x="381000" y="1447800"/>
            <a:ext cx="3733800" cy="2734251"/>
          </a:xfrm>
          <a:prstGeom prst="rect">
            <a:avLst/>
          </a:prstGeom>
          <a:noFill/>
        </p:spPr>
      </p:pic>
      <p:pic>
        <p:nvPicPr>
          <p:cNvPr id="2051" name="Picture 3" descr="C:\My Dropbox\Projects\School\Writing\ListReaderPrototype\1_ICDAR_2013\Images\SamuelListOntology.png"/>
          <p:cNvPicPr>
            <a:picLocks noChangeAspect="1" noChangeArrowheads="1"/>
          </p:cNvPicPr>
          <p:nvPr/>
        </p:nvPicPr>
        <p:blipFill>
          <a:blip r:embed="rId4" cstate="print"/>
          <a:srcRect/>
          <a:stretch>
            <a:fillRect/>
          </a:stretch>
        </p:blipFill>
        <p:spPr bwMode="auto">
          <a:xfrm>
            <a:off x="304800" y="4267200"/>
            <a:ext cx="4219575" cy="2190750"/>
          </a:xfrm>
          <a:prstGeom prst="rect">
            <a:avLst/>
          </a:prstGeom>
          <a:noFill/>
        </p:spPr>
      </p:pic>
      <p:cxnSp>
        <p:nvCxnSpPr>
          <p:cNvPr id="6" name="Straight Arrow Connector 5"/>
          <p:cNvCxnSpPr/>
          <p:nvPr/>
        </p:nvCxnSpPr>
        <p:spPr>
          <a:xfrm>
            <a:off x="4114800" y="27432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95800" y="1371600"/>
            <a:ext cx="4590872" cy="3970318"/>
          </a:xfrm>
          <a:prstGeom prst="rect">
            <a:avLst/>
          </a:prstGeom>
          <a:solidFill>
            <a:schemeClr val="bg1"/>
          </a:solidFill>
        </p:spPr>
        <p:txBody>
          <a:bodyPr wrap="none" rtlCol="0">
            <a:spAutoFit/>
          </a:bodyPr>
          <a:lstStyle/>
          <a:p>
            <a:r>
              <a:rPr lang="en-US" sz="1200" dirty="0" smtClean="0"/>
              <a:t>1555. Elias Mather, b. 1750, d. 1788, son of Deborah Ely and Rich-</a:t>
            </a:r>
          </a:p>
          <a:p>
            <a:r>
              <a:rPr lang="en-US" sz="1200" dirty="0" err="1" smtClean="0"/>
              <a:t>ard</a:t>
            </a:r>
            <a:r>
              <a:rPr lang="en-US" sz="1200" dirty="0" smtClean="0"/>
              <a:t> Mather; m. 1771, Lucinda Lee, who was b. 1752, </a:t>
            </a:r>
            <a:r>
              <a:rPr lang="en-US" sz="1200" dirty="0" err="1" smtClean="0"/>
              <a:t>dau</a:t>
            </a:r>
            <a:r>
              <a:rPr lang="en-US" sz="1200" dirty="0" smtClean="0"/>
              <a:t>. of </a:t>
            </a:r>
            <a:r>
              <a:rPr lang="en-US" sz="1200" dirty="0" err="1" smtClean="0"/>
              <a:t>Abner</a:t>
            </a:r>
            <a:r>
              <a:rPr lang="en-US" sz="1200" dirty="0" smtClean="0"/>
              <a:t> Lee</a:t>
            </a:r>
          </a:p>
          <a:p>
            <a:r>
              <a:rPr lang="en-US" sz="1200" dirty="0" smtClean="0"/>
              <a:t>and </a:t>
            </a:r>
            <a:r>
              <a:rPr lang="en-US" sz="1200" dirty="0" err="1" smtClean="0"/>
              <a:t>EHzabeth</a:t>
            </a:r>
            <a:r>
              <a:rPr lang="en-US" sz="1200" dirty="0" smtClean="0"/>
              <a:t> Lee. Their children :—</a:t>
            </a:r>
          </a:p>
          <a:p>
            <a:r>
              <a:rPr lang="en-US" sz="1200" dirty="0" smtClean="0"/>
              <a:t>1. Andrew, b. 1772.</a:t>
            </a:r>
          </a:p>
          <a:p>
            <a:r>
              <a:rPr lang="en-US" sz="1200" dirty="0" smtClean="0"/>
              <a:t>2. Clarissa, b. 1774.</a:t>
            </a:r>
          </a:p>
          <a:p>
            <a:r>
              <a:rPr lang="en-US" sz="1200" dirty="0" smtClean="0"/>
              <a:t>3. Elias, b. 1776.</a:t>
            </a:r>
          </a:p>
          <a:p>
            <a:r>
              <a:rPr lang="en-US" sz="1200" dirty="0" smtClean="0"/>
              <a:t>4. William Lee, b. 1779, d. 1802.</a:t>
            </a:r>
          </a:p>
          <a:p>
            <a:r>
              <a:rPr lang="en-US" sz="1200" dirty="0" smtClean="0"/>
              <a:t>5. Sylvester, b. 1782.</a:t>
            </a:r>
          </a:p>
          <a:p>
            <a:r>
              <a:rPr lang="en-US" sz="1200" dirty="0" smtClean="0"/>
              <a:t>6. Nathaniel Griswold, b. 1784, d. 1785.</a:t>
            </a:r>
          </a:p>
          <a:p>
            <a:r>
              <a:rPr lang="en-US" sz="1200" dirty="0" smtClean="0"/>
              <a:t>7. Charles, b. 1787.</a:t>
            </a:r>
          </a:p>
          <a:p>
            <a:r>
              <a:rPr lang="en-US" sz="1200" dirty="0" smtClean="0"/>
              <a:t>1556. Deborah Mather, b. 1752, d. 1826, </a:t>
            </a:r>
            <a:r>
              <a:rPr lang="en-US" sz="1200" dirty="0" err="1" smtClean="0"/>
              <a:t>dau</a:t>
            </a:r>
            <a:r>
              <a:rPr lang="en-US" sz="1200" dirty="0" smtClean="0"/>
              <a:t>. of Deborah Ely and</a:t>
            </a:r>
          </a:p>
          <a:p>
            <a:r>
              <a:rPr lang="en-US" sz="1200" dirty="0" smtClean="0"/>
              <a:t>Richard Mather; m. 1771, Ezra Lee, who was b. 1749 and d. 1821, son</a:t>
            </a:r>
          </a:p>
          <a:p>
            <a:r>
              <a:rPr lang="en-US" sz="1200" dirty="0" smtClean="0"/>
              <a:t>of </a:t>
            </a:r>
            <a:r>
              <a:rPr lang="en-US" sz="1200" dirty="0" err="1" smtClean="0"/>
              <a:t>Abner</a:t>
            </a:r>
            <a:r>
              <a:rPr lang="en-US" sz="1200" dirty="0" smtClean="0"/>
              <a:t> Lee and Elizabeth Lee. Their children :—</a:t>
            </a:r>
          </a:p>
          <a:p>
            <a:r>
              <a:rPr lang="en-US" sz="1200" dirty="0" smtClean="0"/>
              <a:t>1. Samuel Holden Parsons, b. 1772, d. 1870, m. Elizabeth Sullivan.</a:t>
            </a:r>
          </a:p>
          <a:p>
            <a:r>
              <a:rPr lang="en-US" sz="1200" dirty="0" smtClean="0"/>
              <a:t>2. Elizabeth, b. 1774, d. 1851, m. 1801 Edward Hill.</a:t>
            </a:r>
          </a:p>
          <a:p>
            <a:r>
              <a:rPr lang="en-US" sz="1200" dirty="0" smtClean="0"/>
              <a:t>3. Lucia, b. 1777, d. 1778.</a:t>
            </a:r>
          </a:p>
          <a:p>
            <a:r>
              <a:rPr lang="en-US" sz="1200" dirty="0" smtClean="0"/>
              <a:t>4. Lucia Mather, b. 1779, d. 1870, m. John Marvin.</a:t>
            </a:r>
          </a:p>
          <a:p>
            <a:r>
              <a:rPr lang="en-US" sz="1200" dirty="0" smtClean="0"/>
              <a:t>5. Polly, b. 1782.</a:t>
            </a:r>
          </a:p>
          <a:p>
            <a:r>
              <a:rPr lang="en-US" sz="1200" dirty="0" smtClean="0"/>
              <a:t>6. </a:t>
            </a:r>
            <a:r>
              <a:rPr lang="en-US" sz="1200" dirty="0" err="1" smtClean="0"/>
              <a:t>Phebe</a:t>
            </a:r>
            <a:r>
              <a:rPr lang="en-US" sz="1200" dirty="0" smtClean="0"/>
              <a:t>, b. 1783, d. 1805.</a:t>
            </a:r>
          </a:p>
          <a:p>
            <a:r>
              <a:rPr lang="en-US" sz="1200" dirty="0" smtClean="0"/>
              <a:t>7. William Richard Henry, b. 1787, d. 1796.</a:t>
            </a:r>
          </a:p>
          <a:p>
            <a:r>
              <a:rPr lang="en-US" sz="1200" dirty="0" smtClean="0"/>
              <a:t>8. Margaret </a:t>
            </a:r>
            <a:r>
              <a:rPr lang="en-US" sz="1200" dirty="0" err="1" smtClean="0"/>
              <a:t>Stoutenburgh</a:t>
            </a:r>
            <a:r>
              <a:rPr lang="en-US" sz="1200" dirty="0" smtClean="0"/>
              <a:t>, b. 1794.</a:t>
            </a:r>
            <a:endParaRPr lang="en-US" sz="1200" dirty="0"/>
          </a:p>
        </p:txBody>
      </p:sp>
      <p:cxnSp>
        <p:nvCxnSpPr>
          <p:cNvPr id="13" name="Straight Arrow Connector 12"/>
          <p:cNvCxnSpPr/>
          <p:nvPr/>
        </p:nvCxnSpPr>
        <p:spPr>
          <a:xfrm flipH="1">
            <a:off x="4038600" y="472440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Kalinga" pitchFamily="34" charset="0"/>
                <a:cs typeface="Kalinga" pitchFamily="34" charset="0"/>
              </a:rPr>
              <a:t>Related Work and Our Contribution</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14" name="Table 13"/>
          <p:cNvGraphicFramePr>
            <a:graphicFrameLocks noGrp="1"/>
          </p:cNvGraphicFramePr>
          <p:nvPr/>
        </p:nvGraphicFramePr>
        <p:xfrm>
          <a:off x="2857501" y="1713911"/>
          <a:ext cx="3428998" cy="4077289"/>
        </p:xfrm>
        <a:graphic>
          <a:graphicData uri="http://schemas.openxmlformats.org/drawingml/2006/table">
            <a:tbl>
              <a:tblPr/>
              <a:tblGrid>
                <a:gridCol w="1357312"/>
                <a:gridCol w="558355"/>
                <a:gridCol w="513207"/>
                <a:gridCol w="474345"/>
                <a:gridCol w="525779"/>
              </a:tblGrid>
              <a:tr h="556464">
                <a:tc>
                  <a:txBody>
                    <a:bodyPr/>
                    <a:lstStyle/>
                    <a:p>
                      <a:pPr algn="ctr" fontAlgn="ctr"/>
                      <a:r>
                        <a:rPr lang="en-US" sz="1600" b="1" i="0" u="none" strike="noStrike" dirty="0" smtClean="0">
                          <a:solidFill>
                            <a:srgbClr val="000000"/>
                          </a:solidFill>
                          <a:latin typeface="+mn-lt"/>
                        </a:rPr>
                        <a:t>Wrapper  Induction</a:t>
                      </a:r>
                      <a:endParaRPr lang="en-US"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Calibri"/>
                        </a:rPr>
                        <a:t>General Lists</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Calibri"/>
                        </a:rPr>
                        <a:t>Noise Tolerant</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Calibri"/>
                        </a:rPr>
                        <a:t>Rich Data</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mn-lt"/>
                        </a:rPr>
                        <a:t>Low </a:t>
                      </a:r>
                    </a:p>
                    <a:p>
                      <a:pPr algn="ctr" fontAlgn="ctr"/>
                      <a:r>
                        <a:rPr lang="en-US" sz="1100" b="1" i="0" u="none" strike="noStrike" dirty="0" smtClean="0">
                          <a:solidFill>
                            <a:srgbClr val="000000"/>
                          </a:solidFill>
                          <a:latin typeface="+mn-lt"/>
                        </a:rPr>
                        <a:t>Cost</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34047">
                <a:tc>
                  <a:txBody>
                    <a:bodyPr/>
                    <a:lstStyle/>
                    <a:p>
                      <a:pPr marL="182880" algn="l" fontAlgn="ctr">
                        <a:spcBef>
                          <a:spcPts val="0"/>
                        </a:spcBef>
                      </a:pPr>
                      <a:r>
                        <a:rPr lang="en-US" sz="1100" b="0" i="1" u="none" strike="noStrike" dirty="0" smtClean="0">
                          <a:solidFill>
                            <a:srgbClr val="000000"/>
                          </a:solidFill>
                          <a:latin typeface="Calibri"/>
                        </a:rPr>
                        <a:t>Our Eventual</a:t>
                      </a:r>
                      <a:r>
                        <a:rPr lang="en-US" sz="1100" b="0" i="1" u="none" strike="noStrike" baseline="0" dirty="0" smtClean="0">
                          <a:solidFill>
                            <a:srgbClr val="000000"/>
                          </a:solidFill>
                          <a:latin typeface="Calibri"/>
                        </a:rPr>
                        <a:t> </a:t>
                      </a:r>
                      <a:r>
                        <a:rPr lang="en-US" sz="1100" b="0" i="1" u="none" strike="noStrike" dirty="0" smtClean="0">
                          <a:solidFill>
                            <a:srgbClr val="000000"/>
                          </a:solidFill>
                          <a:latin typeface="Calibri"/>
                        </a:rPr>
                        <a:t>Goal:</a:t>
                      </a:r>
                      <a:endParaRPr lang="en-US" sz="1100" b="0" i="1"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000000"/>
                          </a:solidFill>
                          <a:latin typeface="Calibri"/>
                        </a:rPr>
                        <a:t>1.0</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smtClean="0">
                          <a:solidFill>
                            <a:srgbClr val="000000"/>
                          </a:solidFill>
                          <a:latin typeface="Calibri"/>
                        </a:rPr>
                        <a:t>Blanco, 2010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Dalvi</a:t>
                      </a:r>
                      <a:r>
                        <a:rPr lang="en-US" sz="1100" b="0" i="0" u="none" strike="noStrike" dirty="0" smtClean="0">
                          <a:solidFill>
                            <a:srgbClr val="000000"/>
                          </a:solidFill>
                          <a:latin typeface="Calibri"/>
                        </a:rPr>
                        <a:t>, 2010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000000"/>
                          </a:solidFill>
                          <a:latin typeface="Calibri"/>
                        </a:rPr>
                        <a:t>0.8</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34047">
                <a:tc>
                  <a:txBody>
                    <a:bodyPr/>
                    <a:lstStyle/>
                    <a:p>
                      <a:pPr marL="182880" algn="l" fontAlgn="ctr">
                        <a:spcBef>
                          <a:spcPts val="0"/>
                        </a:spcBef>
                      </a:pPr>
                      <a:r>
                        <a:rPr lang="en-US" sz="1100" b="0" i="0" u="none" strike="noStrike" dirty="0" smtClean="0">
                          <a:solidFill>
                            <a:srgbClr val="000000"/>
                          </a:solidFill>
                          <a:latin typeface="Calibri"/>
                        </a:rPr>
                        <a:t>Gupta, 2009</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1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34047">
                <a:tc>
                  <a:txBody>
                    <a:bodyPr/>
                    <a:lstStyle/>
                    <a:p>
                      <a:pPr marL="182880" algn="l" fontAlgn="ctr">
                        <a:spcBef>
                          <a:spcPts val="0"/>
                        </a:spcBef>
                      </a:pPr>
                      <a:r>
                        <a:rPr lang="en-US" sz="1100" b="0" i="0" u="none" strike="noStrike" dirty="0" smtClean="0">
                          <a:solidFill>
                            <a:srgbClr val="000000"/>
                          </a:solidFill>
                          <a:latin typeface="Calibri"/>
                        </a:rPr>
                        <a:t>Carlson, 2008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Heidorn</a:t>
                      </a:r>
                      <a:r>
                        <a:rPr lang="en-US" sz="1100" b="0" i="0" u="none" strike="noStrike" dirty="0" smtClean="0">
                          <a:solidFill>
                            <a:srgbClr val="000000"/>
                          </a:solidFill>
                          <a:latin typeface="Calibri"/>
                        </a:rPr>
                        <a:t>, 2008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smtClean="0">
                          <a:solidFill>
                            <a:srgbClr val="000000"/>
                          </a:solidFill>
                          <a:latin typeface="Calibri"/>
                        </a:rPr>
                        <a:t>Chang, 2003</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000000"/>
                          </a:solidFill>
                          <a:latin typeface="Calibri"/>
                        </a:rPr>
                        <a:t>0.5</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Crescenzi</a:t>
                      </a:r>
                      <a:r>
                        <a:rPr lang="en-US" sz="1100" b="0" i="0" u="none" strike="noStrike" dirty="0" smtClean="0">
                          <a:solidFill>
                            <a:srgbClr val="000000"/>
                          </a:solidFill>
                          <a:latin typeface="Calibri"/>
                        </a:rPr>
                        <a:t>, 2001</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Lerman</a:t>
                      </a:r>
                      <a:r>
                        <a:rPr lang="en-US" sz="1100" b="0" i="0" u="none" strike="noStrike" dirty="0" smtClean="0">
                          <a:solidFill>
                            <a:srgbClr val="000000"/>
                          </a:solidFill>
                          <a:latin typeface="Calibri"/>
                        </a:rPr>
                        <a:t>, 2001</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Chidlovskii</a:t>
                      </a:r>
                      <a:r>
                        <a:rPr lang="en-US" sz="1100" b="0" i="0" u="none" strike="noStrike" dirty="0" smtClean="0">
                          <a:solidFill>
                            <a:srgbClr val="000000"/>
                          </a:solidFill>
                          <a:latin typeface="Calibri"/>
                        </a:rPr>
                        <a:t>, 2000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Kushmerick</a:t>
                      </a:r>
                      <a:r>
                        <a:rPr lang="en-US" sz="1100" b="0" i="0" u="none" strike="noStrike" dirty="0" smtClean="0">
                          <a:solidFill>
                            <a:srgbClr val="000000"/>
                          </a:solidFill>
                          <a:latin typeface="Calibri"/>
                        </a:rPr>
                        <a:t>, 2000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Lerman</a:t>
                      </a:r>
                      <a:r>
                        <a:rPr lang="en-US" sz="1100" b="0" i="0" u="none" strike="noStrike" dirty="0" smtClean="0">
                          <a:solidFill>
                            <a:srgbClr val="000000"/>
                          </a:solidFill>
                          <a:latin typeface="Calibri"/>
                        </a:rPr>
                        <a:t>, 2000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000000"/>
                          </a:solidFill>
                          <a:latin typeface="+mn-lt"/>
                        </a:rPr>
                        <a:t>0.8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44167">
                <a:tc>
                  <a:txBody>
                    <a:bodyPr/>
                    <a:lstStyle/>
                    <a:p>
                      <a:pPr marL="182880" algn="l" fontAlgn="ctr">
                        <a:spcBef>
                          <a:spcPts val="0"/>
                        </a:spcBef>
                      </a:pPr>
                      <a:r>
                        <a:rPr lang="en-US" sz="1100" b="0" i="0" u="none" strike="noStrike" dirty="0" smtClean="0">
                          <a:solidFill>
                            <a:srgbClr val="000000"/>
                          </a:solidFill>
                          <a:latin typeface="Calibri"/>
                        </a:rPr>
                        <a:t>Thomas, 1999</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Adelberg</a:t>
                      </a:r>
                      <a:r>
                        <a:rPr lang="en-US" sz="1100" b="0" i="0" u="none" strike="noStrike" dirty="0" smtClean="0">
                          <a:solidFill>
                            <a:srgbClr val="000000"/>
                          </a:solidFill>
                          <a:latin typeface="Calibri"/>
                        </a:rPr>
                        <a:t>, 1998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Kushmerick</a:t>
                      </a:r>
                      <a:r>
                        <a:rPr lang="en-US" sz="1100" b="0" i="0" u="none" strike="noStrike" dirty="0" smtClean="0">
                          <a:solidFill>
                            <a:srgbClr val="000000"/>
                          </a:solidFill>
                          <a:latin typeface="Calibri"/>
                        </a:rPr>
                        <a:t>, 1997</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5" name="TextBox 4"/>
          <p:cNvSpPr txBox="1"/>
          <p:nvPr/>
        </p:nvSpPr>
        <p:spPr>
          <a:xfrm>
            <a:off x="3848100" y="5943600"/>
            <a:ext cx="1447800" cy="461665"/>
          </a:xfrm>
          <a:prstGeom prst="rect">
            <a:avLst/>
          </a:prstGeom>
          <a:noFill/>
        </p:spPr>
        <p:txBody>
          <a:bodyPr wrap="square" rtlCol="0">
            <a:spAutoFit/>
          </a:bodyPr>
          <a:lstStyle/>
          <a:p>
            <a:pPr algn="ctr"/>
            <a:r>
              <a:rPr lang="en-US" sz="1200" dirty="0" smtClean="0"/>
              <a:t>1.0 = well-covered</a:t>
            </a:r>
          </a:p>
          <a:p>
            <a:pPr algn="ctr"/>
            <a:r>
              <a:rPr lang="en-US" sz="1200" dirty="0" smtClean="0"/>
              <a:t>0.0 = not covered</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6">
                    <a:lumMod val="50000"/>
                  </a:schemeClr>
                </a:solidFill>
                <a:latin typeface="Kalinga" pitchFamily="34" charset="0"/>
                <a:cs typeface="Kalinga" pitchFamily="34" charset="0"/>
              </a:rPr>
              <a:t>ListReader</a:t>
            </a:r>
            <a:r>
              <a:rPr lang="en-US" dirty="0" smtClean="0">
                <a:solidFill>
                  <a:schemeClr val="accent6">
                    <a:lumMod val="50000"/>
                  </a:schemeClr>
                </a:solidFill>
                <a:latin typeface="Kalinga" pitchFamily="34" charset="0"/>
                <a:cs typeface="Kalinga" pitchFamily="34" charset="0"/>
              </a:rPr>
              <a:t> Architecture</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2819400" y="2209800"/>
            <a:ext cx="5867400" cy="4038600"/>
          </a:xfrm>
        </p:spPr>
        <p:txBody>
          <a:bodyPr>
            <a:normAutofit fontScale="92500" lnSpcReduction="10000"/>
          </a:bodyPr>
          <a:lstStyle/>
          <a:p>
            <a:pPr marL="514350" indent="-514350"/>
            <a:endParaRPr lang="en-US" dirty="0" smtClean="0"/>
          </a:p>
          <a:p>
            <a:pPr marL="514350" indent="-514350"/>
            <a:r>
              <a:rPr lang="en-US" dirty="0" smtClean="0"/>
              <a:t>Predicates in </a:t>
            </a:r>
            <a:r>
              <a:rPr lang="en-US" dirty="0" err="1" smtClean="0"/>
              <a:t>ontologies</a:t>
            </a:r>
            <a:endParaRPr lang="en-US" dirty="0" smtClean="0"/>
          </a:p>
          <a:p>
            <a:pPr marL="914400" lvl="1" indent="-514350"/>
            <a:endParaRPr lang="en-US" dirty="0" smtClean="0"/>
          </a:p>
          <a:p>
            <a:pPr marL="514350" indent="-514350"/>
            <a:r>
              <a:rPr lang="en-US" dirty="0" smtClean="0"/>
              <a:t>Labeled fields in plain text</a:t>
            </a:r>
          </a:p>
          <a:p>
            <a:pPr marL="914400" lvl="1" indent="-514350"/>
            <a:endParaRPr lang="en-US" dirty="0" smtClean="0"/>
          </a:p>
          <a:p>
            <a:pPr marL="514350" indent="-514350"/>
            <a:r>
              <a:rPr lang="en-US" dirty="0" smtClean="0"/>
              <a:t>List wrappers (regex and HMM)</a:t>
            </a:r>
          </a:p>
          <a:p>
            <a:pPr marL="914400" lvl="1" indent="-514350"/>
            <a:endParaRPr lang="en-US" dirty="0" smtClean="0"/>
          </a:p>
          <a:p>
            <a:pPr marL="514350" indent="-514350"/>
            <a:r>
              <a:rPr lang="en-US" dirty="0" smtClean="0"/>
              <a:t>Data entry forms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C:\My Dropbox\Projects\School\Presentations\2013.08 ICDAR-HIP\Images\Person Form, Small.png"/>
          <p:cNvPicPr>
            <a:picLocks noChangeAspect="1" noChangeArrowheads="1"/>
          </p:cNvPicPr>
          <p:nvPr/>
        </p:nvPicPr>
        <p:blipFill>
          <a:blip r:embed="rId3" cstate="print"/>
          <a:stretch>
            <a:fillRect/>
          </a:stretch>
        </p:blipFill>
        <p:spPr bwMode="auto">
          <a:xfrm>
            <a:off x="969899" y="5172561"/>
            <a:ext cx="990600" cy="1053032"/>
          </a:xfrm>
          <a:prstGeom prst="rect">
            <a:avLst/>
          </a:prstGeom>
          <a:noFill/>
        </p:spPr>
      </p:pic>
      <p:pic>
        <p:nvPicPr>
          <p:cNvPr id="6" name="Picture 3" descr="C:\My Dropbox\Projects\School\Presentations\2013.08 ICDAR-HIP\Images\HMM2.png"/>
          <p:cNvPicPr>
            <a:picLocks noChangeAspect="1" noChangeArrowheads="1"/>
          </p:cNvPicPr>
          <p:nvPr/>
        </p:nvPicPr>
        <p:blipFill>
          <a:blip r:embed="rId4" cstate="print"/>
          <a:srcRect/>
          <a:stretch>
            <a:fillRect/>
          </a:stretch>
        </p:blipFill>
        <p:spPr bwMode="auto">
          <a:xfrm>
            <a:off x="663016" y="4209717"/>
            <a:ext cx="1604367" cy="838200"/>
          </a:xfrm>
          <a:prstGeom prst="rect">
            <a:avLst/>
          </a:prstGeom>
          <a:noFill/>
        </p:spPr>
      </p:pic>
      <p:pic>
        <p:nvPicPr>
          <p:cNvPr id="1027" name="Picture 3" descr="C:\My Dropbox\Projects\School\Presentations\2013.08 ICDAR-HIP\Images\LabeledText.png"/>
          <p:cNvPicPr>
            <a:picLocks noChangeAspect="1" noChangeArrowheads="1"/>
          </p:cNvPicPr>
          <p:nvPr/>
        </p:nvPicPr>
        <p:blipFill>
          <a:blip r:embed="rId5" cstate="print"/>
          <a:srcRect/>
          <a:stretch>
            <a:fillRect/>
          </a:stretch>
        </p:blipFill>
        <p:spPr bwMode="auto">
          <a:xfrm>
            <a:off x="346201" y="3553643"/>
            <a:ext cx="2473199" cy="531431"/>
          </a:xfrm>
          <a:prstGeom prst="rect">
            <a:avLst/>
          </a:prstGeom>
          <a:noFill/>
        </p:spPr>
      </p:pic>
      <p:pic>
        <p:nvPicPr>
          <p:cNvPr id="1030" name="Picture 6" descr="C:\My Dropbox\Projects\School\Presentations\2013.08 ICDAR-HIP\Images\SamuelListOntology, Small.png"/>
          <p:cNvPicPr>
            <a:picLocks noChangeAspect="1" noChangeArrowheads="1"/>
          </p:cNvPicPr>
          <p:nvPr/>
        </p:nvPicPr>
        <p:blipFill>
          <a:blip r:embed="rId6" cstate="print"/>
          <a:srcRect/>
          <a:stretch>
            <a:fillRect/>
          </a:stretch>
        </p:blipFill>
        <p:spPr bwMode="auto">
          <a:xfrm>
            <a:off x="855599" y="2437034"/>
            <a:ext cx="1219200" cy="991966"/>
          </a:xfrm>
          <a:prstGeom prst="rect">
            <a:avLst/>
          </a:prstGeom>
          <a:noFill/>
        </p:spPr>
      </p:pic>
      <p:sp>
        <p:nvSpPr>
          <p:cNvPr id="9" name="Content Placeholder 2"/>
          <p:cNvSpPr txBox="1">
            <a:spLocks/>
          </p:cNvSpPr>
          <p:nvPr/>
        </p:nvSpPr>
        <p:spPr>
          <a:xfrm>
            <a:off x="762000" y="1628275"/>
            <a:ext cx="7543800" cy="7620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Four types of knowledge rep. and mappings: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Low Cost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309828" y="2286001"/>
            <a:ext cx="3972370" cy="3124199"/>
          </a:xfrm>
          <a:prstGeom prst="rect">
            <a:avLst/>
          </a:prstGeom>
          <a:noFill/>
          <a:ln>
            <a:solidFill>
              <a:schemeClr val="accent1"/>
            </a:solidFill>
          </a:ln>
        </p:spPr>
      </p:pic>
      <p:pic>
        <p:nvPicPr>
          <p:cNvPr id="26" name="Picture 2" descr="C:\My Dropbox\Projects\School\Writing\ListReaderPrototype\1_ICDAR_2013\Images\ElyPage154.PNG"/>
          <p:cNvPicPr>
            <a:picLocks noChangeAspect="1" noChangeArrowheads="1"/>
          </p:cNvPicPr>
          <p:nvPr/>
        </p:nvPicPr>
        <p:blipFill>
          <a:blip r:embed="rId4" cstate="print"/>
          <a:srcRect t="47547"/>
          <a:stretch>
            <a:fillRect/>
          </a:stretch>
        </p:blipFill>
        <p:spPr bwMode="auto">
          <a:xfrm>
            <a:off x="4572000" y="2895600"/>
            <a:ext cx="4267200" cy="1639039"/>
          </a:xfrm>
          <a:prstGeom prst="rect">
            <a:avLst/>
          </a:prstGeom>
          <a:noFill/>
          <a:ln>
            <a:solidFill>
              <a:schemeClr val="accent1"/>
            </a:solidFill>
          </a:ln>
        </p:spPr>
      </p:pic>
      <p:cxnSp>
        <p:nvCxnSpPr>
          <p:cNvPr id="12" name="Straight Arrow Connector 11"/>
          <p:cNvCxnSpPr/>
          <p:nvPr/>
        </p:nvCxnSpPr>
        <p:spPr>
          <a:xfrm flipH="1">
            <a:off x="3429000" y="3581400"/>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022056" y="3473531"/>
            <a:ext cx="571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ounded Rectangle 7"/>
          <p:cNvSpPr/>
          <p:nvPr/>
        </p:nvSpPr>
        <p:spPr>
          <a:xfrm>
            <a:off x="5146674" y="3473531"/>
            <a:ext cx="3905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ounded Rectangle 8"/>
          <p:cNvSpPr/>
          <p:nvPr/>
        </p:nvSpPr>
        <p:spPr>
          <a:xfrm>
            <a:off x="5565775" y="3473531"/>
            <a:ext cx="38100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ounded Rectangle 9"/>
          <p:cNvSpPr/>
          <p:nvPr/>
        </p:nvSpPr>
        <p:spPr>
          <a:xfrm>
            <a:off x="5981700" y="3473531"/>
            <a:ext cx="4000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Rounded Rectangle 10"/>
          <p:cNvSpPr/>
          <p:nvPr/>
        </p:nvSpPr>
        <p:spPr>
          <a:xfrm>
            <a:off x="6578600" y="3473531"/>
            <a:ext cx="2095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Rounded Rectangle 12"/>
          <p:cNvSpPr/>
          <p:nvPr/>
        </p:nvSpPr>
        <p:spPr>
          <a:xfrm>
            <a:off x="7423150" y="3473531"/>
            <a:ext cx="4889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ounded Rectangle 13"/>
          <p:cNvSpPr/>
          <p:nvPr/>
        </p:nvSpPr>
        <p:spPr>
          <a:xfrm>
            <a:off x="6988174" y="3473531"/>
            <a:ext cx="20637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ounded Rectangle 14"/>
          <p:cNvSpPr/>
          <p:nvPr/>
        </p:nvSpPr>
        <p:spPr>
          <a:xfrm>
            <a:off x="7940674" y="3473531"/>
            <a:ext cx="4032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026" name="Picture 2" descr="C:\My Dropbox\Projects\School\Presentations\2013.03 RT-FHTW 2013\Images\images.jpeg"/>
          <p:cNvPicPr>
            <a:picLocks noChangeAspect="1" noChangeArrowheads="1"/>
          </p:cNvPicPr>
          <p:nvPr/>
        </p:nvPicPr>
        <p:blipFill>
          <a:blip r:embed="rId5" cstate="print"/>
          <a:srcRect/>
          <a:stretch>
            <a:fillRect/>
          </a:stretch>
        </p:blipFill>
        <p:spPr bwMode="auto">
          <a:xfrm>
            <a:off x="5334000" y="4762581"/>
            <a:ext cx="457200" cy="457200"/>
          </a:xfrm>
          <a:prstGeom prst="rect">
            <a:avLst/>
          </a:prstGeom>
          <a:noFill/>
        </p:spPr>
      </p:pic>
      <p:sp>
        <p:nvSpPr>
          <p:cNvPr id="16" name="TextBox 15"/>
          <p:cNvSpPr txBox="1"/>
          <p:nvPr/>
        </p:nvSpPr>
        <p:spPr>
          <a:xfrm>
            <a:off x="1600200" y="1828800"/>
            <a:ext cx="1447800" cy="307777"/>
          </a:xfrm>
          <a:prstGeom prst="rect">
            <a:avLst/>
          </a:prstGeom>
          <a:noFill/>
        </p:spPr>
        <p:txBody>
          <a:bodyPr wrap="square" rtlCol="0">
            <a:spAutoFit/>
          </a:bodyPr>
          <a:lstStyle/>
          <a:p>
            <a:pPr marL="342900" indent="-342900" algn="ctr"/>
            <a:r>
              <a:rPr lang="en-US" sz="1400" dirty="0" err="1" smtClean="0"/>
              <a:t>ListReader</a:t>
            </a:r>
            <a:r>
              <a:rPr lang="en-US" sz="1400" dirty="0" smtClean="0"/>
              <a:t> Form</a:t>
            </a:r>
          </a:p>
        </p:txBody>
      </p:sp>
      <p:sp>
        <p:nvSpPr>
          <p:cNvPr id="17" name="TextBox 16"/>
          <p:cNvSpPr txBox="1"/>
          <p:nvPr/>
        </p:nvSpPr>
        <p:spPr>
          <a:xfrm>
            <a:off x="6172200" y="2438400"/>
            <a:ext cx="1066800" cy="307777"/>
          </a:xfrm>
          <a:prstGeom prst="rect">
            <a:avLst/>
          </a:prstGeom>
          <a:noFill/>
        </p:spPr>
        <p:txBody>
          <a:bodyPr wrap="square" rtlCol="0">
            <a:spAutoFit/>
          </a:bodyPr>
          <a:lstStyle/>
          <a:p>
            <a:pPr marL="342900" indent="-342900" algn="ctr"/>
            <a:r>
              <a:rPr lang="en-US" sz="1400" dirty="0" smtClean="0"/>
              <a:t>OCR Text</a:t>
            </a:r>
          </a:p>
        </p:txBody>
      </p:sp>
      <p:cxnSp>
        <p:nvCxnSpPr>
          <p:cNvPr id="18" name="Straight Arrow Connector 17"/>
          <p:cNvCxnSpPr/>
          <p:nvPr/>
        </p:nvCxnSpPr>
        <p:spPr>
          <a:xfrm>
            <a:off x="3429000" y="4038600"/>
            <a:ext cx="1447800"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029200" y="3632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Rounded Rectangle 21"/>
          <p:cNvSpPr/>
          <p:nvPr/>
        </p:nvSpPr>
        <p:spPr>
          <a:xfrm>
            <a:off x="5026025" y="375610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Rounded Rectangle 22"/>
          <p:cNvSpPr/>
          <p:nvPr/>
        </p:nvSpPr>
        <p:spPr>
          <a:xfrm>
            <a:off x="5029200" y="388945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Rounded Rectangle 23"/>
          <p:cNvSpPr/>
          <p:nvPr/>
        </p:nvSpPr>
        <p:spPr>
          <a:xfrm>
            <a:off x="5029200" y="4013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ounded Rectangle 24"/>
          <p:cNvSpPr/>
          <p:nvPr/>
        </p:nvSpPr>
        <p:spPr>
          <a:xfrm>
            <a:off x="5029200" y="4140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7" name="Rounded Rectangle 26"/>
          <p:cNvSpPr/>
          <p:nvPr/>
        </p:nvSpPr>
        <p:spPr>
          <a:xfrm>
            <a:off x="5022850" y="4267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ounded Rectangle 27"/>
          <p:cNvSpPr/>
          <p:nvPr/>
        </p:nvSpPr>
        <p:spPr>
          <a:xfrm>
            <a:off x="5026025" y="439110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Rounded Rectangle 28"/>
          <p:cNvSpPr/>
          <p:nvPr/>
        </p:nvSpPr>
        <p:spPr>
          <a:xfrm>
            <a:off x="5162550" y="3613231"/>
            <a:ext cx="4699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ounded Rectangle 29"/>
          <p:cNvSpPr/>
          <p:nvPr/>
        </p:nvSpPr>
        <p:spPr>
          <a:xfrm>
            <a:off x="5153025" y="3746581"/>
            <a:ext cx="2984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Rounded Rectangle 30"/>
          <p:cNvSpPr/>
          <p:nvPr/>
        </p:nvSpPr>
        <p:spPr>
          <a:xfrm>
            <a:off x="5149850" y="3873581"/>
            <a:ext cx="3016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2" name="Rounded Rectangle 31"/>
          <p:cNvSpPr/>
          <p:nvPr/>
        </p:nvSpPr>
        <p:spPr>
          <a:xfrm>
            <a:off x="5156200" y="4003756"/>
            <a:ext cx="2698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Rounded Rectangle 32"/>
          <p:cNvSpPr/>
          <p:nvPr/>
        </p:nvSpPr>
        <p:spPr>
          <a:xfrm>
            <a:off x="5156200" y="4130756"/>
            <a:ext cx="3143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Rounded Rectangle 34"/>
          <p:cNvSpPr/>
          <p:nvPr/>
        </p:nvSpPr>
        <p:spPr>
          <a:xfrm>
            <a:off x="5153025" y="4257756"/>
            <a:ext cx="4222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6" name="Rounded Rectangle 35"/>
          <p:cNvSpPr/>
          <p:nvPr/>
        </p:nvSpPr>
        <p:spPr>
          <a:xfrm>
            <a:off x="5153025" y="4387931"/>
            <a:ext cx="479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7" name="Rounded Rectangle 36"/>
          <p:cNvSpPr/>
          <p:nvPr/>
        </p:nvSpPr>
        <p:spPr>
          <a:xfrm>
            <a:off x="5600700" y="4257756"/>
            <a:ext cx="4222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Rounded Rectangle 37"/>
          <p:cNvSpPr/>
          <p:nvPr/>
        </p:nvSpPr>
        <p:spPr>
          <a:xfrm>
            <a:off x="6042026" y="4257756"/>
            <a:ext cx="3238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9" name="Rounded Rectangle 38"/>
          <p:cNvSpPr/>
          <p:nvPr/>
        </p:nvSpPr>
        <p:spPr>
          <a:xfrm>
            <a:off x="5670551" y="4387931"/>
            <a:ext cx="688974"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0" name="Rounded Rectangle 39"/>
          <p:cNvSpPr/>
          <p:nvPr/>
        </p:nvSpPr>
        <p:spPr>
          <a:xfrm>
            <a:off x="5480050" y="3873581"/>
            <a:ext cx="3778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Rounded Rectangle 40"/>
          <p:cNvSpPr/>
          <p:nvPr/>
        </p:nvSpPr>
        <p:spPr>
          <a:xfrm>
            <a:off x="5819775" y="3622756"/>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2" name="Rounded Rectangle 41"/>
          <p:cNvSpPr/>
          <p:nvPr/>
        </p:nvSpPr>
        <p:spPr>
          <a:xfrm>
            <a:off x="6235700" y="3622756"/>
            <a:ext cx="2127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Rounded Rectangle 42"/>
          <p:cNvSpPr/>
          <p:nvPr/>
        </p:nvSpPr>
        <p:spPr>
          <a:xfrm>
            <a:off x="5638800" y="3752931"/>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4" name="Rounded Rectangle 43"/>
          <p:cNvSpPr/>
          <p:nvPr/>
        </p:nvSpPr>
        <p:spPr>
          <a:xfrm>
            <a:off x="6934200" y="3616406"/>
            <a:ext cx="4095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5" name="Rounded Rectangle 44"/>
          <p:cNvSpPr/>
          <p:nvPr/>
        </p:nvSpPr>
        <p:spPr>
          <a:xfrm>
            <a:off x="5673725" y="4133931"/>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Rounded Rectangle 45"/>
          <p:cNvSpPr/>
          <p:nvPr/>
        </p:nvSpPr>
        <p:spPr>
          <a:xfrm>
            <a:off x="5629275" y="4003756"/>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7" name="Rounded Rectangle 46"/>
          <p:cNvSpPr/>
          <p:nvPr/>
        </p:nvSpPr>
        <p:spPr>
          <a:xfrm>
            <a:off x="6045200" y="3886200"/>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8" name="Rounded Rectangle 47"/>
          <p:cNvSpPr/>
          <p:nvPr/>
        </p:nvSpPr>
        <p:spPr>
          <a:xfrm>
            <a:off x="7181850" y="3873500"/>
            <a:ext cx="3683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Rounded Rectangle 48"/>
          <p:cNvSpPr/>
          <p:nvPr/>
        </p:nvSpPr>
        <p:spPr>
          <a:xfrm>
            <a:off x="6096000" y="413385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0" name="Rounded Rectangle 49"/>
          <p:cNvSpPr/>
          <p:nvPr/>
        </p:nvSpPr>
        <p:spPr>
          <a:xfrm>
            <a:off x="6886575" y="3873500"/>
            <a:ext cx="2635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1" name="Rounded Rectangle 50"/>
          <p:cNvSpPr/>
          <p:nvPr/>
        </p:nvSpPr>
        <p:spPr>
          <a:xfrm>
            <a:off x="6448425" y="3876675"/>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Rounded Rectangle 51"/>
          <p:cNvSpPr/>
          <p:nvPr/>
        </p:nvSpPr>
        <p:spPr>
          <a:xfrm>
            <a:off x="6057900" y="3752850"/>
            <a:ext cx="2159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3" name="Rounded Rectangle 52"/>
          <p:cNvSpPr/>
          <p:nvPr/>
        </p:nvSpPr>
        <p:spPr>
          <a:xfrm>
            <a:off x="7369175" y="3609975"/>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4" name="Rounded Rectangle 53"/>
          <p:cNvSpPr/>
          <p:nvPr/>
        </p:nvSpPr>
        <p:spPr>
          <a:xfrm>
            <a:off x="6565900" y="440055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Rounded Rectangle 54"/>
          <p:cNvSpPr/>
          <p:nvPr/>
        </p:nvSpPr>
        <p:spPr>
          <a:xfrm>
            <a:off x="6562725" y="426720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6" name="Rounded Rectangle 55"/>
          <p:cNvSpPr/>
          <p:nvPr/>
        </p:nvSpPr>
        <p:spPr>
          <a:xfrm>
            <a:off x="6981825" y="426720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par>
                          <p:cTn id="20" fill="hold">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par>
                          <p:cTn id="28" fill="hold">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par>
                          <p:cTn id="32" fill="hold">
                            <p:stCondLst>
                              <p:cond delay="4000"/>
                            </p:stCondLst>
                            <p:childTnLst>
                              <p:par>
                                <p:cTn id="33" presetID="3"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par>
                          <p:cTn id="36" fill="hold">
                            <p:stCondLst>
                              <p:cond delay="4500"/>
                            </p:stCondLst>
                            <p:childTnLst>
                              <p:par>
                                <p:cTn id="37" presetID="3"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par>
                          <p:cTn id="40" fill="hold">
                            <p:stCondLst>
                              <p:cond delay="5000"/>
                            </p:stCondLst>
                            <p:childTnLst>
                              <p:par>
                                <p:cTn id="41" presetID="3"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par>
                          <p:cTn id="44" fill="hold">
                            <p:stCondLst>
                              <p:cond delay="5500"/>
                            </p:stCondLst>
                            <p:childTnLst>
                              <p:par>
                                <p:cTn id="45" presetID="3"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linds(horizontal)">
                                      <p:cBhvr>
                                        <p:cTn id="68" dur="500"/>
                                        <p:tgtEl>
                                          <p:spTgt spid="29"/>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linds(horizontal)">
                                      <p:cBhvr>
                                        <p:cTn id="71" dur="500"/>
                                        <p:tgtEl>
                                          <p:spTgt spid="3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linds(horizontal)">
                                      <p:cBhvr>
                                        <p:cTn id="77" dur="500"/>
                                        <p:tgtEl>
                                          <p:spTgt spid="3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linds(horizontal)">
                                      <p:cBhvr>
                                        <p:cTn id="83" dur="500"/>
                                        <p:tgtEl>
                                          <p:spTgt spid="3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blinds(horizontal)">
                                      <p:cBhvr>
                                        <p:cTn id="86" dur="500"/>
                                        <p:tgtEl>
                                          <p:spTgt spid="36"/>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linds(horizontal)">
                                      <p:cBhvr>
                                        <p:cTn id="89" dur="500"/>
                                        <p:tgtEl>
                                          <p:spTgt spid="3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blinds(horizontal)">
                                      <p:cBhvr>
                                        <p:cTn id="95" dur="500"/>
                                        <p:tgtEl>
                                          <p:spTgt spid="39"/>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blinds(horizontal)">
                                      <p:cBhvr>
                                        <p:cTn id="98" dur="500"/>
                                        <p:tgtEl>
                                          <p:spTgt spid="4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blinds(horizontal)">
                                      <p:cBhvr>
                                        <p:cTn id="101" dur="500"/>
                                        <p:tgtEl>
                                          <p:spTgt spid="41"/>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blinds(horizontal)">
                                      <p:cBhvr>
                                        <p:cTn id="104" dur="500"/>
                                        <p:tgtEl>
                                          <p:spTgt spid="42"/>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blinds(horizontal)">
                                      <p:cBhvr>
                                        <p:cTn id="107" dur="500"/>
                                        <p:tgtEl>
                                          <p:spTgt spid="43"/>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linds(horizontal)">
                                      <p:cBhvr>
                                        <p:cTn id="110" dur="500"/>
                                        <p:tgtEl>
                                          <p:spTgt spid="44"/>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blinds(horizontal)">
                                      <p:cBhvr>
                                        <p:cTn id="113" dur="500"/>
                                        <p:tgtEl>
                                          <p:spTgt spid="45"/>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blinds(horizontal)">
                                      <p:cBhvr>
                                        <p:cTn id="116" dur="500"/>
                                        <p:tgtEl>
                                          <p:spTgt spid="46"/>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blinds(horizontal)">
                                      <p:cBhvr>
                                        <p:cTn id="119" dur="500"/>
                                        <p:tgtEl>
                                          <p:spTgt spid="47"/>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blinds(horizontal)">
                                      <p:cBhvr>
                                        <p:cTn id="122" dur="500"/>
                                        <p:tgtEl>
                                          <p:spTgt spid="48"/>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blinds(horizontal)">
                                      <p:cBhvr>
                                        <p:cTn id="125" dur="500"/>
                                        <p:tgtEl>
                                          <p:spTgt spid="49"/>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blinds(horizontal)">
                                      <p:cBhvr>
                                        <p:cTn id="128" dur="500"/>
                                        <p:tgtEl>
                                          <p:spTgt spid="50"/>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blinds(horizontal)">
                                      <p:cBhvr>
                                        <p:cTn id="131" dur="500"/>
                                        <p:tgtEl>
                                          <p:spTgt spid="51"/>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blinds(horizontal)">
                                      <p:cBhvr>
                                        <p:cTn id="134" dur="500"/>
                                        <p:tgtEl>
                                          <p:spTgt spid="5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blinds(horizontal)">
                                      <p:cBhvr>
                                        <p:cTn id="137" dur="500"/>
                                        <p:tgtEl>
                                          <p:spTgt spid="53"/>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blinds(horizontal)">
                                      <p:cBhvr>
                                        <p:cTn id="140" dur="500"/>
                                        <p:tgtEl>
                                          <p:spTgt spid="54"/>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blinds(horizontal)">
                                      <p:cBhvr>
                                        <p:cTn id="143" dur="500"/>
                                        <p:tgtEl>
                                          <p:spTgt spid="55"/>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blinds(horizontal)">
                                      <p:cBhvr>
                                        <p:cTn id="14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 grpId="0" animBg="1"/>
      <p:bldP spid="9" grpId="0" animBg="1"/>
      <p:bldP spid="10" grpId="0" animBg="1"/>
      <p:bldP spid="11" grpId="0" animBg="1"/>
      <p:bldP spid="13" grpId="0" animBg="1"/>
      <p:bldP spid="14" grpId="0" animBg="1"/>
      <p:bldP spid="15"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6">
                    <a:lumMod val="50000"/>
                  </a:schemeClr>
                </a:solidFill>
                <a:latin typeface="Kalinga" pitchFamily="34" charset="0"/>
                <a:cs typeface="Kalinga" pitchFamily="34" charset="0"/>
              </a:rPr>
              <a:t>ListReader</a:t>
            </a:r>
            <a:endParaRPr lang="en-US" dirty="0" smtClean="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517787" y="1371600"/>
            <a:ext cx="4201293" cy="3304243"/>
          </a:xfrm>
          <a:prstGeom prst="rect">
            <a:avLst/>
          </a:prstGeom>
          <a:noFill/>
          <a:ln>
            <a:solidFill>
              <a:schemeClr val="accent1"/>
            </a:solidFill>
          </a:ln>
        </p:spPr>
      </p:pic>
      <p:pic>
        <p:nvPicPr>
          <p:cNvPr id="11" name="Picture 3" descr="C:\My Dropbox\Projects\School\Writing\ListReaderPrototype\1_ICDAR_2013\Images\SamuelListOntology.png"/>
          <p:cNvPicPr>
            <a:picLocks noChangeAspect="1" noChangeArrowheads="1"/>
          </p:cNvPicPr>
          <p:nvPr/>
        </p:nvPicPr>
        <p:blipFill>
          <a:blip r:embed="rId4" cstate="print"/>
          <a:srcRect/>
          <a:stretch>
            <a:fillRect/>
          </a:stretch>
        </p:blipFill>
        <p:spPr bwMode="auto">
          <a:xfrm>
            <a:off x="5029200" y="1752600"/>
            <a:ext cx="3522428" cy="1828800"/>
          </a:xfrm>
          <a:prstGeom prst="rect">
            <a:avLst/>
          </a:prstGeom>
          <a:noFill/>
          <a:ln>
            <a:solidFill>
              <a:schemeClr val="accent1"/>
            </a:solidFill>
          </a:ln>
        </p:spPr>
      </p:pic>
      <p:cxnSp>
        <p:nvCxnSpPr>
          <p:cNvPr id="12" name="Straight Arrow Connector 11"/>
          <p:cNvCxnSpPr/>
          <p:nvPr/>
        </p:nvCxnSpPr>
        <p:spPr>
          <a:xfrm flipV="1">
            <a:off x="4038600" y="2895600"/>
            <a:ext cx="914400" cy="2286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My Dropbox\Projects\School\Presentations\Presenting at CPMS SRC\Images\FirstRecordLabeled 2.png"/>
          <p:cNvPicPr>
            <a:picLocks noChangeAspect="1" noChangeArrowheads="1"/>
          </p:cNvPicPr>
          <p:nvPr/>
        </p:nvPicPr>
        <p:blipFill>
          <a:blip r:embed="rId5" cstate="print"/>
          <a:srcRect/>
          <a:stretch>
            <a:fillRect/>
          </a:stretch>
        </p:blipFill>
        <p:spPr bwMode="auto">
          <a:xfrm>
            <a:off x="2057400" y="5042583"/>
            <a:ext cx="5562600" cy="1434417"/>
          </a:xfrm>
          <a:prstGeom prst="rect">
            <a:avLst/>
          </a:prstGeom>
          <a:noFill/>
          <a:ln>
            <a:solidFill>
              <a:schemeClr val="accent1"/>
            </a:solidFill>
          </a:ln>
        </p:spPr>
      </p:pic>
      <p:cxnSp>
        <p:nvCxnSpPr>
          <p:cNvPr id="17" name="Straight Arrow Connector 16"/>
          <p:cNvCxnSpPr/>
          <p:nvPr/>
        </p:nvCxnSpPr>
        <p:spPr>
          <a:xfrm>
            <a:off x="3276600" y="4724400"/>
            <a:ext cx="152400" cy="4174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67400" y="3721608"/>
            <a:ext cx="633984" cy="12313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324600" y="4038600"/>
            <a:ext cx="1752600" cy="914400"/>
          </a:xfrm>
          <a:prstGeom prst="rect">
            <a:avLst/>
          </a:prstGeom>
        </p:spPr>
        <p:txBody>
          <a:bodyPr vert="horz" lIns="91440" tIns="45720" rIns="91440" bIns="45720" rtlCol="0">
            <a:normAutofit fontScale="32500" lnSpcReduction="20000"/>
          </a:bodyPr>
          <a:lstStyle/>
          <a:p>
            <a:pPr marL="514350" lvl="0" indent="-514350">
              <a:spcBef>
                <a:spcPct val="20000"/>
              </a:spcBef>
              <a:defRPr/>
            </a:pPr>
            <a:r>
              <a:rPr lang="en-US" sz="3200" i="1" dirty="0" smtClean="0"/>
              <a:t>           Child</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indent="-514350">
              <a:spcBef>
                <a:spcPct val="20000"/>
              </a:spcBef>
              <a:defRPr/>
            </a:pPr>
            <a:r>
              <a:rPr lang="en-US" sz="3200" i="1" dirty="0" smtClean="0"/>
              <a:t>        Person</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lvl="0" indent="-514350">
              <a:spcBef>
                <a:spcPct val="20000"/>
              </a:spcBef>
              <a:defRPr/>
            </a:pPr>
            <a:r>
              <a:rPr lang="en-US" sz="3200" i="1" dirty="0" smtClean="0"/>
              <a:t>     Child-</a:t>
            </a:r>
            <a:r>
              <a:rPr lang="en-US" sz="3200" i="1" dirty="0" err="1" smtClean="0"/>
              <a:t>ChildNumber</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dirty="0" smtClean="0">
                <a:solidFill>
                  <a:schemeClr val="accent6">
                    <a:lumMod val="75000"/>
                  </a:schemeClr>
                </a:solidFill>
              </a:rPr>
              <a:t>1</a:t>
            </a:r>
            <a:r>
              <a:rPr lang="en-US" sz="3200" dirty="0" smtClean="0"/>
              <a:t>”)</a:t>
            </a:r>
          </a:p>
          <a:p>
            <a:pPr marL="514350" indent="-514350">
              <a:spcBef>
                <a:spcPct val="20000"/>
              </a:spcBef>
              <a:defRPr/>
            </a:pPr>
            <a:r>
              <a:rPr lang="en-US" sz="3200" i="1" dirty="0" smtClean="0"/>
              <a:t>  Child-Name</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i="1" dirty="0" smtClean="0">
                <a:solidFill>
                  <a:schemeClr val="accent1"/>
                </a:solidFill>
              </a:rPr>
              <a:t>n</a:t>
            </a:r>
            <a:r>
              <a:rPr lang="en-US" sz="3200" baseline="-25000" dirty="0" smtClean="0">
                <a:solidFill>
                  <a:schemeClr val="accent1"/>
                </a:solidFill>
              </a:rPr>
              <a:t>1</a:t>
            </a:r>
            <a:r>
              <a:rPr lang="en-US" sz="3200" dirty="0" smtClean="0"/>
              <a:t>)</a:t>
            </a:r>
          </a:p>
          <a:p>
            <a:pPr marL="514350" indent="-514350">
              <a:spcBef>
                <a:spcPct val="20000"/>
              </a:spcBef>
              <a:defRPr/>
            </a:pPr>
            <a:r>
              <a:rPr lang="en-US" sz="32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solidFill>
                  <a:schemeClr val="accent6">
                    <a:lumMod val="50000"/>
                  </a:schemeClr>
                </a:solidFill>
                <a:latin typeface="Kalinga" pitchFamily="34" charset="0"/>
                <a:cs typeface="Kalinga" pitchFamily="34" charset="0"/>
              </a:rPr>
              <a:t>Semi-supervised Regex Induction</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9" name="TextBox 8"/>
          <p:cNvSpPr txBox="1"/>
          <p:nvPr/>
        </p:nvSpPr>
        <p:spPr>
          <a:xfrm>
            <a:off x="6346092" y="3993834"/>
            <a:ext cx="1676400" cy="507831"/>
          </a:xfrm>
          <a:prstGeom prst="rect">
            <a:avLst/>
          </a:prstGeom>
          <a:solidFill>
            <a:schemeClr val="bg1"/>
          </a:solidFill>
          <a:ln>
            <a:solidFill>
              <a:schemeClr val="tx1"/>
            </a:solidFill>
          </a:ln>
        </p:spPr>
        <p:txBody>
          <a:bodyPr wrap="square" rtlCol="0">
            <a:spAutoFit/>
          </a:bodyPr>
          <a:lstStyle/>
          <a:p>
            <a:r>
              <a:rPr lang="en-US" sz="900" dirty="0" smtClean="0">
                <a:latin typeface="Courier New" pitchFamily="49" charset="0"/>
                <a:cs typeface="Courier New" pitchFamily="49" charset="0"/>
              </a:rPr>
              <a:t>1. Andy b. 1816</a:t>
            </a:r>
          </a:p>
          <a:p>
            <a:r>
              <a:rPr lang="en-US" sz="900" dirty="0" smtClean="0">
                <a:latin typeface="Courier New" pitchFamily="49" charset="0"/>
                <a:cs typeface="Courier New" pitchFamily="49" charset="0"/>
              </a:rPr>
              <a:t>2. Becky Beth h, 1818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10" name="TextBox 9"/>
          <p:cNvSpPr txBox="1"/>
          <p:nvPr/>
        </p:nvSpPr>
        <p:spPr>
          <a:xfrm>
            <a:off x="533400" y="1825823"/>
            <a:ext cx="1676400" cy="307777"/>
          </a:xfrm>
          <a:prstGeom prst="rect">
            <a:avLst/>
          </a:prstGeom>
          <a:noFill/>
        </p:spPr>
        <p:txBody>
          <a:bodyPr wrap="square" rtlCol="0">
            <a:spAutoFit/>
          </a:bodyPr>
          <a:lstStyle/>
          <a:p>
            <a:pPr marL="342900" indent="-342900">
              <a:buAutoNum type="arabicPeriod"/>
            </a:pPr>
            <a:r>
              <a:rPr lang="en-US" sz="1400" dirty="0" smtClean="0"/>
              <a:t>Initialize</a:t>
            </a:r>
          </a:p>
        </p:txBody>
      </p:sp>
      <p:sp>
        <p:nvSpPr>
          <p:cNvPr id="13" name="TextBox 12"/>
          <p:cNvSpPr txBox="1"/>
          <p:nvPr/>
        </p:nvSpPr>
        <p:spPr>
          <a:xfrm>
            <a:off x="2590800" y="1397169"/>
            <a:ext cx="29718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dirty="0" smtClean="0">
                <a:latin typeface="Courier New" pitchFamily="49" charset="0"/>
                <a:cs typeface="Courier New" pitchFamily="49" charset="0"/>
              </a:rPr>
              <a:t>2. Becky Beth h, i818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15" name="TextBox 14"/>
          <p:cNvSpPr txBox="1"/>
          <p:nvPr/>
        </p:nvSpPr>
        <p:spPr>
          <a:xfrm>
            <a:off x="2590800" y="1944075"/>
            <a:ext cx="2971800" cy="369332"/>
          </a:xfrm>
          <a:prstGeom prst="rect">
            <a:avLst/>
          </a:prstGeom>
          <a:solidFill>
            <a:schemeClr val="bg1"/>
          </a:solidFill>
          <a:ln>
            <a:solidFill>
              <a:schemeClr val="tx1"/>
            </a:solidFill>
          </a:ln>
        </p:spPr>
        <p:txBody>
          <a:bodyPr wrap="square" rtlCol="0">
            <a:spAutoFit/>
          </a:bodyPr>
          <a:lstStyle/>
          <a:p>
            <a:r>
              <a:rPr lang="en-US" sz="900" dirty="0" smtClean="0">
                <a:solidFill>
                  <a:schemeClr val="tx2">
                    <a:lumMod val="60000"/>
                    <a:lumOff val="40000"/>
                  </a:schemeClr>
                </a:solidFill>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C      FN         BD</a:t>
            </a:r>
          </a:p>
          <a:p>
            <a:r>
              <a:rPr lang="en-US" sz="900" dirty="0" smtClean="0">
                <a:latin typeface="Courier New" pitchFamily="49" charset="0"/>
                <a:cs typeface="Courier New" pitchFamily="49" charset="0"/>
              </a:rPr>
              <a:t>\n</a:t>
            </a:r>
            <a:r>
              <a:rPr lang="en-US" sz="900" b="1" dirty="0" smtClean="0">
                <a:solidFill>
                  <a:schemeClr val="tx2">
                    <a:lumMod val="60000"/>
                    <a:lumOff val="40000"/>
                  </a:schemeClr>
                </a:solidFill>
                <a:latin typeface="Courier New" pitchFamily="49" charset="0"/>
                <a:cs typeface="Courier New" pitchFamily="49" charset="0"/>
              </a:rPr>
              <a:t>(1)</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(Andy)</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(1816)</a:t>
            </a:r>
            <a:r>
              <a:rPr lang="en-US" sz="900" dirty="0" smtClean="0">
                <a:latin typeface="Courier New" pitchFamily="49" charset="0"/>
                <a:cs typeface="Courier New" pitchFamily="49" charset="0"/>
              </a:rPr>
              <a:t>\n</a:t>
            </a:r>
          </a:p>
        </p:txBody>
      </p:sp>
      <p:sp>
        <p:nvSpPr>
          <p:cNvPr id="16" name="TextBox 15"/>
          <p:cNvSpPr txBox="1"/>
          <p:nvPr/>
        </p:nvSpPr>
        <p:spPr>
          <a:xfrm>
            <a:off x="533400" y="3200400"/>
            <a:ext cx="1828800" cy="307777"/>
          </a:xfrm>
          <a:prstGeom prst="rect">
            <a:avLst/>
          </a:prstGeom>
          <a:noFill/>
        </p:spPr>
        <p:txBody>
          <a:bodyPr wrap="square" rtlCol="0">
            <a:spAutoFit/>
          </a:bodyPr>
          <a:lstStyle/>
          <a:p>
            <a:pPr marL="342900" indent="-342900">
              <a:buAutoNum type="arabicPeriod" startAt="3"/>
            </a:pPr>
            <a:r>
              <a:rPr lang="en-US" sz="1400" dirty="0" smtClean="0"/>
              <a:t>Alignment-Search</a:t>
            </a:r>
          </a:p>
        </p:txBody>
      </p:sp>
      <p:sp>
        <p:nvSpPr>
          <p:cNvPr id="17" name="TextBox 16"/>
          <p:cNvSpPr txBox="1"/>
          <p:nvPr/>
        </p:nvSpPr>
        <p:spPr>
          <a:xfrm>
            <a:off x="533400" y="2514600"/>
            <a:ext cx="1600200" cy="307777"/>
          </a:xfrm>
          <a:prstGeom prst="rect">
            <a:avLst/>
          </a:prstGeom>
          <a:noFill/>
        </p:spPr>
        <p:txBody>
          <a:bodyPr wrap="square" rtlCol="0">
            <a:spAutoFit/>
          </a:bodyPr>
          <a:lstStyle/>
          <a:p>
            <a:pPr marL="342900" indent="-342900">
              <a:buAutoNum type="arabicPeriod" startAt="2"/>
            </a:pPr>
            <a:r>
              <a:rPr lang="en-US" sz="1400" dirty="0" smtClean="0"/>
              <a:t>Generalize</a:t>
            </a:r>
          </a:p>
        </p:txBody>
      </p:sp>
      <p:sp>
        <p:nvSpPr>
          <p:cNvPr id="18" name="TextBox 17"/>
          <p:cNvSpPr txBox="1"/>
          <p:nvPr/>
        </p:nvSpPr>
        <p:spPr>
          <a:xfrm>
            <a:off x="2590800" y="2602468"/>
            <a:ext cx="3505200" cy="369332"/>
          </a:xfrm>
          <a:prstGeom prst="rect">
            <a:avLst/>
          </a:prstGeom>
          <a:solidFill>
            <a:schemeClr val="bg1"/>
          </a:solidFill>
          <a:ln>
            <a:solidFill>
              <a:schemeClr val="tx1"/>
            </a:solidFill>
          </a:ln>
        </p:spPr>
        <p:txBody>
          <a:bodyPr wrap="square" rtlCol="0">
            <a:spAutoFit/>
          </a:bodyPr>
          <a:lstStyle/>
          <a:p>
            <a:r>
              <a:rPr lang="en-US" sz="900" dirty="0" smtClean="0">
                <a:solidFill>
                  <a:schemeClr val="tx2">
                    <a:lumMod val="60000"/>
                    <a:lumOff val="40000"/>
                  </a:schemeClr>
                </a:solidFill>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C            FN                  BD</a:t>
            </a:r>
          </a:p>
          <a:p>
            <a:r>
              <a:rPr lang="en-US" sz="900" dirty="0" smtClean="0">
                <a:latin typeface="Courier New" pitchFamily="49" charset="0"/>
                <a:cs typeface="Courier New" pitchFamily="49" charset="0"/>
              </a:rPr>
              <a:t>\n</a:t>
            </a:r>
            <a:r>
              <a:rPr lang="en-US" sz="900" b="1" dirty="0" smtClean="0">
                <a:solidFill>
                  <a:schemeClr val="tx2">
                    <a:lumMod val="60000"/>
                    <a:lumOff val="40000"/>
                  </a:schemeClr>
                </a:solidFill>
                <a:latin typeface="Courier New" pitchFamily="49" charset="0"/>
                <a:cs typeface="Courier New" pitchFamily="49" charset="0"/>
              </a:rPr>
              <a:t>([\</a:t>
            </a:r>
            <a:r>
              <a:rPr lang="en-US" sz="900" b="1" dirty="0" err="1" smtClean="0">
                <a:solidFill>
                  <a:schemeClr val="tx2">
                    <a:lumMod val="60000"/>
                    <a:lumOff val="40000"/>
                  </a:schemeClr>
                </a:solidFill>
                <a:latin typeface="Courier New" pitchFamily="49" charset="0"/>
                <a:cs typeface="Courier New" pitchFamily="49" charset="0"/>
              </a:rPr>
              <a:t>dlio</a:t>
            </a:r>
            <a:r>
              <a:rPr lang="en-US" sz="900" b="1" dirty="0" smtClean="0">
                <a:solidFill>
                  <a:schemeClr val="tx2">
                    <a:lumMod val="60000"/>
                    <a:lumOff val="4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(\w{4})</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bh</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a:t>
            </a:r>
            <a:r>
              <a:rPr lang="en-US" sz="900" b="1" dirty="0" err="1" smtClean="0">
                <a:solidFill>
                  <a:schemeClr val="tx2">
                    <a:lumMod val="60000"/>
                    <a:lumOff val="40000"/>
                  </a:schemeClr>
                </a:solidFill>
                <a:latin typeface="Courier New" pitchFamily="49" charset="0"/>
                <a:cs typeface="Courier New" pitchFamily="49" charset="0"/>
              </a:rPr>
              <a:t>dlio</a:t>
            </a:r>
            <a:r>
              <a:rPr lang="en-US" sz="900" b="1" dirty="0" smtClean="0">
                <a:solidFill>
                  <a:schemeClr val="tx2">
                    <a:lumMod val="60000"/>
                    <a:lumOff val="40000"/>
                  </a:schemeClr>
                </a:solidFill>
                <a:latin typeface="Courier New" pitchFamily="49" charset="0"/>
                <a:cs typeface="Courier New" pitchFamily="49" charset="0"/>
              </a:rPr>
              <a:t>]{4})</a:t>
            </a:r>
            <a:r>
              <a:rPr lang="en-US" sz="900" dirty="0" smtClean="0">
                <a:latin typeface="Courier New" pitchFamily="49" charset="0"/>
                <a:cs typeface="Courier New" pitchFamily="49" charset="0"/>
              </a:rPr>
              <a:t>\n</a:t>
            </a:r>
          </a:p>
        </p:txBody>
      </p:sp>
      <p:sp>
        <p:nvSpPr>
          <p:cNvPr id="19" name="TextBox 18"/>
          <p:cNvSpPr txBox="1"/>
          <p:nvPr/>
        </p:nvSpPr>
        <p:spPr>
          <a:xfrm>
            <a:off x="5888892" y="3505200"/>
            <a:ext cx="24384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a:t>
            </a:r>
            <a:r>
              <a:rPr lang="en-US" sz="600" dirty="0" smtClean="0">
                <a:latin typeface="Courier New" pitchFamily="49" charset="0"/>
                <a:cs typeface="Courier New" pitchFamily="49" charset="0"/>
              </a:rPr>
              <a:t>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20" name="Rounded Rectangle 19"/>
          <p:cNvSpPr/>
          <p:nvPr/>
        </p:nvSpPr>
        <p:spPr>
          <a:xfrm>
            <a:off x="7108092" y="3532554"/>
            <a:ext cx="983901" cy="23222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X</a:t>
            </a:r>
            <a:endParaRPr lang="en-US" sz="1400" b="1" dirty="0">
              <a:solidFill>
                <a:srgbClr val="FF0000"/>
              </a:solidFill>
            </a:endParaRPr>
          </a:p>
        </p:txBody>
      </p:sp>
      <p:cxnSp>
        <p:nvCxnSpPr>
          <p:cNvPr id="21" name="Straight Arrow Connector 20"/>
          <p:cNvCxnSpPr/>
          <p:nvPr/>
        </p:nvCxnSpPr>
        <p:spPr>
          <a:xfrm>
            <a:off x="5181600" y="3048000"/>
            <a:ext cx="1600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87830" y="3124200"/>
            <a:ext cx="609600" cy="215444"/>
          </a:xfrm>
          <a:prstGeom prst="rect">
            <a:avLst/>
          </a:prstGeom>
          <a:noFill/>
        </p:spPr>
        <p:txBody>
          <a:bodyPr wrap="square" rtlCol="0">
            <a:spAutoFit/>
          </a:bodyPr>
          <a:lstStyle/>
          <a:p>
            <a:r>
              <a:rPr lang="en-US" sz="800" dirty="0" smtClean="0">
                <a:solidFill>
                  <a:srgbClr val="FF0000"/>
                </a:solidFill>
              </a:rPr>
              <a:t>Deletion</a:t>
            </a:r>
            <a:endParaRPr lang="en-US" sz="800" dirty="0">
              <a:solidFill>
                <a:srgbClr val="FF0000"/>
              </a:solidFill>
            </a:endParaRPr>
          </a:p>
        </p:txBody>
      </p:sp>
      <p:sp>
        <p:nvSpPr>
          <p:cNvPr id="25" name="TextBox 24"/>
          <p:cNvSpPr txBox="1"/>
          <p:nvPr/>
        </p:nvSpPr>
        <p:spPr>
          <a:xfrm>
            <a:off x="2667000" y="3505200"/>
            <a:ext cx="29718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Unknown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(\w{4,5})</a:t>
            </a:r>
            <a:r>
              <a:rPr lang="en-US" sz="600" dirty="0" smtClean="0">
                <a:latin typeface="Courier New" pitchFamily="49" charset="0"/>
                <a:cs typeface="Courier New" pitchFamily="49" charset="0"/>
              </a:rPr>
              <a:t> (\S{1,10})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26" name="Rounded Rectangle 25"/>
          <p:cNvSpPr/>
          <p:nvPr/>
        </p:nvSpPr>
        <p:spPr>
          <a:xfrm>
            <a:off x="3917106" y="3528499"/>
            <a:ext cx="494322" cy="23222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cxnSp>
        <p:nvCxnSpPr>
          <p:cNvPr id="27" name="Straight Arrow Connector 26"/>
          <p:cNvCxnSpPr/>
          <p:nvPr/>
        </p:nvCxnSpPr>
        <p:spPr>
          <a:xfrm>
            <a:off x="4191000" y="30480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91000" y="3124200"/>
            <a:ext cx="609600" cy="215444"/>
          </a:xfrm>
          <a:prstGeom prst="rect">
            <a:avLst/>
          </a:prstGeom>
          <a:noFill/>
        </p:spPr>
        <p:txBody>
          <a:bodyPr wrap="square" rtlCol="0">
            <a:spAutoFit/>
          </a:bodyPr>
          <a:lstStyle/>
          <a:p>
            <a:r>
              <a:rPr lang="en-US" sz="800" dirty="0" smtClean="0">
                <a:solidFill>
                  <a:srgbClr val="FF0000"/>
                </a:solidFill>
              </a:rPr>
              <a:t>Insertion</a:t>
            </a:r>
            <a:endParaRPr lang="en-US" sz="800" dirty="0">
              <a:solidFill>
                <a:srgbClr val="FF0000"/>
              </a:solidFill>
            </a:endParaRPr>
          </a:p>
        </p:txBody>
      </p:sp>
      <p:sp>
        <p:nvSpPr>
          <p:cNvPr id="29" name="TextBox 28"/>
          <p:cNvSpPr txBox="1"/>
          <p:nvPr/>
        </p:nvSpPr>
        <p:spPr>
          <a:xfrm>
            <a:off x="3200400" y="3993834"/>
            <a:ext cx="1676400" cy="507831"/>
          </a:xfrm>
          <a:prstGeom prst="rect">
            <a:avLst/>
          </a:prstGeom>
          <a:solidFill>
            <a:schemeClr val="bg1"/>
          </a:solidFill>
          <a:ln>
            <a:solidFill>
              <a:schemeClr val="tx1"/>
            </a:solidFill>
          </a:ln>
        </p:spPr>
        <p:txBody>
          <a:bodyPr wrap="square" rtlCol="0">
            <a:spAutoFit/>
          </a:bodyPr>
          <a:lstStyle/>
          <a:p>
            <a:r>
              <a:rPr lang="en-US" sz="900" dirty="0" smtClean="0">
                <a:latin typeface="Courier New" pitchFamily="49" charset="0"/>
                <a:cs typeface="Courier New" pitchFamily="49" charset="0"/>
              </a:rPr>
              <a:t>1. Andy b. 1816</a:t>
            </a:r>
          </a:p>
          <a:p>
            <a:r>
              <a:rPr lang="en-US" sz="900" dirty="0" smtClean="0">
                <a:latin typeface="Courier New" pitchFamily="49" charset="0"/>
                <a:cs typeface="Courier New" pitchFamily="49" charset="0"/>
              </a:rPr>
              <a:t>2. Becky Beth h, 1818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30" name="Rounded Rectangle 29"/>
          <p:cNvSpPr/>
          <p:nvPr/>
        </p:nvSpPr>
        <p:spPr>
          <a:xfrm>
            <a:off x="3634155" y="3641969"/>
            <a:ext cx="211015" cy="101600"/>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cxnSp>
        <p:nvCxnSpPr>
          <p:cNvPr id="31" name="Straight Arrow Connector 30"/>
          <p:cNvCxnSpPr/>
          <p:nvPr/>
        </p:nvCxnSpPr>
        <p:spPr>
          <a:xfrm>
            <a:off x="3733800" y="30480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24200" y="3124200"/>
            <a:ext cx="609600" cy="215444"/>
          </a:xfrm>
          <a:prstGeom prst="rect">
            <a:avLst/>
          </a:prstGeom>
          <a:noFill/>
        </p:spPr>
        <p:txBody>
          <a:bodyPr wrap="square" rtlCol="0">
            <a:spAutoFit/>
          </a:bodyPr>
          <a:lstStyle/>
          <a:p>
            <a:r>
              <a:rPr lang="en-US" sz="800" dirty="0" smtClean="0">
                <a:solidFill>
                  <a:srgbClr val="FF0000"/>
                </a:solidFill>
              </a:rPr>
              <a:t>Expansion</a:t>
            </a:r>
            <a:endParaRPr lang="en-US" sz="800" dirty="0">
              <a:solidFill>
                <a:srgbClr val="FF0000"/>
              </a:solidFill>
            </a:endParaRPr>
          </a:p>
        </p:txBody>
      </p:sp>
      <p:sp>
        <p:nvSpPr>
          <p:cNvPr id="33" name="TextBox 32"/>
          <p:cNvSpPr txBox="1"/>
          <p:nvPr/>
        </p:nvSpPr>
        <p:spPr>
          <a:xfrm>
            <a:off x="533399" y="3886200"/>
            <a:ext cx="2362201" cy="523220"/>
          </a:xfrm>
          <a:prstGeom prst="rect">
            <a:avLst/>
          </a:prstGeom>
          <a:noFill/>
        </p:spPr>
        <p:txBody>
          <a:bodyPr wrap="square" rtlCol="0">
            <a:spAutoFit/>
          </a:bodyPr>
          <a:lstStyle/>
          <a:p>
            <a:pPr marL="342900" indent="-342900">
              <a:buAutoNum type="arabicPeriod" startAt="4"/>
            </a:pPr>
            <a:r>
              <a:rPr lang="en-US" sz="1400" dirty="0" smtClean="0"/>
              <a:t>Evaluate                       (edit </a:t>
            </a:r>
            <a:r>
              <a:rPr lang="en-US" sz="1400" dirty="0" err="1" smtClean="0"/>
              <a:t>sim</a:t>
            </a:r>
            <a:r>
              <a:rPr lang="en-US" sz="1400" dirty="0" smtClean="0"/>
              <a:t>. * match prob.)</a:t>
            </a:r>
          </a:p>
        </p:txBody>
      </p:sp>
      <p:sp>
        <p:nvSpPr>
          <p:cNvPr id="34" name="Rounded Rectangle 33"/>
          <p:cNvSpPr/>
          <p:nvPr/>
        </p:nvSpPr>
        <p:spPr>
          <a:xfrm>
            <a:off x="3251380" y="4178020"/>
            <a:ext cx="627893" cy="149031"/>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35" name="TextBox 34"/>
          <p:cNvSpPr txBox="1"/>
          <p:nvPr/>
        </p:nvSpPr>
        <p:spPr>
          <a:xfrm>
            <a:off x="4876800" y="4134511"/>
            <a:ext cx="762000" cy="215444"/>
          </a:xfrm>
          <a:prstGeom prst="rect">
            <a:avLst/>
          </a:prstGeom>
          <a:noFill/>
        </p:spPr>
        <p:txBody>
          <a:bodyPr wrap="square" rtlCol="0">
            <a:spAutoFit/>
          </a:bodyPr>
          <a:lstStyle/>
          <a:p>
            <a:r>
              <a:rPr lang="en-US" sz="800" dirty="0" smtClean="0">
                <a:solidFill>
                  <a:srgbClr val="FF0000"/>
                </a:solidFill>
              </a:rPr>
              <a:t>One match!</a:t>
            </a:r>
            <a:endParaRPr lang="en-US" sz="800" dirty="0">
              <a:solidFill>
                <a:srgbClr val="FF0000"/>
              </a:solidFill>
            </a:endParaRPr>
          </a:p>
        </p:txBody>
      </p:sp>
      <p:sp>
        <p:nvSpPr>
          <p:cNvPr id="36" name="TextBox 35"/>
          <p:cNvSpPr txBox="1"/>
          <p:nvPr/>
        </p:nvSpPr>
        <p:spPr>
          <a:xfrm>
            <a:off x="8022492" y="4122788"/>
            <a:ext cx="664308" cy="215444"/>
          </a:xfrm>
          <a:prstGeom prst="rect">
            <a:avLst/>
          </a:prstGeom>
          <a:noFill/>
        </p:spPr>
        <p:txBody>
          <a:bodyPr wrap="square" rtlCol="0">
            <a:spAutoFit/>
          </a:bodyPr>
          <a:lstStyle/>
          <a:p>
            <a:r>
              <a:rPr lang="en-US" sz="800" dirty="0" smtClean="0">
                <a:solidFill>
                  <a:srgbClr val="FF0000"/>
                </a:solidFill>
              </a:rPr>
              <a:t>No match</a:t>
            </a:r>
            <a:endParaRPr lang="en-US" sz="800" dirty="0">
              <a:solidFill>
                <a:srgbClr val="FF0000"/>
              </a:solidFill>
            </a:endParaRPr>
          </a:p>
        </p:txBody>
      </p:sp>
      <p:sp>
        <p:nvSpPr>
          <p:cNvPr id="37" name="TextBox 36"/>
          <p:cNvSpPr txBox="1"/>
          <p:nvPr/>
        </p:nvSpPr>
        <p:spPr>
          <a:xfrm>
            <a:off x="533399" y="4953000"/>
            <a:ext cx="2057401" cy="523220"/>
          </a:xfrm>
          <a:prstGeom prst="rect">
            <a:avLst/>
          </a:prstGeom>
          <a:noFill/>
        </p:spPr>
        <p:txBody>
          <a:bodyPr wrap="square" rtlCol="0">
            <a:spAutoFit/>
          </a:bodyPr>
          <a:lstStyle/>
          <a:p>
            <a:pPr marL="342900" indent="-342900">
              <a:buAutoNum type="arabicPeriod" startAt="5"/>
            </a:pPr>
            <a:r>
              <a:rPr lang="en-US" sz="1400" dirty="0" smtClean="0"/>
              <a:t>Active Learning</a:t>
            </a:r>
          </a:p>
          <a:p>
            <a:pPr marL="342900" indent="-342900"/>
            <a:r>
              <a:rPr lang="en-US" sz="1400" dirty="0" smtClean="0"/>
              <a:t>        (Novelty Detection)</a:t>
            </a:r>
          </a:p>
        </p:txBody>
      </p:sp>
      <p:sp>
        <p:nvSpPr>
          <p:cNvPr id="38" name="TextBox 37"/>
          <p:cNvSpPr txBox="1"/>
          <p:nvPr/>
        </p:nvSpPr>
        <p:spPr>
          <a:xfrm>
            <a:off x="2590800" y="4812771"/>
            <a:ext cx="29718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dirty="0" smtClean="0">
                <a:latin typeface="Courier New" pitchFamily="49" charset="0"/>
                <a:cs typeface="Courier New" pitchFamily="49" charset="0"/>
              </a:rPr>
              <a:t>2. Becky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Beth</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 h, i818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39" name="TextBox 38"/>
          <p:cNvSpPr txBox="1"/>
          <p:nvPr/>
        </p:nvSpPr>
        <p:spPr>
          <a:xfrm>
            <a:off x="2590800" y="5361801"/>
            <a:ext cx="29718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MN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(\w{4,5})</a:t>
            </a:r>
            <a:r>
              <a:rPr lang="en-US" sz="600" b="1"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a:t>
            </a:r>
            <a:r>
              <a:rPr lang="en-US" sz="600" dirty="0" smtClean="0">
                <a:latin typeface="Courier New" pitchFamily="49" charset="0"/>
                <a:cs typeface="Courier New" pitchFamily="49" charset="0"/>
              </a:rPr>
              <a:t>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40" name="Rounded Rectangle 39"/>
          <p:cNvSpPr/>
          <p:nvPr/>
        </p:nvSpPr>
        <p:spPr>
          <a:xfrm>
            <a:off x="3870570" y="5385247"/>
            <a:ext cx="341922" cy="23250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41" name="TextBox 40"/>
          <p:cNvSpPr txBox="1"/>
          <p:nvPr/>
        </p:nvSpPr>
        <p:spPr>
          <a:xfrm>
            <a:off x="533400" y="5715000"/>
            <a:ext cx="1676400" cy="307777"/>
          </a:xfrm>
          <a:prstGeom prst="rect">
            <a:avLst/>
          </a:prstGeom>
          <a:noFill/>
        </p:spPr>
        <p:txBody>
          <a:bodyPr wrap="square" rtlCol="0">
            <a:spAutoFit/>
          </a:bodyPr>
          <a:lstStyle/>
          <a:p>
            <a:pPr marL="342900" indent="-342900">
              <a:buFont typeface="+mj-lt"/>
              <a:buAutoNum type="arabicPeriod" startAt="6"/>
            </a:pPr>
            <a:r>
              <a:rPr lang="en-US" sz="1400" dirty="0" smtClean="0"/>
              <a:t>Extract</a:t>
            </a:r>
          </a:p>
        </p:txBody>
      </p:sp>
      <p:sp>
        <p:nvSpPr>
          <p:cNvPr id="42" name="TextBox 41"/>
          <p:cNvSpPr txBox="1"/>
          <p:nvPr/>
        </p:nvSpPr>
        <p:spPr>
          <a:xfrm>
            <a:off x="2590800" y="5892969"/>
            <a:ext cx="41910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2</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Becky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Beth</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 h,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i818</a:t>
            </a:r>
            <a:r>
              <a:rPr lang="en-US" sz="900" b="1" dirty="0" smtClean="0">
                <a:solidFill>
                  <a:schemeClr val="tx2">
                    <a:lumMod val="60000"/>
                    <a:lumOff val="40000"/>
                  </a:schemeClr>
                </a:solidFill>
                <a:latin typeface="Courier New" pitchFamily="49" charset="0"/>
                <a:cs typeface="Courier New" pitchFamily="49" charset="0"/>
              </a:rPr>
              <a:t>&lt;/BD&gt;</a:t>
            </a:r>
            <a:endParaRPr lang="en-US" sz="900" b="1" dirty="0" smtClean="0">
              <a:latin typeface="Courier New" pitchFamily="49" charset="0"/>
              <a:cs typeface="Courier New" pitchFamily="49" charset="0"/>
            </a:endParaRPr>
          </a:p>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3</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Charles</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Conrad</a:t>
            </a:r>
            <a:r>
              <a:rPr lang="en-US" sz="900" b="1" dirty="0" smtClean="0">
                <a:solidFill>
                  <a:schemeClr val="tx2">
                    <a:lumMod val="60000"/>
                    <a:lumOff val="40000"/>
                  </a:schemeClr>
                </a:solidFill>
                <a:latin typeface="Courier New" pitchFamily="49" charset="0"/>
                <a:cs typeface="Courier New" pitchFamily="49" charset="0"/>
              </a:rPr>
              <a:t>&lt;/MN&gt;</a:t>
            </a:r>
            <a:endParaRPr lang="en-US" sz="900" b="1" dirty="0">
              <a:latin typeface="Courier New" pitchFamily="49" charset="0"/>
              <a:cs typeface="Courier New" pitchFamily="49" charset="0"/>
            </a:endParaRPr>
          </a:p>
        </p:txBody>
      </p:sp>
      <p:cxnSp>
        <p:nvCxnSpPr>
          <p:cNvPr id="45" name="Straight Arrow Connector 44"/>
          <p:cNvCxnSpPr/>
          <p:nvPr/>
        </p:nvCxnSpPr>
        <p:spPr>
          <a:xfrm>
            <a:off x="6019800" y="3048000"/>
            <a:ext cx="28956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153400" y="3124200"/>
            <a:ext cx="838200" cy="215444"/>
          </a:xfrm>
          <a:prstGeom prst="rect">
            <a:avLst/>
          </a:prstGeom>
          <a:noFill/>
        </p:spPr>
        <p:txBody>
          <a:bodyPr wrap="square" rtlCol="0">
            <a:spAutoFit/>
          </a:bodyPr>
          <a:lstStyle/>
          <a:p>
            <a:r>
              <a:rPr lang="en-US" sz="800" dirty="0" smtClean="0">
                <a:solidFill>
                  <a:srgbClr val="FF0000"/>
                </a:solidFill>
              </a:rPr>
              <a:t>Many more …</a:t>
            </a:r>
            <a:endParaRPr lang="en-US" sz="800" dirty="0">
              <a:solidFill>
                <a:srgbClr val="FF0000"/>
              </a:solidFill>
            </a:endParaRPr>
          </a:p>
        </p:txBody>
      </p:sp>
      <p:cxnSp>
        <p:nvCxnSpPr>
          <p:cNvPr id="51" name="Straight Arrow Connector 50"/>
          <p:cNvCxnSpPr/>
          <p:nvPr/>
        </p:nvCxnSpPr>
        <p:spPr>
          <a:xfrm flipH="1">
            <a:off x="4103077" y="3794370"/>
            <a:ext cx="3908" cy="1934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162800" y="3798279"/>
            <a:ext cx="3908" cy="1934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3298098" y="4999717"/>
            <a:ext cx="898764" cy="13090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43" name="Rounded Rectangle 42"/>
          <p:cNvSpPr/>
          <p:nvPr/>
        </p:nvSpPr>
        <p:spPr>
          <a:xfrm>
            <a:off x="4207342" y="4174653"/>
            <a:ext cx="572475" cy="15239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5486399" y="3221354"/>
            <a:ext cx="1298575"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 </a:t>
            </a:r>
            <a:r>
              <a:rPr lang="en-US" sz="1100" dirty="0" smtClean="0">
                <a:latin typeface="Courier New" pitchFamily="49" charset="0"/>
                <a:cs typeface="Courier New" pitchFamily="49" charset="0"/>
              </a:rPr>
              <a:t>H</a:t>
            </a: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A* Alignment-Search</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17" name="TextBox 16"/>
          <p:cNvSpPr txBox="1"/>
          <p:nvPr/>
        </p:nvSpPr>
        <p:spPr>
          <a:xfrm>
            <a:off x="4092800" y="1816608"/>
            <a:ext cx="1241200"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a:t>
            </a:r>
            <a:endParaRPr lang="en-US" sz="1100" dirty="0" smtClean="0">
              <a:latin typeface="Courier New" pitchFamily="49" charset="0"/>
              <a:cs typeface="Courier New" pitchFamily="49" charset="0"/>
            </a:endParaRPr>
          </a:p>
        </p:txBody>
      </p:sp>
      <p:sp>
        <p:nvSpPr>
          <p:cNvPr id="18" name="TextBox 17"/>
          <p:cNvSpPr txBox="1"/>
          <p:nvPr/>
        </p:nvSpPr>
        <p:spPr>
          <a:xfrm>
            <a:off x="4114800" y="5244644"/>
            <a:ext cx="1219200"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D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a:t>
            </a:r>
            <a:endParaRPr lang="en-US" sz="1100" dirty="0" smtClean="0">
              <a:latin typeface="Courier New" pitchFamily="49" charset="0"/>
              <a:cs typeface="Courier New" pitchFamily="49" charset="0"/>
            </a:endParaRPr>
          </a:p>
        </p:txBody>
      </p:sp>
      <p:sp>
        <p:nvSpPr>
          <p:cNvPr id="19" name="Isosceles Triangle 18"/>
          <p:cNvSpPr/>
          <p:nvPr/>
        </p:nvSpPr>
        <p:spPr>
          <a:xfrm>
            <a:off x="4140707" y="2182368"/>
            <a:ext cx="1143000" cy="533400"/>
          </a:xfrm>
          <a:prstGeom prst="triangle">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01440" y="2947985"/>
            <a:ext cx="1621534" cy="246221"/>
          </a:xfrm>
          <a:prstGeom prst="rect">
            <a:avLst/>
          </a:prstGeom>
          <a:noFill/>
        </p:spPr>
        <p:txBody>
          <a:bodyPr wrap="square" rtlCol="0">
            <a:spAutoFit/>
          </a:bodyPr>
          <a:lstStyle/>
          <a:p>
            <a:pPr algn="ctr"/>
            <a:r>
              <a:rPr lang="en-US" sz="1000" dirty="0" smtClean="0"/>
              <a:t>Branching Factor = 2 * 4 = </a:t>
            </a:r>
            <a:r>
              <a:rPr lang="en-US" sz="1000" b="1" dirty="0" smtClean="0"/>
              <a:t>8</a:t>
            </a:r>
            <a:endParaRPr lang="en-US" sz="1000" b="1" dirty="0"/>
          </a:p>
        </p:txBody>
      </p:sp>
      <p:sp>
        <p:nvSpPr>
          <p:cNvPr id="21" name="TextBox 20"/>
          <p:cNvSpPr txBox="1"/>
          <p:nvPr/>
        </p:nvSpPr>
        <p:spPr>
          <a:xfrm>
            <a:off x="2901950" y="3214676"/>
            <a:ext cx="1196975"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a:t>
            </a:r>
            <a:endParaRPr lang="en-US" sz="1100" dirty="0" smtClean="0">
              <a:latin typeface="Courier New" pitchFamily="49" charset="0"/>
              <a:cs typeface="Courier New" pitchFamily="49" charset="0"/>
            </a:endParaRPr>
          </a:p>
        </p:txBody>
      </p:sp>
      <p:sp>
        <p:nvSpPr>
          <p:cNvPr id="23" name="Right Brace 22"/>
          <p:cNvSpPr/>
          <p:nvPr/>
        </p:nvSpPr>
        <p:spPr>
          <a:xfrm rot="5400000">
            <a:off x="4597907" y="2286000"/>
            <a:ext cx="228600" cy="1143000"/>
          </a:xfrm>
          <a:prstGeom prst="rightBrace">
            <a:avLst>
              <a:gd name="adj1" fmla="val 32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H="1">
            <a:off x="3587497" y="2112264"/>
            <a:ext cx="1130808" cy="10505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02017" y="2112169"/>
            <a:ext cx="1152525" cy="10548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24073" y="4571036"/>
            <a:ext cx="859536" cy="5943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99299" y="5535168"/>
            <a:ext cx="844298" cy="261610"/>
          </a:xfrm>
          <a:prstGeom prst="rect">
            <a:avLst/>
          </a:prstGeom>
          <a:noFill/>
        </p:spPr>
        <p:txBody>
          <a:bodyPr wrap="square" rtlCol="0">
            <a:spAutoFit/>
          </a:bodyPr>
          <a:lstStyle/>
          <a:p>
            <a:pPr algn="ctr"/>
            <a:r>
              <a:rPr lang="en-US" sz="1100" dirty="0" smtClean="0"/>
              <a:t>Goal State</a:t>
            </a:r>
            <a:endParaRPr lang="en-US" sz="1100" dirty="0"/>
          </a:p>
        </p:txBody>
      </p:sp>
      <p:sp>
        <p:nvSpPr>
          <p:cNvPr id="35" name="TextBox 34"/>
          <p:cNvSpPr txBox="1"/>
          <p:nvPr/>
        </p:nvSpPr>
        <p:spPr>
          <a:xfrm>
            <a:off x="4310873" y="1524000"/>
            <a:ext cx="805053" cy="261610"/>
          </a:xfrm>
          <a:prstGeom prst="rect">
            <a:avLst/>
          </a:prstGeom>
          <a:noFill/>
        </p:spPr>
        <p:txBody>
          <a:bodyPr wrap="square" rtlCol="0">
            <a:spAutoFit/>
          </a:bodyPr>
          <a:lstStyle/>
          <a:p>
            <a:pPr algn="ctr"/>
            <a:r>
              <a:rPr lang="en-US" sz="1100" dirty="0" smtClean="0"/>
              <a:t>Start State</a:t>
            </a:r>
            <a:endParaRPr lang="en-US" sz="1100" dirty="0"/>
          </a:p>
        </p:txBody>
      </p:sp>
      <p:sp>
        <p:nvSpPr>
          <p:cNvPr id="36" name="TextBox 35"/>
          <p:cNvSpPr txBox="1"/>
          <p:nvPr/>
        </p:nvSpPr>
        <p:spPr>
          <a:xfrm>
            <a:off x="3200400" y="4909364"/>
            <a:ext cx="908305" cy="246221"/>
          </a:xfrm>
          <a:prstGeom prst="rect">
            <a:avLst/>
          </a:prstGeom>
          <a:noFill/>
        </p:spPr>
        <p:txBody>
          <a:bodyPr wrap="square" rtlCol="0">
            <a:spAutoFit/>
          </a:bodyPr>
          <a:lstStyle/>
          <a:p>
            <a:pPr algn="ctr"/>
            <a:r>
              <a:rPr lang="en-US" sz="1000" dirty="0" smtClean="0">
                <a:solidFill>
                  <a:srgbClr val="FF0000"/>
                </a:solidFill>
              </a:rPr>
              <a:t>Insertion @ 4</a:t>
            </a:r>
            <a:endParaRPr lang="en-US" sz="1000" dirty="0">
              <a:solidFill>
                <a:srgbClr val="FF0000"/>
              </a:solidFill>
            </a:endParaRPr>
          </a:p>
        </p:txBody>
      </p:sp>
      <p:sp>
        <p:nvSpPr>
          <p:cNvPr id="37" name="TextBox 36"/>
          <p:cNvSpPr txBox="1"/>
          <p:nvPr/>
        </p:nvSpPr>
        <p:spPr>
          <a:xfrm>
            <a:off x="2981325" y="2514600"/>
            <a:ext cx="1127761" cy="246221"/>
          </a:xfrm>
          <a:prstGeom prst="rect">
            <a:avLst/>
          </a:prstGeom>
          <a:noFill/>
        </p:spPr>
        <p:txBody>
          <a:bodyPr wrap="square" rtlCol="0">
            <a:spAutoFit/>
          </a:bodyPr>
          <a:lstStyle/>
          <a:p>
            <a:pPr algn="ctr"/>
            <a:r>
              <a:rPr lang="en-US" sz="1000" dirty="0" smtClean="0">
                <a:solidFill>
                  <a:srgbClr val="FF0000"/>
                </a:solidFill>
              </a:rPr>
              <a:t>Substitution @ 3</a:t>
            </a:r>
            <a:endParaRPr lang="en-US" sz="1000" dirty="0">
              <a:solidFill>
                <a:srgbClr val="FF0000"/>
              </a:solidFill>
            </a:endParaRPr>
          </a:p>
        </p:txBody>
      </p:sp>
      <p:sp>
        <p:nvSpPr>
          <p:cNvPr id="39" name="TextBox 38"/>
          <p:cNvSpPr txBox="1"/>
          <p:nvPr/>
        </p:nvSpPr>
        <p:spPr>
          <a:xfrm>
            <a:off x="5345552" y="2514600"/>
            <a:ext cx="955233" cy="246221"/>
          </a:xfrm>
          <a:prstGeom prst="rect">
            <a:avLst/>
          </a:prstGeom>
          <a:noFill/>
        </p:spPr>
        <p:txBody>
          <a:bodyPr wrap="square" rtlCol="0">
            <a:spAutoFit/>
          </a:bodyPr>
          <a:lstStyle/>
          <a:p>
            <a:pPr algn="ctr"/>
            <a:r>
              <a:rPr lang="en-US" sz="1000" dirty="0" smtClean="0">
                <a:solidFill>
                  <a:srgbClr val="FF0000"/>
                </a:solidFill>
              </a:rPr>
              <a:t>Insertion @ 7</a:t>
            </a:r>
            <a:endParaRPr lang="en-US" sz="1000" dirty="0">
              <a:solidFill>
                <a:srgbClr val="FF0000"/>
              </a:solidFill>
            </a:endParaRPr>
          </a:p>
        </p:txBody>
      </p:sp>
      <p:sp>
        <p:nvSpPr>
          <p:cNvPr id="50" name="TextBox 49"/>
          <p:cNvSpPr txBox="1"/>
          <p:nvPr/>
        </p:nvSpPr>
        <p:spPr>
          <a:xfrm>
            <a:off x="2971800" y="4254044"/>
            <a:ext cx="1051560"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a:t>
            </a:r>
            <a:endParaRPr lang="en-US" sz="1100" dirty="0" smtClean="0">
              <a:latin typeface="Courier New" pitchFamily="49" charset="0"/>
              <a:cs typeface="Courier New" pitchFamily="49" charset="0"/>
            </a:endParaRPr>
          </a:p>
        </p:txBody>
      </p:sp>
      <p:cxnSp>
        <p:nvCxnSpPr>
          <p:cNvPr id="51" name="Straight Arrow Connector 50"/>
          <p:cNvCxnSpPr/>
          <p:nvPr/>
        </p:nvCxnSpPr>
        <p:spPr>
          <a:xfrm>
            <a:off x="3468625" y="3546908"/>
            <a:ext cx="36576" cy="6217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14600" y="3720644"/>
            <a:ext cx="886969" cy="246221"/>
          </a:xfrm>
          <a:prstGeom prst="rect">
            <a:avLst/>
          </a:prstGeom>
          <a:noFill/>
        </p:spPr>
        <p:txBody>
          <a:bodyPr wrap="square" rtlCol="0">
            <a:spAutoFit/>
          </a:bodyPr>
          <a:lstStyle/>
          <a:p>
            <a:pPr algn="ctr"/>
            <a:r>
              <a:rPr lang="en-US" sz="1000" dirty="0" smtClean="0">
                <a:solidFill>
                  <a:srgbClr val="FF0000"/>
                </a:solidFill>
              </a:rPr>
              <a:t>Deletion @ 6</a:t>
            </a:r>
            <a:endParaRPr lang="en-US" sz="1000" dirty="0">
              <a:solidFill>
                <a:srgbClr val="FF0000"/>
              </a:solidFill>
            </a:endParaRPr>
          </a:p>
        </p:txBody>
      </p:sp>
      <p:sp>
        <p:nvSpPr>
          <p:cNvPr id="56" name="TextBox 55"/>
          <p:cNvSpPr txBox="1"/>
          <p:nvPr/>
        </p:nvSpPr>
        <p:spPr>
          <a:xfrm>
            <a:off x="6047232" y="3563779"/>
            <a:ext cx="1725168" cy="246221"/>
          </a:xfrm>
          <a:prstGeom prst="rect">
            <a:avLst/>
          </a:prstGeom>
          <a:noFill/>
        </p:spPr>
        <p:txBody>
          <a:bodyPr wrap="square" rtlCol="0">
            <a:spAutoFit/>
          </a:bodyPr>
          <a:lstStyle/>
          <a:p>
            <a:r>
              <a:rPr lang="en-US" sz="1000" dirty="0" smtClean="0">
                <a:solidFill>
                  <a:srgbClr val="FF0000"/>
                </a:solidFill>
              </a:rPr>
              <a:t>Never traverses this branch</a:t>
            </a:r>
            <a:endParaRPr lang="en-US" sz="1000" dirty="0">
              <a:solidFill>
                <a:srgbClr val="FF0000"/>
              </a:solidFill>
            </a:endParaRPr>
          </a:p>
        </p:txBody>
      </p:sp>
      <p:sp>
        <p:nvSpPr>
          <p:cNvPr id="60" name="Right Brace 59"/>
          <p:cNvSpPr/>
          <p:nvPr/>
        </p:nvSpPr>
        <p:spPr>
          <a:xfrm rot="10800000">
            <a:off x="1524000" y="2044244"/>
            <a:ext cx="365760" cy="3276600"/>
          </a:xfrm>
          <a:prstGeom prst="rightBrace">
            <a:avLst>
              <a:gd name="adj1" fmla="val 525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457200" y="3565196"/>
            <a:ext cx="1039368" cy="261610"/>
          </a:xfrm>
          <a:prstGeom prst="rect">
            <a:avLst/>
          </a:prstGeom>
          <a:noFill/>
        </p:spPr>
        <p:txBody>
          <a:bodyPr wrap="square" rtlCol="0">
            <a:spAutoFit/>
          </a:bodyPr>
          <a:lstStyle/>
          <a:p>
            <a:r>
              <a:rPr lang="en-US" sz="1100" dirty="0" smtClean="0"/>
              <a:t>Tree Depth = </a:t>
            </a:r>
            <a:r>
              <a:rPr lang="en-US" sz="1100" b="1" dirty="0" smtClean="0"/>
              <a:t>3</a:t>
            </a:r>
            <a:endParaRPr lang="en-US" sz="1100" b="1" dirty="0"/>
          </a:p>
        </p:txBody>
      </p:sp>
      <p:sp>
        <p:nvSpPr>
          <p:cNvPr id="62" name="TextBox 61"/>
          <p:cNvSpPr txBox="1"/>
          <p:nvPr/>
        </p:nvSpPr>
        <p:spPr>
          <a:xfrm>
            <a:off x="5181600" y="3962400"/>
            <a:ext cx="3172968" cy="543739"/>
          </a:xfrm>
          <a:prstGeom prst="rect">
            <a:avLst/>
          </a:prstGeom>
          <a:noFill/>
        </p:spPr>
        <p:txBody>
          <a:bodyPr wrap="square" rtlCol="0">
            <a:spAutoFit/>
          </a:bodyPr>
          <a:lstStyle/>
          <a:p>
            <a:r>
              <a:rPr lang="en-US" sz="1100" dirty="0" smtClean="0"/>
              <a:t>This search space size = ~</a:t>
            </a:r>
            <a:r>
              <a:rPr lang="en-US" sz="1100" b="1" dirty="0" smtClean="0"/>
              <a:t>10 </a:t>
            </a:r>
            <a:endParaRPr lang="en-US" sz="1100" dirty="0" smtClean="0"/>
          </a:p>
          <a:p>
            <a:r>
              <a:rPr lang="en-US" sz="1100" dirty="0" smtClean="0"/>
              <a:t>Instead of  </a:t>
            </a:r>
            <a:r>
              <a:rPr lang="en-US" sz="1100" b="1" dirty="0" smtClean="0"/>
              <a:t>13,824</a:t>
            </a:r>
            <a:r>
              <a:rPr lang="en-US" sz="1100" dirty="0" smtClean="0"/>
              <a:t> </a:t>
            </a:r>
            <a:endParaRPr lang="en-US" sz="1100" baseline="30000" dirty="0" smtClean="0"/>
          </a:p>
          <a:p>
            <a:endParaRPr lang="en-US" sz="1100" baseline="30000" dirty="0"/>
          </a:p>
        </p:txBody>
      </p:sp>
      <p:sp>
        <p:nvSpPr>
          <p:cNvPr id="63" name="TextBox 62"/>
          <p:cNvSpPr txBox="1"/>
          <p:nvPr/>
        </p:nvSpPr>
        <p:spPr>
          <a:xfrm>
            <a:off x="5181601" y="4585156"/>
            <a:ext cx="2395728" cy="430887"/>
          </a:xfrm>
          <a:prstGeom prst="rect">
            <a:avLst/>
          </a:prstGeom>
          <a:noFill/>
        </p:spPr>
        <p:txBody>
          <a:bodyPr wrap="square" rtlCol="0">
            <a:spAutoFit/>
          </a:bodyPr>
          <a:lstStyle/>
          <a:p>
            <a:r>
              <a:rPr lang="en-US" sz="1100" dirty="0" smtClean="0"/>
              <a:t>Other search space sizes = ~</a:t>
            </a:r>
            <a:r>
              <a:rPr lang="en-US" sz="1100" b="1" dirty="0" smtClean="0"/>
              <a:t>1000</a:t>
            </a:r>
          </a:p>
          <a:p>
            <a:r>
              <a:rPr lang="en-US" sz="1100" dirty="0" smtClean="0"/>
              <a:t>instead of </a:t>
            </a:r>
            <a:r>
              <a:rPr lang="en-US" sz="1100" b="1" dirty="0" smtClean="0"/>
              <a:t>587,068,342,272</a:t>
            </a:r>
            <a:endParaRPr lang="en-US" sz="1100" b="1" baseline="30000" dirty="0"/>
          </a:p>
        </p:txBody>
      </p:sp>
      <p:sp>
        <p:nvSpPr>
          <p:cNvPr id="34" name="Rounded Rectangle 33"/>
          <p:cNvSpPr/>
          <p:nvPr/>
        </p:nvSpPr>
        <p:spPr>
          <a:xfrm>
            <a:off x="4562476" y="1844548"/>
            <a:ext cx="127000"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0" name="Rounded Rectangle 39"/>
          <p:cNvSpPr/>
          <p:nvPr/>
        </p:nvSpPr>
        <p:spPr>
          <a:xfrm>
            <a:off x="5067300" y="1844675"/>
            <a:ext cx="130175"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1" name="Rounded Rectangle 40"/>
          <p:cNvSpPr/>
          <p:nvPr/>
        </p:nvSpPr>
        <p:spPr>
          <a:xfrm>
            <a:off x="6569869" y="3249420"/>
            <a:ext cx="138112" cy="204979"/>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2" name="Rounded Rectangle 41"/>
          <p:cNvSpPr/>
          <p:nvPr/>
        </p:nvSpPr>
        <p:spPr>
          <a:xfrm>
            <a:off x="5888831" y="3244785"/>
            <a:ext cx="151606"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3" name="Rounded Rectangle 42"/>
          <p:cNvSpPr/>
          <p:nvPr/>
        </p:nvSpPr>
        <p:spPr>
          <a:xfrm>
            <a:off x="6405563" y="3246500"/>
            <a:ext cx="133350"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4" name="Rounded Rectangle 43"/>
          <p:cNvSpPr/>
          <p:nvPr/>
        </p:nvSpPr>
        <p:spPr>
          <a:xfrm>
            <a:off x="3282950" y="3243707"/>
            <a:ext cx="419099"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5" name="Rounded Rectangle 44"/>
          <p:cNvSpPr/>
          <p:nvPr/>
        </p:nvSpPr>
        <p:spPr>
          <a:xfrm>
            <a:off x="3879849" y="3238373"/>
            <a:ext cx="161925"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6" name="Rounded Rectangle 45"/>
          <p:cNvSpPr/>
          <p:nvPr/>
        </p:nvSpPr>
        <p:spPr>
          <a:xfrm>
            <a:off x="3363562" y="4278757"/>
            <a:ext cx="419100"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7" name="TextBox 46"/>
          <p:cNvSpPr txBox="1"/>
          <p:nvPr/>
        </p:nvSpPr>
        <p:spPr>
          <a:xfrm>
            <a:off x="6879336" y="3151250"/>
            <a:ext cx="1045464" cy="502702"/>
          </a:xfrm>
          <a:prstGeom prst="rect">
            <a:avLst/>
          </a:prstGeom>
          <a:noFill/>
        </p:spPr>
        <p:txBody>
          <a:bodyPr wrap="square" rtlCol="0">
            <a:spAutoFit/>
          </a:bodyPr>
          <a:lstStyle/>
          <a:p>
            <a:r>
              <a:rPr lang="en-US" sz="1000" i="1" dirty="0" smtClean="0"/>
              <a:t>f</a:t>
            </a:r>
            <a:r>
              <a:rPr lang="en-US" sz="1000" dirty="0" smtClean="0"/>
              <a:t>(r) = </a:t>
            </a:r>
            <a:r>
              <a:rPr lang="en-US" sz="1000" i="1" dirty="0" smtClean="0"/>
              <a:t>g</a:t>
            </a:r>
            <a:r>
              <a:rPr lang="en-US" sz="1000" dirty="0" smtClean="0"/>
              <a:t>(r) + </a:t>
            </a:r>
            <a:r>
              <a:rPr lang="en-US" sz="1000" i="1" dirty="0" smtClean="0"/>
              <a:t>h</a:t>
            </a:r>
            <a:r>
              <a:rPr lang="en-US" sz="1000" dirty="0" smtClean="0"/>
              <a:t>(r) </a:t>
            </a:r>
          </a:p>
          <a:p>
            <a:r>
              <a:rPr lang="en-US" sz="1000" dirty="0" smtClean="0"/>
              <a:t>4     =    1   +   3</a:t>
            </a:r>
            <a:endParaRPr lang="en-US" sz="1000" baseline="30000" dirty="0" smtClean="0"/>
          </a:p>
          <a:p>
            <a:endParaRPr lang="en-US" sz="1000" baseline="30000" dirty="0"/>
          </a:p>
        </p:txBody>
      </p:sp>
      <p:sp>
        <p:nvSpPr>
          <p:cNvPr id="48" name="TextBox 47"/>
          <p:cNvSpPr txBox="1"/>
          <p:nvPr/>
        </p:nvSpPr>
        <p:spPr>
          <a:xfrm>
            <a:off x="1905000" y="3151632"/>
            <a:ext cx="1030225" cy="502702"/>
          </a:xfrm>
          <a:prstGeom prst="rect">
            <a:avLst/>
          </a:prstGeom>
          <a:noFill/>
        </p:spPr>
        <p:txBody>
          <a:bodyPr wrap="square" rtlCol="0">
            <a:spAutoFit/>
          </a:bodyPr>
          <a:lstStyle/>
          <a:p>
            <a:r>
              <a:rPr lang="en-US" sz="1000" i="1" dirty="0" smtClean="0"/>
              <a:t>f</a:t>
            </a:r>
            <a:r>
              <a:rPr lang="en-US" sz="1000" dirty="0" smtClean="0"/>
              <a:t>(r) = </a:t>
            </a:r>
            <a:r>
              <a:rPr lang="en-US" sz="1000" i="1" dirty="0" smtClean="0"/>
              <a:t>g</a:t>
            </a:r>
            <a:r>
              <a:rPr lang="en-US" sz="1000" dirty="0" smtClean="0"/>
              <a:t>(r) + </a:t>
            </a:r>
            <a:r>
              <a:rPr lang="en-US" sz="1000" i="1" dirty="0" smtClean="0"/>
              <a:t>h</a:t>
            </a:r>
            <a:r>
              <a:rPr lang="en-US" sz="1000" dirty="0" smtClean="0"/>
              <a:t>(r) </a:t>
            </a:r>
          </a:p>
          <a:p>
            <a:r>
              <a:rPr lang="en-US" sz="1000" dirty="0" smtClean="0"/>
              <a:t>3     =    1   +   2</a:t>
            </a:r>
            <a:endParaRPr lang="en-US" sz="1000" baseline="30000" dirty="0" smtClean="0"/>
          </a:p>
          <a:p>
            <a:endParaRPr lang="en-US" sz="1000" baseline="30000" dirty="0"/>
          </a:p>
        </p:txBody>
      </p:sp>
      <p:pic>
        <p:nvPicPr>
          <p:cNvPr id="1026" name="Picture 2" descr="C:\My Dropbox\Projects\School\Presentations\2013.08 ICDAR-HIP\Images\AStarCostFunction.png"/>
          <p:cNvPicPr>
            <a:picLocks noChangeAspect="1" noChangeArrowheads="1"/>
          </p:cNvPicPr>
          <p:nvPr/>
        </p:nvPicPr>
        <p:blipFill>
          <a:blip r:embed="rId3" cstate="print"/>
          <a:srcRect/>
          <a:stretch>
            <a:fillRect/>
          </a:stretch>
        </p:blipFill>
        <p:spPr bwMode="auto">
          <a:xfrm>
            <a:off x="692458" y="5715000"/>
            <a:ext cx="2355542" cy="229343"/>
          </a:xfrm>
          <a:prstGeom prst="rect">
            <a:avLst/>
          </a:prstGeom>
          <a:noFill/>
        </p:spPr>
      </p:pic>
      <p:pic>
        <p:nvPicPr>
          <p:cNvPr id="1027" name="Picture 3" descr="C:\My Dropbox\Projects\School\Presentations\2013.08 ICDAR-HIP\Images\AStarHeuristicFunction.png"/>
          <p:cNvPicPr>
            <a:picLocks noChangeAspect="1" noChangeArrowheads="1"/>
          </p:cNvPicPr>
          <p:nvPr/>
        </p:nvPicPr>
        <p:blipFill>
          <a:blip r:embed="rId4" cstate="print"/>
          <a:srcRect/>
          <a:stretch>
            <a:fillRect/>
          </a:stretch>
        </p:blipFill>
        <p:spPr bwMode="auto">
          <a:xfrm>
            <a:off x="609600" y="5945769"/>
            <a:ext cx="3124200" cy="28667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HMM Induction</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3074" name="Picture 2" descr="C:\My Dropbox\Projects\School\Presentations\2013.08 ICDAR-HIP\Images\HMM1.png"/>
          <p:cNvPicPr>
            <a:picLocks noChangeAspect="1" noChangeArrowheads="1"/>
          </p:cNvPicPr>
          <p:nvPr/>
        </p:nvPicPr>
        <p:blipFill>
          <a:blip r:embed="rId3" cstate="print"/>
          <a:srcRect/>
          <a:stretch>
            <a:fillRect/>
          </a:stretch>
        </p:blipFill>
        <p:spPr bwMode="auto">
          <a:xfrm>
            <a:off x="0" y="2401569"/>
            <a:ext cx="9145588" cy="1865631"/>
          </a:xfrm>
          <a:prstGeom prst="rect">
            <a:avLst/>
          </a:prstGeom>
          <a:noFill/>
        </p:spPr>
      </p:pic>
      <p:pic>
        <p:nvPicPr>
          <p:cNvPr id="3075" name="Picture 3" descr="C:\My Dropbox\Projects\School\Presentations\2013.08 ICDAR-HIP\Images\HMM2.png"/>
          <p:cNvPicPr>
            <a:picLocks noChangeAspect="1" noChangeArrowheads="1"/>
          </p:cNvPicPr>
          <p:nvPr/>
        </p:nvPicPr>
        <p:blipFill>
          <a:blip r:embed="rId4" cstate="print"/>
          <a:srcRect/>
          <a:stretch>
            <a:fillRect/>
          </a:stretch>
        </p:blipFill>
        <p:spPr bwMode="auto">
          <a:xfrm>
            <a:off x="4847035" y="4267200"/>
            <a:ext cx="3792140" cy="1981200"/>
          </a:xfrm>
          <a:prstGeom prst="rect">
            <a:avLst/>
          </a:prstGeom>
          <a:noFill/>
        </p:spPr>
      </p:pic>
      <p:pic>
        <p:nvPicPr>
          <p:cNvPr id="3076" name="Picture 4" descr="C:\My Dropbox\Projects\School\Presentations\2013.08 ICDAR-HIP\Images\List from Paper.png"/>
          <p:cNvPicPr>
            <a:picLocks noChangeAspect="1" noChangeArrowheads="1"/>
          </p:cNvPicPr>
          <p:nvPr/>
        </p:nvPicPr>
        <p:blipFill>
          <a:blip r:embed="rId5" cstate="print"/>
          <a:srcRect/>
          <a:stretch>
            <a:fillRect/>
          </a:stretch>
        </p:blipFill>
        <p:spPr bwMode="auto">
          <a:xfrm>
            <a:off x="609600" y="4552470"/>
            <a:ext cx="3124200" cy="1428655"/>
          </a:xfrm>
          <a:prstGeom prst="rect">
            <a:avLst/>
          </a:prstGeom>
          <a:noFill/>
        </p:spPr>
      </p:pic>
      <p:pic>
        <p:nvPicPr>
          <p:cNvPr id="1026" name="Picture 2" descr="C:\My Dropbox\Projects\School\Presentations\2013.08 ICDAR-HIP\Images\HMM Math.png"/>
          <p:cNvPicPr>
            <a:picLocks noChangeAspect="1" noChangeArrowheads="1"/>
          </p:cNvPicPr>
          <p:nvPr/>
        </p:nvPicPr>
        <p:blipFill>
          <a:blip r:embed="rId6" cstate="print"/>
          <a:srcRect/>
          <a:stretch>
            <a:fillRect/>
          </a:stretch>
        </p:blipFill>
        <p:spPr bwMode="auto">
          <a:xfrm>
            <a:off x="1805040" y="1524000"/>
            <a:ext cx="5533920" cy="762000"/>
          </a:xfrm>
          <a:prstGeom prst="rect">
            <a:avLst/>
          </a:prstGeom>
          <a:noFill/>
        </p:spPr>
      </p:pic>
      <p:cxnSp>
        <p:nvCxnSpPr>
          <p:cNvPr id="8" name="Straight Arrow Connector 7"/>
          <p:cNvCxnSpPr/>
          <p:nvPr/>
        </p:nvCxnSpPr>
        <p:spPr>
          <a:xfrm>
            <a:off x="4724400" y="3200400"/>
            <a:ext cx="11430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0400" y="5257800"/>
            <a:ext cx="1828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752600" y="4191000"/>
            <a:ext cx="762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02643" y="4578410"/>
            <a:ext cx="1453415" cy="195720"/>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18" name="Rounded Rectangle 17"/>
          <p:cNvSpPr/>
          <p:nvPr/>
        </p:nvSpPr>
        <p:spPr>
          <a:xfrm>
            <a:off x="1491916" y="5149516"/>
            <a:ext cx="350520" cy="173254"/>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20" name="TextBox 19"/>
          <p:cNvSpPr txBox="1"/>
          <p:nvPr/>
        </p:nvSpPr>
        <p:spPr>
          <a:xfrm>
            <a:off x="2286000" y="4267200"/>
            <a:ext cx="838200" cy="307777"/>
          </a:xfrm>
          <a:prstGeom prst="rect">
            <a:avLst/>
          </a:prstGeom>
          <a:noFill/>
        </p:spPr>
        <p:txBody>
          <a:bodyPr wrap="square" rtlCol="0">
            <a:spAutoFit/>
          </a:bodyPr>
          <a:lstStyle/>
          <a:p>
            <a:pPr marL="342900" indent="-342900"/>
            <a:r>
              <a:rPr lang="en-US" sz="1400" dirty="0" smtClean="0"/>
              <a:t>Initialize</a:t>
            </a:r>
          </a:p>
        </p:txBody>
      </p:sp>
      <p:sp>
        <p:nvSpPr>
          <p:cNvPr id="21" name="TextBox 20"/>
          <p:cNvSpPr txBox="1"/>
          <p:nvPr/>
        </p:nvSpPr>
        <p:spPr>
          <a:xfrm>
            <a:off x="3733800" y="4419600"/>
            <a:ext cx="1828800" cy="523220"/>
          </a:xfrm>
          <a:prstGeom prst="rect">
            <a:avLst/>
          </a:prstGeom>
          <a:noFill/>
        </p:spPr>
        <p:txBody>
          <a:bodyPr wrap="square" rtlCol="0">
            <a:spAutoFit/>
          </a:bodyPr>
          <a:lstStyle/>
          <a:p>
            <a:pPr marL="342900" indent="-342900"/>
            <a:r>
              <a:rPr lang="en-US" sz="1400" dirty="0" smtClean="0"/>
              <a:t> Active Learning</a:t>
            </a:r>
          </a:p>
          <a:p>
            <a:pPr marL="342900" indent="-342900"/>
            <a:r>
              <a:rPr lang="en-US" sz="1400" dirty="0" smtClean="0"/>
              <a:t>(Novelty Detection)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3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2000"/>
                                        <p:tgtEl>
                                          <p:spTgt spid="3074"/>
                                        </p:tgtEl>
                                      </p:cBhvr>
                                    </p:animEffect>
                                  </p:childTnLst>
                                </p:cTn>
                              </p:par>
                            </p:childTnLst>
                          </p:cTn>
                        </p:par>
                        <p:par>
                          <p:cTn id="19" fill="hold">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par>
                          <p:cTn id="23" fill="hold">
                            <p:stCondLst>
                              <p:cond delay="9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par>
                          <p:cTn id="33" fill="hold">
                            <p:stCondLst>
                              <p:cond delay="12000"/>
                            </p:stCondLst>
                            <p:childTnLst>
                              <p:par>
                                <p:cTn id="34" presetID="10" presetClass="entr" presetSubtype="0" fill="hold" nodeType="after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fade">
                                      <p:cBhvr>
                                        <p:cTn id="36"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12793</TotalTime>
  <Words>2244</Words>
  <Application>Microsoft Office PowerPoint</Application>
  <PresentationFormat>On-screen Show (4:3)</PresentationFormat>
  <Paragraphs>378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Cost-effective Ontology Population with Data from Lists in OCRed Historical Documents</vt:lpstr>
      <vt:lpstr>Challenge and Benefits</vt:lpstr>
      <vt:lpstr>Related Work and Our Contribution</vt:lpstr>
      <vt:lpstr>ListReader Architecture</vt:lpstr>
      <vt:lpstr>Low Cost</vt:lpstr>
      <vt:lpstr>ListReader</vt:lpstr>
      <vt:lpstr>Semi-supervised Regex Induction</vt:lpstr>
      <vt:lpstr>A* Alignment-Search</vt:lpstr>
      <vt:lpstr>HMM Induction</vt:lpstr>
      <vt:lpstr>HMM Modeling Details</vt:lpstr>
      <vt:lpstr>Evaluation Metrics</vt:lpstr>
      <vt:lpstr>ListReader Accuracy</vt:lpstr>
      <vt:lpstr>ListReader Efficiency</vt:lpstr>
      <vt:lpstr>Next Steps</vt:lpstr>
      <vt:lpstr>Conclusions</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Wrapper Induction for Lists in OCRed Documents</dc:title>
  <dc:creator/>
  <cp:lastModifiedBy>Thomas L. Packer</cp:lastModifiedBy>
  <cp:revision>2477</cp:revision>
  <dcterms:created xsi:type="dcterms:W3CDTF">2006-08-16T00:00:00Z</dcterms:created>
  <dcterms:modified xsi:type="dcterms:W3CDTF">2013-08-21T19:50:08Z</dcterms:modified>
</cp:coreProperties>
</file>