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306" r:id="rId2"/>
    <p:sldId id="350" r:id="rId3"/>
    <p:sldId id="349" r:id="rId4"/>
    <p:sldId id="351" r:id="rId5"/>
    <p:sldId id="352" r:id="rId6"/>
    <p:sldId id="353" r:id="rId7"/>
    <p:sldId id="400" r:id="rId8"/>
    <p:sldId id="354" r:id="rId9"/>
    <p:sldId id="356" r:id="rId10"/>
    <p:sldId id="377" r:id="rId11"/>
    <p:sldId id="374" r:id="rId12"/>
    <p:sldId id="376" r:id="rId13"/>
    <p:sldId id="375" r:id="rId14"/>
    <p:sldId id="357" r:id="rId15"/>
    <p:sldId id="402" r:id="rId16"/>
    <p:sldId id="401" r:id="rId17"/>
    <p:sldId id="403" r:id="rId18"/>
    <p:sldId id="404" r:id="rId19"/>
    <p:sldId id="378" r:id="rId20"/>
    <p:sldId id="359" r:id="rId21"/>
    <p:sldId id="368" r:id="rId22"/>
    <p:sldId id="369" r:id="rId23"/>
    <p:sldId id="370" r:id="rId24"/>
    <p:sldId id="371" r:id="rId25"/>
    <p:sldId id="372" r:id="rId26"/>
    <p:sldId id="406" r:id="rId27"/>
    <p:sldId id="360" r:id="rId28"/>
    <p:sldId id="379" r:id="rId29"/>
    <p:sldId id="383" r:id="rId30"/>
    <p:sldId id="396" r:id="rId31"/>
    <p:sldId id="397" r:id="rId32"/>
    <p:sldId id="398" r:id="rId33"/>
    <p:sldId id="386" r:id="rId34"/>
    <p:sldId id="399" r:id="rId35"/>
    <p:sldId id="388" r:id="rId36"/>
    <p:sldId id="381" r:id="rId37"/>
    <p:sldId id="415" r:id="rId38"/>
    <p:sldId id="416" r:id="rId39"/>
    <p:sldId id="407" r:id="rId40"/>
    <p:sldId id="408" r:id="rId41"/>
    <p:sldId id="417" r:id="rId42"/>
    <p:sldId id="418" r:id="rId43"/>
    <p:sldId id="411" r:id="rId44"/>
    <p:sldId id="412" r:id="rId45"/>
    <p:sldId id="413" r:id="rId46"/>
    <p:sldId id="414" r:id="rId47"/>
    <p:sldId id="419" r:id="rId48"/>
    <p:sldId id="420" r:id="rId49"/>
    <p:sldId id="409" r:id="rId50"/>
    <p:sldId id="410" r:id="rId51"/>
    <p:sldId id="382" r:id="rId52"/>
    <p:sldId id="391" r:id="rId53"/>
    <p:sldId id="355" r:id="rId54"/>
    <p:sldId id="392" r:id="rId55"/>
    <p:sldId id="393" r:id="rId56"/>
    <p:sldId id="40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89143" autoAdjust="0"/>
  </p:normalViewPr>
  <p:slideViewPr>
    <p:cSldViewPr>
      <p:cViewPr varScale="1">
        <p:scale>
          <a:sx n="66" d="100"/>
          <a:sy n="66" d="100"/>
        </p:scale>
        <p:origin x="-2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B30359-E691-45B0-A296-6A2810A09596}" type="datetimeFigureOut">
              <a:rPr lang="en-US" smtClean="0"/>
              <a:pPr/>
              <a:t>11/3/2010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2C9675-94B2-44BB-BEA6-D37EC2434C2E}" type="slidenum">
              <a:rPr lang="en-US" smtClean="0"/>
              <a:pPr/>
              <a:t>‹#›</a:t>
            </a:fld>
            <a:endParaRPr lang="en-US" dirty="0"/>
          </a:p>
        </p:txBody>
      </p:sp>
    </p:spTree>
    <p:extLst>
      <p:ext uri="{BB962C8B-B14F-4D97-AF65-F5344CB8AC3E}">
        <p14:creationId xmlns:p14="http://schemas.microsoft.com/office/powerpoint/2010/main" xmlns="" val="2732688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D62A0-3D98-482F-AE81-E213E515C4EC}" type="datetimeFigureOut">
              <a:rPr lang="en-US" smtClean="0"/>
              <a:pPr/>
              <a:t>11/3/2010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052251-C16B-47A8-AB92-BB0FF856E78E}" type="slidenum">
              <a:rPr lang="en-US" smtClean="0"/>
              <a:pPr/>
              <a:t>‹#›</a:t>
            </a:fld>
            <a:endParaRPr lang="en-US" dirty="0"/>
          </a:p>
        </p:txBody>
      </p:sp>
    </p:spTree>
    <p:extLst>
      <p:ext uri="{BB962C8B-B14F-4D97-AF65-F5344CB8AC3E}">
        <p14:creationId xmlns:p14="http://schemas.microsoft.com/office/powerpoint/2010/main" xmlns="" val="208205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oneymorning.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oneymorning.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oneymorning.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oneymorning.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oneymorning.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moneymorning.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I’ve been asked to elaborate on my views about what ACM-L is and what its possibilities are – I have chosen to do so in terms of the wizard Words and Worlds of ACM-L.  </a:t>
            </a:r>
            <a:r>
              <a:rPr lang="en-US" baseline="0" dirty="0" smtClean="0"/>
              <a:t>And what do I mean by wizard words and worlds? … in a nutshell, they are words and worlds that make you dizzy to think about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possible approach is to address what some call “Wizard” words and worlds – those words, phrases, and applications that are crucial</a:t>
            </a:r>
            <a:r>
              <a:rPr lang="en-US" baseline="0" dirty="0" smtClean="0"/>
              <a:t> to </a:t>
            </a:r>
            <a:r>
              <a:rPr lang="en-US" dirty="0" smtClean="0"/>
              <a:t>think about in various ways</a:t>
            </a:r>
            <a:r>
              <a:rPr lang="en-US" baseline="0" dirty="0" smtClean="0"/>
              <a:t> and usually don’t mean the same thing to everyone</a:t>
            </a:r>
            <a:r>
              <a:rPr lang="en-US" dirty="0" smtClean="0"/>
              <a:t>.  This opens up: (1) a philosophical view for definition, (2) highlights from previous workshops, (3) modeling formalism, including time, in particular, (4) wizard worlds: examples from newspapers, novels, … (5) fact extraction and organization and a LITTLE BIT on what we’re doing.  It’s critical that I not just describe our work in a keynote address!!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Original</a:t>
            </a:r>
            <a:r>
              <a:rPr lang="en-US" baseline="0" dirty="0" smtClean="0"/>
              <a:t> Notes (created when I started working on this presentation):</a:t>
            </a:r>
            <a:endParaRPr lang="en-US" dirty="0" smtClean="0"/>
          </a:p>
          <a:p>
            <a:r>
              <a:rPr lang="en-US" dirty="0" smtClean="0"/>
              <a:t>Describe high-level dream</a:t>
            </a:r>
          </a:p>
          <a:p>
            <a:pPr lvl="1"/>
            <a:r>
              <a:rPr lang="en-US" dirty="0" smtClean="0"/>
              <a:t>Pick out phrases from [cfp]</a:t>
            </a:r>
          </a:p>
          <a:p>
            <a:pPr lvl="1"/>
            <a:r>
              <a:rPr lang="en-US" dirty="0" smtClean="0"/>
              <a:t>Mention applications</a:t>
            </a:r>
          </a:p>
          <a:p>
            <a:pPr lvl="1"/>
            <a:r>
              <a:rPr lang="en-US" dirty="0" smtClean="0"/>
              <a:t>In essence (and to make the research directions concrete), it’s about:</a:t>
            </a:r>
          </a:p>
          <a:p>
            <a:pPr lvl="2"/>
            <a:r>
              <a:rPr lang="en-US" dirty="0" smtClean="0"/>
              <a:t>Gathering and organizing facts</a:t>
            </a:r>
          </a:p>
          <a:p>
            <a:pPr lvl="3"/>
            <a:r>
              <a:rPr lang="en-US" dirty="0" smtClean="0"/>
              <a:t>Potentially billions of facts (all time sensitive)</a:t>
            </a:r>
          </a:p>
          <a:p>
            <a:pPr lvl="3"/>
            <a:r>
              <a:rPr lang="en-US" dirty="0" smtClean="0"/>
              <a:t>Uncertain facts, probabilistic facts</a:t>
            </a:r>
          </a:p>
          <a:p>
            <a:pPr lvl="3"/>
            <a:r>
              <a:rPr lang="en-US" dirty="0" smtClean="0"/>
              <a:t>Missing relevant facts (know what’s missing)</a:t>
            </a:r>
          </a:p>
          <a:p>
            <a:pPr lvl="3"/>
            <a:r>
              <a:rPr lang="en-US" dirty="0" smtClean="0"/>
              <a:t>Dynamic model that changes to accommodate initially unknown items of interest</a:t>
            </a:r>
          </a:p>
          <a:p>
            <a:pPr lvl="2"/>
            <a:r>
              <a:rPr lang="en-US" dirty="0" smtClean="0"/>
              <a:t>Analyzing the facts to draw conclusions and make decisions</a:t>
            </a:r>
          </a:p>
          <a:p>
            <a:r>
              <a:rPr lang="en-US" dirty="0" smtClean="0"/>
              <a:t>Focus on acronym (from my perspective)</a:t>
            </a:r>
          </a:p>
          <a:p>
            <a:pPr lvl="1"/>
            <a:r>
              <a:rPr lang="en-US" dirty="0" smtClean="0"/>
              <a:t>Learning in two senses [ontology learning]</a:t>
            </a:r>
          </a:p>
          <a:p>
            <a:pPr lvl="2"/>
            <a:r>
              <a:rPr lang="en-US" dirty="0" smtClean="0"/>
              <a:t>Learning the model (meta-model construction, including populating the model)</a:t>
            </a:r>
          </a:p>
          <a:p>
            <a:pPr lvl="2"/>
            <a:r>
              <a:rPr lang="en-US" sz="2000" dirty="0" smtClean="0"/>
              <a:t>Learning about the application—dynamically adjusting the model as time passes</a:t>
            </a:r>
          </a:p>
          <a:p>
            <a:pPr lvl="1"/>
            <a:r>
              <a:rPr lang="en-US" dirty="0" smtClean="0"/>
              <a:t>Active</a:t>
            </a:r>
          </a:p>
          <a:p>
            <a:pPr lvl="2"/>
            <a:r>
              <a:rPr lang="en-US" dirty="0" smtClean="0"/>
              <a:t>Dynamically changing (the model changes as well as the facts and facts about the facts)</a:t>
            </a:r>
          </a:p>
          <a:p>
            <a:pPr lvl="2"/>
            <a:r>
              <a:rPr lang="en-US" dirty="0" smtClean="0"/>
              <a:t>What if scenarios (easy to specify and play out; amenable to analysis)</a:t>
            </a:r>
          </a:p>
          <a:p>
            <a:pPr lvl="1"/>
            <a:r>
              <a:rPr lang="en-US" dirty="0" smtClean="0"/>
              <a:t>Conceptual model (possible example: the home security system in my ODD book)</a:t>
            </a:r>
          </a:p>
          <a:p>
            <a:pPr lvl="2"/>
            <a:r>
              <a:rPr lang="en-US" dirty="0" smtClean="0"/>
              <a:t>Includes behavior (state nets &amp; interaction diagrams) as well as static information (structure diagram)</a:t>
            </a:r>
          </a:p>
          <a:p>
            <a:pPr lvl="2"/>
            <a:r>
              <a:rPr lang="en-US" dirty="0" smtClean="0"/>
              <a:t>Formal definition needed (Steve Clyde’s formalism for recording temporal facts)</a:t>
            </a:r>
          </a:p>
          <a:p>
            <a:r>
              <a:rPr lang="en-US" dirty="0" smtClean="0"/>
              <a:t>Example</a:t>
            </a:r>
          </a:p>
          <a:p>
            <a:r>
              <a:rPr lang="en-US" dirty="0" smtClean="0"/>
              <a:t>Challenges</a:t>
            </a:r>
          </a:p>
          <a:p>
            <a:pPr lvl="1"/>
            <a:r>
              <a:rPr lang="en-US" dirty="0" smtClean="0"/>
              <a:t>Worthwhile even if can only accomplish some of the goals:</a:t>
            </a:r>
          </a:p>
          <a:p>
            <a:pPr lvl="2"/>
            <a:r>
              <a:rPr lang="en-US" dirty="0" smtClean="0"/>
              <a:t>Annotation (by itself) already worthwhile (semantic web / web of data / WoK)</a:t>
            </a:r>
          </a:p>
          <a:p>
            <a:pPr lvl="2"/>
            <a:r>
              <a:rPr lang="en-US" dirty="0" smtClean="0"/>
              <a:t>Knowledge bundles for research studies</a:t>
            </a:r>
          </a:p>
          <a:p>
            <a:pPr lvl="2"/>
            <a:r>
              <a:rPr lang="en-US" dirty="0" smtClean="0"/>
              <a:t>Learning: ref ABCs of learning for ways to learn</a:t>
            </a:r>
          </a:p>
          <a:p>
            <a:pPr lvl="1"/>
            <a:r>
              <a:rPr lang="en-US" dirty="0" smtClean="0"/>
              <a:t>Can we build more of the dream?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Splash</a:t>
            </a:r>
            <a:r>
              <a:rPr lang="en-US" baseline="0" dirty="0" smtClean="0"/>
              <a:t> the facts on the screen, play what if to connect the dots, and say that in the story the dots did connect and the terrorists took over.  (The book itself is a “what-if” scenario – high ranking intelligence officials can create their own what-if’s from scratch, and perhaps train the system.)  A quintessential example for ACM-L.</a:t>
            </a:r>
          </a:p>
          <a:p>
            <a:endParaRPr lang="en-US" baseline="0" dirty="0" smtClean="0"/>
          </a:p>
          <a:p>
            <a:r>
              <a:rPr lang="en-US" baseline="0" dirty="0" smtClean="0"/>
              <a:t>Here’s the story (for my reference):</a:t>
            </a:r>
          </a:p>
          <a:p>
            <a:r>
              <a:rPr lang="en-US" dirty="0" smtClean="0"/>
              <a:t>Fictional, but illustrative</a:t>
            </a:r>
          </a:p>
          <a:p>
            <a:r>
              <a:rPr lang="en-US" dirty="0" smtClean="0"/>
              <a:t>Facts needed to connect the dots</a:t>
            </a:r>
          </a:p>
          <a:p>
            <a:pPr lvl="1"/>
            <a:r>
              <a:rPr lang="en-US" dirty="0" smtClean="0"/>
              <a:t>Facts about Azia (all individually telling, but together should trigger the possibility of an impending disaster)</a:t>
            </a:r>
          </a:p>
          <a:p>
            <a:pPr lvl="2"/>
            <a:r>
              <a:rPr lang="en-US" dirty="0" smtClean="0"/>
              <a:t>Known terrorist (Rafique Aziz) whereabouts unaccounted for</a:t>
            </a:r>
          </a:p>
          <a:p>
            <a:pPr lvl="2"/>
            <a:r>
              <a:rPr lang="en-US" dirty="0" smtClean="0"/>
              <a:t>Aziz represented himself as a prince(?) of  (?) who presumably wanted to give a large sum of money to the DNP (careful not to name—say “political party” instead)</a:t>
            </a:r>
          </a:p>
          <a:p>
            <a:pPr lvl="2"/>
            <a:r>
              <a:rPr lang="en-US" dirty="0" smtClean="0"/>
              <a:t>Befriended Russ Piper, national chair of political party P (the DNP) and obtained through him an audience with the president (President Hayes)</a:t>
            </a:r>
          </a:p>
          <a:p>
            <a:pPr lvl="2"/>
            <a:r>
              <a:rPr lang="en-US" dirty="0" smtClean="0"/>
              <a:t>Piper subverted protocol so that there was no Secret Service check  on Aziz</a:t>
            </a:r>
          </a:p>
          <a:p>
            <a:pPr lvl="1"/>
            <a:r>
              <a:rPr lang="en-US" dirty="0" smtClean="0"/>
              <a:t>Facts about remaining terrorists (in country but not known)</a:t>
            </a:r>
          </a:p>
          <a:p>
            <a:pPr lvl="2"/>
            <a:r>
              <a:rPr lang="en-US" dirty="0" smtClean="0"/>
              <a:t>Abu Hasan, alias Vinney Vitelli, obtained job with (delivery company, White Knight Linen Service) to Whitehouse underground receiving docks (access to tunnel leading to Whitehouse)</a:t>
            </a:r>
          </a:p>
          <a:p>
            <a:pPr lvl="3"/>
            <a:r>
              <a:rPr lang="en-US" dirty="0" smtClean="0"/>
              <a:t>Arranged for demise of driver of Whitehouse route by causing sickness of driver &amp; volunteering to take route; eventually, later arranged for drivers death by poisoning at a dinner for drivers</a:t>
            </a:r>
          </a:p>
          <a:p>
            <a:pPr lvl="3"/>
            <a:r>
              <a:rPr lang="en-US" dirty="0" smtClean="0"/>
              <a:t>Befriended over a long period of time (8 months) the gatekeeper at the Whitehouse (e.g., offered tickets to a baseball game for the gatekeeper’s family) </a:t>
            </a:r>
          </a:p>
          <a:p>
            <a:pPr lvl="3"/>
            <a:r>
              <a:rPr lang="en-US" dirty="0" smtClean="0"/>
              <a:t>Check of cargo  not made (after befriending)—built trust</a:t>
            </a:r>
          </a:p>
          <a:p>
            <a:pPr lvl="2"/>
            <a:r>
              <a:rPr lang="en-US" dirty="0" smtClean="0"/>
              <a:t>Delivery  (this time with a group of armed insurgents) coordinated with the visit of Aziz</a:t>
            </a:r>
          </a:p>
          <a:p>
            <a:pPr lvl="1"/>
            <a:r>
              <a:rPr lang="en-US" dirty="0" smtClean="0"/>
              <a:t>With these facts bundled together, the consequences are pretty obvious</a:t>
            </a:r>
          </a:p>
          <a:p>
            <a:r>
              <a:rPr lang="en-US" dirty="0" smtClean="0"/>
              <a:t>Complete the story of the takeover (very briefly)</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Splash</a:t>
            </a:r>
            <a:r>
              <a:rPr lang="en-US" baseline="0" dirty="0" smtClean="0"/>
              <a:t> the facts on the screen, play what if to connect the dots, and say that in the story the dots did connect and the terrorists took over.  (The book itself is a “what-if” scenario – high ranking intelligence officials can create their own what-if’s from scratch, and perhaps train the system.)</a:t>
            </a:r>
          </a:p>
          <a:p>
            <a:endParaRPr lang="en-US" baseline="0" dirty="0" smtClean="0"/>
          </a:p>
          <a:p>
            <a:r>
              <a:rPr lang="en-US" baseline="0" dirty="0" smtClean="0"/>
              <a:t>Here’s the story (for my reference):</a:t>
            </a:r>
          </a:p>
          <a:p>
            <a:r>
              <a:rPr lang="en-US" dirty="0" smtClean="0"/>
              <a:t>Fictional, but illustrative</a:t>
            </a:r>
          </a:p>
          <a:p>
            <a:r>
              <a:rPr lang="en-US" dirty="0" smtClean="0"/>
              <a:t>Facts needed to connect the dots</a:t>
            </a:r>
          </a:p>
          <a:p>
            <a:pPr lvl="1"/>
            <a:r>
              <a:rPr lang="en-US" dirty="0" smtClean="0"/>
              <a:t>Facts about Azia (all individually telling, but together should trigger the possibility of an impending disaster)</a:t>
            </a:r>
          </a:p>
          <a:p>
            <a:pPr lvl="2"/>
            <a:r>
              <a:rPr lang="en-US" dirty="0" smtClean="0"/>
              <a:t>Known terrorist (Rafique Aziz) whereabouts unaccounted for</a:t>
            </a:r>
          </a:p>
          <a:p>
            <a:pPr lvl="2"/>
            <a:r>
              <a:rPr lang="en-US" dirty="0" smtClean="0"/>
              <a:t>Aziz represented himself as a prince(?) of  (?) who presumably wanted to give a large sum of money to the DNP (careful not to name—say “political party” instead)</a:t>
            </a:r>
          </a:p>
          <a:p>
            <a:pPr lvl="2"/>
            <a:r>
              <a:rPr lang="en-US" dirty="0" smtClean="0"/>
              <a:t>Befriended Russ Piper, national chair of political party P (the DNP) and obtained through him an audience with the president (President Hayes)</a:t>
            </a:r>
          </a:p>
          <a:p>
            <a:pPr lvl="2"/>
            <a:r>
              <a:rPr lang="en-US" dirty="0" smtClean="0"/>
              <a:t>Piper subverted protocol so that there was no Secret Service check  on Aziz</a:t>
            </a:r>
          </a:p>
          <a:p>
            <a:pPr lvl="1"/>
            <a:r>
              <a:rPr lang="en-US" dirty="0" smtClean="0"/>
              <a:t>Facts about remaining terrorists (in country but not known)</a:t>
            </a:r>
          </a:p>
          <a:p>
            <a:pPr lvl="2"/>
            <a:r>
              <a:rPr lang="en-US" dirty="0" smtClean="0"/>
              <a:t>Abu Hasan, alias Vinney Vitelli, obtained job with (delivery company, White Knight Linen Service) to Whitehouse underground receiving docks (access to tunnel leading to Whitehouse)</a:t>
            </a:r>
          </a:p>
          <a:p>
            <a:pPr lvl="3"/>
            <a:r>
              <a:rPr lang="en-US" dirty="0" smtClean="0"/>
              <a:t>Arranged for demise of driver of Whitehouse route by causing sickness of driver &amp; volunteering to take route; eventually, later arranged for drivers death by poisoning at a dinner for drivers</a:t>
            </a:r>
          </a:p>
          <a:p>
            <a:pPr lvl="3"/>
            <a:r>
              <a:rPr lang="en-US" dirty="0" smtClean="0"/>
              <a:t>Befriended over a long period of time (8 months) the gatekeeper at the Whitehouse (e.g., offered tickets to a baseball game for the gatekeeper’s family) </a:t>
            </a:r>
          </a:p>
          <a:p>
            <a:pPr lvl="3"/>
            <a:r>
              <a:rPr lang="en-US" dirty="0" smtClean="0"/>
              <a:t>Check of cargo  not made (after befriending)—built trust</a:t>
            </a:r>
          </a:p>
          <a:p>
            <a:pPr lvl="2"/>
            <a:r>
              <a:rPr lang="en-US" dirty="0" smtClean="0"/>
              <a:t>Delivery  (this time with a group of armed insurgents) coordinated with the visit of Aziz</a:t>
            </a:r>
          </a:p>
          <a:p>
            <a:pPr lvl="1"/>
            <a:r>
              <a:rPr lang="en-US" dirty="0" smtClean="0"/>
              <a:t>With these facts bundled together, the consequences are pretty obvious</a:t>
            </a:r>
          </a:p>
          <a:p>
            <a:r>
              <a:rPr lang="en-US" dirty="0" smtClean="0"/>
              <a:t>Complete the story of the takeover (very briefly)</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Splash</a:t>
            </a:r>
            <a:r>
              <a:rPr lang="en-US" baseline="0" dirty="0" smtClean="0"/>
              <a:t> the facts on the screen, play what if to connect the dots, and say that in the story the dots did connect and the terrorists took over.  (The book itself is a “what-if” scenario – high ranking intelligence officials can create their own what-if’s from scratch, and perhaps train the system.)</a:t>
            </a:r>
          </a:p>
          <a:p>
            <a:endParaRPr lang="en-US" baseline="0" dirty="0" smtClean="0"/>
          </a:p>
          <a:p>
            <a:r>
              <a:rPr lang="en-US" baseline="0" dirty="0" smtClean="0"/>
              <a:t>Here’s the story (for my reference):</a:t>
            </a:r>
          </a:p>
          <a:p>
            <a:r>
              <a:rPr lang="en-US" dirty="0" smtClean="0"/>
              <a:t>Fictional, but illustrative</a:t>
            </a:r>
          </a:p>
          <a:p>
            <a:r>
              <a:rPr lang="en-US" dirty="0" smtClean="0"/>
              <a:t>Facts needed to connect the dots</a:t>
            </a:r>
          </a:p>
          <a:p>
            <a:pPr lvl="1"/>
            <a:r>
              <a:rPr lang="en-US" dirty="0" smtClean="0"/>
              <a:t>Facts about Azia (all individually telling, but together should trigger the possibility of an impending disaster)</a:t>
            </a:r>
          </a:p>
          <a:p>
            <a:pPr lvl="2"/>
            <a:r>
              <a:rPr lang="en-US" dirty="0" smtClean="0"/>
              <a:t>Known terrorist (Rafique Aziz) whereabouts unaccounted for</a:t>
            </a:r>
          </a:p>
          <a:p>
            <a:pPr lvl="2"/>
            <a:r>
              <a:rPr lang="en-US" dirty="0" smtClean="0"/>
              <a:t>Aziz represented himself as a prince(?) of  (?) who presumably wanted to give a large sum of money to the DNP (careful not to name—say “political party” instead)</a:t>
            </a:r>
          </a:p>
          <a:p>
            <a:pPr lvl="2"/>
            <a:r>
              <a:rPr lang="en-US" dirty="0" smtClean="0"/>
              <a:t>Befriended Russ Piper, national chair of political party P (the DNP) and obtained through him an audience with the president (President Hayes)</a:t>
            </a:r>
          </a:p>
          <a:p>
            <a:pPr lvl="2"/>
            <a:r>
              <a:rPr lang="en-US" dirty="0" smtClean="0"/>
              <a:t>Piper subverted protocol so that there was no Secret Service check  on Aziz</a:t>
            </a:r>
          </a:p>
          <a:p>
            <a:pPr lvl="1"/>
            <a:r>
              <a:rPr lang="en-US" dirty="0" smtClean="0"/>
              <a:t>Facts about remaining terrorists (in country but not known)</a:t>
            </a:r>
          </a:p>
          <a:p>
            <a:pPr lvl="2"/>
            <a:r>
              <a:rPr lang="en-US" dirty="0" smtClean="0"/>
              <a:t>Abu Hasan, alias Vinney Vitelli, obtained job with (delivery company, White Knight Linen Service) to Whitehouse underground receiving docks (access to tunnel leading to Whitehouse)</a:t>
            </a:r>
          </a:p>
          <a:p>
            <a:pPr lvl="3"/>
            <a:r>
              <a:rPr lang="en-US" dirty="0" smtClean="0"/>
              <a:t>Arranged for demise of driver of Whitehouse route by causing sickness of driver &amp; volunteering to take route; eventually, later arranged for drivers death by poisoning at a dinner for drivers</a:t>
            </a:r>
          </a:p>
          <a:p>
            <a:pPr lvl="3"/>
            <a:r>
              <a:rPr lang="en-US" dirty="0" smtClean="0"/>
              <a:t>Befriended over a long period of time (8 months) the gatekeeper at the Whitehouse (e.g., offered tickets to a baseball game for the gatekeeper’s family) </a:t>
            </a:r>
          </a:p>
          <a:p>
            <a:pPr lvl="3"/>
            <a:r>
              <a:rPr lang="en-US" dirty="0" smtClean="0"/>
              <a:t>Check of cargo  not made (after befriending)—built trust</a:t>
            </a:r>
          </a:p>
          <a:p>
            <a:pPr lvl="2"/>
            <a:r>
              <a:rPr lang="en-US" dirty="0" smtClean="0"/>
              <a:t>Delivery  (this time with a group of armed insurgents) coordinated with the visit of Aziz</a:t>
            </a:r>
          </a:p>
          <a:p>
            <a:pPr lvl="1"/>
            <a:r>
              <a:rPr lang="en-US" dirty="0" smtClean="0"/>
              <a:t>With these facts bundled together, the consequences are pretty obvious</a:t>
            </a:r>
          </a:p>
          <a:p>
            <a:r>
              <a:rPr lang="en-US" dirty="0" smtClean="0"/>
              <a:t>Complete the story of the takeover (very briefly)</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Splash</a:t>
            </a:r>
            <a:r>
              <a:rPr lang="en-US" baseline="0" dirty="0" smtClean="0"/>
              <a:t> the facts on the screen, play what if to connect the dots, and say that in the story the dots did connect and the terrorists took over.  (The book itself is a “what-if” scenario – high ranking intelligence officials can create their own what-if’s from scratch, and perhaps train the system.)</a:t>
            </a:r>
          </a:p>
          <a:p>
            <a:endParaRPr lang="en-US" baseline="0" dirty="0" smtClean="0"/>
          </a:p>
          <a:p>
            <a:r>
              <a:rPr lang="en-US" baseline="0" dirty="0" smtClean="0"/>
              <a:t>Here’s the story (for my reference):</a:t>
            </a:r>
          </a:p>
          <a:p>
            <a:r>
              <a:rPr lang="en-US" dirty="0" smtClean="0"/>
              <a:t>Fictional, but illustrative</a:t>
            </a:r>
          </a:p>
          <a:p>
            <a:r>
              <a:rPr lang="en-US" dirty="0" smtClean="0"/>
              <a:t>Facts needed to connect the dots</a:t>
            </a:r>
          </a:p>
          <a:p>
            <a:pPr lvl="1"/>
            <a:r>
              <a:rPr lang="en-US" dirty="0" smtClean="0"/>
              <a:t>Facts about Azia (all individually telling, but together should trigger the possibility of an impending disaster)</a:t>
            </a:r>
          </a:p>
          <a:p>
            <a:pPr lvl="2"/>
            <a:r>
              <a:rPr lang="en-US" dirty="0" smtClean="0"/>
              <a:t>Known terrorist (Rafique Aziz) whereabouts unaccounted for</a:t>
            </a:r>
          </a:p>
          <a:p>
            <a:pPr lvl="2"/>
            <a:r>
              <a:rPr lang="en-US" dirty="0" smtClean="0"/>
              <a:t>Aziz represented himself as a prince(?) of  (?) who presumably wanted to give a large sum of money to the DNP (careful not to name—say “political party” instead)</a:t>
            </a:r>
          </a:p>
          <a:p>
            <a:pPr lvl="2"/>
            <a:r>
              <a:rPr lang="en-US" dirty="0" smtClean="0"/>
              <a:t>Befriended Russ Piper, national chair of political party P (the DNP) and obtained through him an audience with the president (President Hayes)</a:t>
            </a:r>
          </a:p>
          <a:p>
            <a:pPr lvl="2"/>
            <a:r>
              <a:rPr lang="en-US" dirty="0" smtClean="0"/>
              <a:t>Piper subverted protocol so that there was no Secret Service check  on Aziz</a:t>
            </a:r>
          </a:p>
          <a:p>
            <a:pPr lvl="1"/>
            <a:r>
              <a:rPr lang="en-US" dirty="0" smtClean="0"/>
              <a:t>Facts about remaining terrorists (in country but not known)</a:t>
            </a:r>
          </a:p>
          <a:p>
            <a:pPr lvl="2"/>
            <a:r>
              <a:rPr lang="en-US" dirty="0" smtClean="0"/>
              <a:t>Abu Hasan, alias Vinney Vitelli, obtained job with (delivery company, White Knight Linen Service) to Whitehouse underground receiving docks (access to tunnel leading to Whitehouse)</a:t>
            </a:r>
          </a:p>
          <a:p>
            <a:pPr lvl="3"/>
            <a:r>
              <a:rPr lang="en-US" dirty="0" smtClean="0"/>
              <a:t>Arranged for demise of driver of Whitehouse route by causing sickness of driver &amp; volunteering to take route; eventually, later arranged for drivers death by poisoning at a dinner for drivers</a:t>
            </a:r>
          </a:p>
          <a:p>
            <a:pPr lvl="3"/>
            <a:r>
              <a:rPr lang="en-US" dirty="0" smtClean="0"/>
              <a:t>Befriended over a long period of time (8 months) the gatekeeper at the Whitehouse (e.g., offered tickets to a baseball game for the gatekeeper’s family) </a:t>
            </a:r>
          </a:p>
          <a:p>
            <a:pPr lvl="3"/>
            <a:r>
              <a:rPr lang="en-US" dirty="0" smtClean="0"/>
              <a:t>Check of cargo  not made (after befriending)—built trust</a:t>
            </a:r>
          </a:p>
          <a:p>
            <a:pPr lvl="2"/>
            <a:r>
              <a:rPr lang="en-US" dirty="0" smtClean="0"/>
              <a:t>Delivery  (this time with a group of armed insurgents) coordinated with the visit of Aziz</a:t>
            </a:r>
          </a:p>
          <a:p>
            <a:pPr lvl="1"/>
            <a:r>
              <a:rPr lang="en-US" dirty="0" smtClean="0"/>
              <a:t>With these facts bundled together, the consequences are pretty obvious</a:t>
            </a:r>
          </a:p>
          <a:p>
            <a:r>
              <a:rPr lang="en-US" dirty="0" smtClean="0"/>
              <a:t>Complete the story of the takeover (very briefly)</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How to Profit from Russian Wheat Shortage (26 Aug 2010)</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Those days taught me a lot about hard work and patience. Four decades later, as I read news stories about the current travails of Russian wheat farmers, the memories of getting up on wet winter mornings for the pre-dawn goat milking - or having to drive a tractor when I was only six years old - engender a lot of empathy for the difficult challenges the wheat farmers face. </a:t>
            </a:r>
            <a:br>
              <a:rPr lang="en-US" dirty="0" smtClean="0"/>
            </a:br>
            <a:r>
              <a:rPr lang="en-US" dirty="0" smtClean="0"/>
              <a:t/>
            </a:r>
            <a:br>
              <a:rPr lang="en-US" dirty="0" smtClean="0"/>
            </a:br>
            <a:r>
              <a:rPr lang="en-US" dirty="0" smtClean="0"/>
              <a:t>Wild fires are racing through unharvested wheat fields, the result of a Russian heat wave that has destroyed more than one-fifth of that country's wheat crop. In addition to causing the farmers considerable pain, the crop losses have caused wheat prices to double this summer. </a:t>
            </a:r>
            <a:br>
              <a:rPr lang="en-US" dirty="0" smtClean="0"/>
            </a:br>
            <a:r>
              <a:rPr lang="en-US" dirty="0" smtClean="0"/>
              <a:t/>
            </a:r>
            <a:br>
              <a:rPr lang="en-US" dirty="0" smtClean="0"/>
            </a:br>
            <a:r>
              <a:rPr lang="en-US" dirty="0" smtClean="0"/>
              <a:t>This has spawned an export ban in Russia, which effectively removes the third-largest exporter in the world from the market. It's also created a major profit opportunity for U.S. investors. </a:t>
            </a:r>
            <a:br>
              <a:rPr lang="en-US" dirty="0" smtClean="0"/>
            </a:br>
            <a:r>
              <a:rPr lang="en-US" dirty="0" smtClean="0"/>
              <a:t/>
            </a:r>
            <a:br>
              <a:rPr lang="en-US" dirty="0" smtClean="0"/>
            </a:br>
            <a:r>
              <a:rPr lang="en-US" dirty="0" smtClean="0"/>
              <a:t>Let me explain. </a:t>
            </a:r>
            <a:br>
              <a:rPr lang="en-US" dirty="0" smtClean="0"/>
            </a:br>
            <a:r>
              <a:rPr lang="en-US" dirty="0" smtClean="0"/>
              <a:t/>
            </a:r>
            <a:br>
              <a:rPr lang="en-US" dirty="0" smtClean="0"/>
            </a:br>
            <a:r>
              <a:rPr lang="en-US" b="1" dirty="0" smtClean="0"/>
              <a:t>Anatomy of an Export Ban </a:t>
            </a:r>
            <a:br>
              <a:rPr lang="en-US" b="1" dirty="0" smtClean="0"/>
            </a:br>
            <a:r>
              <a:rPr lang="en-US" dirty="0" smtClean="0"/>
              <a:t>Russia initially banned exports of wheat, barley, rye, corn and flour from Aug. 15 to Dec. 31, and most observers now expect that ban to be extended into the spring. Russian officials have said they will reassess the ban on Oct. 31 - an announcement that caused a short-term buying imbalance known as a "lock-limit-up" situation (which had the shorts scrambling to cover their positions even as prices moved higher). </a:t>
            </a:r>
            <a:br>
              <a:rPr lang="en-US" dirty="0" smtClean="0"/>
            </a:br>
            <a:r>
              <a:rPr lang="en-US" dirty="0" smtClean="0"/>
              <a:t/>
            </a:r>
            <a:br>
              <a:rPr lang="en-US" dirty="0" smtClean="0"/>
            </a:br>
            <a:r>
              <a:rPr lang="en-US" dirty="0" smtClean="0"/>
              <a:t>The grain markets are currently "backfilling," a normal condition that leads to a near-term price decline after a major move up by a commodity. I expect that, in a few weeks, we will start to see prices resume their advance - after the market has had a chance to digest a move unlike anything we have seen in 37 years. There is a real chance that this winter's crop will be a driver for higher prices. We want to be ready for that one. </a:t>
            </a:r>
            <a:br>
              <a:rPr lang="en-US" dirty="0" smtClean="0"/>
            </a:br>
            <a:r>
              <a:rPr lang="en-US" dirty="0" smtClean="0"/>
              <a:t/>
            </a:r>
            <a:br>
              <a:rPr lang="en-US" dirty="0" smtClean="0"/>
            </a:br>
            <a:r>
              <a:rPr lang="en-US" dirty="0" smtClean="0"/>
              <a:t>In some locations in Europe, the summer heat wave has yet to break. This means that the heavy summer rains are running late, and are maybe just now starting. But what you really need to understand is that with a lack of rain soaking into the fields to prepare them for the next planting, farmers are stuck waiting. </a:t>
            </a:r>
            <a:br>
              <a:rPr lang="en-US" dirty="0" smtClean="0"/>
            </a:br>
            <a:r>
              <a:rPr lang="en-US" dirty="0" smtClean="0"/>
              <a:t/>
            </a:r>
            <a:br>
              <a:rPr lang="en-US" dirty="0" smtClean="0"/>
            </a:br>
            <a:r>
              <a:rPr lang="en-US" dirty="0" smtClean="0"/>
              <a:t>This lack of precipitation and scorching sun left the spring crop unharvested and burning out of control, at times. If a large volume of rain doesn't arrive soon, it will start to impact the next crop of wheat, - the "winter wheat" - which isn't even planted yet. This will be a key determinant of grain prices for 2011. </a:t>
            </a:r>
            <a:br>
              <a:rPr lang="en-US" dirty="0" smtClean="0"/>
            </a:br>
            <a:r>
              <a:rPr lang="en-US" dirty="0" smtClean="0"/>
              <a:t/>
            </a:r>
            <a:br>
              <a:rPr lang="en-US" dirty="0" smtClean="0"/>
            </a:br>
            <a:r>
              <a:rPr lang="en-US" dirty="0" smtClean="0"/>
              <a:t>In a forecast released earlier this month, the U.S. Department of Agriculture projected a Russian wheat harvest of 45 million tons or less - well below the original expectations of 53 million tons. The reality is even worse: Just yesterday (Monday), Russia said its grain harvest through last week was 40.3 million tons, down 38% from the year before. </a:t>
            </a:r>
            <a:br>
              <a:rPr lang="en-US" dirty="0" smtClean="0"/>
            </a:br>
            <a:r>
              <a:rPr lang="en-US" dirty="0" smtClean="0"/>
              <a:t/>
            </a:r>
            <a:br>
              <a:rPr lang="en-US" dirty="0" smtClean="0"/>
            </a:br>
            <a:r>
              <a:rPr lang="en-US" dirty="0" smtClean="0"/>
              <a:t>It gets worse: Just to meet its own needs, Russia needs to produce 77 million tons of wheat. But Russia is now saying that, in the most optimistic of circumstances, it could produce 65 million to 67 million tons for 2010 - although a more realistic forecast is for only 60 million tons. With national stocks of about 22 million to 24 million tons - and winter sowing needs to consider - this puts Russia's supply/demand balance "on a knife edge," according to a Reuters report filed from Moscow that came out yesterday evening. </a:t>
            </a:r>
            <a:br>
              <a:rPr lang="en-US" dirty="0" smtClean="0"/>
            </a:br>
            <a:r>
              <a:rPr lang="en-US" dirty="0" smtClean="0"/>
              <a:t/>
            </a:r>
            <a:br>
              <a:rPr lang="en-US" dirty="0" smtClean="0"/>
            </a:br>
            <a:r>
              <a:rPr lang="en-US" dirty="0" smtClean="0"/>
              <a:t>About 3.6 million tons had already been shipped abroad before Russia's Aug.15 export ban went into effect, analysts said. Now those forecasters are expecting Russia to import 1.5 million to 2 million tons of wheat. A report from the Vedomosti business daily last week said Russia could import at least 5 million tons. </a:t>
            </a:r>
            <a:br>
              <a:rPr lang="en-US" dirty="0" smtClean="0"/>
            </a:br>
            <a:r>
              <a:rPr lang="en-US" dirty="0" smtClean="0"/>
              <a:t/>
            </a:r>
            <a:br>
              <a:rPr lang="en-US" dirty="0" smtClean="0"/>
            </a:br>
            <a:r>
              <a:rPr lang="en-US" dirty="0" smtClean="0"/>
              <a:t>"If the weather continues, the damage to the spring wheat crop is probably done at this point," grain analyst Brian Liedl stated during a press briefing at the Minneapolis Grain Exchange earlier this month. "The big threat now is getting the winter wheat crop in the ground." </a:t>
            </a:r>
            <a:br>
              <a:rPr lang="en-US" dirty="0" smtClean="0"/>
            </a:br>
            <a:r>
              <a:rPr lang="en-US" dirty="0" smtClean="0"/>
              <a:t/>
            </a:r>
            <a:br>
              <a:rPr lang="en-US" dirty="0" smtClean="0"/>
            </a:br>
            <a:r>
              <a:rPr lang="en-US" dirty="0" smtClean="0"/>
              <a:t>This drop in current production - combined with those worries about next winter's wheat crop - prompted Russian Prime Minister Vladimir Putin to announce that the country was banning wheat exports at least until 2011. </a:t>
            </a:r>
            <a:br>
              <a:rPr lang="en-US" dirty="0" smtClean="0"/>
            </a:br>
            <a:r>
              <a:rPr lang="en-US" dirty="0" smtClean="0"/>
              <a:t/>
            </a:r>
            <a:br>
              <a:rPr lang="en-US" dirty="0" smtClean="0"/>
            </a:br>
            <a:r>
              <a:rPr lang="en-US" dirty="0" smtClean="0"/>
              <a:t>"I think it is expedient to temporarily ban exports of grain and grain products from Russia," said Putin, who even suggested that neighboring countries halt exports, too. "We shouldn't allow domestic prices in Russia to rise, and we need to preserve our cattle and build up supplies for next year." </a:t>
            </a:r>
            <a:br>
              <a:rPr lang="en-US" dirty="0" smtClean="0"/>
            </a:br>
            <a:r>
              <a:rPr lang="en-US" dirty="0" smtClean="0"/>
              <a:t/>
            </a:r>
            <a:br>
              <a:rPr lang="en-US" dirty="0" smtClean="0"/>
            </a:br>
            <a:r>
              <a:rPr lang="en-US" dirty="0" smtClean="0"/>
              <a:t>The USDA is now forecasting a drop of at least 10% - and possibly more - in grain output from the former Soviet Union breadbasket states of Russia, the Ukraine and Kazakhstan. Russian grain is a key ingredient in "unleavened" bread - a Middle East staple - with Egypt, Turkey, Syria, Iran and Libya ranking as the top importers. </a:t>
            </a:r>
            <a:br>
              <a:rPr lang="en-US" dirty="0" smtClean="0"/>
            </a:br>
            <a:r>
              <a:rPr lang="en-US" dirty="0" smtClean="0"/>
              <a:t/>
            </a:r>
            <a:br>
              <a:rPr lang="en-US" dirty="0" smtClean="0"/>
            </a:br>
            <a:r>
              <a:rPr lang="en-US" dirty="0" smtClean="0"/>
              <a:t>With a total cutoff of supply, Egypt and other countries will have to find a new supplier of the soft wheat that's a Russian specialty - a tall order in a world that possesses few other exporters. And Japan - famous for its Kobe beef - is reportedly sourcing livestock grains from the United States to make up for the loss of the supply it usually gets from Russia. </a:t>
            </a:r>
            <a:br>
              <a:rPr lang="en-US" dirty="0" smtClean="0"/>
            </a:br>
            <a:r>
              <a:rPr lang="en-US" dirty="0" smtClean="0"/>
              <a:t/>
            </a:r>
            <a:br>
              <a:rPr lang="en-US" dirty="0" smtClean="0"/>
            </a:br>
            <a:r>
              <a:rPr lang="en-US" dirty="0" smtClean="0"/>
              <a:t>The United States is expected to pick up the majority of the extra market share this year and next if the Russian export ban is extended. That means that U.S. farmers will profit from these additional supply disruptions. </a:t>
            </a:r>
            <a:br>
              <a:rPr lang="en-US" dirty="0" smtClean="0"/>
            </a:br>
            <a:r>
              <a:rPr lang="en-US" dirty="0" smtClean="0"/>
              <a:t/>
            </a:r>
            <a:br>
              <a:rPr lang="en-US" dirty="0" smtClean="0"/>
            </a:br>
            <a:r>
              <a:rPr lang="en-US" b="1" dirty="0" smtClean="0"/>
              <a:t>The Looming Profit Opportunity </a:t>
            </a:r>
            <a:br>
              <a:rPr lang="en-US" b="1" dirty="0" smtClean="0"/>
            </a:br>
            <a:r>
              <a:rPr lang="en-US" dirty="0" smtClean="0"/>
              <a:t>The good news is that, currently, world stocks of wheat stand at 174.8 million tons. Worldwide reserves of wheat stocks are projected to be 49.9 million tons higher than they were during the 2007-2008 period, when prices soared to record levels. However, if the winter crop is affected by continued extreme weather, do not be surprised to see new highs set in some of the must-have food staples. </a:t>
            </a:r>
            <a:br>
              <a:rPr lang="en-US" dirty="0" smtClean="0"/>
            </a:br>
            <a:r>
              <a:rPr lang="en-US" dirty="0" smtClean="0"/>
              <a:t/>
            </a:r>
            <a:br>
              <a:rPr lang="en-US" dirty="0" smtClean="0"/>
            </a:br>
            <a:r>
              <a:rPr lang="en-US" dirty="0" smtClean="0"/>
              <a:t>Currently, the United States is the only country with a major surplus in grains, with expectations of historic production in domestically grown corn and soybeans. If there are any additional crises in the world grain supply, it falls to the United States to meet that market demand. </a:t>
            </a:r>
            <a:br>
              <a:rPr lang="en-US" dirty="0" smtClean="0"/>
            </a:br>
            <a:r>
              <a:rPr lang="en-US" dirty="0" smtClean="0"/>
              <a:t/>
            </a:r>
            <a:br>
              <a:rPr lang="en-US" dirty="0" smtClean="0"/>
            </a:br>
            <a:r>
              <a:rPr lang="en-US" dirty="0" smtClean="0"/>
              <a:t>Luckily, the U.S. futures markets are the most transparent in the world. That doesn't mean that someone won't try to corner a market. Russia even did that in the 1970s - once. In fact, Putin's actions this month have those of us with a long memory and a healthy skepticism wondering if he isn't perhaps reaching back into history for a chance to make money today. </a:t>
            </a:r>
            <a:br>
              <a:rPr lang="en-US" dirty="0" smtClean="0"/>
            </a:br>
            <a:r>
              <a:rPr lang="en-US" dirty="0" smtClean="0"/>
              <a:t/>
            </a:r>
            <a:br>
              <a:rPr lang="en-US" dirty="0" smtClean="0"/>
            </a:br>
            <a:r>
              <a:rPr lang="en-US" dirty="0" smtClean="0"/>
              <a:t>For three profit strategies involving the projected world wheat shortage, please see the "Actions to Take" section that follows. </a:t>
            </a:r>
            <a:br>
              <a:rPr lang="en-US" dirty="0" smtClean="0"/>
            </a:br>
            <a:r>
              <a:rPr lang="en-US" dirty="0" smtClean="0"/>
              <a:t/>
            </a:r>
            <a:br>
              <a:rPr lang="en-US" dirty="0" smtClean="0"/>
            </a:br>
            <a:r>
              <a:rPr lang="en-US" dirty="0" smtClean="0"/>
              <a:t>Actions to Take: The weather in the next few weeks will decide the trajectory of wheat prices in the New Year. We will use rains and a pullback in prices to look for an entry point. </a:t>
            </a:r>
            <a:br>
              <a:rPr lang="en-US" dirty="0" smtClean="0"/>
            </a:br>
            <a:r>
              <a:rPr lang="en-US" dirty="0" smtClean="0"/>
              <a:t/>
            </a:r>
            <a:br>
              <a:rPr lang="en-US" dirty="0" smtClean="0"/>
            </a:br>
            <a:r>
              <a:rPr lang="en-US" dirty="0" smtClean="0"/>
              <a:t>There are three ways we can play this opportunity: </a:t>
            </a:r>
            <a:br>
              <a:rPr lang="en-US" dirty="0" smtClean="0"/>
            </a:br>
            <a:r>
              <a:rPr lang="en-US" dirty="0" smtClean="0"/>
              <a:t>-Exchange-traded funds (ETFs). </a:t>
            </a:r>
            <a:br>
              <a:rPr lang="en-US" dirty="0" smtClean="0"/>
            </a:br>
            <a:r>
              <a:rPr lang="en-US" dirty="0" smtClean="0"/>
              <a:t>-Options on futures. </a:t>
            </a:r>
            <a:br>
              <a:rPr lang="en-US" dirty="0" smtClean="0"/>
            </a:br>
            <a:r>
              <a:rPr lang="en-US" dirty="0" smtClean="0"/>
              <a:t>-And commodity futures themselves. </a:t>
            </a:r>
            <a:br>
              <a:rPr lang="en-US" dirty="0" smtClean="0"/>
            </a:br>
            <a:r>
              <a:rPr lang="en-US" dirty="0" smtClean="0"/>
              <a:t/>
            </a:r>
            <a:br>
              <a:rPr lang="en-US" dirty="0" smtClean="0"/>
            </a:br>
            <a:r>
              <a:rPr lang="en-US" dirty="0" smtClean="0"/>
              <a:t>Most major brokerages - including self-directed discount brokers - now provide futures accounts. Needless to say, take the time to do your own "due diligence." Make certain that these strategies have a place in - fit in with - you overall personal investment plan. And make sure that you understand the risks involved in trades that include unlimited potential risk. That said, this situation does pose a remarkable opportunity. So let's take a look at the strategies investors can use in each of the three areas we've outlined. </a:t>
            </a:r>
            <a:br>
              <a:rPr lang="en-US" dirty="0" smtClean="0"/>
            </a:br>
            <a:r>
              <a:rPr lang="en-US" dirty="0" smtClean="0"/>
              <a:t/>
            </a:r>
            <a:br>
              <a:rPr lang="en-US" dirty="0" smtClean="0"/>
            </a:br>
            <a:r>
              <a:rPr lang="en-US" dirty="0" smtClean="0"/>
              <a:t>Exchange-Traded Funds (ETFs): ETFs such as the choices that we outline here provide investors with access to managed, semi-diversified pools of futures contracts. Those pools sometimes include "swaps" and other investments that are designed to mimic the anticipated percentage move. You will want to research each individual ETF you are considering in order to understand how much of a "weighting" it has in the grain(s) or food(s) you wish to be exposed to. ETFs provide the lowest risk exposure to futures available. </a:t>
            </a:r>
            <a:br>
              <a:rPr lang="en-US" dirty="0" smtClean="0"/>
            </a:br>
            <a:r>
              <a:rPr lang="en-US" dirty="0" smtClean="0"/>
              <a:t/>
            </a:r>
            <a:br>
              <a:rPr lang="en-US" dirty="0" smtClean="0"/>
            </a:br>
            <a:r>
              <a:rPr lang="en-US" dirty="0" smtClean="0"/>
              <a:t>-PowerShares DB Agriculture Fund (NYSE: DBA). </a:t>
            </a:r>
            <a:br>
              <a:rPr lang="en-US" dirty="0" smtClean="0"/>
            </a:br>
            <a:r>
              <a:rPr lang="en-US" dirty="0" smtClean="0"/>
              <a:t>-iPath Dow Jones-UBS Agriculture Subindex Total Return ETN (NYSE: JJA). </a:t>
            </a:r>
            <a:br>
              <a:rPr lang="en-US" dirty="0" smtClean="0"/>
            </a:br>
            <a:r>
              <a:rPr lang="en-US" dirty="0" smtClean="0"/>
              <a:t>-E-TRACS UBS Bloomberg CMCI Agriculture ETN (NYSE: UAG). </a:t>
            </a:r>
            <a:br>
              <a:rPr lang="en-US" dirty="0" smtClean="0"/>
            </a:br>
            <a:r>
              <a:rPr lang="en-US" dirty="0" smtClean="0"/>
              <a:t>-E-TRACS UBS Bloomberg CMCI Food ETN (NYSE: FUD). </a:t>
            </a:r>
            <a:br>
              <a:rPr lang="en-US" dirty="0" smtClean="0"/>
            </a:br>
            <a:r>
              <a:rPr lang="en-US" dirty="0" smtClean="0"/>
              <a:t>-PowerShares DB Agriculture Long (NYSE: AGF). </a:t>
            </a:r>
            <a:br>
              <a:rPr lang="en-US" dirty="0" smtClean="0"/>
            </a:br>
            <a:r>
              <a:rPr lang="en-US" dirty="0" smtClean="0"/>
              <a:t/>
            </a:r>
            <a:br>
              <a:rPr lang="en-US" dirty="0" smtClean="0"/>
            </a:br>
            <a:r>
              <a:rPr lang="en-US" dirty="0" smtClean="0"/>
              <a:t>Currently, there are also two ETFs that provide exposure to the global agribusiness sector: The first one is the Market Vectors Agribusiness ETF (NYSE: MOO) and the second is called the PowerShares Global Agricultural Fund (Nasdaq: PAGG). These funds have a lot in common, exposure-wise. </a:t>
            </a:r>
            <a:br>
              <a:rPr lang="en-US" dirty="0" smtClean="0"/>
            </a:br>
            <a:r>
              <a:rPr lang="en-US" dirty="0" smtClean="0"/>
              <a:t/>
            </a:r>
            <a:br>
              <a:rPr lang="en-US" dirty="0" smtClean="0"/>
            </a:br>
            <a:r>
              <a:rPr lang="en-US" dirty="0" smtClean="0"/>
              <a:t>Options: We can use a number of successful strategies via options on ETFs, or options on futures. My favorite would be to buy options on futures for specific contracts of interest. So if you like the March 2011 contract, for instance, you would buy long "calls" on it in anticipation of a bullish move. A long call, or long put on a futures contract, gives you the right (but not the obligation) to convert. You will need to sell the position before it expires, or will be converted if it's in the money. This allows you to have direct exposure to the futures market, without any margin risk. </a:t>
            </a:r>
            <a:br>
              <a:rPr lang="en-US" dirty="0" smtClean="0"/>
            </a:br>
            <a:r>
              <a:rPr lang="en-US" dirty="0" smtClean="0"/>
              <a:t/>
            </a:r>
            <a:br>
              <a:rPr lang="en-US" dirty="0" smtClean="0"/>
            </a:br>
            <a:r>
              <a:rPr lang="en-US" dirty="0" smtClean="0"/>
              <a:t>The options-on-futures markets are notoriously illiquid and extremely hard to trade through anything that is not "at the money." On the bright side, as long as you are only buying long "calls" or "puts," you get the leverage of a futures trade without the margin exposure that a futures position typically carries. </a:t>
            </a:r>
            <a:br>
              <a:rPr lang="en-US" dirty="0" smtClean="0"/>
            </a:br>
            <a:r>
              <a:rPr lang="en-US" dirty="0" smtClean="0"/>
              <a:t/>
            </a:r>
            <a:br>
              <a:rPr lang="en-US" dirty="0" smtClean="0"/>
            </a:br>
            <a:r>
              <a:rPr lang="en-US" dirty="0" smtClean="0"/>
              <a:t>Futures: The third approach would be to buy futures directly. This opens up your risk levels, but it also gives you direct exposure to the underlying market without a lot of other variables. I would suggest that you get professional advice before placing trades in the futures pits. I like that you can play the difference between grain markets. These types of strategies are deployed if, for example, you think there will be demand for soft rice, but not for hard rice. Or, in the case of Egypt, you are expecting a real run on soft wheat, but not on hard wheat. </a:t>
            </a:r>
            <a:br>
              <a:rPr lang="en-US" dirty="0" smtClean="0"/>
            </a:br>
            <a:r>
              <a:rPr lang="en-US" dirty="0" smtClean="0"/>
              <a:t/>
            </a:r>
            <a:br>
              <a:rPr lang="en-US" dirty="0" smtClean="0"/>
            </a:br>
            <a:r>
              <a:rPr lang="en-US" dirty="0" smtClean="0"/>
              <a:t>Let's look for the price of grains to pull back a bit, from these overbought levels. We can let Mother Nature be our guide, telling us when to position a trade or trades in anticipation of a second upward bounce in the wheat market. At that point, we'll know a little more about weather conditions in such other global locales as Russia. As far as timing goes, we could be looking to make these moves sometime between the last part of September to the first of November as we get a feel for how the winter wheat crop is coming along. If we have a short fall, with a late planting, we could have a less-than-expected crop again. This would be the catalyst for a historic move in wheat prices. (</a:t>
            </a:r>
            <a:r>
              <a:rPr lang="en-US" b="1" i="1" dirty="0" smtClean="0">
                <a:hlinkClick r:id="rId3"/>
              </a:rPr>
              <a:t>Courtesy: Money Morning)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How to Profit from Russian Wheat Shortage (26 Aug 2010)</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Those days taught me a lot about hard work and patience. Four decades later, as I read news stories about the current travails of Russian wheat farmers, the memories of getting up on wet winter mornings for the pre-dawn goat milking - or having to drive a tractor when I was only six years old - engender a lot of empathy for the difficult challenges the wheat farmers face. </a:t>
            </a:r>
            <a:br>
              <a:rPr lang="en-US" dirty="0" smtClean="0"/>
            </a:br>
            <a:r>
              <a:rPr lang="en-US" dirty="0" smtClean="0"/>
              <a:t/>
            </a:r>
            <a:br>
              <a:rPr lang="en-US" dirty="0" smtClean="0"/>
            </a:br>
            <a:r>
              <a:rPr lang="en-US" dirty="0" smtClean="0"/>
              <a:t>Wild fires are racing through unharvested wheat fields, the result of a Russian heat wave that has destroyed more than one-fifth of that country's wheat crop. In addition to causing the farmers considerable pain, the crop losses have caused wheat prices to double this summer. </a:t>
            </a:r>
            <a:br>
              <a:rPr lang="en-US" dirty="0" smtClean="0"/>
            </a:br>
            <a:r>
              <a:rPr lang="en-US" dirty="0" smtClean="0"/>
              <a:t/>
            </a:r>
            <a:br>
              <a:rPr lang="en-US" dirty="0" smtClean="0"/>
            </a:br>
            <a:r>
              <a:rPr lang="en-US" dirty="0" smtClean="0"/>
              <a:t>This has spawned an export ban in Russia, which effectively removes the third-largest exporter in the world from the market. It's also created a major profit opportunity for U.S. investors. </a:t>
            </a:r>
            <a:br>
              <a:rPr lang="en-US" dirty="0" smtClean="0"/>
            </a:br>
            <a:r>
              <a:rPr lang="en-US" dirty="0" smtClean="0"/>
              <a:t/>
            </a:r>
            <a:br>
              <a:rPr lang="en-US" dirty="0" smtClean="0"/>
            </a:br>
            <a:r>
              <a:rPr lang="en-US" dirty="0" smtClean="0"/>
              <a:t>Let me explain. </a:t>
            </a:r>
            <a:br>
              <a:rPr lang="en-US" dirty="0" smtClean="0"/>
            </a:br>
            <a:r>
              <a:rPr lang="en-US" dirty="0" smtClean="0"/>
              <a:t/>
            </a:r>
            <a:br>
              <a:rPr lang="en-US" dirty="0" smtClean="0"/>
            </a:br>
            <a:r>
              <a:rPr lang="en-US" b="1" dirty="0" smtClean="0"/>
              <a:t>Anatomy of an Export Ban </a:t>
            </a:r>
            <a:br>
              <a:rPr lang="en-US" b="1" dirty="0" smtClean="0"/>
            </a:br>
            <a:r>
              <a:rPr lang="en-US" dirty="0" smtClean="0"/>
              <a:t>Russia initially banned exports of wheat, barley, rye, corn and flour from Aug. 15 to Dec. 31, and most observers now expect that ban to be extended into the spring. Russian officials have said they will reassess the ban on Oct. 31 - an announcement that caused a short-term buying imbalance known as a "lock-limit-up" situation (which had the shorts scrambling to cover their positions even as prices moved higher). </a:t>
            </a:r>
            <a:br>
              <a:rPr lang="en-US" dirty="0" smtClean="0"/>
            </a:br>
            <a:r>
              <a:rPr lang="en-US" dirty="0" smtClean="0"/>
              <a:t/>
            </a:r>
            <a:br>
              <a:rPr lang="en-US" dirty="0" smtClean="0"/>
            </a:br>
            <a:r>
              <a:rPr lang="en-US" dirty="0" smtClean="0"/>
              <a:t>The grain markets are currently "backfilling," a normal condition that leads to a near-term price decline after a major move up by a commodity. I expect that, in a few weeks, we will start to see prices resume their advance - after the market has had a chance to digest a move unlike anything we have seen in 37 years. There is a real chance that this winter's crop will be a driver for higher prices. We want to be ready for that one. </a:t>
            </a:r>
            <a:br>
              <a:rPr lang="en-US" dirty="0" smtClean="0"/>
            </a:br>
            <a:r>
              <a:rPr lang="en-US" dirty="0" smtClean="0"/>
              <a:t/>
            </a:r>
            <a:br>
              <a:rPr lang="en-US" dirty="0" smtClean="0"/>
            </a:br>
            <a:r>
              <a:rPr lang="en-US" dirty="0" smtClean="0"/>
              <a:t>In some locations in Europe, the summer heat wave has yet to break. This means that the heavy summer rains are running late, and are maybe just now starting. But what you really need to understand is that with a lack of rain soaking into the fields to prepare them for the next planting, farmers are stuck waiting. </a:t>
            </a:r>
            <a:br>
              <a:rPr lang="en-US" dirty="0" smtClean="0"/>
            </a:br>
            <a:r>
              <a:rPr lang="en-US" dirty="0" smtClean="0"/>
              <a:t/>
            </a:r>
            <a:br>
              <a:rPr lang="en-US" dirty="0" smtClean="0"/>
            </a:br>
            <a:r>
              <a:rPr lang="en-US" dirty="0" smtClean="0"/>
              <a:t>This lack of precipitation and scorching sun left the spring crop unharvested and burning out of control, at times. If a large volume of rain doesn't arrive soon, it will start to impact the next crop of wheat, - the "winter wheat" - which isn't even planted yet. This will be a key determinant of grain prices for 2011. </a:t>
            </a:r>
            <a:br>
              <a:rPr lang="en-US" dirty="0" smtClean="0"/>
            </a:br>
            <a:r>
              <a:rPr lang="en-US" dirty="0" smtClean="0"/>
              <a:t/>
            </a:r>
            <a:br>
              <a:rPr lang="en-US" dirty="0" smtClean="0"/>
            </a:br>
            <a:r>
              <a:rPr lang="en-US" dirty="0" smtClean="0"/>
              <a:t>In a forecast released earlier this month, the U.S. Department of Agriculture projected a Russian wheat harvest of 45 million tons or less - well below the original expectations of 53 million tons. The reality is even worse: Just yesterday (Monday), Russia said its grain harvest through last week was 40.3 million tons, down 38% from the year before. </a:t>
            </a:r>
            <a:br>
              <a:rPr lang="en-US" dirty="0" smtClean="0"/>
            </a:br>
            <a:r>
              <a:rPr lang="en-US" dirty="0" smtClean="0"/>
              <a:t/>
            </a:r>
            <a:br>
              <a:rPr lang="en-US" dirty="0" smtClean="0"/>
            </a:br>
            <a:r>
              <a:rPr lang="en-US" dirty="0" smtClean="0"/>
              <a:t>It gets worse: Just to meet its own needs, Russia needs to produce 77 million tons of wheat. But Russia is now saying that, in the most optimistic of circumstances, it could produce 65 million to 67 million tons for 2010 - although a more realistic forecast is for only 60 million tons. With national stocks of about 22 million to 24 million tons - and winter sowing needs to consider - this puts Russia's supply/demand balance "on a knife edge," according to a Reuters report filed from Moscow that came out yesterday evening. </a:t>
            </a:r>
            <a:br>
              <a:rPr lang="en-US" dirty="0" smtClean="0"/>
            </a:br>
            <a:r>
              <a:rPr lang="en-US" dirty="0" smtClean="0"/>
              <a:t/>
            </a:r>
            <a:br>
              <a:rPr lang="en-US" dirty="0" smtClean="0"/>
            </a:br>
            <a:r>
              <a:rPr lang="en-US" dirty="0" smtClean="0"/>
              <a:t>About 3.6 million tons had already been shipped abroad before Russia's Aug.15 export ban went into effect, analysts said. Now those forecasters are expecting Russia to import 1.5 million to 2 million tons of wheat. A report from the Vedomosti business daily last week said Russia could import at least 5 million tons. </a:t>
            </a:r>
            <a:br>
              <a:rPr lang="en-US" dirty="0" smtClean="0"/>
            </a:br>
            <a:r>
              <a:rPr lang="en-US" dirty="0" smtClean="0"/>
              <a:t/>
            </a:r>
            <a:br>
              <a:rPr lang="en-US" dirty="0" smtClean="0"/>
            </a:br>
            <a:r>
              <a:rPr lang="en-US" dirty="0" smtClean="0"/>
              <a:t>"If the weather continues, the damage to the spring wheat crop is probably done at this point," grain analyst Brian Liedl stated during a press briefing at the Minneapolis Grain Exchange earlier this month. "The big threat now is getting the winter wheat crop in the ground." </a:t>
            </a:r>
            <a:br>
              <a:rPr lang="en-US" dirty="0" smtClean="0"/>
            </a:br>
            <a:r>
              <a:rPr lang="en-US" dirty="0" smtClean="0"/>
              <a:t/>
            </a:r>
            <a:br>
              <a:rPr lang="en-US" dirty="0" smtClean="0"/>
            </a:br>
            <a:r>
              <a:rPr lang="en-US" dirty="0" smtClean="0"/>
              <a:t>This drop in current production - combined with those worries about next winter's wheat crop - prompted Russian Prime Minister Vladimir Putin to announce that the country was banning wheat exports at least until 2011. </a:t>
            </a:r>
            <a:br>
              <a:rPr lang="en-US" dirty="0" smtClean="0"/>
            </a:br>
            <a:r>
              <a:rPr lang="en-US" dirty="0" smtClean="0"/>
              <a:t/>
            </a:r>
            <a:br>
              <a:rPr lang="en-US" dirty="0" smtClean="0"/>
            </a:br>
            <a:r>
              <a:rPr lang="en-US" dirty="0" smtClean="0"/>
              <a:t>"I think it is expedient to temporarily ban exports of grain and grain products from Russia," said Putin, who even suggested that neighboring countries halt exports, too. "We shouldn't allow domestic prices in Russia to rise, and we need to preserve our cattle and build up supplies for next year." </a:t>
            </a:r>
            <a:br>
              <a:rPr lang="en-US" dirty="0" smtClean="0"/>
            </a:br>
            <a:r>
              <a:rPr lang="en-US" dirty="0" smtClean="0"/>
              <a:t/>
            </a:r>
            <a:br>
              <a:rPr lang="en-US" dirty="0" smtClean="0"/>
            </a:br>
            <a:r>
              <a:rPr lang="en-US" dirty="0" smtClean="0"/>
              <a:t>The USDA is now forecasting a drop of at least 10% - and possibly more - in grain output from the former Soviet Union breadbasket states of Russia, the Ukraine and Kazakhstan. Russian grain is a key ingredient in "unleavened" bread - a Middle East staple - with Egypt, Turkey, Syria, Iran and Libya ranking as the top importers. </a:t>
            </a:r>
            <a:br>
              <a:rPr lang="en-US" dirty="0" smtClean="0"/>
            </a:br>
            <a:r>
              <a:rPr lang="en-US" dirty="0" smtClean="0"/>
              <a:t/>
            </a:r>
            <a:br>
              <a:rPr lang="en-US" dirty="0" smtClean="0"/>
            </a:br>
            <a:r>
              <a:rPr lang="en-US" dirty="0" smtClean="0"/>
              <a:t>With a total cutoff of supply, Egypt and other countries will have to find a new supplier of the soft wheat that's a Russian specialty - a tall order in a world that possesses few other exporters. And Japan - famous for its Kobe beef - is reportedly sourcing livestock grains from the United States to make up for the loss of the supply it usually gets from Russia. </a:t>
            </a:r>
            <a:br>
              <a:rPr lang="en-US" dirty="0" smtClean="0"/>
            </a:br>
            <a:r>
              <a:rPr lang="en-US" dirty="0" smtClean="0"/>
              <a:t/>
            </a:r>
            <a:br>
              <a:rPr lang="en-US" dirty="0" smtClean="0"/>
            </a:br>
            <a:r>
              <a:rPr lang="en-US" dirty="0" smtClean="0"/>
              <a:t>The United States is expected to pick up the majority of the extra market share this year and next if the Russian export ban is extended. That means that U.S. farmers will profit from these additional supply disruptions. </a:t>
            </a:r>
            <a:br>
              <a:rPr lang="en-US" dirty="0" smtClean="0"/>
            </a:br>
            <a:r>
              <a:rPr lang="en-US" dirty="0" smtClean="0"/>
              <a:t/>
            </a:r>
            <a:br>
              <a:rPr lang="en-US" dirty="0" smtClean="0"/>
            </a:br>
            <a:r>
              <a:rPr lang="en-US" b="1" dirty="0" smtClean="0"/>
              <a:t>The Looming Profit Opportunity </a:t>
            </a:r>
            <a:br>
              <a:rPr lang="en-US" b="1" dirty="0" smtClean="0"/>
            </a:br>
            <a:r>
              <a:rPr lang="en-US" dirty="0" smtClean="0"/>
              <a:t>The good news is that, currently, world stocks of wheat stand at 174.8 million tons. Worldwide reserves of wheat stocks are projected to be 49.9 million tons higher than they were during the 2007-2008 period, when prices soared to record levels. However, if the winter crop is affected by continued extreme weather, do not be surprised to see new highs set in some of the must-have food staples. </a:t>
            </a:r>
            <a:br>
              <a:rPr lang="en-US" dirty="0" smtClean="0"/>
            </a:br>
            <a:r>
              <a:rPr lang="en-US" dirty="0" smtClean="0"/>
              <a:t/>
            </a:r>
            <a:br>
              <a:rPr lang="en-US" dirty="0" smtClean="0"/>
            </a:br>
            <a:r>
              <a:rPr lang="en-US" dirty="0" smtClean="0"/>
              <a:t>Currently, the United States is the only country with a major surplus in grains, with expectations of historic production in domestically grown corn and soybeans. If there are any additional crises in the world grain supply, it falls to the United States to meet that market demand. </a:t>
            </a:r>
            <a:br>
              <a:rPr lang="en-US" dirty="0" smtClean="0"/>
            </a:br>
            <a:r>
              <a:rPr lang="en-US" dirty="0" smtClean="0"/>
              <a:t/>
            </a:r>
            <a:br>
              <a:rPr lang="en-US" dirty="0" smtClean="0"/>
            </a:br>
            <a:r>
              <a:rPr lang="en-US" dirty="0" smtClean="0"/>
              <a:t>Luckily, the U.S. futures markets are the most transparent in the world. That doesn't mean that someone won't try to corner a market. Russia even did that in the 1970s - once. In fact, Putin's actions this month have those of us with a long memory and a healthy skepticism wondering if he isn't perhaps reaching back into history for a chance to make money today. </a:t>
            </a:r>
            <a:br>
              <a:rPr lang="en-US" dirty="0" smtClean="0"/>
            </a:br>
            <a:r>
              <a:rPr lang="en-US" dirty="0" smtClean="0"/>
              <a:t/>
            </a:r>
            <a:br>
              <a:rPr lang="en-US" dirty="0" smtClean="0"/>
            </a:br>
            <a:r>
              <a:rPr lang="en-US" dirty="0" smtClean="0"/>
              <a:t>For three profit strategies involving the projected world wheat shortage, please see the "Actions to Take" section that follows. </a:t>
            </a:r>
            <a:br>
              <a:rPr lang="en-US" dirty="0" smtClean="0"/>
            </a:br>
            <a:r>
              <a:rPr lang="en-US" dirty="0" smtClean="0"/>
              <a:t/>
            </a:r>
            <a:br>
              <a:rPr lang="en-US" dirty="0" smtClean="0"/>
            </a:br>
            <a:r>
              <a:rPr lang="en-US" dirty="0" smtClean="0"/>
              <a:t>Actions to Take: The weather in the next few weeks will decide the trajectory of wheat prices in the New Year. We will use rains and a pullback in prices to look for an entry point. </a:t>
            </a:r>
            <a:br>
              <a:rPr lang="en-US" dirty="0" smtClean="0"/>
            </a:br>
            <a:r>
              <a:rPr lang="en-US" dirty="0" smtClean="0"/>
              <a:t/>
            </a:r>
            <a:br>
              <a:rPr lang="en-US" dirty="0" smtClean="0"/>
            </a:br>
            <a:r>
              <a:rPr lang="en-US" dirty="0" smtClean="0"/>
              <a:t>There are three ways we can play this opportunity: </a:t>
            </a:r>
            <a:br>
              <a:rPr lang="en-US" dirty="0" smtClean="0"/>
            </a:br>
            <a:r>
              <a:rPr lang="en-US" dirty="0" smtClean="0"/>
              <a:t>-Exchange-traded funds (ETFs). </a:t>
            </a:r>
            <a:br>
              <a:rPr lang="en-US" dirty="0" smtClean="0"/>
            </a:br>
            <a:r>
              <a:rPr lang="en-US" dirty="0" smtClean="0"/>
              <a:t>-Options on futures. </a:t>
            </a:r>
            <a:br>
              <a:rPr lang="en-US" dirty="0" smtClean="0"/>
            </a:br>
            <a:r>
              <a:rPr lang="en-US" dirty="0" smtClean="0"/>
              <a:t>-And commodity futures themselves. </a:t>
            </a:r>
            <a:br>
              <a:rPr lang="en-US" dirty="0" smtClean="0"/>
            </a:br>
            <a:r>
              <a:rPr lang="en-US" dirty="0" smtClean="0"/>
              <a:t/>
            </a:r>
            <a:br>
              <a:rPr lang="en-US" dirty="0" smtClean="0"/>
            </a:br>
            <a:r>
              <a:rPr lang="en-US" dirty="0" smtClean="0"/>
              <a:t>Most major brokerages - including self-directed discount brokers - now provide futures accounts. Needless to say, take the time to do your own "due diligence." Make certain that these strategies have a place in - fit in with - you overall personal investment plan. And make sure that you understand the risks involved in trades that include unlimited potential risk. That said, this situation does pose a remarkable opportunity. So let's take a look at the strategies investors can use in each of the three areas we've outlined. </a:t>
            </a:r>
            <a:br>
              <a:rPr lang="en-US" dirty="0" smtClean="0"/>
            </a:br>
            <a:r>
              <a:rPr lang="en-US" dirty="0" smtClean="0"/>
              <a:t/>
            </a:r>
            <a:br>
              <a:rPr lang="en-US" dirty="0" smtClean="0"/>
            </a:br>
            <a:r>
              <a:rPr lang="en-US" dirty="0" smtClean="0"/>
              <a:t>Exchange-Traded Funds (ETFs): ETFs such as the choices that we outline here provide investors with access to managed, semi-diversified pools of futures contracts. Those pools sometimes include "swaps" and other investments that are designed to mimic the anticipated percentage move. You will want to research each individual ETF you are considering in order to understand how much of a "weighting" it has in the grain(s) or food(s) you wish to be exposed to. ETFs provide the lowest risk exposure to futures available. </a:t>
            </a:r>
            <a:br>
              <a:rPr lang="en-US" dirty="0" smtClean="0"/>
            </a:br>
            <a:r>
              <a:rPr lang="en-US" dirty="0" smtClean="0"/>
              <a:t/>
            </a:r>
            <a:br>
              <a:rPr lang="en-US" dirty="0" smtClean="0"/>
            </a:br>
            <a:r>
              <a:rPr lang="en-US" dirty="0" smtClean="0"/>
              <a:t>-PowerShares DB Agriculture Fund (NYSE: DBA). </a:t>
            </a:r>
            <a:br>
              <a:rPr lang="en-US" dirty="0" smtClean="0"/>
            </a:br>
            <a:r>
              <a:rPr lang="en-US" dirty="0" smtClean="0"/>
              <a:t>-iPath Dow Jones-UBS Agriculture Subindex Total Return ETN (NYSE: JJA). </a:t>
            </a:r>
            <a:br>
              <a:rPr lang="en-US" dirty="0" smtClean="0"/>
            </a:br>
            <a:r>
              <a:rPr lang="en-US" dirty="0" smtClean="0"/>
              <a:t>-E-TRACS UBS Bloomberg CMCI Agriculture ETN (NYSE: UAG). </a:t>
            </a:r>
            <a:br>
              <a:rPr lang="en-US" dirty="0" smtClean="0"/>
            </a:br>
            <a:r>
              <a:rPr lang="en-US" dirty="0" smtClean="0"/>
              <a:t>-E-TRACS UBS Bloomberg CMCI Food ETN (NYSE: FUD). </a:t>
            </a:r>
            <a:br>
              <a:rPr lang="en-US" dirty="0" smtClean="0"/>
            </a:br>
            <a:r>
              <a:rPr lang="en-US" dirty="0" smtClean="0"/>
              <a:t>-PowerShares DB Agriculture Long (NYSE: AGF). </a:t>
            </a:r>
            <a:br>
              <a:rPr lang="en-US" dirty="0" smtClean="0"/>
            </a:br>
            <a:r>
              <a:rPr lang="en-US" dirty="0" smtClean="0"/>
              <a:t/>
            </a:r>
            <a:br>
              <a:rPr lang="en-US" dirty="0" smtClean="0"/>
            </a:br>
            <a:r>
              <a:rPr lang="en-US" dirty="0" smtClean="0"/>
              <a:t>Currently, there are also two ETFs that provide exposure to the global agribusiness sector: The first one is the Market Vectors Agribusiness ETF (NYSE: MOO) and the second is called the PowerShares Global Agricultural Fund (Nasdaq: PAGG). These funds have a lot in common, exposure-wise. </a:t>
            </a:r>
            <a:br>
              <a:rPr lang="en-US" dirty="0" smtClean="0"/>
            </a:br>
            <a:r>
              <a:rPr lang="en-US" dirty="0" smtClean="0"/>
              <a:t/>
            </a:r>
            <a:br>
              <a:rPr lang="en-US" dirty="0" smtClean="0"/>
            </a:br>
            <a:r>
              <a:rPr lang="en-US" dirty="0" smtClean="0"/>
              <a:t>Options: We can use a number of successful strategies via options on ETFs, or options on futures. My favorite would be to buy options on futures for specific contracts of interest. So if you like the March 2011 contract, for instance, you would buy long "calls" on it in anticipation of a bullish move. A long call, or long put on a futures contract, gives you the right (but not the obligation) to convert. You will need to sell the position before it expires, or will be converted if it's in the money. This allows you to have direct exposure to the futures market, without any margin risk. </a:t>
            </a:r>
            <a:br>
              <a:rPr lang="en-US" dirty="0" smtClean="0"/>
            </a:br>
            <a:r>
              <a:rPr lang="en-US" dirty="0" smtClean="0"/>
              <a:t/>
            </a:r>
            <a:br>
              <a:rPr lang="en-US" dirty="0" smtClean="0"/>
            </a:br>
            <a:r>
              <a:rPr lang="en-US" dirty="0" smtClean="0"/>
              <a:t>The options-on-futures markets are notoriously illiquid and extremely hard to trade through anything that is not "at the money." On the bright side, as long as you are only buying long "calls" or "puts," you get the leverage of a futures trade without the margin exposure that a futures position typically carries. </a:t>
            </a:r>
            <a:br>
              <a:rPr lang="en-US" dirty="0" smtClean="0"/>
            </a:br>
            <a:r>
              <a:rPr lang="en-US" dirty="0" smtClean="0"/>
              <a:t/>
            </a:r>
            <a:br>
              <a:rPr lang="en-US" dirty="0" smtClean="0"/>
            </a:br>
            <a:r>
              <a:rPr lang="en-US" dirty="0" smtClean="0"/>
              <a:t>Futures: The third approach would be to buy futures directly. This opens up your risk levels, but it also gives you direct exposure to the underlying market without a lot of other variables. I would suggest that you get professional advice before placing trades in the futures pits. I like that you can play the difference between grain markets. These types of strategies are deployed if, for example, you think there will be demand for soft rice, but not for hard rice. Or, in the case of Egypt, you are expecting a real run on soft wheat, but not on hard wheat. </a:t>
            </a:r>
            <a:br>
              <a:rPr lang="en-US" dirty="0" smtClean="0"/>
            </a:br>
            <a:r>
              <a:rPr lang="en-US" dirty="0" smtClean="0"/>
              <a:t/>
            </a:r>
            <a:br>
              <a:rPr lang="en-US" dirty="0" smtClean="0"/>
            </a:br>
            <a:r>
              <a:rPr lang="en-US" dirty="0" smtClean="0"/>
              <a:t>Let's look for the price of grains to pull back a bit, from these overbought levels. We can let Mother Nature be our guide, telling us when to position a trade or trades in anticipation of a second upward bounce in the wheat market. At that point, we'll know a little more about weather conditions in such other global locales as Russia. As far as timing goes, we could be looking to make these moves sometime between the last part of September to the first of November as we get a feel for how the winter wheat crop is coming along. If we have a short fall, with a late planting, we could have a less-than-expected crop again. This would be the catalyst for a historic move in wheat prices. (</a:t>
            </a:r>
            <a:r>
              <a:rPr lang="en-US" b="1" i="1" dirty="0" smtClean="0">
                <a:hlinkClick r:id="rId3"/>
              </a:rPr>
              <a:t>Courtesy: Money Morning)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How to Profit from Russian Wheat Shortage (26 Aug 2010)</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Those days taught me a lot about hard work and patience. Four decades later, as I read news stories about the current travails of Russian wheat farmers, the memories of getting up on wet winter mornings for the pre-dawn goat milking - or having to drive a tractor when I was only six years old - engender a lot of empathy for the difficult challenges the wheat farmers face. </a:t>
            </a:r>
            <a:br>
              <a:rPr lang="en-US" dirty="0" smtClean="0"/>
            </a:br>
            <a:r>
              <a:rPr lang="en-US" dirty="0" smtClean="0"/>
              <a:t/>
            </a:r>
            <a:br>
              <a:rPr lang="en-US" dirty="0" smtClean="0"/>
            </a:br>
            <a:r>
              <a:rPr lang="en-US" dirty="0" smtClean="0"/>
              <a:t>Wild fires are racing through unharvested wheat fields, the result of a Russian heat wave that has destroyed more than one-fifth of that country's wheat crop. In addition to causing the farmers considerable pain, the crop losses have caused wheat prices to double this summer. </a:t>
            </a:r>
            <a:br>
              <a:rPr lang="en-US" dirty="0" smtClean="0"/>
            </a:br>
            <a:r>
              <a:rPr lang="en-US" dirty="0" smtClean="0"/>
              <a:t/>
            </a:r>
            <a:br>
              <a:rPr lang="en-US" dirty="0" smtClean="0"/>
            </a:br>
            <a:r>
              <a:rPr lang="en-US" dirty="0" smtClean="0"/>
              <a:t>This has spawned an export ban in Russia, which effectively removes the third-largest exporter in the world from the market. It's also created a major profit opportunity for U.S. investors. </a:t>
            </a:r>
            <a:br>
              <a:rPr lang="en-US" dirty="0" smtClean="0"/>
            </a:br>
            <a:r>
              <a:rPr lang="en-US" dirty="0" smtClean="0"/>
              <a:t/>
            </a:r>
            <a:br>
              <a:rPr lang="en-US" dirty="0" smtClean="0"/>
            </a:br>
            <a:r>
              <a:rPr lang="en-US" dirty="0" smtClean="0"/>
              <a:t>Let me explain. </a:t>
            </a:r>
            <a:br>
              <a:rPr lang="en-US" dirty="0" smtClean="0"/>
            </a:br>
            <a:r>
              <a:rPr lang="en-US" dirty="0" smtClean="0"/>
              <a:t/>
            </a:r>
            <a:br>
              <a:rPr lang="en-US" dirty="0" smtClean="0"/>
            </a:br>
            <a:r>
              <a:rPr lang="en-US" b="1" dirty="0" smtClean="0"/>
              <a:t>Anatomy of an Export Ban </a:t>
            </a:r>
            <a:br>
              <a:rPr lang="en-US" b="1" dirty="0" smtClean="0"/>
            </a:br>
            <a:r>
              <a:rPr lang="en-US" dirty="0" smtClean="0"/>
              <a:t>Russia initially banned exports of wheat, barley, rye, corn and flour from Aug. 15 to Dec. 31, and most observers now expect that ban to be extended into the spring. Russian officials have said they will reassess the ban on Oct. 31 - an announcement that caused a short-term buying imbalance known as a "lock-limit-up" situation (which had the shorts scrambling to cover their positions even as prices moved higher). </a:t>
            </a:r>
            <a:br>
              <a:rPr lang="en-US" dirty="0" smtClean="0"/>
            </a:br>
            <a:r>
              <a:rPr lang="en-US" dirty="0" smtClean="0"/>
              <a:t/>
            </a:r>
            <a:br>
              <a:rPr lang="en-US" dirty="0" smtClean="0"/>
            </a:br>
            <a:r>
              <a:rPr lang="en-US" dirty="0" smtClean="0"/>
              <a:t>The grain markets are currently "backfilling," a normal condition that leads to a near-term price decline after a major move up by a commodity. I expect that, in a few weeks, we will start to see prices resume their advance - after the market has had a chance to digest a move unlike anything we have seen in 37 years. There is a real chance that this winter's crop will be a driver for higher prices. We want to be ready for that one. </a:t>
            </a:r>
            <a:br>
              <a:rPr lang="en-US" dirty="0" smtClean="0"/>
            </a:br>
            <a:r>
              <a:rPr lang="en-US" dirty="0" smtClean="0"/>
              <a:t/>
            </a:r>
            <a:br>
              <a:rPr lang="en-US" dirty="0" smtClean="0"/>
            </a:br>
            <a:r>
              <a:rPr lang="en-US" dirty="0" smtClean="0"/>
              <a:t>In some locations in Europe, the summer heat wave has yet to break. This means that the heavy summer rains are running late, and are maybe just now starting. But what you really need to understand is that with a lack of rain soaking into the fields to prepare them for the next planting, farmers are stuck waiting. </a:t>
            </a:r>
            <a:br>
              <a:rPr lang="en-US" dirty="0" smtClean="0"/>
            </a:br>
            <a:r>
              <a:rPr lang="en-US" dirty="0" smtClean="0"/>
              <a:t/>
            </a:r>
            <a:br>
              <a:rPr lang="en-US" dirty="0" smtClean="0"/>
            </a:br>
            <a:r>
              <a:rPr lang="en-US" dirty="0" smtClean="0"/>
              <a:t>This lack of precipitation and scorching sun left the spring crop unharvested and burning out of control, at times. If a large volume of rain doesn't arrive soon, it will start to impact the next crop of wheat, - the "winter wheat" - which isn't even planted yet. This will be a key determinant of grain prices for 2011. </a:t>
            </a:r>
            <a:br>
              <a:rPr lang="en-US" dirty="0" smtClean="0"/>
            </a:br>
            <a:r>
              <a:rPr lang="en-US" dirty="0" smtClean="0"/>
              <a:t/>
            </a:r>
            <a:br>
              <a:rPr lang="en-US" dirty="0" smtClean="0"/>
            </a:br>
            <a:r>
              <a:rPr lang="en-US" dirty="0" smtClean="0"/>
              <a:t>In a forecast released earlier this month, the U.S. Department of Agriculture projected a Russian wheat harvest of 45 million tons or less - well below the original expectations of 53 million tons. The reality is even worse: Just yesterday (Monday), Russia said its grain harvest through last week was 40.3 million tons, down 38% from the year before. </a:t>
            </a:r>
            <a:br>
              <a:rPr lang="en-US" dirty="0" smtClean="0"/>
            </a:br>
            <a:r>
              <a:rPr lang="en-US" dirty="0" smtClean="0"/>
              <a:t/>
            </a:r>
            <a:br>
              <a:rPr lang="en-US" dirty="0" smtClean="0"/>
            </a:br>
            <a:r>
              <a:rPr lang="en-US" dirty="0" smtClean="0"/>
              <a:t>It gets worse: Just to meet its own needs, Russia needs to produce 77 million tons of wheat. But Russia is now saying that, in the most optimistic of circumstances, it could produce 65 million to 67 million tons for 2010 - although a more realistic forecast is for only 60 million tons. With national stocks of about 22 million to 24 million tons - and winter sowing needs to consider - this puts Russia's supply/demand balance "on a knife edge," according to a Reuters report filed from Moscow that came out yesterday evening. </a:t>
            </a:r>
            <a:br>
              <a:rPr lang="en-US" dirty="0" smtClean="0"/>
            </a:br>
            <a:r>
              <a:rPr lang="en-US" dirty="0" smtClean="0"/>
              <a:t/>
            </a:r>
            <a:br>
              <a:rPr lang="en-US" dirty="0" smtClean="0"/>
            </a:br>
            <a:r>
              <a:rPr lang="en-US" dirty="0" smtClean="0"/>
              <a:t>About 3.6 million tons had already been shipped abroad before Russia's Aug.15 export ban went into effect, analysts said. Now those forecasters are expecting Russia to import 1.5 million to 2 million tons of wheat. A report from the Vedomosti business daily last week said Russia could import at least 5 million tons. </a:t>
            </a:r>
            <a:br>
              <a:rPr lang="en-US" dirty="0" smtClean="0"/>
            </a:br>
            <a:r>
              <a:rPr lang="en-US" dirty="0" smtClean="0"/>
              <a:t/>
            </a:r>
            <a:br>
              <a:rPr lang="en-US" dirty="0" smtClean="0"/>
            </a:br>
            <a:r>
              <a:rPr lang="en-US" dirty="0" smtClean="0"/>
              <a:t>"If the weather continues, the damage to the spring wheat crop is probably done at this point," grain analyst Brian Liedl stated during a press briefing at the Minneapolis Grain Exchange earlier this month. "The big threat now is getting the winter wheat crop in the ground." </a:t>
            </a:r>
            <a:br>
              <a:rPr lang="en-US" dirty="0" smtClean="0"/>
            </a:br>
            <a:r>
              <a:rPr lang="en-US" dirty="0" smtClean="0"/>
              <a:t/>
            </a:r>
            <a:br>
              <a:rPr lang="en-US" dirty="0" smtClean="0"/>
            </a:br>
            <a:r>
              <a:rPr lang="en-US" dirty="0" smtClean="0"/>
              <a:t>This drop in current production - combined with those worries about next winter's wheat crop - prompted Russian Prime Minister Vladimir Putin to announce that the country was banning wheat exports at least until 2011. </a:t>
            </a:r>
            <a:br>
              <a:rPr lang="en-US" dirty="0" smtClean="0"/>
            </a:br>
            <a:r>
              <a:rPr lang="en-US" dirty="0" smtClean="0"/>
              <a:t/>
            </a:r>
            <a:br>
              <a:rPr lang="en-US" dirty="0" smtClean="0"/>
            </a:br>
            <a:r>
              <a:rPr lang="en-US" dirty="0" smtClean="0"/>
              <a:t>"I think it is expedient to temporarily ban exports of grain and grain products from Russia," said Putin, who even suggested that neighboring countries halt exports, too. "We shouldn't allow domestic prices in Russia to rise, and we need to preserve our cattle and build up supplies for next year." </a:t>
            </a:r>
            <a:br>
              <a:rPr lang="en-US" dirty="0" smtClean="0"/>
            </a:br>
            <a:r>
              <a:rPr lang="en-US" dirty="0" smtClean="0"/>
              <a:t/>
            </a:r>
            <a:br>
              <a:rPr lang="en-US" dirty="0" smtClean="0"/>
            </a:br>
            <a:r>
              <a:rPr lang="en-US" dirty="0" smtClean="0"/>
              <a:t>The USDA is now forecasting a drop of at least 10% - and possibly more - in grain output from the former Soviet Union breadbasket states of Russia, the Ukraine and Kazakhstan. Russian grain is a key ingredient in "unleavened" bread - a Middle East staple - with Egypt, Turkey, Syria, Iran and Libya ranking as the top importers. </a:t>
            </a:r>
            <a:br>
              <a:rPr lang="en-US" dirty="0" smtClean="0"/>
            </a:br>
            <a:r>
              <a:rPr lang="en-US" dirty="0" smtClean="0"/>
              <a:t/>
            </a:r>
            <a:br>
              <a:rPr lang="en-US" dirty="0" smtClean="0"/>
            </a:br>
            <a:r>
              <a:rPr lang="en-US" dirty="0" smtClean="0"/>
              <a:t>With a total cutoff of supply, Egypt and other countries will have to find a new supplier of the soft wheat that's a Russian specialty - a tall order in a world that possesses few other exporters. And Japan - famous for its Kobe beef - is reportedly sourcing livestock grains from the United States to make up for the loss of the supply it usually gets from Russia. </a:t>
            </a:r>
            <a:br>
              <a:rPr lang="en-US" dirty="0" smtClean="0"/>
            </a:br>
            <a:r>
              <a:rPr lang="en-US" dirty="0" smtClean="0"/>
              <a:t/>
            </a:r>
            <a:br>
              <a:rPr lang="en-US" dirty="0" smtClean="0"/>
            </a:br>
            <a:r>
              <a:rPr lang="en-US" dirty="0" smtClean="0"/>
              <a:t>The United States is expected to pick up the majority of the extra market share this year and next if the Russian export ban is extended. That means that U.S. farmers will profit from these additional supply disruptions. </a:t>
            </a:r>
            <a:br>
              <a:rPr lang="en-US" dirty="0" smtClean="0"/>
            </a:br>
            <a:r>
              <a:rPr lang="en-US" dirty="0" smtClean="0"/>
              <a:t/>
            </a:r>
            <a:br>
              <a:rPr lang="en-US" dirty="0" smtClean="0"/>
            </a:br>
            <a:r>
              <a:rPr lang="en-US" b="1" dirty="0" smtClean="0"/>
              <a:t>The Looming Profit Opportunity </a:t>
            </a:r>
            <a:br>
              <a:rPr lang="en-US" b="1" dirty="0" smtClean="0"/>
            </a:br>
            <a:r>
              <a:rPr lang="en-US" dirty="0" smtClean="0"/>
              <a:t>The good news is that, currently, world stocks of wheat stand at 174.8 million tons. Worldwide reserves of wheat stocks are projected to be 49.9 million tons higher than they were during the 2007-2008 period, when prices soared to record levels. However, if the winter crop is affected by continued extreme weather, do not be surprised to see new highs set in some of the must-have food staples. </a:t>
            </a:r>
            <a:br>
              <a:rPr lang="en-US" dirty="0" smtClean="0"/>
            </a:br>
            <a:r>
              <a:rPr lang="en-US" dirty="0" smtClean="0"/>
              <a:t/>
            </a:r>
            <a:br>
              <a:rPr lang="en-US" dirty="0" smtClean="0"/>
            </a:br>
            <a:r>
              <a:rPr lang="en-US" dirty="0" smtClean="0"/>
              <a:t>Currently, the United States is the only country with a major surplus in grains, with expectations of historic production in domestically grown corn and soybeans. If there are any additional crises in the world grain supply, it falls to the United States to meet that market demand. </a:t>
            </a:r>
            <a:br>
              <a:rPr lang="en-US" dirty="0" smtClean="0"/>
            </a:br>
            <a:r>
              <a:rPr lang="en-US" dirty="0" smtClean="0"/>
              <a:t/>
            </a:r>
            <a:br>
              <a:rPr lang="en-US" dirty="0" smtClean="0"/>
            </a:br>
            <a:r>
              <a:rPr lang="en-US" dirty="0" smtClean="0"/>
              <a:t>Luckily, the U.S. futures markets are the most transparent in the world. That doesn't mean that someone won't try to corner a market. Russia even did that in the 1970s - once. In fact, Putin's actions this month have those of us with a long memory and a healthy skepticism wondering if he isn't perhaps reaching back into history for a chance to make money today. </a:t>
            </a:r>
            <a:br>
              <a:rPr lang="en-US" dirty="0" smtClean="0"/>
            </a:br>
            <a:r>
              <a:rPr lang="en-US" dirty="0" smtClean="0"/>
              <a:t/>
            </a:r>
            <a:br>
              <a:rPr lang="en-US" dirty="0" smtClean="0"/>
            </a:br>
            <a:r>
              <a:rPr lang="en-US" dirty="0" smtClean="0"/>
              <a:t>For three profit strategies involving the projected world wheat shortage, please see the "Actions to Take" section that follows. </a:t>
            </a:r>
            <a:br>
              <a:rPr lang="en-US" dirty="0" smtClean="0"/>
            </a:br>
            <a:r>
              <a:rPr lang="en-US" dirty="0" smtClean="0"/>
              <a:t/>
            </a:r>
            <a:br>
              <a:rPr lang="en-US" dirty="0" smtClean="0"/>
            </a:br>
            <a:r>
              <a:rPr lang="en-US" dirty="0" smtClean="0"/>
              <a:t>Actions to Take: The weather in the next few weeks will decide the trajectory of wheat prices in the New Year. We will use rains and a pullback in prices to look for an entry point. </a:t>
            </a:r>
            <a:br>
              <a:rPr lang="en-US" dirty="0" smtClean="0"/>
            </a:br>
            <a:r>
              <a:rPr lang="en-US" dirty="0" smtClean="0"/>
              <a:t/>
            </a:r>
            <a:br>
              <a:rPr lang="en-US" dirty="0" smtClean="0"/>
            </a:br>
            <a:r>
              <a:rPr lang="en-US" dirty="0" smtClean="0"/>
              <a:t>There are three ways we can play this opportunity: </a:t>
            </a:r>
            <a:br>
              <a:rPr lang="en-US" dirty="0" smtClean="0"/>
            </a:br>
            <a:r>
              <a:rPr lang="en-US" dirty="0" smtClean="0"/>
              <a:t>-Exchange-traded funds (ETFs). </a:t>
            </a:r>
            <a:br>
              <a:rPr lang="en-US" dirty="0" smtClean="0"/>
            </a:br>
            <a:r>
              <a:rPr lang="en-US" dirty="0" smtClean="0"/>
              <a:t>-Options on futures. </a:t>
            </a:r>
            <a:br>
              <a:rPr lang="en-US" dirty="0" smtClean="0"/>
            </a:br>
            <a:r>
              <a:rPr lang="en-US" dirty="0" smtClean="0"/>
              <a:t>-And commodity futures themselves. </a:t>
            </a:r>
            <a:br>
              <a:rPr lang="en-US" dirty="0" smtClean="0"/>
            </a:br>
            <a:r>
              <a:rPr lang="en-US" dirty="0" smtClean="0"/>
              <a:t/>
            </a:r>
            <a:br>
              <a:rPr lang="en-US" dirty="0" smtClean="0"/>
            </a:br>
            <a:r>
              <a:rPr lang="en-US" dirty="0" smtClean="0"/>
              <a:t>Most major brokerages - including self-directed discount brokers - now provide futures accounts. Needless to say, take the time to do your own "due diligence." Make certain that these strategies have a place in - fit in with - you overall personal investment plan. And make sure that you understand the risks involved in trades that include unlimited potential risk. That said, this situation does pose a remarkable opportunity. So let's take a look at the strategies investors can use in each of the three areas we've outlined. </a:t>
            </a:r>
            <a:br>
              <a:rPr lang="en-US" dirty="0" smtClean="0"/>
            </a:br>
            <a:r>
              <a:rPr lang="en-US" dirty="0" smtClean="0"/>
              <a:t/>
            </a:r>
            <a:br>
              <a:rPr lang="en-US" dirty="0" smtClean="0"/>
            </a:br>
            <a:r>
              <a:rPr lang="en-US" dirty="0" smtClean="0"/>
              <a:t>Exchange-Traded Funds (ETFs): ETFs such as the choices that we outline here provide investors with access to managed, semi-diversified pools of futures contracts. Those pools sometimes include "swaps" and other investments that are designed to mimic the anticipated percentage move. You will want to research each individual ETF you are considering in order to understand how much of a "weighting" it has in the grain(s) or food(s) you wish to be exposed to. ETFs provide the lowest risk exposure to futures available. </a:t>
            </a:r>
            <a:br>
              <a:rPr lang="en-US" dirty="0" smtClean="0"/>
            </a:br>
            <a:r>
              <a:rPr lang="en-US" dirty="0" smtClean="0"/>
              <a:t/>
            </a:r>
            <a:br>
              <a:rPr lang="en-US" dirty="0" smtClean="0"/>
            </a:br>
            <a:r>
              <a:rPr lang="en-US" dirty="0" smtClean="0"/>
              <a:t>-PowerShares DB Agriculture Fund (NYSE: DBA). </a:t>
            </a:r>
            <a:br>
              <a:rPr lang="en-US" dirty="0" smtClean="0"/>
            </a:br>
            <a:r>
              <a:rPr lang="en-US" dirty="0" smtClean="0"/>
              <a:t>-iPath Dow Jones-UBS Agriculture Subindex Total Return ETN (NYSE: JJA). </a:t>
            </a:r>
            <a:br>
              <a:rPr lang="en-US" dirty="0" smtClean="0"/>
            </a:br>
            <a:r>
              <a:rPr lang="en-US" dirty="0" smtClean="0"/>
              <a:t>-E-TRACS UBS Bloomberg CMCI Agriculture ETN (NYSE: UAG). </a:t>
            </a:r>
            <a:br>
              <a:rPr lang="en-US" dirty="0" smtClean="0"/>
            </a:br>
            <a:r>
              <a:rPr lang="en-US" dirty="0" smtClean="0"/>
              <a:t>-E-TRACS UBS Bloomberg CMCI Food ETN (NYSE: FUD). </a:t>
            </a:r>
            <a:br>
              <a:rPr lang="en-US" dirty="0" smtClean="0"/>
            </a:br>
            <a:r>
              <a:rPr lang="en-US" dirty="0" smtClean="0"/>
              <a:t>-PowerShares DB Agriculture Long (NYSE: AGF). </a:t>
            </a:r>
            <a:br>
              <a:rPr lang="en-US" dirty="0" smtClean="0"/>
            </a:br>
            <a:r>
              <a:rPr lang="en-US" dirty="0" smtClean="0"/>
              <a:t/>
            </a:r>
            <a:br>
              <a:rPr lang="en-US" dirty="0" smtClean="0"/>
            </a:br>
            <a:r>
              <a:rPr lang="en-US" dirty="0" smtClean="0"/>
              <a:t>Currently, there are also two ETFs that provide exposure to the global agribusiness sector: The first one is the Market Vectors Agribusiness ETF (NYSE: MOO) and the second is called the PowerShares Global Agricultural Fund (Nasdaq: PAGG). These funds have a lot in common, exposure-wise. </a:t>
            </a:r>
            <a:br>
              <a:rPr lang="en-US" dirty="0" smtClean="0"/>
            </a:br>
            <a:r>
              <a:rPr lang="en-US" dirty="0" smtClean="0"/>
              <a:t/>
            </a:r>
            <a:br>
              <a:rPr lang="en-US" dirty="0" smtClean="0"/>
            </a:br>
            <a:r>
              <a:rPr lang="en-US" dirty="0" smtClean="0"/>
              <a:t>Options: We can use a number of successful strategies via options on ETFs, or options on futures. My favorite would be to buy options on futures for specific contracts of interest. So if you like the March 2011 contract, for instance, you would buy long "calls" on it in anticipation of a bullish move. A long call, or long put on a futures contract, gives you the right (but not the obligation) to convert. You will need to sell the position before it expires, or will be converted if it's in the money. This allows you to have direct exposure to the futures market, without any margin risk. </a:t>
            </a:r>
            <a:br>
              <a:rPr lang="en-US" dirty="0" smtClean="0"/>
            </a:br>
            <a:r>
              <a:rPr lang="en-US" dirty="0" smtClean="0"/>
              <a:t/>
            </a:r>
            <a:br>
              <a:rPr lang="en-US" dirty="0" smtClean="0"/>
            </a:br>
            <a:r>
              <a:rPr lang="en-US" dirty="0" smtClean="0"/>
              <a:t>The options-on-futures markets are notoriously illiquid and extremely hard to trade through anything that is not "at the money." On the bright side, as long as you are only buying long "calls" or "puts," you get the leverage of a futures trade without the margin exposure that a futures position typically carries. </a:t>
            </a:r>
            <a:br>
              <a:rPr lang="en-US" dirty="0" smtClean="0"/>
            </a:br>
            <a:r>
              <a:rPr lang="en-US" dirty="0" smtClean="0"/>
              <a:t/>
            </a:r>
            <a:br>
              <a:rPr lang="en-US" dirty="0" smtClean="0"/>
            </a:br>
            <a:r>
              <a:rPr lang="en-US" dirty="0" smtClean="0"/>
              <a:t>Futures: The third approach would be to buy futures directly. This opens up your risk levels, but it also gives you direct exposure to the underlying market without a lot of other variables. I would suggest that you get professional advice before placing trades in the futures pits. I like that you can play the difference between grain markets. These types of strategies are deployed if, for example, you think there will be demand for soft rice, but not for hard rice. Or, in the case of Egypt, you are expecting a real run on soft wheat, but not on hard wheat. </a:t>
            </a:r>
            <a:br>
              <a:rPr lang="en-US" dirty="0" smtClean="0"/>
            </a:br>
            <a:r>
              <a:rPr lang="en-US" dirty="0" smtClean="0"/>
              <a:t/>
            </a:r>
            <a:br>
              <a:rPr lang="en-US" dirty="0" smtClean="0"/>
            </a:br>
            <a:r>
              <a:rPr lang="en-US" dirty="0" smtClean="0"/>
              <a:t>Let's look for the price of grains to pull back a bit, from these overbought levels. We can let Mother Nature be our guide, telling us when to position a trade or trades in anticipation of a second upward bounce in the wheat market. At that point, we'll know a little more about weather conditions in such other global locales as Russia. As far as timing goes, we could be looking to make these moves sometime between the last part of September to the first of November as we get a feel for how the winter wheat crop is coming along. If we have a short fall, with a late planting, we could have a less-than-expected crop again. This would be the catalyst for a historic move in wheat prices. (</a:t>
            </a:r>
            <a:r>
              <a:rPr lang="en-US" b="1" i="1" dirty="0" smtClean="0">
                <a:hlinkClick r:id="rId3"/>
              </a:rPr>
              <a:t>Courtesy: Money Morning)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How to Profit from Russian Wheat Shortage (26 Aug 2010)</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Those days taught me a lot about hard work and patience. Four decades later, as I read news stories about the current travails of Russian wheat farmers, the memories of getting up on wet winter mornings for the pre-dawn goat milking - or having to drive a tractor when I was only six years old - engender a lot of empathy for the difficult challenges the wheat farmers face. </a:t>
            </a:r>
            <a:br>
              <a:rPr lang="en-US" dirty="0" smtClean="0"/>
            </a:br>
            <a:r>
              <a:rPr lang="en-US" dirty="0" smtClean="0"/>
              <a:t/>
            </a:r>
            <a:br>
              <a:rPr lang="en-US" dirty="0" smtClean="0"/>
            </a:br>
            <a:r>
              <a:rPr lang="en-US" dirty="0" smtClean="0"/>
              <a:t>Wild fires are racing through unharvested wheat fields, the result of a Russian heat wave that has destroyed more than one-fifth of that country's wheat crop. In addition to causing the farmers considerable pain, the crop losses have caused wheat prices to double this summer. </a:t>
            </a:r>
            <a:br>
              <a:rPr lang="en-US" dirty="0" smtClean="0"/>
            </a:br>
            <a:r>
              <a:rPr lang="en-US" dirty="0" smtClean="0"/>
              <a:t/>
            </a:r>
            <a:br>
              <a:rPr lang="en-US" dirty="0" smtClean="0"/>
            </a:br>
            <a:r>
              <a:rPr lang="en-US" dirty="0" smtClean="0"/>
              <a:t>This has spawned an export ban in Russia, which effectively removes the third-largest exporter in the world from the market. It's also created a major profit opportunity for U.S. investors. </a:t>
            </a:r>
            <a:br>
              <a:rPr lang="en-US" dirty="0" smtClean="0"/>
            </a:br>
            <a:r>
              <a:rPr lang="en-US" dirty="0" smtClean="0"/>
              <a:t/>
            </a:r>
            <a:br>
              <a:rPr lang="en-US" dirty="0" smtClean="0"/>
            </a:br>
            <a:r>
              <a:rPr lang="en-US" dirty="0" smtClean="0"/>
              <a:t>Let me explain. </a:t>
            </a:r>
            <a:br>
              <a:rPr lang="en-US" dirty="0" smtClean="0"/>
            </a:br>
            <a:r>
              <a:rPr lang="en-US" dirty="0" smtClean="0"/>
              <a:t/>
            </a:r>
            <a:br>
              <a:rPr lang="en-US" dirty="0" smtClean="0"/>
            </a:br>
            <a:r>
              <a:rPr lang="en-US" b="1" dirty="0" smtClean="0"/>
              <a:t>Anatomy of an Export Ban </a:t>
            </a:r>
            <a:br>
              <a:rPr lang="en-US" b="1" dirty="0" smtClean="0"/>
            </a:br>
            <a:r>
              <a:rPr lang="en-US" dirty="0" smtClean="0"/>
              <a:t>Russia initially banned exports of wheat, barley, rye, corn and flour from Aug. 15 to Dec. 31, and most observers now expect that ban to be extended into the spring. Russian officials have said they will reassess the ban on Oct. 31 - an announcement that caused a short-term buying imbalance known as a "lock-limit-up" situation (which had the shorts scrambling to cover their positions even as prices moved higher). </a:t>
            </a:r>
            <a:br>
              <a:rPr lang="en-US" dirty="0" smtClean="0"/>
            </a:br>
            <a:r>
              <a:rPr lang="en-US" dirty="0" smtClean="0"/>
              <a:t/>
            </a:r>
            <a:br>
              <a:rPr lang="en-US" dirty="0" smtClean="0"/>
            </a:br>
            <a:r>
              <a:rPr lang="en-US" dirty="0" smtClean="0"/>
              <a:t>The grain markets are currently "backfilling," a normal condition that leads to a near-term price decline after a major move up by a commodity. I expect that, in a few weeks, we will start to see prices resume their advance - after the market has had a chance to digest a move unlike anything we have seen in 37 years. There is a real chance that this winter's crop will be a driver for higher prices. We want to be ready for that one. </a:t>
            </a:r>
            <a:br>
              <a:rPr lang="en-US" dirty="0" smtClean="0"/>
            </a:br>
            <a:r>
              <a:rPr lang="en-US" dirty="0" smtClean="0"/>
              <a:t/>
            </a:r>
            <a:br>
              <a:rPr lang="en-US" dirty="0" smtClean="0"/>
            </a:br>
            <a:r>
              <a:rPr lang="en-US" dirty="0" smtClean="0"/>
              <a:t>In some locations in Europe, the summer heat wave has yet to break. This means that the heavy summer rains are running late, and are maybe just now starting. But what you really need to understand is that with a lack of rain soaking into the fields to prepare them for the next planting, farmers are stuck waiting. </a:t>
            </a:r>
            <a:br>
              <a:rPr lang="en-US" dirty="0" smtClean="0"/>
            </a:br>
            <a:r>
              <a:rPr lang="en-US" dirty="0" smtClean="0"/>
              <a:t/>
            </a:r>
            <a:br>
              <a:rPr lang="en-US" dirty="0" smtClean="0"/>
            </a:br>
            <a:r>
              <a:rPr lang="en-US" dirty="0" smtClean="0"/>
              <a:t>This lack of precipitation and scorching sun left the spring crop unharvested and burning out of control, at times. If a large volume of rain doesn't arrive soon, it will start to impact the next crop of wheat, - the "winter wheat" - which isn't even planted yet. This will be a key determinant of grain prices for 2011. </a:t>
            </a:r>
            <a:br>
              <a:rPr lang="en-US" dirty="0" smtClean="0"/>
            </a:br>
            <a:r>
              <a:rPr lang="en-US" dirty="0" smtClean="0"/>
              <a:t/>
            </a:r>
            <a:br>
              <a:rPr lang="en-US" dirty="0" smtClean="0"/>
            </a:br>
            <a:r>
              <a:rPr lang="en-US" dirty="0" smtClean="0"/>
              <a:t>In a forecast released earlier this month, the U.S. Department of Agriculture projected a Russian wheat harvest of 45 million tons or less - well below the original expectations of 53 million tons. The reality is even worse: Just yesterday (Monday), Russia said its grain harvest through last week was 40.3 million tons, down 38% from the year before. </a:t>
            </a:r>
            <a:br>
              <a:rPr lang="en-US" dirty="0" smtClean="0"/>
            </a:br>
            <a:r>
              <a:rPr lang="en-US" dirty="0" smtClean="0"/>
              <a:t/>
            </a:r>
            <a:br>
              <a:rPr lang="en-US" dirty="0" smtClean="0"/>
            </a:br>
            <a:r>
              <a:rPr lang="en-US" dirty="0" smtClean="0"/>
              <a:t>It gets worse: Just to meet its own needs, Russia needs to produce 77 million tons of wheat. But Russia is now saying that, in the most optimistic of circumstances, it could produce 65 million to 67 million tons for 2010 - although a more realistic forecast is for only 60 million tons. With national stocks of about 22 million to 24 million tons - and winter sowing needs to consider - this puts Russia's supply/demand balance "on a knife edge," according to a Reuters report filed from Moscow that came out yesterday evening. </a:t>
            </a:r>
            <a:br>
              <a:rPr lang="en-US" dirty="0" smtClean="0"/>
            </a:br>
            <a:r>
              <a:rPr lang="en-US" dirty="0" smtClean="0"/>
              <a:t/>
            </a:r>
            <a:br>
              <a:rPr lang="en-US" dirty="0" smtClean="0"/>
            </a:br>
            <a:r>
              <a:rPr lang="en-US" dirty="0" smtClean="0"/>
              <a:t>About 3.6 million tons had already been shipped abroad before Russia's Aug.15 export ban went into effect, analysts said. Now those forecasters are expecting Russia to import 1.5 million to 2 million tons of wheat. A report from the Vedomosti business daily last week said Russia could import at least 5 million tons. </a:t>
            </a:r>
            <a:br>
              <a:rPr lang="en-US" dirty="0" smtClean="0"/>
            </a:br>
            <a:r>
              <a:rPr lang="en-US" dirty="0" smtClean="0"/>
              <a:t/>
            </a:r>
            <a:br>
              <a:rPr lang="en-US" dirty="0" smtClean="0"/>
            </a:br>
            <a:r>
              <a:rPr lang="en-US" dirty="0" smtClean="0"/>
              <a:t>"If the weather continues, the damage to the spring wheat crop is probably done at this point," grain analyst Brian Liedl stated during a press briefing at the Minneapolis Grain Exchange earlier this month. "The big threat now is getting the winter wheat crop in the ground." </a:t>
            </a:r>
            <a:br>
              <a:rPr lang="en-US" dirty="0" smtClean="0"/>
            </a:br>
            <a:r>
              <a:rPr lang="en-US" dirty="0" smtClean="0"/>
              <a:t/>
            </a:r>
            <a:br>
              <a:rPr lang="en-US" dirty="0" smtClean="0"/>
            </a:br>
            <a:r>
              <a:rPr lang="en-US" dirty="0" smtClean="0"/>
              <a:t>This drop in current production - combined with those worries about next winter's wheat crop - prompted Russian Prime Minister Vladimir Putin to announce that the country was banning wheat exports at least until 2011. </a:t>
            </a:r>
            <a:br>
              <a:rPr lang="en-US" dirty="0" smtClean="0"/>
            </a:br>
            <a:r>
              <a:rPr lang="en-US" dirty="0" smtClean="0"/>
              <a:t/>
            </a:r>
            <a:br>
              <a:rPr lang="en-US" dirty="0" smtClean="0"/>
            </a:br>
            <a:r>
              <a:rPr lang="en-US" dirty="0" smtClean="0"/>
              <a:t>"I think it is expedient to temporarily ban exports of grain and grain products from Russia," said Putin, who even suggested that neighboring countries halt exports, too. "We shouldn't allow domestic prices in Russia to rise, and we need to preserve our cattle and build up supplies for next year." </a:t>
            </a:r>
            <a:br>
              <a:rPr lang="en-US" dirty="0" smtClean="0"/>
            </a:br>
            <a:r>
              <a:rPr lang="en-US" dirty="0" smtClean="0"/>
              <a:t/>
            </a:r>
            <a:br>
              <a:rPr lang="en-US" dirty="0" smtClean="0"/>
            </a:br>
            <a:r>
              <a:rPr lang="en-US" dirty="0" smtClean="0"/>
              <a:t>The USDA is now forecasting a drop of at least 10% - and possibly more - in grain output from the former Soviet Union breadbasket states of Russia, the Ukraine and Kazakhstan. Russian grain is a key ingredient in "unleavened" bread - a Middle East staple - with Egypt, Turkey, Syria, Iran and Libya ranking as the top importers. </a:t>
            </a:r>
            <a:br>
              <a:rPr lang="en-US" dirty="0" smtClean="0"/>
            </a:br>
            <a:r>
              <a:rPr lang="en-US" dirty="0" smtClean="0"/>
              <a:t/>
            </a:r>
            <a:br>
              <a:rPr lang="en-US" dirty="0" smtClean="0"/>
            </a:br>
            <a:r>
              <a:rPr lang="en-US" dirty="0" smtClean="0"/>
              <a:t>With a total cutoff of supply, Egypt and other countries will have to find a new supplier of the soft wheat that's a Russian specialty - a tall order in a world that possesses few other exporters. And Japan - famous for its Kobe beef - is reportedly sourcing livestock grains from the United States to make up for the loss of the supply it usually gets from Russia. </a:t>
            </a:r>
            <a:br>
              <a:rPr lang="en-US" dirty="0" smtClean="0"/>
            </a:br>
            <a:r>
              <a:rPr lang="en-US" dirty="0" smtClean="0"/>
              <a:t/>
            </a:r>
            <a:br>
              <a:rPr lang="en-US" dirty="0" smtClean="0"/>
            </a:br>
            <a:r>
              <a:rPr lang="en-US" dirty="0" smtClean="0"/>
              <a:t>The United States is expected to pick up the majority of the extra market share this year and next if the Russian export ban is extended. That means that U.S. farmers will profit from these additional supply disruptions. </a:t>
            </a:r>
            <a:br>
              <a:rPr lang="en-US" dirty="0" smtClean="0"/>
            </a:br>
            <a:r>
              <a:rPr lang="en-US" dirty="0" smtClean="0"/>
              <a:t/>
            </a:r>
            <a:br>
              <a:rPr lang="en-US" dirty="0" smtClean="0"/>
            </a:br>
            <a:r>
              <a:rPr lang="en-US" b="1" dirty="0" smtClean="0"/>
              <a:t>The Looming Profit Opportunity </a:t>
            </a:r>
            <a:br>
              <a:rPr lang="en-US" b="1" dirty="0" smtClean="0"/>
            </a:br>
            <a:r>
              <a:rPr lang="en-US" dirty="0" smtClean="0"/>
              <a:t>The good news is that, currently, world stocks of wheat stand at 174.8 million tons. Worldwide reserves of wheat stocks are projected to be 49.9 million tons higher than they were during the 2007-2008 period, when prices soared to record levels. However, if the winter crop is affected by continued extreme weather, do not be surprised to see new highs set in some of the must-have food staples. </a:t>
            </a:r>
            <a:br>
              <a:rPr lang="en-US" dirty="0" smtClean="0"/>
            </a:br>
            <a:r>
              <a:rPr lang="en-US" dirty="0" smtClean="0"/>
              <a:t/>
            </a:r>
            <a:br>
              <a:rPr lang="en-US" dirty="0" smtClean="0"/>
            </a:br>
            <a:r>
              <a:rPr lang="en-US" dirty="0" smtClean="0"/>
              <a:t>Currently, the United States is the only country with a major surplus in grains, with expectations of historic production in domestically grown corn and soybeans. If there are any additional crises in the world grain supply, it falls to the United States to meet that market demand. </a:t>
            </a:r>
            <a:br>
              <a:rPr lang="en-US" dirty="0" smtClean="0"/>
            </a:br>
            <a:r>
              <a:rPr lang="en-US" dirty="0" smtClean="0"/>
              <a:t/>
            </a:r>
            <a:br>
              <a:rPr lang="en-US" dirty="0" smtClean="0"/>
            </a:br>
            <a:r>
              <a:rPr lang="en-US" dirty="0" smtClean="0"/>
              <a:t>Luckily, the U.S. futures markets are the most transparent in the world. That doesn't mean that someone won't try to corner a market. Russia even did that in the 1970s - once. In fact, Putin's actions this month have those of us with a long memory and a healthy skepticism wondering if he isn't perhaps reaching back into history for a chance to make money today. </a:t>
            </a:r>
            <a:br>
              <a:rPr lang="en-US" dirty="0" smtClean="0"/>
            </a:br>
            <a:r>
              <a:rPr lang="en-US" dirty="0" smtClean="0"/>
              <a:t/>
            </a:r>
            <a:br>
              <a:rPr lang="en-US" dirty="0" smtClean="0"/>
            </a:br>
            <a:r>
              <a:rPr lang="en-US" dirty="0" smtClean="0"/>
              <a:t>For three profit strategies involving the projected world wheat shortage, please see the "Actions to Take" section that follows. </a:t>
            </a:r>
            <a:br>
              <a:rPr lang="en-US" dirty="0" smtClean="0"/>
            </a:br>
            <a:r>
              <a:rPr lang="en-US" dirty="0" smtClean="0"/>
              <a:t/>
            </a:r>
            <a:br>
              <a:rPr lang="en-US" dirty="0" smtClean="0"/>
            </a:br>
            <a:r>
              <a:rPr lang="en-US" dirty="0" smtClean="0"/>
              <a:t>Actions to Take: The weather in the next few weeks will decide the trajectory of wheat prices in the New Year. We will use rains and a pullback in prices to look for an entry point. </a:t>
            </a:r>
            <a:br>
              <a:rPr lang="en-US" dirty="0" smtClean="0"/>
            </a:br>
            <a:r>
              <a:rPr lang="en-US" dirty="0" smtClean="0"/>
              <a:t/>
            </a:r>
            <a:br>
              <a:rPr lang="en-US" dirty="0" smtClean="0"/>
            </a:br>
            <a:r>
              <a:rPr lang="en-US" dirty="0" smtClean="0"/>
              <a:t>There are three ways we can play this opportunity: </a:t>
            </a:r>
            <a:br>
              <a:rPr lang="en-US" dirty="0" smtClean="0"/>
            </a:br>
            <a:r>
              <a:rPr lang="en-US" dirty="0" smtClean="0"/>
              <a:t>-Exchange-traded funds (ETFs). </a:t>
            </a:r>
            <a:br>
              <a:rPr lang="en-US" dirty="0" smtClean="0"/>
            </a:br>
            <a:r>
              <a:rPr lang="en-US" dirty="0" smtClean="0"/>
              <a:t>-Options on futures. </a:t>
            </a:r>
            <a:br>
              <a:rPr lang="en-US" dirty="0" smtClean="0"/>
            </a:br>
            <a:r>
              <a:rPr lang="en-US" dirty="0" smtClean="0"/>
              <a:t>-And commodity futures themselves. </a:t>
            </a:r>
            <a:br>
              <a:rPr lang="en-US" dirty="0" smtClean="0"/>
            </a:br>
            <a:r>
              <a:rPr lang="en-US" dirty="0" smtClean="0"/>
              <a:t/>
            </a:r>
            <a:br>
              <a:rPr lang="en-US" dirty="0" smtClean="0"/>
            </a:br>
            <a:r>
              <a:rPr lang="en-US" dirty="0" smtClean="0"/>
              <a:t>Most major brokerages - including self-directed discount brokers - now provide futures accounts. Needless to say, take the time to do your own "due diligence." Make certain that these strategies have a place in - fit in with - you overall personal investment plan. And make sure that you understand the risks involved in trades that include unlimited potential risk. That said, this situation does pose a remarkable opportunity. So let's take a look at the strategies investors can use in each of the three areas we've outlined. </a:t>
            </a:r>
            <a:br>
              <a:rPr lang="en-US" dirty="0" smtClean="0"/>
            </a:br>
            <a:r>
              <a:rPr lang="en-US" dirty="0" smtClean="0"/>
              <a:t/>
            </a:r>
            <a:br>
              <a:rPr lang="en-US" dirty="0" smtClean="0"/>
            </a:br>
            <a:r>
              <a:rPr lang="en-US" dirty="0" smtClean="0"/>
              <a:t>Exchange-Traded Funds (ETFs): ETFs such as the choices that we outline here provide investors with access to managed, semi-diversified pools of futures contracts. Those pools sometimes include "swaps" and other investments that are designed to mimic the anticipated percentage move. You will want to research each individual ETF you are considering in order to understand how much of a "weighting" it has in the grain(s) or food(s) you wish to be exposed to. ETFs provide the lowest risk exposure to futures available. </a:t>
            </a:r>
            <a:br>
              <a:rPr lang="en-US" dirty="0" smtClean="0"/>
            </a:br>
            <a:r>
              <a:rPr lang="en-US" dirty="0" smtClean="0"/>
              <a:t/>
            </a:r>
            <a:br>
              <a:rPr lang="en-US" dirty="0" smtClean="0"/>
            </a:br>
            <a:r>
              <a:rPr lang="en-US" dirty="0" smtClean="0"/>
              <a:t>-PowerShares DB Agriculture Fund (NYSE: DBA). </a:t>
            </a:r>
            <a:br>
              <a:rPr lang="en-US" dirty="0" smtClean="0"/>
            </a:br>
            <a:r>
              <a:rPr lang="en-US" dirty="0" smtClean="0"/>
              <a:t>-iPath Dow Jones-UBS Agriculture Subindex Total Return ETN (NYSE: JJA). </a:t>
            </a:r>
            <a:br>
              <a:rPr lang="en-US" dirty="0" smtClean="0"/>
            </a:br>
            <a:r>
              <a:rPr lang="en-US" dirty="0" smtClean="0"/>
              <a:t>-E-TRACS UBS Bloomberg CMCI Agriculture ETN (NYSE: UAG). </a:t>
            </a:r>
            <a:br>
              <a:rPr lang="en-US" dirty="0" smtClean="0"/>
            </a:br>
            <a:r>
              <a:rPr lang="en-US" dirty="0" smtClean="0"/>
              <a:t>-E-TRACS UBS Bloomberg CMCI Food ETN (NYSE: FUD). </a:t>
            </a:r>
            <a:br>
              <a:rPr lang="en-US" dirty="0" smtClean="0"/>
            </a:br>
            <a:r>
              <a:rPr lang="en-US" dirty="0" smtClean="0"/>
              <a:t>-PowerShares DB Agriculture Long (NYSE: AGF). </a:t>
            </a:r>
            <a:br>
              <a:rPr lang="en-US" dirty="0" smtClean="0"/>
            </a:br>
            <a:r>
              <a:rPr lang="en-US" dirty="0" smtClean="0"/>
              <a:t/>
            </a:r>
            <a:br>
              <a:rPr lang="en-US" dirty="0" smtClean="0"/>
            </a:br>
            <a:r>
              <a:rPr lang="en-US" dirty="0" smtClean="0"/>
              <a:t>Currently, there are also two ETFs that provide exposure to the global agribusiness sector: The first one is the Market Vectors Agribusiness ETF (NYSE: MOO) and the second is called the PowerShares Global Agricultural Fund (Nasdaq: PAGG). These funds have a lot in common, exposure-wise. </a:t>
            </a:r>
            <a:br>
              <a:rPr lang="en-US" dirty="0" smtClean="0"/>
            </a:br>
            <a:r>
              <a:rPr lang="en-US" dirty="0" smtClean="0"/>
              <a:t/>
            </a:r>
            <a:br>
              <a:rPr lang="en-US" dirty="0" smtClean="0"/>
            </a:br>
            <a:r>
              <a:rPr lang="en-US" dirty="0" smtClean="0"/>
              <a:t>Options: We can use a number of successful strategies via options on ETFs, or options on futures. My favorite would be to buy options on futures for specific contracts of interest. So if you like the March 2011 contract, for instance, you would buy long "calls" on it in anticipation of a bullish move. A long call, or long put on a futures contract, gives you the right (but not the obligation) to convert. You will need to sell the position before it expires, or will be converted if it's in the money. This allows you to have direct exposure to the futures market, without any margin risk. </a:t>
            </a:r>
            <a:br>
              <a:rPr lang="en-US" dirty="0" smtClean="0"/>
            </a:br>
            <a:r>
              <a:rPr lang="en-US" dirty="0" smtClean="0"/>
              <a:t/>
            </a:r>
            <a:br>
              <a:rPr lang="en-US" dirty="0" smtClean="0"/>
            </a:br>
            <a:r>
              <a:rPr lang="en-US" dirty="0" smtClean="0"/>
              <a:t>The options-on-futures markets are notoriously illiquid and extremely hard to trade through anything that is not "at the money." On the bright side, as long as you are only buying long "calls" or "puts," you get the leverage of a futures trade without the margin exposure that a futures position typically carries. </a:t>
            </a:r>
            <a:br>
              <a:rPr lang="en-US" dirty="0" smtClean="0"/>
            </a:br>
            <a:r>
              <a:rPr lang="en-US" dirty="0" smtClean="0"/>
              <a:t/>
            </a:r>
            <a:br>
              <a:rPr lang="en-US" dirty="0" smtClean="0"/>
            </a:br>
            <a:r>
              <a:rPr lang="en-US" dirty="0" smtClean="0"/>
              <a:t>Futures: The third approach would be to buy futures directly. This opens up your risk levels, but it also gives you direct exposure to the underlying market without a lot of other variables. I would suggest that you get professional advice before placing trades in the futures pits. I like that you can play the difference between grain markets. These types of strategies are deployed if, for example, you think there will be demand for soft rice, but not for hard rice. Or, in the case of Egypt, you are expecting a real run on soft wheat, but not on hard wheat. </a:t>
            </a:r>
            <a:br>
              <a:rPr lang="en-US" dirty="0" smtClean="0"/>
            </a:br>
            <a:r>
              <a:rPr lang="en-US" dirty="0" smtClean="0"/>
              <a:t/>
            </a:r>
            <a:br>
              <a:rPr lang="en-US" dirty="0" smtClean="0"/>
            </a:br>
            <a:r>
              <a:rPr lang="en-US" dirty="0" smtClean="0"/>
              <a:t>Let's look for the price of grains to pull back a bit, from these overbought levels. We can let Mother Nature be our guide, telling us when to position a trade or trades in anticipation of a second upward bounce in the wheat market. At that point, we'll know a little more about weather conditions in such other global locales as Russia. As far as timing goes, we could be looking to make these moves sometime between the last part of September to the first of November as we get a feel for how the winter wheat crop is coming along. If we have a short fall, with a late planting, we could have a less-than-expected crop again. This would be the catalyst for a historic move in wheat prices. (</a:t>
            </a:r>
            <a:r>
              <a:rPr lang="en-US" b="1" i="1" dirty="0" smtClean="0">
                <a:hlinkClick r:id="rId3"/>
              </a:rPr>
              <a:t>Courtesy: Money Morning)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How to Profit from Russian Wheat Shortage (26 Aug 2010)</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Those days taught me a lot about hard work and patience. Four decades later, as I read news stories about the current travails of Russian wheat farmers, the memories of getting up on wet winter mornings for the pre-dawn goat milking - or having to drive a tractor when I was only six years old - engender a lot of empathy for the difficult challenges the wheat farmers face. </a:t>
            </a:r>
            <a:br>
              <a:rPr lang="en-US" dirty="0" smtClean="0"/>
            </a:br>
            <a:r>
              <a:rPr lang="en-US" dirty="0" smtClean="0"/>
              <a:t/>
            </a:r>
            <a:br>
              <a:rPr lang="en-US" dirty="0" smtClean="0"/>
            </a:br>
            <a:r>
              <a:rPr lang="en-US" dirty="0" smtClean="0"/>
              <a:t>Wild fires are racing through unharvested wheat fields, the result of a Russian heat wave that has destroyed more than one-fifth of that country's wheat crop. In addition to causing the farmers considerable pain, the crop losses have caused wheat prices to double this summer. </a:t>
            </a:r>
            <a:br>
              <a:rPr lang="en-US" dirty="0" smtClean="0"/>
            </a:br>
            <a:r>
              <a:rPr lang="en-US" dirty="0" smtClean="0"/>
              <a:t/>
            </a:r>
            <a:br>
              <a:rPr lang="en-US" dirty="0" smtClean="0"/>
            </a:br>
            <a:r>
              <a:rPr lang="en-US" dirty="0" smtClean="0"/>
              <a:t>This has spawned an export ban in Russia, which effectively removes the third-largest exporter in the world from the market. It's also created a major profit opportunity for U.S. investors. </a:t>
            </a:r>
            <a:br>
              <a:rPr lang="en-US" dirty="0" smtClean="0"/>
            </a:br>
            <a:r>
              <a:rPr lang="en-US" dirty="0" smtClean="0"/>
              <a:t/>
            </a:r>
            <a:br>
              <a:rPr lang="en-US" dirty="0" smtClean="0"/>
            </a:br>
            <a:r>
              <a:rPr lang="en-US" dirty="0" smtClean="0"/>
              <a:t>Let me explain. </a:t>
            </a:r>
            <a:br>
              <a:rPr lang="en-US" dirty="0" smtClean="0"/>
            </a:br>
            <a:r>
              <a:rPr lang="en-US" dirty="0" smtClean="0"/>
              <a:t/>
            </a:r>
            <a:br>
              <a:rPr lang="en-US" dirty="0" smtClean="0"/>
            </a:br>
            <a:r>
              <a:rPr lang="en-US" b="1" dirty="0" smtClean="0"/>
              <a:t>Anatomy of an Export Ban </a:t>
            </a:r>
            <a:br>
              <a:rPr lang="en-US" b="1" dirty="0" smtClean="0"/>
            </a:br>
            <a:r>
              <a:rPr lang="en-US" dirty="0" smtClean="0"/>
              <a:t>Russia initially banned exports of wheat, barley, rye, corn and flour from Aug. 15 to Dec. 31, and most observers now expect that ban to be extended into the spring. Russian officials have said they will reassess the ban on Oct. 31 - an announcement that caused a short-term buying imbalance known as a "lock-limit-up" situation (which had the shorts scrambling to cover their positions even as prices moved higher). </a:t>
            </a:r>
            <a:br>
              <a:rPr lang="en-US" dirty="0" smtClean="0"/>
            </a:br>
            <a:r>
              <a:rPr lang="en-US" dirty="0" smtClean="0"/>
              <a:t/>
            </a:r>
            <a:br>
              <a:rPr lang="en-US" dirty="0" smtClean="0"/>
            </a:br>
            <a:r>
              <a:rPr lang="en-US" dirty="0" smtClean="0"/>
              <a:t>The grain markets are currently "backfilling," a normal condition that leads to a near-term price decline after a major move up by a commodity. I expect that, in a few weeks, we will start to see prices resume their advance - after the market has had a chance to digest a move unlike anything we have seen in 37 years. There is a real chance that this winter's crop will be a driver for higher prices. We want to be ready for that one. </a:t>
            </a:r>
            <a:br>
              <a:rPr lang="en-US" dirty="0" smtClean="0"/>
            </a:br>
            <a:r>
              <a:rPr lang="en-US" dirty="0" smtClean="0"/>
              <a:t/>
            </a:r>
            <a:br>
              <a:rPr lang="en-US" dirty="0" smtClean="0"/>
            </a:br>
            <a:r>
              <a:rPr lang="en-US" dirty="0" smtClean="0"/>
              <a:t>In some locations in Europe, the summer heat wave has yet to break. This means that the heavy summer rains are running late, and are maybe just now starting. But what you really need to understand is that with a lack of rain soaking into the fields to prepare them for the next planting, farmers are stuck waiting. </a:t>
            </a:r>
            <a:br>
              <a:rPr lang="en-US" dirty="0" smtClean="0"/>
            </a:br>
            <a:r>
              <a:rPr lang="en-US" dirty="0" smtClean="0"/>
              <a:t/>
            </a:r>
            <a:br>
              <a:rPr lang="en-US" dirty="0" smtClean="0"/>
            </a:br>
            <a:r>
              <a:rPr lang="en-US" dirty="0" smtClean="0"/>
              <a:t>This lack of precipitation and scorching sun left the spring crop unharvested and burning out of control, at times. If a large volume of rain doesn't arrive soon, it will start to impact the next crop of wheat, - the "winter wheat" - which isn't even planted yet. This will be a key determinant of grain prices for 2011. </a:t>
            </a:r>
            <a:br>
              <a:rPr lang="en-US" dirty="0" smtClean="0"/>
            </a:br>
            <a:r>
              <a:rPr lang="en-US" dirty="0" smtClean="0"/>
              <a:t/>
            </a:r>
            <a:br>
              <a:rPr lang="en-US" dirty="0" smtClean="0"/>
            </a:br>
            <a:r>
              <a:rPr lang="en-US" dirty="0" smtClean="0"/>
              <a:t>In a forecast released earlier this month, the U.S. Department of Agriculture projected a Russian wheat harvest of 45 million tons or less - well below the original expectations of 53 million tons. The reality is even worse: Just yesterday (Monday), Russia said its grain harvest through last week was 40.3 million tons, down 38% from the year before. </a:t>
            </a:r>
            <a:br>
              <a:rPr lang="en-US" dirty="0" smtClean="0"/>
            </a:br>
            <a:r>
              <a:rPr lang="en-US" dirty="0" smtClean="0"/>
              <a:t/>
            </a:r>
            <a:br>
              <a:rPr lang="en-US" dirty="0" smtClean="0"/>
            </a:br>
            <a:r>
              <a:rPr lang="en-US" dirty="0" smtClean="0"/>
              <a:t>It gets worse: Just to meet its own needs, Russia needs to produce 77 million tons of wheat. But Russia is now saying that, in the most optimistic of circumstances, it could produce 65 million to 67 million tons for 2010 - although a more realistic forecast is for only 60 million tons. With national stocks of about 22 million to 24 million tons - and winter sowing needs to consider - this puts Russia's supply/demand balance "on a knife edge," according to a Reuters report filed from Moscow that came out yesterday evening. </a:t>
            </a:r>
            <a:br>
              <a:rPr lang="en-US" dirty="0" smtClean="0"/>
            </a:br>
            <a:r>
              <a:rPr lang="en-US" dirty="0" smtClean="0"/>
              <a:t/>
            </a:r>
            <a:br>
              <a:rPr lang="en-US" dirty="0" smtClean="0"/>
            </a:br>
            <a:r>
              <a:rPr lang="en-US" dirty="0" smtClean="0"/>
              <a:t>About 3.6 million tons had already been shipped abroad before Russia's Aug.15 export ban went into effect, analysts said. Now those forecasters are expecting Russia to import 1.5 million to 2 million tons of wheat. A report from the Vedomosti business daily last week said Russia could import at least 5 million tons. </a:t>
            </a:r>
            <a:br>
              <a:rPr lang="en-US" dirty="0" smtClean="0"/>
            </a:br>
            <a:r>
              <a:rPr lang="en-US" dirty="0" smtClean="0"/>
              <a:t/>
            </a:r>
            <a:br>
              <a:rPr lang="en-US" dirty="0" smtClean="0"/>
            </a:br>
            <a:r>
              <a:rPr lang="en-US" dirty="0" smtClean="0"/>
              <a:t>"If the weather continues, the damage to the spring wheat crop is probably done at this point," grain analyst Brian Liedl stated during a press briefing at the Minneapolis Grain Exchange earlier this month. "The big threat now is getting the winter wheat crop in the ground." </a:t>
            </a:r>
            <a:br>
              <a:rPr lang="en-US" dirty="0" smtClean="0"/>
            </a:br>
            <a:r>
              <a:rPr lang="en-US" dirty="0" smtClean="0"/>
              <a:t/>
            </a:r>
            <a:br>
              <a:rPr lang="en-US" dirty="0" smtClean="0"/>
            </a:br>
            <a:r>
              <a:rPr lang="en-US" dirty="0" smtClean="0"/>
              <a:t>This drop in current production - combined with those worries about next winter's wheat crop - prompted Russian Prime Minister Vladimir Putin to announce that the country was banning wheat exports at least until 2011. </a:t>
            </a:r>
            <a:br>
              <a:rPr lang="en-US" dirty="0" smtClean="0"/>
            </a:br>
            <a:r>
              <a:rPr lang="en-US" dirty="0" smtClean="0"/>
              <a:t/>
            </a:r>
            <a:br>
              <a:rPr lang="en-US" dirty="0" smtClean="0"/>
            </a:br>
            <a:r>
              <a:rPr lang="en-US" dirty="0" smtClean="0"/>
              <a:t>"I think it is expedient to temporarily ban exports of grain and grain products from Russia," said Putin, who even suggested that neighboring countries halt exports, too. "We shouldn't allow domestic prices in Russia to rise, and we need to preserve our cattle and build up supplies for next year." </a:t>
            </a:r>
            <a:br>
              <a:rPr lang="en-US" dirty="0" smtClean="0"/>
            </a:br>
            <a:r>
              <a:rPr lang="en-US" dirty="0" smtClean="0"/>
              <a:t/>
            </a:r>
            <a:br>
              <a:rPr lang="en-US" dirty="0" smtClean="0"/>
            </a:br>
            <a:r>
              <a:rPr lang="en-US" dirty="0" smtClean="0"/>
              <a:t>The USDA is now forecasting a drop of at least 10% - and possibly more - in grain output from the former Soviet Union breadbasket states of Russia, the Ukraine and Kazakhstan. Russian grain is a key ingredient in "unleavened" bread - a Middle East staple - with Egypt, Turkey, Syria, Iran and Libya ranking as the top importers. </a:t>
            </a:r>
            <a:br>
              <a:rPr lang="en-US" dirty="0" smtClean="0"/>
            </a:br>
            <a:r>
              <a:rPr lang="en-US" dirty="0" smtClean="0"/>
              <a:t/>
            </a:r>
            <a:br>
              <a:rPr lang="en-US" dirty="0" smtClean="0"/>
            </a:br>
            <a:r>
              <a:rPr lang="en-US" dirty="0" smtClean="0"/>
              <a:t>With a total cutoff of supply, Egypt and other countries will have to find a new supplier of the soft wheat that's a Russian specialty - a tall order in a world that possesses few other exporters. And Japan - famous for its Kobe beef - is reportedly sourcing livestock grains from the United States to make up for the loss of the supply it usually gets from Russia. </a:t>
            </a:r>
            <a:br>
              <a:rPr lang="en-US" dirty="0" smtClean="0"/>
            </a:br>
            <a:r>
              <a:rPr lang="en-US" dirty="0" smtClean="0"/>
              <a:t/>
            </a:r>
            <a:br>
              <a:rPr lang="en-US" dirty="0" smtClean="0"/>
            </a:br>
            <a:r>
              <a:rPr lang="en-US" dirty="0" smtClean="0"/>
              <a:t>The United States is expected to pick up the majority of the extra market share this year and next if the Russian export ban is extended. That means that U.S. farmers will profit from these additional supply disruptions. </a:t>
            </a:r>
            <a:br>
              <a:rPr lang="en-US" dirty="0" smtClean="0"/>
            </a:br>
            <a:r>
              <a:rPr lang="en-US" dirty="0" smtClean="0"/>
              <a:t/>
            </a:r>
            <a:br>
              <a:rPr lang="en-US" dirty="0" smtClean="0"/>
            </a:br>
            <a:r>
              <a:rPr lang="en-US" b="1" dirty="0" smtClean="0"/>
              <a:t>The Looming Profit Opportunity </a:t>
            </a:r>
            <a:br>
              <a:rPr lang="en-US" b="1" dirty="0" smtClean="0"/>
            </a:br>
            <a:r>
              <a:rPr lang="en-US" dirty="0" smtClean="0"/>
              <a:t>The good news is that, currently, world stocks of wheat stand at 174.8 million tons. Worldwide reserves of wheat stocks are projected to be 49.9 million tons higher than they were during the 2007-2008 period, when prices soared to record levels. However, if the winter crop is affected by continued extreme weather, do not be surprised to see new highs set in some of the must-have food staples. </a:t>
            </a:r>
            <a:br>
              <a:rPr lang="en-US" dirty="0" smtClean="0"/>
            </a:br>
            <a:r>
              <a:rPr lang="en-US" dirty="0" smtClean="0"/>
              <a:t/>
            </a:r>
            <a:br>
              <a:rPr lang="en-US" dirty="0" smtClean="0"/>
            </a:br>
            <a:r>
              <a:rPr lang="en-US" dirty="0" smtClean="0"/>
              <a:t>Currently, the United States is the only country with a major surplus in grains, with expectations of historic production in domestically grown corn and soybeans. If there are any additional crises in the world grain supply, it falls to the United States to meet that market demand. </a:t>
            </a:r>
            <a:br>
              <a:rPr lang="en-US" dirty="0" smtClean="0"/>
            </a:br>
            <a:r>
              <a:rPr lang="en-US" dirty="0" smtClean="0"/>
              <a:t/>
            </a:r>
            <a:br>
              <a:rPr lang="en-US" dirty="0" smtClean="0"/>
            </a:br>
            <a:r>
              <a:rPr lang="en-US" dirty="0" smtClean="0"/>
              <a:t>Luckily, the U.S. futures markets are the most transparent in the world. That doesn't mean that someone won't try to corner a market. Russia even did that in the 1970s - once. In fact, Putin's actions this month have those of us with a long memory and a healthy skepticism wondering if he isn't perhaps reaching back into history for a chance to make money today. </a:t>
            </a:r>
            <a:br>
              <a:rPr lang="en-US" dirty="0" smtClean="0"/>
            </a:br>
            <a:r>
              <a:rPr lang="en-US" dirty="0" smtClean="0"/>
              <a:t/>
            </a:r>
            <a:br>
              <a:rPr lang="en-US" dirty="0" smtClean="0"/>
            </a:br>
            <a:r>
              <a:rPr lang="en-US" dirty="0" smtClean="0"/>
              <a:t>For three profit strategies involving the projected world wheat shortage, please see the "Actions to Take" section that follows. </a:t>
            </a:r>
            <a:br>
              <a:rPr lang="en-US" dirty="0" smtClean="0"/>
            </a:br>
            <a:r>
              <a:rPr lang="en-US" dirty="0" smtClean="0"/>
              <a:t/>
            </a:r>
            <a:br>
              <a:rPr lang="en-US" dirty="0" smtClean="0"/>
            </a:br>
            <a:r>
              <a:rPr lang="en-US" dirty="0" smtClean="0"/>
              <a:t>Actions to Take: The weather in the next few weeks will decide the trajectory of wheat prices in the New Year. We will use rains and a pullback in prices to look for an entry point. </a:t>
            </a:r>
            <a:br>
              <a:rPr lang="en-US" dirty="0" smtClean="0"/>
            </a:br>
            <a:r>
              <a:rPr lang="en-US" dirty="0" smtClean="0"/>
              <a:t/>
            </a:r>
            <a:br>
              <a:rPr lang="en-US" dirty="0" smtClean="0"/>
            </a:br>
            <a:r>
              <a:rPr lang="en-US" dirty="0" smtClean="0"/>
              <a:t>There are three ways we can play this opportunity: </a:t>
            </a:r>
            <a:br>
              <a:rPr lang="en-US" dirty="0" smtClean="0"/>
            </a:br>
            <a:r>
              <a:rPr lang="en-US" dirty="0" smtClean="0"/>
              <a:t>-Exchange-traded funds (ETFs). </a:t>
            </a:r>
            <a:br>
              <a:rPr lang="en-US" dirty="0" smtClean="0"/>
            </a:br>
            <a:r>
              <a:rPr lang="en-US" dirty="0" smtClean="0"/>
              <a:t>-Options on futures. </a:t>
            </a:r>
            <a:br>
              <a:rPr lang="en-US" dirty="0" smtClean="0"/>
            </a:br>
            <a:r>
              <a:rPr lang="en-US" dirty="0" smtClean="0"/>
              <a:t>-And commodity futures themselves. </a:t>
            </a:r>
            <a:br>
              <a:rPr lang="en-US" dirty="0" smtClean="0"/>
            </a:br>
            <a:r>
              <a:rPr lang="en-US" dirty="0" smtClean="0"/>
              <a:t/>
            </a:r>
            <a:br>
              <a:rPr lang="en-US" dirty="0" smtClean="0"/>
            </a:br>
            <a:r>
              <a:rPr lang="en-US" dirty="0" smtClean="0"/>
              <a:t>Most major brokerages - including self-directed discount brokers - now provide futures accounts. Needless to say, take the time to do your own "due diligence." Make certain that these strategies have a place in - fit in with - you overall personal investment plan. And make sure that you understand the risks involved in trades that include unlimited potential risk. That said, this situation does pose a remarkable opportunity. So let's take a look at the strategies investors can use in each of the three areas we've outlined. </a:t>
            </a:r>
            <a:br>
              <a:rPr lang="en-US" dirty="0" smtClean="0"/>
            </a:br>
            <a:r>
              <a:rPr lang="en-US" dirty="0" smtClean="0"/>
              <a:t/>
            </a:r>
            <a:br>
              <a:rPr lang="en-US" dirty="0" smtClean="0"/>
            </a:br>
            <a:r>
              <a:rPr lang="en-US" dirty="0" smtClean="0"/>
              <a:t>Exchange-Traded Funds (ETFs): ETFs such as the choices that we outline here provide investors with access to managed, semi-diversified pools of futures contracts. Those pools sometimes include "swaps" and other investments that are designed to mimic the anticipated percentage move. You will want to research each individual ETF you are considering in order to understand how much of a "weighting" it has in the grain(s) or food(s) you wish to be exposed to. ETFs provide the lowest risk exposure to futures available. </a:t>
            </a:r>
            <a:br>
              <a:rPr lang="en-US" dirty="0" smtClean="0"/>
            </a:br>
            <a:r>
              <a:rPr lang="en-US" dirty="0" smtClean="0"/>
              <a:t/>
            </a:r>
            <a:br>
              <a:rPr lang="en-US" dirty="0" smtClean="0"/>
            </a:br>
            <a:r>
              <a:rPr lang="en-US" dirty="0" smtClean="0"/>
              <a:t>-PowerShares DB Agriculture Fund (NYSE: DBA). </a:t>
            </a:r>
            <a:br>
              <a:rPr lang="en-US" dirty="0" smtClean="0"/>
            </a:br>
            <a:r>
              <a:rPr lang="en-US" dirty="0" smtClean="0"/>
              <a:t>-iPath Dow Jones-UBS Agriculture Subindex Total Return ETN (NYSE: JJA). </a:t>
            </a:r>
            <a:br>
              <a:rPr lang="en-US" dirty="0" smtClean="0"/>
            </a:br>
            <a:r>
              <a:rPr lang="en-US" dirty="0" smtClean="0"/>
              <a:t>-E-TRACS UBS Bloomberg CMCI Agriculture ETN (NYSE: UAG). </a:t>
            </a:r>
            <a:br>
              <a:rPr lang="en-US" dirty="0" smtClean="0"/>
            </a:br>
            <a:r>
              <a:rPr lang="en-US" dirty="0" smtClean="0"/>
              <a:t>-E-TRACS UBS Bloomberg CMCI Food ETN (NYSE: FUD). </a:t>
            </a:r>
            <a:br>
              <a:rPr lang="en-US" dirty="0" smtClean="0"/>
            </a:br>
            <a:r>
              <a:rPr lang="en-US" dirty="0" smtClean="0"/>
              <a:t>-PowerShares DB Agriculture Long (NYSE: AGF). </a:t>
            </a:r>
            <a:br>
              <a:rPr lang="en-US" dirty="0" smtClean="0"/>
            </a:br>
            <a:r>
              <a:rPr lang="en-US" dirty="0" smtClean="0"/>
              <a:t/>
            </a:r>
            <a:br>
              <a:rPr lang="en-US" dirty="0" smtClean="0"/>
            </a:br>
            <a:r>
              <a:rPr lang="en-US" dirty="0" smtClean="0"/>
              <a:t>Currently, there are also two ETFs that provide exposure to the global agribusiness sector: The first one is the Market Vectors Agribusiness ETF (NYSE: MOO) and the second is called the PowerShares Global Agricultural Fund (Nasdaq: PAGG). These funds have a lot in common, exposure-wise. </a:t>
            </a:r>
            <a:br>
              <a:rPr lang="en-US" dirty="0" smtClean="0"/>
            </a:br>
            <a:r>
              <a:rPr lang="en-US" dirty="0" smtClean="0"/>
              <a:t/>
            </a:r>
            <a:br>
              <a:rPr lang="en-US" dirty="0" smtClean="0"/>
            </a:br>
            <a:r>
              <a:rPr lang="en-US" dirty="0" smtClean="0"/>
              <a:t>Options: We can use a number of successful strategies via options on ETFs, or options on futures. My favorite would be to buy options on futures for specific contracts of interest. So if you like the March 2011 contract, for instance, you would buy long "calls" on it in anticipation of a bullish move. A long call, or long put on a futures contract, gives you the right (but not the obligation) to convert. You will need to sell the position before it expires, or will be converted if it's in the money. This allows you to have direct exposure to the futures market, without any margin risk. </a:t>
            </a:r>
            <a:br>
              <a:rPr lang="en-US" dirty="0" smtClean="0"/>
            </a:br>
            <a:r>
              <a:rPr lang="en-US" dirty="0" smtClean="0"/>
              <a:t/>
            </a:r>
            <a:br>
              <a:rPr lang="en-US" dirty="0" smtClean="0"/>
            </a:br>
            <a:r>
              <a:rPr lang="en-US" dirty="0" smtClean="0"/>
              <a:t>The options-on-futures markets are notoriously illiquid and extremely hard to trade through anything that is not "at the money." On the bright side, as long as you are only buying long "calls" or "puts," you get the leverage of a futures trade without the margin exposure that a futures position typically carries. </a:t>
            </a:r>
            <a:br>
              <a:rPr lang="en-US" dirty="0" smtClean="0"/>
            </a:br>
            <a:r>
              <a:rPr lang="en-US" dirty="0" smtClean="0"/>
              <a:t/>
            </a:r>
            <a:br>
              <a:rPr lang="en-US" dirty="0" smtClean="0"/>
            </a:br>
            <a:r>
              <a:rPr lang="en-US" dirty="0" smtClean="0"/>
              <a:t>Futures: The third approach would be to buy futures directly. This opens up your risk levels, but it also gives you direct exposure to the underlying market without a lot of other variables. I would suggest that you get professional advice before placing trades in the futures pits. I like that you can play the difference between grain markets. These types of strategies are deployed if, for example, you think there will be demand for soft rice, but not for hard rice. Or, in the case of Egypt, you are expecting a real run on soft wheat, but not on hard wheat. </a:t>
            </a:r>
            <a:br>
              <a:rPr lang="en-US" dirty="0" smtClean="0"/>
            </a:br>
            <a:r>
              <a:rPr lang="en-US" dirty="0" smtClean="0"/>
              <a:t/>
            </a:r>
            <a:br>
              <a:rPr lang="en-US" dirty="0" smtClean="0"/>
            </a:br>
            <a:r>
              <a:rPr lang="en-US" dirty="0" smtClean="0"/>
              <a:t>Let's look for the price of grains to pull back a bit, from these overbought levels. We can let Mother Nature be our guide, telling us when to position a trade or trades in anticipation of a second upward bounce in the wheat market. At that point, we'll know a little more about weather conditions in such other global locales as Russia. As far as timing goes, we could be looking to make these moves sometime between the last part of September to the first of November as we get a feel for how the winter wheat crop is coming along. If we have a short fall, with a late planting, we could have a less-than-expected crop again. This would be the catalyst for a historic move in wheat prices. (</a:t>
            </a:r>
            <a:r>
              <a:rPr lang="en-US" b="1" i="1" dirty="0" smtClean="0">
                <a:hlinkClick r:id="rId3"/>
              </a:rPr>
              <a:t>Courtesy: Money Morning)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0" dirty="0" smtClean="0"/>
              <a:t>Perhaps</a:t>
            </a:r>
            <a:r>
              <a:rPr lang="en-US" b="0" baseline="0" dirty="0" smtClean="0"/>
              <a:t> it’s good that we didn’t have ACM-L 37 years ago, which would have suggested that the US not sell wheat to Russia or that the US sell it at an exorbitant price.</a:t>
            </a:r>
            <a:endParaRPr lang="en-US" b="0" dirty="0" smtClean="0"/>
          </a:p>
          <a:p>
            <a:endParaRPr lang="en-US" b="1" dirty="0" smtClean="0"/>
          </a:p>
          <a:p>
            <a:r>
              <a:rPr lang="en-US" b="1" dirty="0" smtClean="0"/>
              <a:t>How to Profit from Russian Wheat Shortage (26 Aug 2010)</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Those days taught me a lot about hard work and patience. Four decades later, as I read news stories about the current travails of Russian wheat farmers, the memories of getting up on wet winter mornings for the pre-dawn goat milking - or having to drive a tractor when I was only six years old - engender a lot of empathy for the difficult challenges the wheat farmers face. </a:t>
            </a:r>
            <a:br>
              <a:rPr lang="en-US" dirty="0" smtClean="0"/>
            </a:br>
            <a:r>
              <a:rPr lang="en-US" dirty="0" smtClean="0"/>
              <a:t/>
            </a:r>
            <a:br>
              <a:rPr lang="en-US" dirty="0" smtClean="0"/>
            </a:br>
            <a:r>
              <a:rPr lang="en-US" dirty="0" smtClean="0"/>
              <a:t>Wild fires are racing through unharvested wheat fields, the result of a Russian heat wave that has destroyed more than one-fifth of that country's wheat crop. In addition to causing the farmers considerable pain, the crop losses have caused wheat prices to double this summer. </a:t>
            </a:r>
            <a:br>
              <a:rPr lang="en-US" dirty="0" smtClean="0"/>
            </a:br>
            <a:r>
              <a:rPr lang="en-US" dirty="0" smtClean="0"/>
              <a:t/>
            </a:r>
            <a:br>
              <a:rPr lang="en-US" dirty="0" smtClean="0"/>
            </a:br>
            <a:r>
              <a:rPr lang="en-US" dirty="0" smtClean="0"/>
              <a:t>This has spawned an export ban in Russia, which effectively removes the third-largest exporter in the world from the market. It's also created a major profit opportunity for U.S. investors. </a:t>
            </a:r>
            <a:br>
              <a:rPr lang="en-US" dirty="0" smtClean="0"/>
            </a:br>
            <a:r>
              <a:rPr lang="en-US" dirty="0" smtClean="0"/>
              <a:t/>
            </a:r>
            <a:br>
              <a:rPr lang="en-US" dirty="0" smtClean="0"/>
            </a:br>
            <a:r>
              <a:rPr lang="en-US" dirty="0" smtClean="0"/>
              <a:t>Let me explain. </a:t>
            </a:r>
            <a:br>
              <a:rPr lang="en-US" dirty="0" smtClean="0"/>
            </a:br>
            <a:r>
              <a:rPr lang="en-US" dirty="0" smtClean="0"/>
              <a:t/>
            </a:r>
            <a:br>
              <a:rPr lang="en-US" dirty="0" smtClean="0"/>
            </a:br>
            <a:r>
              <a:rPr lang="en-US" b="1" dirty="0" smtClean="0"/>
              <a:t>Anatomy of an Export Ban </a:t>
            </a:r>
            <a:br>
              <a:rPr lang="en-US" b="1" dirty="0" smtClean="0"/>
            </a:br>
            <a:r>
              <a:rPr lang="en-US" dirty="0" smtClean="0"/>
              <a:t>Russia initially banned exports of wheat, barley, rye, corn and flour from Aug. 15 to Dec. 31, and most observers now expect that ban to be extended into the spring. Russian officials have said they will reassess the ban on Oct. 31 - an announcement that caused a short-term buying imbalance known as a "lock-limit-up" situation (which had the shorts scrambling to cover their positions even as prices moved higher). </a:t>
            </a:r>
            <a:br>
              <a:rPr lang="en-US" dirty="0" smtClean="0"/>
            </a:br>
            <a:r>
              <a:rPr lang="en-US" dirty="0" smtClean="0"/>
              <a:t/>
            </a:r>
            <a:br>
              <a:rPr lang="en-US" dirty="0" smtClean="0"/>
            </a:br>
            <a:r>
              <a:rPr lang="en-US" dirty="0" smtClean="0"/>
              <a:t>The grain markets are currently "backfilling," a normal condition that leads to a near-term price decline after a major move up by a commodity. I expect that, in a few weeks, we will start to see prices resume their advance - after the market has had a chance to digest a move unlike anything we have seen in 37 years. There is a real chance that this winter's crop will be a driver for higher prices. We want to be ready for that one. </a:t>
            </a:r>
            <a:br>
              <a:rPr lang="en-US" dirty="0" smtClean="0"/>
            </a:br>
            <a:r>
              <a:rPr lang="en-US" dirty="0" smtClean="0"/>
              <a:t/>
            </a:r>
            <a:br>
              <a:rPr lang="en-US" dirty="0" smtClean="0"/>
            </a:br>
            <a:r>
              <a:rPr lang="en-US" dirty="0" smtClean="0"/>
              <a:t>In some locations in Europe, the summer heat wave has yet to break. This means that the heavy summer rains are running late, and are maybe just now starting. But what you really need to understand is that with a lack of rain soaking into the fields to prepare them for the next planting, farmers are stuck waiting. </a:t>
            </a:r>
            <a:br>
              <a:rPr lang="en-US" dirty="0" smtClean="0"/>
            </a:br>
            <a:r>
              <a:rPr lang="en-US" dirty="0" smtClean="0"/>
              <a:t/>
            </a:r>
            <a:br>
              <a:rPr lang="en-US" dirty="0" smtClean="0"/>
            </a:br>
            <a:r>
              <a:rPr lang="en-US" dirty="0" smtClean="0"/>
              <a:t>This lack of precipitation and scorching sun left the spring crop unharvested and burning out of control, at times. If a large volume of rain doesn't arrive soon, it will start to impact the next crop of wheat, - the "winter wheat" - which isn't even planted yet. This will be a key determinant of grain prices for 2011. </a:t>
            </a:r>
            <a:br>
              <a:rPr lang="en-US" dirty="0" smtClean="0"/>
            </a:br>
            <a:r>
              <a:rPr lang="en-US" dirty="0" smtClean="0"/>
              <a:t/>
            </a:r>
            <a:br>
              <a:rPr lang="en-US" dirty="0" smtClean="0"/>
            </a:br>
            <a:r>
              <a:rPr lang="en-US" dirty="0" smtClean="0"/>
              <a:t>In a forecast released earlier this month, the U.S. Department of Agriculture projected a Russian wheat harvest of 45 million tons or less - well below the original expectations of 53 million tons. The reality is even worse: Just yesterday (Monday), Russia said its grain harvest through last week was 40.3 million tons, down 38% from the year before. </a:t>
            </a:r>
            <a:br>
              <a:rPr lang="en-US" dirty="0" smtClean="0"/>
            </a:br>
            <a:r>
              <a:rPr lang="en-US" dirty="0" smtClean="0"/>
              <a:t/>
            </a:r>
            <a:br>
              <a:rPr lang="en-US" dirty="0" smtClean="0"/>
            </a:br>
            <a:r>
              <a:rPr lang="en-US" dirty="0" smtClean="0"/>
              <a:t>It gets worse: Just to meet its own needs, Russia needs to produce 77 million tons of wheat. But Russia is now saying that, in the most optimistic of circumstances, it could produce 65 million to 67 million tons for 2010 - although a more realistic forecast is for only 60 million tons. With national stocks of about 22 million to 24 million tons - and winter sowing needs to consider - this puts Russia's supply/demand balance "on a knife edge," according to a Reuters report filed from Moscow that came out yesterday evening. </a:t>
            </a:r>
            <a:br>
              <a:rPr lang="en-US" dirty="0" smtClean="0"/>
            </a:br>
            <a:r>
              <a:rPr lang="en-US" dirty="0" smtClean="0"/>
              <a:t/>
            </a:r>
            <a:br>
              <a:rPr lang="en-US" dirty="0" smtClean="0"/>
            </a:br>
            <a:r>
              <a:rPr lang="en-US" dirty="0" smtClean="0"/>
              <a:t>About 3.6 million tons had already been shipped abroad before Russia's Aug.15 export ban went into effect, analysts said. Now those forecasters are expecting Russia to import 1.5 million to 2 million tons of wheat. A report from the Vedomosti business daily last week said Russia could import at least 5 million tons. </a:t>
            </a:r>
            <a:br>
              <a:rPr lang="en-US" dirty="0" smtClean="0"/>
            </a:br>
            <a:r>
              <a:rPr lang="en-US" dirty="0" smtClean="0"/>
              <a:t/>
            </a:r>
            <a:br>
              <a:rPr lang="en-US" dirty="0" smtClean="0"/>
            </a:br>
            <a:r>
              <a:rPr lang="en-US" dirty="0" smtClean="0"/>
              <a:t>"If the weather continues, the damage to the spring wheat crop is probably done at this point," grain analyst Brian Liedl stated during a press briefing at the Minneapolis Grain Exchange earlier this month. "The big threat now is getting the winter wheat crop in the ground." </a:t>
            </a:r>
            <a:br>
              <a:rPr lang="en-US" dirty="0" smtClean="0"/>
            </a:br>
            <a:r>
              <a:rPr lang="en-US" dirty="0" smtClean="0"/>
              <a:t/>
            </a:r>
            <a:br>
              <a:rPr lang="en-US" dirty="0" smtClean="0"/>
            </a:br>
            <a:r>
              <a:rPr lang="en-US" dirty="0" smtClean="0"/>
              <a:t>This drop in current production - combined with those worries about next winter's wheat crop - prompted Russian Prime Minister Vladimir Putin to announce that the country was banning wheat exports at least until 2011. </a:t>
            </a:r>
            <a:br>
              <a:rPr lang="en-US" dirty="0" smtClean="0"/>
            </a:br>
            <a:r>
              <a:rPr lang="en-US" dirty="0" smtClean="0"/>
              <a:t/>
            </a:r>
            <a:br>
              <a:rPr lang="en-US" dirty="0" smtClean="0"/>
            </a:br>
            <a:r>
              <a:rPr lang="en-US" dirty="0" smtClean="0"/>
              <a:t>"I think it is expedient to temporarily ban exports of grain and grain products from Russia," said Putin, who even suggested that neighboring countries halt exports, too. "We shouldn't allow domestic prices in Russia to rise, and we need to preserve our cattle and build up supplies for next year." </a:t>
            </a:r>
            <a:br>
              <a:rPr lang="en-US" dirty="0" smtClean="0"/>
            </a:br>
            <a:r>
              <a:rPr lang="en-US" dirty="0" smtClean="0"/>
              <a:t/>
            </a:r>
            <a:br>
              <a:rPr lang="en-US" dirty="0" smtClean="0"/>
            </a:br>
            <a:r>
              <a:rPr lang="en-US" dirty="0" smtClean="0"/>
              <a:t>The USDA is now forecasting a drop of at least 10% - and possibly more - in grain output from the former Soviet Union breadbasket states of Russia, the Ukraine and Kazakhstan. Russian grain is a key ingredient in "unleavened" bread - a Middle East staple - with Egypt, Turkey, Syria, Iran and Libya ranking as the top importers. </a:t>
            </a:r>
            <a:br>
              <a:rPr lang="en-US" dirty="0" smtClean="0"/>
            </a:br>
            <a:r>
              <a:rPr lang="en-US" dirty="0" smtClean="0"/>
              <a:t/>
            </a:r>
            <a:br>
              <a:rPr lang="en-US" dirty="0" smtClean="0"/>
            </a:br>
            <a:r>
              <a:rPr lang="en-US" dirty="0" smtClean="0"/>
              <a:t>With a total cutoff of supply, Egypt and other countries will have to find a new supplier of the soft wheat that's a Russian specialty - a tall order in a world that possesses few other exporters. And Japan - famous for its Kobe beef - is reportedly sourcing livestock grains from the United States to make up for the loss of the supply it usually gets from Russia. </a:t>
            </a:r>
            <a:br>
              <a:rPr lang="en-US" dirty="0" smtClean="0"/>
            </a:br>
            <a:r>
              <a:rPr lang="en-US" dirty="0" smtClean="0"/>
              <a:t/>
            </a:r>
            <a:br>
              <a:rPr lang="en-US" dirty="0" smtClean="0"/>
            </a:br>
            <a:r>
              <a:rPr lang="en-US" dirty="0" smtClean="0"/>
              <a:t>The United States is expected to pick up the majority of the extra market share this year and next if the Russian export ban is extended. That means that U.S. farmers will profit from these additional supply disruptions. </a:t>
            </a:r>
            <a:br>
              <a:rPr lang="en-US" dirty="0" smtClean="0"/>
            </a:br>
            <a:r>
              <a:rPr lang="en-US" dirty="0" smtClean="0"/>
              <a:t/>
            </a:r>
            <a:br>
              <a:rPr lang="en-US" dirty="0" smtClean="0"/>
            </a:br>
            <a:r>
              <a:rPr lang="en-US" b="1" dirty="0" smtClean="0"/>
              <a:t>The Looming Profit Opportunity </a:t>
            </a:r>
            <a:br>
              <a:rPr lang="en-US" b="1" dirty="0" smtClean="0"/>
            </a:br>
            <a:r>
              <a:rPr lang="en-US" dirty="0" smtClean="0"/>
              <a:t>The good news is that, currently, world stocks of wheat stand at 174.8 million tons. Worldwide reserves of wheat stocks are projected to be 49.9 million tons higher than they were during the 2007-2008 period, when prices soared to record levels. However, if the winter crop is affected by continued extreme weather, do not be surprised to see new highs set in some of the must-have food staples. </a:t>
            </a:r>
            <a:br>
              <a:rPr lang="en-US" dirty="0" smtClean="0"/>
            </a:br>
            <a:r>
              <a:rPr lang="en-US" dirty="0" smtClean="0"/>
              <a:t/>
            </a:r>
            <a:br>
              <a:rPr lang="en-US" dirty="0" smtClean="0"/>
            </a:br>
            <a:r>
              <a:rPr lang="en-US" dirty="0" smtClean="0"/>
              <a:t>Currently, the United States is the only country with a major surplus in grains, with expectations of historic production in domestically grown corn and soybeans. If there are any additional crises in the world grain supply, it falls to the United States to meet that market demand. </a:t>
            </a:r>
            <a:br>
              <a:rPr lang="en-US" dirty="0" smtClean="0"/>
            </a:br>
            <a:r>
              <a:rPr lang="en-US" dirty="0" smtClean="0"/>
              <a:t/>
            </a:r>
            <a:br>
              <a:rPr lang="en-US" dirty="0" smtClean="0"/>
            </a:br>
            <a:r>
              <a:rPr lang="en-US" dirty="0" smtClean="0"/>
              <a:t>Luckily, the U.S. futures markets are the most transparent in the world. That doesn't mean that someone won't try to corner a market. Russia even did that in the 1970s - once. In fact, Putin's actions this month have those of us with a long memory and a healthy skepticism wondering if he isn't perhaps reaching back into history for a chance to make money today. </a:t>
            </a:r>
            <a:br>
              <a:rPr lang="en-US" dirty="0" smtClean="0"/>
            </a:br>
            <a:r>
              <a:rPr lang="en-US" dirty="0" smtClean="0"/>
              <a:t/>
            </a:r>
            <a:br>
              <a:rPr lang="en-US" dirty="0" smtClean="0"/>
            </a:br>
            <a:r>
              <a:rPr lang="en-US" dirty="0" smtClean="0"/>
              <a:t>For three profit strategies involving the projected world wheat shortage, please see the "Actions to Take" section that follows. </a:t>
            </a:r>
            <a:br>
              <a:rPr lang="en-US" dirty="0" smtClean="0"/>
            </a:br>
            <a:r>
              <a:rPr lang="en-US" dirty="0" smtClean="0"/>
              <a:t/>
            </a:r>
            <a:br>
              <a:rPr lang="en-US" dirty="0" smtClean="0"/>
            </a:br>
            <a:r>
              <a:rPr lang="en-US" dirty="0" smtClean="0"/>
              <a:t>Actions to Take: The weather in the next few weeks will decide the trajectory of wheat prices in the New Year. We will use rains and a pullback in prices to look for an entry point. </a:t>
            </a:r>
            <a:br>
              <a:rPr lang="en-US" dirty="0" smtClean="0"/>
            </a:br>
            <a:r>
              <a:rPr lang="en-US" dirty="0" smtClean="0"/>
              <a:t/>
            </a:r>
            <a:br>
              <a:rPr lang="en-US" dirty="0" smtClean="0"/>
            </a:br>
            <a:r>
              <a:rPr lang="en-US" dirty="0" smtClean="0"/>
              <a:t>There are three ways we can play this opportunity: </a:t>
            </a:r>
            <a:br>
              <a:rPr lang="en-US" dirty="0" smtClean="0"/>
            </a:br>
            <a:r>
              <a:rPr lang="en-US" dirty="0" smtClean="0"/>
              <a:t>-Exchange-traded funds (ETFs). </a:t>
            </a:r>
            <a:br>
              <a:rPr lang="en-US" dirty="0" smtClean="0"/>
            </a:br>
            <a:r>
              <a:rPr lang="en-US" dirty="0" smtClean="0"/>
              <a:t>-Options on futures. </a:t>
            </a:r>
            <a:br>
              <a:rPr lang="en-US" dirty="0" smtClean="0"/>
            </a:br>
            <a:r>
              <a:rPr lang="en-US" dirty="0" smtClean="0"/>
              <a:t>-And commodity futures themselves. </a:t>
            </a:r>
            <a:br>
              <a:rPr lang="en-US" dirty="0" smtClean="0"/>
            </a:br>
            <a:r>
              <a:rPr lang="en-US" dirty="0" smtClean="0"/>
              <a:t/>
            </a:r>
            <a:br>
              <a:rPr lang="en-US" dirty="0" smtClean="0"/>
            </a:br>
            <a:r>
              <a:rPr lang="en-US" dirty="0" smtClean="0"/>
              <a:t>Most major brokerages - including self-directed discount brokers - now provide futures accounts. Needless to say, take the time to do your own "due diligence." Make certain that these strategies have a place in - fit in with - you overall personal investment plan. And make sure that you understand the risks involved in trades that include unlimited potential risk. That said, this situation does pose a remarkable opportunity. So let's take a look at the strategies investors can use in each of the three areas we've outlined. </a:t>
            </a:r>
            <a:br>
              <a:rPr lang="en-US" dirty="0" smtClean="0"/>
            </a:br>
            <a:r>
              <a:rPr lang="en-US" dirty="0" smtClean="0"/>
              <a:t/>
            </a:r>
            <a:br>
              <a:rPr lang="en-US" dirty="0" smtClean="0"/>
            </a:br>
            <a:r>
              <a:rPr lang="en-US" dirty="0" smtClean="0"/>
              <a:t>Exchange-Traded Funds (ETFs): ETFs such as the choices that we outline here provide investors with access to managed, semi-diversified pools of futures contracts. Those pools sometimes include "swaps" and other investments that are designed to mimic the anticipated percentage move. You will want to research each individual ETF you are considering in order to understand how much of a "weighting" it has in the grain(s) or food(s) you wish to be exposed to. ETFs provide the lowest risk exposure to futures available. </a:t>
            </a:r>
            <a:br>
              <a:rPr lang="en-US" dirty="0" smtClean="0"/>
            </a:br>
            <a:r>
              <a:rPr lang="en-US" dirty="0" smtClean="0"/>
              <a:t/>
            </a:r>
            <a:br>
              <a:rPr lang="en-US" dirty="0" smtClean="0"/>
            </a:br>
            <a:r>
              <a:rPr lang="en-US" dirty="0" smtClean="0"/>
              <a:t>-PowerShares DB Agriculture Fund (NYSE: DBA). </a:t>
            </a:r>
            <a:br>
              <a:rPr lang="en-US" dirty="0" smtClean="0"/>
            </a:br>
            <a:r>
              <a:rPr lang="en-US" dirty="0" smtClean="0"/>
              <a:t>-iPath Dow Jones-UBS Agriculture Subindex Total Return ETN (NYSE: JJA). </a:t>
            </a:r>
            <a:br>
              <a:rPr lang="en-US" dirty="0" smtClean="0"/>
            </a:br>
            <a:r>
              <a:rPr lang="en-US" dirty="0" smtClean="0"/>
              <a:t>-E-TRACS UBS Bloomberg CMCI Agriculture ETN (NYSE: UAG). </a:t>
            </a:r>
            <a:br>
              <a:rPr lang="en-US" dirty="0" smtClean="0"/>
            </a:br>
            <a:r>
              <a:rPr lang="en-US" dirty="0" smtClean="0"/>
              <a:t>-E-TRACS UBS Bloomberg CMCI Food ETN (NYSE: FUD). </a:t>
            </a:r>
            <a:br>
              <a:rPr lang="en-US" dirty="0" smtClean="0"/>
            </a:br>
            <a:r>
              <a:rPr lang="en-US" dirty="0" smtClean="0"/>
              <a:t>-PowerShares DB Agriculture Long (NYSE: AGF). </a:t>
            </a:r>
            <a:br>
              <a:rPr lang="en-US" dirty="0" smtClean="0"/>
            </a:br>
            <a:r>
              <a:rPr lang="en-US" dirty="0" smtClean="0"/>
              <a:t/>
            </a:r>
            <a:br>
              <a:rPr lang="en-US" dirty="0" smtClean="0"/>
            </a:br>
            <a:r>
              <a:rPr lang="en-US" dirty="0" smtClean="0"/>
              <a:t>Currently, there are also two ETFs that provide exposure to the global agribusiness sector: The first one is the Market Vectors Agribusiness ETF (NYSE: MOO) and the second is called the PowerShares Global Agricultural Fund (Nasdaq: PAGG). These funds have a lot in common, exposure-wise. </a:t>
            </a:r>
            <a:br>
              <a:rPr lang="en-US" dirty="0" smtClean="0"/>
            </a:br>
            <a:r>
              <a:rPr lang="en-US" dirty="0" smtClean="0"/>
              <a:t/>
            </a:r>
            <a:br>
              <a:rPr lang="en-US" dirty="0" smtClean="0"/>
            </a:br>
            <a:r>
              <a:rPr lang="en-US" dirty="0" smtClean="0"/>
              <a:t>Options: We can use a number of successful strategies via options on ETFs, or options on futures. My favorite would be to buy options on futures for specific contracts of interest. So if you like the March 2011 contract, for instance, you would buy long "calls" on it in anticipation of a bullish move. A long call, or long put on a futures contract, gives you the right (but not the obligation) to convert. You will need to sell the position before it expires, or will be converted if it's in the money. This allows you to have direct exposure to the futures market, without any margin risk. </a:t>
            </a:r>
            <a:br>
              <a:rPr lang="en-US" dirty="0" smtClean="0"/>
            </a:br>
            <a:r>
              <a:rPr lang="en-US" dirty="0" smtClean="0"/>
              <a:t/>
            </a:r>
            <a:br>
              <a:rPr lang="en-US" dirty="0" smtClean="0"/>
            </a:br>
            <a:r>
              <a:rPr lang="en-US" dirty="0" smtClean="0"/>
              <a:t>The options-on-futures markets are notoriously illiquid and extremely hard to trade through anything that is not "at the money." On the bright side, as long as you are only buying long "calls" or "puts," you get the leverage of a futures trade without the margin exposure that a futures position typically carries. </a:t>
            </a:r>
            <a:br>
              <a:rPr lang="en-US" dirty="0" smtClean="0"/>
            </a:br>
            <a:r>
              <a:rPr lang="en-US" dirty="0" smtClean="0"/>
              <a:t/>
            </a:r>
            <a:br>
              <a:rPr lang="en-US" dirty="0" smtClean="0"/>
            </a:br>
            <a:r>
              <a:rPr lang="en-US" dirty="0" smtClean="0"/>
              <a:t>Futures: The third approach would be to buy futures directly. This opens up your risk levels, but it also gives you direct exposure to the underlying market without a lot of other variables. I would suggest that you get professional advice before placing trades in the futures pits. I like that you can play the difference between grain markets. These types of strategies are deployed if, for example, you think there will be demand for soft rice, but not for hard rice. Or, in the case of Egypt, you are expecting a real run on soft wheat, but not on hard wheat. </a:t>
            </a:r>
            <a:br>
              <a:rPr lang="en-US" dirty="0" smtClean="0"/>
            </a:br>
            <a:r>
              <a:rPr lang="en-US" dirty="0" smtClean="0"/>
              <a:t/>
            </a:r>
            <a:br>
              <a:rPr lang="en-US" dirty="0" smtClean="0"/>
            </a:br>
            <a:r>
              <a:rPr lang="en-US" dirty="0" smtClean="0"/>
              <a:t>Let's look for the price of grains to pull back a bit, from these overbought levels. We can let Mother Nature be our guide, telling us when to position a trade or trades in anticipation of a second upward bounce in the wheat market. At that point, we'll know a little more about weather conditions in such other global locales as Russia. As far as timing goes, we could be looking to make these moves sometime between the last part of September to the first of November as we get a feel for how the winter wheat crop is coming along. If we have a short fall, with a late planting, we could have a less-than-expected crop again. This would be the catalyst for a historic move in wheat prices. (</a:t>
            </a:r>
            <a:r>
              <a:rPr lang="en-US" b="1" i="1" dirty="0" smtClean="0">
                <a:hlinkClick r:id="rId3"/>
              </a:rPr>
              <a:t>Courtesy: Money Morning)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just like this slide … and “no” I’m not going to try to make you dizzy by having you read slides like this … but this is the way</a:t>
            </a:r>
            <a:r>
              <a:rPr lang="en-US" baseline="0" dirty="0" smtClean="0"/>
              <a:t> to introduce dizzying wizard words and worlds.  More precisely, wizard words are …</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 here as an example of science research aided by ACM-L  … perhaps just take the pictures from the paper … then later mention is in proceedings &amp; is an example of short-term benefit of pursuing the dream</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maybe only at the end as an example of short-term …  but could introduce here as an example of science … perhaps just take the pictures from the paper … then later mention is in proceedings &amp; is an example of short-term benefit of pursuing the dream</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maybe only at the end as an example of short-term …  but could introduce here as an example of science … perhaps just take the pictures from the paper … then later mention is in proceedings &amp; is an example of short-term benefit of pursuing the dream</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maybe only at the end as an example of short-term …  but could introduce here as an example of science … perhaps just take the pictures from the paper … then later mention is in proceedings &amp; is an example of short-term benefit of pursuing the dream</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maybe only at the end as an example of short-term …  but could introduce here as an example of science … perhaps just take the pictures from the paper … then later mention is in proceedings &amp; is an example of short-term benefit of pursuing the dream</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maybe only at the end as an example of short-term …  but could introduce here as an example of science … perhaps just take the pictures from the paper … then later mention is in proceedings &amp; is an example of short-term benefit of pursuing the dream</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maybe only at the end as an example of short-term …  but could introduce here as an example of science … perhaps just take the pictures from the paper … then later mention is in proceedings &amp; is an example of short-term benefit of pursuing the dream</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present this, refer back to the Medical Example: (1) Formalize in the ontology sense,</a:t>
            </a:r>
            <a:r>
              <a:rPr lang="en-US" baseline="0" dirty="0" smtClean="0"/>
              <a:t> (2) construction automation, (3) analysis and hypothesis testing, (4) add facts and meta-information, (5) continued hypothesis testing.  </a:t>
            </a:r>
            <a:r>
              <a:rPr lang="en-US" dirty="0" smtClean="0"/>
              <a:t>The big picture of “How” – next we’ll try to fill in some details.  (Formalizing,</a:t>
            </a:r>
            <a:r>
              <a:rPr lang="en-US" baseline="0" dirty="0" smtClean="0"/>
              <a:t> the key, is what the conceptual-modeling community does best.)  </a:t>
            </a:r>
            <a:r>
              <a:rPr lang="en-US" dirty="0" smtClean="0"/>
              <a:t>FoIKS</a:t>
            </a:r>
            <a:r>
              <a:rPr lang="en-US" baseline="0" dirty="0" smtClean="0"/>
              <a:t> &amp; Steve Clyde’s dissertation for formalism, information extraction work and ontology learning work for construction, ?? for analysis tools (look up or ask Christophe, perhaps after showing him what I have), “learn” and dynamically adjust are direct results of continuing construction (ABCs of learning), monitor is a continuation of applying analysis tools and “what-if”’s</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Formalization is what we do as computer scientists – formalize so that machines can process.</a:t>
            </a:r>
          </a:p>
          <a:p>
            <a:endParaRPr lang="en-US" dirty="0" smtClean="0"/>
          </a:p>
          <a:p>
            <a:r>
              <a:rPr lang="en-US" dirty="0" smtClean="0"/>
              <a:t>Formalize conceptual-model</a:t>
            </a:r>
            <a:r>
              <a:rPr lang="en-US" baseline="0" dirty="0" smtClean="0"/>
              <a:t> metamodel to provide for dynamic adjustment of conceptual model.</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take as</a:t>
            </a:r>
            <a:r>
              <a:rPr lang="en-US" baseline="0" dirty="0" smtClean="0"/>
              <a:t> an example to show formalism, fact &amp; metadata creation (extract from newspaper, threats to home ??).</a:t>
            </a:r>
          </a:p>
          <a:p>
            <a:endParaRPr lang="en-US" baseline="0" dirty="0" smtClean="0"/>
          </a:p>
          <a:p>
            <a:r>
              <a:rPr lang="en-US" baseline="0" dirty="0" smtClean="0"/>
              <a:t>Many conceptual models; many formalizations of conceptual models; many that integrate static models, behavior models, interaction models, … (see references)</a:t>
            </a:r>
          </a:p>
          <a:p>
            <a:endParaRPr lang="en-US" baseline="0" dirty="0" smtClean="0"/>
          </a:p>
          <a:p>
            <a:r>
              <a:rPr lang="en-US" dirty="0" smtClean="0"/>
              <a:t>Likely important: Objects, Relationships, Behavior, Interaction all  modeled together in a conceptual model.</a:t>
            </a:r>
            <a:endParaRPr lang="en-US" baseline="0" dirty="0" smtClean="0"/>
          </a:p>
          <a:p>
            <a:r>
              <a:rPr lang="en-US" baseline="0" dirty="0" smtClean="0"/>
              <a:t>Eventual application (miniscule example wrt to the larger picture, but nonetheless an example): analyze “Detection Event” sequences.</a:t>
            </a:r>
          </a:p>
          <a:p>
            <a:endParaRPr lang="en-US" baseline="0" dirty="0" smtClean="0"/>
          </a:p>
          <a:p>
            <a:r>
              <a:rPr lang="en-US" dirty="0" smtClean="0"/>
              <a:t>Reference to formalisms (Dori 11,</a:t>
            </a:r>
            <a:r>
              <a:rPr lang="en-US" baseline="0" dirty="0" smtClean="0"/>
              <a:t> OPM: Object-Process Methodology; EKW, OSM; Thalheim 00, CoDesign</a:t>
            </a:r>
            <a:r>
              <a:rPr lang="en-US" dirty="0" smtClean="0"/>
              <a:t>)</a:t>
            </a:r>
          </a:p>
          <a:p>
            <a:endParaRPr lang="en-US" dirty="0" smtClean="0"/>
          </a:p>
          <a:p>
            <a:r>
              <a:rPr lang="en-US" dirty="0" smtClean="0"/>
              <a:t>With both model and meta-model intertwined we have a something like the “tangled hierarchy” described by (Douglas R. Hofstadter in </a:t>
            </a:r>
            <a:r>
              <a:rPr lang="en-US" i="1" dirty="0" smtClean="0"/>
              <a:t>Gödel, Escher, Bach: an Eternal Golden Braid</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I’m not going to insist that you read the small text either …</a:t>
            </a:r>
          </a:p>
          <a:p>
            <a:endParaRPr lang="en-US" dirty="0" smtClean="0"/>
          </a:p>
          <a:p>
            <a:r>
              <a:rPr lang="en-US" dirty="0" smtClean="0"/>
              <a:t>C4ISR: Command, Control, Communications, Computers, Intelligence, Surveillance, and Reconnaissance = Military “Battle Command”</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States: predicate asserts time period in state.</a:t>
            </a:r>
          </a:p>
          <a:p>
            <a:r>
              <a:rPr lang="en-US" dirty="0" smtClean="0"/>
              <a:t>Transitions: predicates assert time period inactive, enabled, committed, executing, finishing</a:t>
            </a:r>
          </a:p>
          <a:p>
            <a:r>
              <a:rPr lang="en-US" dirty="0" smtClean="0"/>
              <a:t>Triggers: predicate asserts time period true</a:t>
            </a:r>
          </a:p>
          <a:p>
            <a:r>
              <a:rPr lang="en-US" dirty="0" smtClean="0"/>
              <a:t>Interactions: predicate asserts the time the interaction event occurs</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States: predicate asserts time period in state.</a:t>
            </a:r>
          </a:p>
          <a:p>
            <a:r>
              <a:rPr lang="en-US" dirty="0" smtClean="0"/>
              <a:t>Transitions: predicates assert time period inactive, enabled, committed, executing, finishing</a:t>
            </a:r>
          </a:p>
          <a:p>
            <a:r>
              <a:rPr lang="en-US" dirty="0" smtClean="0"/>
              <a:t>Triggers: predicate asserts time period true</a:t>
            </a:r>
          </a:p>
          <a:p>
            <a:r>
              <a:rPr lang="en-US" dirty="0" smtClean="0"/>
              <a:t>Interactions: predicate asserts the time the interaction event occurs</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States: predicate asserts time period in state.</a:t>
            </a:r>
          </a:p>
          <a:p>
            <a:r>
              <a:rPr lang="en-US" dirty="0" smtClean="0"/>
              <a:t>Transitions: predicates assert time period inactive, enabled, committed, executing, finishing</a:t>
            </a:r>
          </a:p>
          <a:p>
            <a:r>
              <a:rPr lang="en-US" dirty="0" smtClean="0"/>
              <a:t>Triggers: predicate asserts time period true</a:t>
            </a:r>
          </a:p>
          <a:p>
            <a:r>
              <a:rPr lang="en-US" dirty="0" smtClean="0"/>
              <a:t>Interactions: predicate asserts the time the interaction event occurs</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a:t>
            </a:r>
            <a:r>
              <a:rPr lang="en-US" baseline="0" dirty="0" smtClean="0"/>
              <a:t> examples of filling in x and y</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a:t>
            </a:r>
            <a:r>
              <a:rPr lang="en-US" baseline="0" dirty="0" smtClean="0"/>
              <a:t> examples of filling in x and y</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we’re left with the problem of learning and adapting and then monitoring,</a:t>
            </a:r>
            <a:r>
              <a:rPr lang="en-US" baseline="0" dirty="0" smtClean="0"/>
              <a:t> </a:t>
            </a:r>
            <a:r>
              <a:rPr lang="en-US" dirty="0" smtClean="0"/>
              <a:t>analyzing, and drawing conclusions.</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say what “it” is.</a:t>
            </a:r>
          </a:p>
          <a:p>
            <a:endParaRPr lang="en-US" dirty="0" smtClean="0"/>
          </a:p>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C4ISR: Command, Control, Communications, Computers, Intelligence, Surveillance, and Reconnaissance = Military “Battle Command”</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C4ISR: Command, Control, Communications, Computers, Intelligence, Surveillance, and Reconnaissance = Military “Battle Command”</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some ways a computer can be taught to learn and populate ontologies.  (It’s too labor intensive on the part of the “teacher” if the only way an entity can know a fact is for the “teacher” to tell it.)</a:t>
            </a:r>
          </a:p>
          <a:p>
            <a:endParaRPr lang="en-US" baseline="0" dirty="0" smtClean="0"/>
          </a:p>
          <a:p>
            <a:r>
              <a:rPr lang="en-US" dirty="0" smtClean="0"/>
              <a:t>These ABC’s point to challenge areas.  They are current</a:t>
            </a:r>
            <a:r>
              <a:rPr lang="en-US" baseline="0" dirty="0" smtClean="0"/>
              <a:t> challenge areas for many researchers world-wide, and are all examples of ontology learning and population.  (My particular list is motivated by research we have explored, but by no means have conquered.)</a:t>
            </a:r>
          </a:p>
          <a:p>
            <a:endParaRPr lang="en-US" baseline="0" dirty="0" smtClean="0"/>
          </a:p>
          <a:p>
            <a:r>
              <a:rPr lang="en-US" baseline="0" dirty="0" smtClean="0"/>
              <a:t>FOCIH: Form-based Ontology Creation and Information Harvesting</a:t>
            </a:r>
          </a:p>
          <a:p>
            <a:r>
              <a:rPr lang="en-US" baseline="0" dirty="0" smtClean="0"/>
              <a:t>TISP: Table Interpretation by Sibling Pages</a:t>
            </a:r>
          </a:p>
          <a:p>
            <a:r>
              <a:rPr lang="en-US" baseline="0" dirty="0" smtClean="0"/>
              <a:t>TAT: Table Abstraction Tool</a:t>
            </a:r>
          </a:p>
          <a:p>
            <a:r>
              <a:rPr lang="en-US" baseline="0" dirty="0" smtClean="0"/>
              <a:t>TANGO: Table Analysis for Generating Ontologies</a:t>
            </a:r>
          </a:p>
          <a:p>
            <a:r>
              <a:rPr lang="en-US" baseline="0" dirty="0" smtClean="0"/>
              <a:t>OntoES: Ontology Extraction System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Wide open (tons of ideas – I can’t begin to list, nor do I have a good handle on this)</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opportunity for machine learning to</a:t>
            </a:r>
            <a:r>
              <a:rPr lang="en-US" baseline="0" dirty="0" smtClean="0"/>
              <a:t> predict future events is elusive, but is within sight (based on formalization, ontology learning and population, and analysis).</a:t>
            </a:r>
          </a:p>
          <a:p>
            <a:endParaRPr lang="en-US" baseline="0" dirty="0" smtClean="0"/>
          </a:p>
          <a:p>
            <a:r>
              <a:rPr lang="en-US" baseline="0" dirty="0" smtClean="0"/>
              <a:t>Can we use machine-learning techniques to adjust models as well as the content of models?</a:t>
            </a:r>
          </a:p>
          <a:p>
            <a:endParaRPr lang="en-US" baseline="0" dirty="0" smtClean="0"/>
          </a:p>
          <a:p>
            <a:r>
              <a:rPr lang="en-US" baseline="0" dirty="0" smtClean="0"/>
              <a:t>Bryce: Planning in the face of uncertainty: </a:t>
            </a:r>
            <a:r>
              <a:rPr lang="en-US" dirty="0" smtClean="0"/>
              <a:t>Autonomous agents commonly rely on models of their environment to predict, plan, and otherwise reason about their actions. However, the task of designing effective models is fraught with peril from either the top-down, knowledge engineering perspective, or the bottom-up machine learning approach.  This talk will describe work on striking a middle-ground where agents can accept as much knowledge as given and learn the task-relevant knowledge on demand.  By combining planning with incomplete knowledge and model-based reinforcement learning, agents can exploit the knowledge given and identify learning goals that can be achieved by designing experiments or querying human domain experts.</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take-home message: ACM-L provides us with some interesting research challenges;</a:t>
            </a:r>
            <a:r>
              <a:rPr lang="en-US" baseline="0" dirty="0" smtClean="0"/>
              <a:t> solving them is worthwhile, both in the short term &amp; in the long term.</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like a black cloud hanging over us …</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Bryce: 2009 ICAPS outstanding dissertation award (ICAPS: International Conference on Automatid Planning and Scheduling)</a:t>
            </a:r>
          </a:p>
          <a:p>
            <a:endParaRPr lang="en-US" dirty="0" smtClean="0"/>
          </a:p>
          <a:p>
            <a:r>
              <a:rPr lang="en-US" dirty="0" smtClean="0"/>
              <a:t>Mitchell: Machine Learning is the study of computer algorithms that improve automatically through experience.</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56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C4ISR: Command, Control, Communications, Computers, Intelligence, Surveillance, and Reconnaissance = Military “Battle Command”</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C4ISR: Command, Control, Communications, Computers, Intelligence, Surveillance, and Reconnaissance = Military “Battle Command”</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first I’ll de-wizardize “worlds” and then “words.”  I’ll de-wizardize “worlds” by giving examples from ACM-L</a:t>
            </a:r>
            <a:r>
              <a:rPr lang="en-US" baseline="0" dirty="0" smtClean="0"/>
              <a:t>-mentioned apps, and I’ll de-wizardize “words” (to the extent I reasonably can) by showing how I think we can achieve the dream.  Formalize, automate construction of both meta-data and content, apply analysis tools including “what-if” scenarios, continue to “learn” and dynamically adjust, continue to monitor and apply “what-if.”</a:t>
            </a:r>
          </a:p>
          <a:p>
            <a:endParaRPr lang="en-US" baseline="0" dirty="0" smtClean="0"/>
          </a:p>
          <a:p>
            <a:r>
              <a:rPr lang="en-US" baseline="0" dirty="0" smtClean="0"/>
              <a:t>Take Home Message: Benefits of Pursuing the Dream (both short-term &amp; long-term research challenges)</a:t>
            </a:r>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Splash</a:t>
            </a:r>
            <a:r>
              <a:rPr lang="en-US" baseline="0" dirty="0" smtClean="0"/>
              <a:t> the facts on the screen, play what if to connect the dots, and say that in the story the dots did connect and the terrorists took over.  (The book itself is a “what-if” scenario – high ranking intelligence officials can create their own what-if’s from scratch, and perhaps train the system.)</a:t>
            </a:r>
          </a:p>
          <a:p>
            <a:endParaRPr lang="en-US" baseline="0" dirty="0" smtClean="0"/>
          </a:p>
          <a:p>
            <a:r>
              <a:rPr lang="en-US" baseline="0" dirty="0" smtClean="0"/>
              <a:t>Here’s the story (for my reference):</a:t>
            </a:r>
          </a:p>
          <a:p>
            <a:r>
              <a:rPr lang="en-US" dirty="0" smtClean="0"/>
              <a:t>Fictional, but illustrative</a:t>
            </a:r>
          </a:p>
          <a:p>
            <a:r>
              <a:rPr lang="en-US" dirty="0" smtClean="0"/>
              <a:t>Facts needed to connect the dots</a:t>
            </a:r>
          </a:p>
          <a:p>
            <a:pPr lvl="1"/>
            <a:r>
              <a:rPr lang="en-US" dirty="0" smtClean="0"/>
              <a:t>Facts about Azia (all individually telling, but together should trigger the possibility of an impending disaster)</a:t>
            </a:r>
          </a:p>
          <a:p>
            <a:pPr lvl="2"/>
            <a:r>
              <a:rPr lang="en-US" dirty="0" smtClean="0"/>
              <a:t>Known terrorist (Rafique Aziz) whereabouts unaccounted for</a:t>
            </a:r>
          </a:p>
          <a:p>
            <a:pPr lvl="2"/>
            <a:r>
              <a:rPr lang="en-US" dirty="0" smtClean="0"/>
              <a:t>Aziz represented himself as a prince(?) of  (?) who presumably wanted to give a large sum of money to the DNP (careful not to name—say “political party” instead)</a:t>
            </a:r>
          </a:p>
          <a:p>
            <a:pPr lvl="2"/>
            <a:r>
              <a:rPr lang="en-US" dirty="0" smtClean="0"/>
              <a:t>Befriended Russ Piper, national chair of political party P (the DNP) and obtained through him an audience with the president (President Hayes)</a:t>
            </a:r>
          </a:p>
          <a:p>
            <a:pPr lvl="2"/>
            <a:r>
              <a:rPr lang="en-US" dirty="0" smtClean="0"/>
              <a:t>Piper subverted protocol so that there was no Secret Service check  on Aziz</a:t>
            </a:r>
          </a:p>
          <a:p>
            <a:pPr lvl="1"/>
            <a:r>
              <a:rPr lang="en-US" dirty="0" smtClean="0"/>
              <a:t>Facts about remaining terrorists (in country but not known)</a:t>
            </a:r>
          </a:p>
          <a:p>
            <a:pPr lvl="2"/>
            <a:r>
              <a:rPr lang="en-US" dirty="0" smtClean="0"/>
              <a:t>Abu Hasan, alias Vinney Vitelli, obtained job with (delivery company, White Knight Linen Service) to Whitehouse underground receiving docks (access to tunnel leading to Whitehouse)</a:t>
            </a:r>
          </a:p>
          <a:p>
            <a:pPr lvl="3"/>
            <a:r>
              <a:rPr lang="en-US" dirty="0" smtClean="0"/>
              <a:t>Arranged for demise of driver of Whitehouse route by causing sickness of driver &amp; volunteering to take route; eventually, later arranged for drivers death by poisoning at a dinner for drivers</a:t>
            </a:r>
          </a:p>
          <a:p>
            <a:pPr lvl="3"/>
            <a:r>
              <a:rPr lang="en-US" dirty="0" smtClean="0"/>
              <a:t>Befriended over a long period of time (8 months) the gatekeeper at the Whitehouse (e.g., offered tickets to a baseball game for the gatekeeper’s family) </a:t>
            </a:r>
          </a:p>
          <a:p>
            <a:pPr lvl="3"/>
            <a:r>
              <a:rPr lang="en-US" dirty="0" smtClean="0"/>
              <a:t>Check of cargo  not made (after befriending)—built trust</a:t>
            </a:r>
          </a:p>
          <a:p>
            <a:pPr lvl="2"/>
            <a:r>
              <a:rPr lang="en-US" dirty="0" smtClean="0"/>
              <a:t>Delivery  (this time with a group of armed insurgents) coordinated with the visit of Aziz</a:t>
            </a:r>
          </a:p>
          <a:p>
            <a:pPr lvl="1"/>
            <a:r>
              <a:rPr lang="en-US" dirty="0" smtClean="0"/>
              <a:t>With these facts bundled together, the consequences are pretty obvious</a:t>
            </a:r>
          </a:p>
          <a:p>
            <a:r>
              <a:rPr lang="en-US" dirty="0" smtClean="0"/>
              <a:t>Complete the story of the takeover (very briefly)</a:t>
            </a:r>
          </a:p>
          <a:p>
            <a:endParaRPr lang="en-US" dirty="0"/>
          </a:p>
        </p:txBody>
      </p:sp>
      <p:sp>
        <p:nvSpPr>
          <p:cNvPr id="4" name="Slide Number Placeholder 3"/>
          <p:cNvSpPr>
            <a:spLocks noGrp="1"/>
          </p:cNvSpPr>
          <p:nvPr>
            <p:ph type="sldNum" sz="quarter" idx="10"/>
          </p:nvPr>
        </p:nvSpPr>
        <p:spPr/>
        <p:txBody>
          <a:bodyPr/>
          <a:lstStyle/>
          <a:p>
            <a:fld id="{DE052251-C16B-47A8-AB92-BB0FF856E78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3DEA561-421A-440B-ABC7-463E08804406}" type="datetimeFigureOut">
              <a:rPr lang="en-US" smtClean="0"/>
              <a:pPr/>
              <a:t>11/3/2010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5C89084A-C51B-45A2-AD6C-F0C93E8A799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DEA561-421A-440B-ABC7-463E08804406}" type="datetimeFigureOut">
              <a:rPr lang="en-US" smtClean="0"/>
              <a:pPr/>
              <a:t>11/3/2010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89084A-C51B-45A2-AD6C-F0C93E8A799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DEA561-421A-440B-ABC7-463E08804406}" type="datetimeFigureOut">
              <a:rPr lang="en-US" smtClean="0"/>
              <a:pPr/>
              <a:t>11/3/2010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89084A-C51B-45A2-AD6C-F0C93E8A799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DEA561-421A-440B-ABC7-463E08804406}" type="datetimeFigureOut">
              <a:rPr lang="en-US" smtClean="0"/>
              <a:pPr/>
              <a:t>11/3/2010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89084A-C51B-45A2-AD6C-F0C93E8A799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DEA561-421A-440B-ABC7-463E08804406}" type="datetimeFigureOut">
              <a:rPr lang="en-US" smtClean="0"/>
              <a:pPr/>
              <a:t>11/3/2010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89084A-C51B-45A2-AD6C-F0C93E8A799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DEA561-421A-440B-ABC7-463E08804406}" type="datetimeFigureOut">
              <a:rPr lang="en-US" smtClean="0"/>
              <a:pPr/>
              <a:t>11/3/2010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89084A-C51B-45A2-AD6C-F0C93E8A799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DEA561-421A-440B-ABC7-463E08804406}" type="datetimeFigureOut">
              <a:rPr lang="en-US" smtClean="0"/>
              <a:pPr/>
              <a:t>11/3/2010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89084A-C51B-45A2-AD6C-F0C93E8A799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DEA561-421A-440B-ABC7-463E08804406}" type="datetimeFigureOut">
              <a:rPr lang="en-US" smtClean="0"/>
              <a:pPr/>
              <a:t>11/3/2010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89084A-C51B-45A2-AD6C-F0C93E8A799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EA561-421A-440B-ABC7-463E08804406}" type="datetimeFigureOut">
              <a:rPr lang="en-US" smtClean="0"/>
              <a:pPr/>
              <a:t>11/3/2010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89084A-C51B-45A2-AD6C-F0C93E8A799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DEA561-421A-440B-ABC7-463E08804406}" type="datetimeFigureOut">
              <a:rPr lang="en-US" smtClean="0"/>
              <a:pPr/>
              <a:t>11/3/2010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89084A-C51B-45A2-AD6C-F0C93E8A799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DEA561-421A-440B-ABC7-463E08804406}" type="datetimeFigureOut">
              <a:rPr lang="en-US" smtClean="0"/>
              <a:pPr/>
              <a:t>11/3/2010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C89084A-C51B-45A2-AD6C-F0C93E8A7997}"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DEA561-421A-440B-ABC7-463E08804406}" type="datetimeFigureOut">
              <a:rPr lang="en-US" smtClean="0"/>
              <a:pPr/>
              <a:t>11/3/2010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C89084A-C51B-45A2-AD6C-F0C93E8A7997}"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hyperlink" Target="http://www.er2010.sauder.ubc.ca/" TargetMode="External"/><Relationship Id="rId3" Type="http://schemas.openxmlformats.org/officeDocument/2006/relationships/hyperlink" Target="http://www.cs.uta.fi/conferences/acm-l-2010/" TargetMode="External"/><Relationship Id="rId7" Type="http://schemas.openxmlformats.org/officeDocument/2006/relationships/hyperlink" Target="mailto:leah.wong@navy.mi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Sal.March@owen.vanderbilt.edu" TargetMode="External"/><Relationship Id="rId5" Type="http://schemas.openxmlformats.org/officeDocument/2006/relationships/hyperlink" Target="mailto:hk@cs.uta.fi" TargetMode="External"/><Relationship Id="rId4" Type="http://schemas.openxmlformats.org/officeDocument/2006/relationships/hyperlink" Target="http://www.springer.de/comp/lncs/authors.html" TargetMode="External"/><Relationship Id="rId9" Type="http://schemas.openxmlformats.org/officeDocument/2006/relationships/hyperlink" Target="http://www.uta.f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er2010.sauder.ubc.ca/" TargetMode="External"/><Relationship Id="rId3" Type="http://schemas.openxmlformats.org/officeDocument/2006/relationships/hyperlink" Target="http://www.cs.uta.fi/conferences/acm-l-2010/" TargetMode="External"/><Relationship Id="rId7" Type="http://schemas.openxmlformats.org/officeDocument/2006/relationships/hyperlink" Target="mailto:leah.wong@navy.mi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Sal.March@owen.vanderbilt.edu" TargetMode="External"/><Relationship Id="rId5" Type="http://schemas.openxmlformats.org/officeDocument/2006/relationships/hyperlink" Target="mailto:hk@cs.uta.fi" TargetMode="External"/><Relationship Id="rId4" Type="http://schemas.openxmlformats.org/officeDocument/2006/relationships/hyperlink" Target="http://www.springer.de/comp/lncs/authors.html" TargetMode="External"/><Relationship Id="rId9" Type="http://schemas.openxmlformats.org/officeDocument/2006/relationships/hyperlink" Target="http://www.uta.fi/"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er2010.sauder.ubc.ca/" TargetMode="External"/><Relationship Id="rId3" Type="http://schemas.openxmlformats.org/officeDocument/2006/relationships/hyperlink" Target="http://www.cs.uta.fi/conferences/acm-l-2010/" TargetMode="External"/><Relationship Id="rId7" Type="http://schemas.openxmlformats.org/officeDocument/2006/relationships/hyperlink" Target="mailto:leah.wong@navy.mi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mailto:Sal.March@owen.vanderbilt.edu" TargetMode="External"/><Relationship Id="rId5" Type="http://schemas.openxmlformats.org/officeDocument/2006/relationships/hyperlink" Target="mailto:hk@cs.uta.fi" TargetMode="External"/><Relationship Id="rId4" Type="http://schemas.openxmlformats.org/officeDocument/2006/relationships/hyperlink" Target="http://www.springer.de/comp/lncs/authors.html" TargetMode="External"/><Relationship Id="rId9" Type="http://schemas.openxmlformats.org/officeDocument/2006/relationships/hyperlink" Target="http://www.uta.fi/"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er2010.sauder.ubc.ca/" TargetMode="External"/><Relationship Id="rId3" Type="http://schemas.openxmlformats.org/officeDocument/2006/relationships/hyperlink" Target="http://www.cs.uta.fi/conferences/acm-l-2010/" TargetMode="External"/><Relationship Id="rId7" Type="http://schemas.openxmlformats.org/officeDocument/2006/relationships/hyperlink" Target="mailto:leah.wong@navy.mi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mailto:Sal.March@owen.vanderbilt.edu" TargetMode="External"/><Relationship Id="rId5" Type="http://schemas.openxmlformats.org/officeDocument/2006/relationships/hyperlink" Target="mailto:hk@cs.uta.fi" TargetMode="External"/><Relationship Id="rId4" Type="http://schemas.openxmlformats.org/officeDocument/2006/relationships/hyperlink" Target="http://www.springer.de/comp/lncs/authors.html" TargetMode="External"/><Relationship Id="rId9" Type="http://schemas.openxmlformats.org/officeDocument/2006/relationships/hyperlink" Target="http://www.uta.fi/"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er2010.sauder.ubc.ca/" TargetMode="External"/><Relationship Id="rId3" Type="http://schemas.openxmlformats.org/officeDocument/2006/relationships/hyperlink" Target="http://www.cs.uta.fi/conferences/acm-l-2010/" TargetMode="External"/><Relationship Id="rId7" Type="http://schemas.openxmlformats.org/officeDocument/2006/relationships/hyperlink" Target="mailto:leah.wong@navy.mi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Sal.March@owen.vanderbilt.edu" TargetMode="External"/><Relationship Id="rId5" Type="http://schemas.openxmlformats.org/officeDocument/2006/relationships/hyperlink" Target="mailto:hk@cs.uta.fi" TargetMode="External"/><Relationship Id="rId4" Type="http://schemas.openxmlformats.org/officeDocument/2006/relationships/hyperlink" Target="http://www.springer.de/comp/lncs/authors.html" TargetMode="External"/><Relationship Id="rId9" Type="http://schemas.openxmlformats.org/officeDocument/2006/relationships/hyperlink" Target="http://www.uta.f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The Wizard Words and Worlds of ACM-L</a:t>
            </a:r>
            <a:endParaRPr lang="en-US" dirty="0"/>
          </a:p>
        </p:txBody>
      </p:sp>
      <p:sp>
        <p:nvSpPr>
          <p:cNvPr id="3" name="Subtitle 2"/>
          <p:cNvSpPr>
            <a:spLocks noGrp="1"/>
          </p:cNvSpPr>
          <p:nvPr>
            <p:ph type="subTitle" idx="1"/>
          </p:nvPr>
        </p:nvSpPr>
        <p:spPr>
          <a:xfrm>
            <a:off x="533400" y="3581400"/>
            <a:ext cx="7854696" cy="2895600"/>
          </a:xfrm>
        </p:spPr>
        <p:txBody>
          <a:bodyPr>
            <a:normAutofit/>
          </a:bodyPr>
          <a:lstStyle/>
          <a:p>
            <a:pPr algn="ctr"/>
            <a:endParaRPr lang="en-US" dirty="0" smtClean="0"/>
          </a:p>
          <a:p>
            <a:pPr algn="ctr"/>
            <a:r>
              <a:rPr lang="en-US" dirty="0" smtClean="0"/>
              <a:t>David W. Embley</a:t>
            </a:r>
          </a:p>
          <a:p>
            <a:pPr algn="ctr"/>
            <a:r>
              <a:rPr lang="en-US" dirty="0" smtClean="0"/>
              <a:t>Brigham Young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Terrorist Example</a:t>
            </a:r>
            <a:endParaRPr lang="en-US" dirty="0"/>
          </a:p>
        </p:txBody>
      </p:sp>
      <p:pic>
        <p:nvPicPr>
          <p:cNvPr id="87042" name="Picture 2"/>
          <p:cNvPicPr>
            <a:picLocks noChangeAspect="1" noChangeArrowheads="1"/>
          </p:cNvPicPr>
          <p:nvPr/>
        </p:nvPicPr>
        <p:blipFill>
          <a:blip r:embed="rId3" cstate="print"/>
          <a:srcRect/>
          <a:stretch>
            <a:fillRect/>
          </a:stretch>
        </p:blipFill>
        <p:spPr bwMode="auto">
          <a:xfrm>
            <a:off x="6324600" y="914400"/>
            <a:ext cx="2462212" cy="3282949"/>
          </a:xfrm>
          <a:prstGeom prst="rect">
            <a:avLst/>
          </a:prstGeom>
          <a:noFill/>
          <a:ln w="9525">
            <a:noFill/>
            <a:miter lim="800000"/>
            <a:headEnd/>
            <a:tailEnd/>
          </a:ln>
        </p:spPr>
      </p:pic>
      <p:pic>
        <p:nvPicPr>
          <p:cNvPr id="1028" name="Picture 4" descr="C:\Documents and Settings\David W. Embley\My Documents\WoK\ACM-L\Keynote2010\Terrorist.osmDiagram.eps"/>
          <p:cNvPicPr>
            <a:picLocks noChangeAspect="1" noChangeArrowheads="1"/>
          </p:cNvPicPr>
          <p:nvPr/>
        </p:nvPicPr>
        <p:blipFill>
          <a:blip r:embed="rId4" cstate="print"/>
          <a:srcRect/>
          <a:stretch>
            <a:fillRect/>
          </a:stretch>
        </p:blipFill>
        <p:spPr bwMode="auto">
          <a:xfrm>
            <a:off x="228600" y="1371600"/>
            <a:ext cx="5930900" cy="5003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Terrorist Example</a:t>
            </a:r>
            <a:endParaRPr lang="en-US" dirty="0"/>
          </a:p>
        </p:txBody>
      </p:sp>
      <p:pic>
        <p:nvPicPr>
          <p:cNvPr id="87042" name="Picture 2"/>
          <p:cNvPicPr>
            <a:picLocks noChangeAspect="1" noChangeArrowheads="1"/>
          </p:cNvPicPr>
          <p:nvPr/>
        </p:nvPicPr>
        <p:blipFill>
          <a:blip r:embed="rId3" cstate="print"/>
          <a:srcRect/>
          <a:stretch>
            <a:fillRect/>
          </a:stretch>
        </p:blipFill>
        <p:spPr bwMode="auto">
          <a:xfrm>
            <a:off x="6324600" y="914400"/>
            <a:ext cx="2462212" cy="3282949"/>
          </a:xfrm>
          <a:prstGeom prst="rect">
            <a:avLst/>
          </a:prstGeom>
          <a:noFill/>
          <a:ln w="9525">
            <a:noFill/>
            <a:miter lim="800000"/>
            <a:headEnd/>
            <a:tailEnd/>
          </a:ln>
        </p:spPr>
      </p:pic>
      <p:pic>
        <p:nvPicPr>
          <p:cNvPr id="1028" name="Picture 4" descr="C:\Documents and Settings\David W. Embley\My Documents\WoK\ACM-L\Keynote2010\Terrorist.osmDiagram.eps"/>
          <p:cNvPicPr>
            <a:picLocks noChangeAspect="1" noChangeArrowheads="1"/>
          </p:cNvPicPr>
          <p:nvPr/>
        </p:nvPicPr>
        <p:blipFill>
          <a:blip r:embed="rId4" cstate="print"/>
          <a:srcRect/>
          <a:stretch>
            <a:fillRect/>
          </a:stretch>
        </p:blipFill>
        <p:spPr bwMode="auto">
          <a:xfrm>
            <a:off x="228600" y="1371600"/>
            <a:ext cx="5930900" cy="5003800"/>
          </a:xfrm>
          <a:prstGeom prst="rect">
            <a:avLst/>
          </a:prstGeom>
          <a:noFill/>
        </p:spPr>
      </p:pic>
      <p:sp>
        <p:nvSpPr>
          <p:cNvPr id="10" name="Oval 9"/>
          <p:cNvSpPr/>
          <p:nvPr/>
        </p:nvSpPr>
        <p:spPr>
          <a:xfrm>
            <a:off x="29718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38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962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70432" y="523951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273808" y="522732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297424" y="442874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5146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1430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011680" y="2423160"/>
            <a:ext cx="508473" cy="307777"/>
          </a:xfrm>
          <a:prstGeom prst="rect">
            <a:avLst/>
          </a:prstGeom>
          <a:noFill/>
        </p:spPr>
        <p:txBody>
          <a:bodyPr wrap="none" rtlCol="0">
            <a:spAutoFit/>
          </a:bodyPr>
          <a:lstStyle/>
          <a:p>
            <a:r>
              <a:rPr lang="en-US" sz="1400" dirty="0" smtClean="0"/>
              <a:t>Abu</a:t>
            </a:r>
            <a:endParaRPr lang="en-US" sz="1400" dirty="0"/>
          </a:p>
        </p:txBody>
      </p:sp>
      <p:sp>
        <p:nvSpPr>
          <p:cNvPr id="19" name="TextBox 18"/>
          <p:cNvSpPr txBox="1"/>
          <p:nvPr/>
        </p:nvSpPr>
        <p:spPr>
          <a:xfrm>
            <a:off x="3118104" y="2417064"/>
            <a:ext cx="530915" cy="307777"/>
          </a:xfrm>
          <a:prstGeom prst="rect">
            <a:avLst/>
          </a:prstGeom>
          <a:noFill/>
        </p:spPr>
        <p:txBody>
          <a:bodyPr wrap="none" rtlCol="0">
            <a:spAutoFit/>
          </a:bodyPr>
          <a:lstStyle/>
          <a:p>
            <a:r>
              <a:rPr lang="en-US" sz="1400" dirty="0" smtClean="0"/>
              <a:t>Aziz</a:t>
            </a:r>
            <a:endParaRPr lang="en-US" sz="1400" dirty="0"/>
          </a:p>
        </p:txBody>
      </p:sp>
      <p:cxnSp>
        <p:nvCxnSpPr>
          <p:cNvPr id="21" name="Straight Connector 20"/>
          <p:cNvCxnSpPr>
            <a:stCxn id="16" idx="3"/>
          </p:cNvCxnSpPr>
          <p:nvPr/>
        </p:nvCxnSpPr>
        <p:spPr>
          <a:xfrm rot="5400000">
            <a:off x="1370075" y="2563911"/>
            <a:ext cx="1086073" cy="12476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272284" y="2967228"/>
            <a:ext cx="1024128" cy="46634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2400" y="3429000"/>
            <a:ext cx="263214" cy="307777"/>
          </a:xfrm>
          <a:prstGeom prst="rect">
            <a:avLst/>
          </a:prstGeom>
          <a:noFill/>
        </p:spPr>
        <p:txBody>
          <a:bodyPr wrap="none" rtlCol="0">
            <a:spAutoFit/>
          </a:bodyPr>
          <a:lstStyle/>
          <a:p>
            <a:r>
              <a:rPr lang="en-US" sz="1400" dirty="0" smtClean="0"/>
              <a:t>?</a:t>
            </a:r>
            <a:endParaRPr lang="en-US" sz="1400" dirty="0"/>
          </a:p>
        </p:txBody>
      </p:sp>
      <p:cxnSp>
        <p:nvCxnSpPr>
          <p:cNvPr id="26" name="Straight Connector 25"/>
          <p:cNvCxnSpPr>
            <a:stCxn id="11" idx="6"/>
            <a:endCxn id="12" idx="2"/>
          </p:cNvCxnSpPr>
          <p:nvPr/>
        </p:nvCxnSpPr>
        <p:spPr>
          <a:xfrm>
            <a:off x="2590800" y="3810000"/>
            <a:ext cx="1371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941064" y="591616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938016" y="524560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3934968" y="458419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p:cNvCxnSpPr/>
          <p:nvPr/>
        </p:nvCxnSpPr>
        <p:spPr>
          <a:xfrm rot="16200000" flipH="1">
            <a:off x="1042416" y="4114800"/>
            <a:ext cx="822960" cy="40233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3" idx="7"/>
          </p:cNvCxnSpPr>
          <p:nvPr/>
        </p:nvCxnSpPr>
        <p:spPr>
          <a:xfrm rot="5400000">
            <a:off x="1219742" y="4826508"/>
            <a:ext cx="516094" cy="35455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14" idx="1"/>
          </p:cNvCxnSpPr>
          <p:nvPr/>
        </p:nvCxnSpPr>
        <p:spPr>
          <a:xfrm>
            <a:off x="1645920" y="4736592"/>
            <a:ext cx="650206" cy="51304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49824" y="4654296"/>
            <a:ext cx="1209242" cy="307777"/>
          </a:xfrm>
          <a:prstGeom prst="rect">
            <a:avLst/>
          </a:prstGeom>
          <a:noFill/>
        </p:spPr>
        <p:txBody>
          <a:bodyPr wrap="none" rtlCol="0">
            <a:spAutoFit/>
          </a:bodyPr>
          <a:lstStyle/>
          <a:p>
            <a:r>
              <a:rPr lang="en-US" sz="1400" dirty="0" smtClean="0"/>
              <a:t>White House</a:t>
            </a:r>
            <a:endParaRPr lang="en-US" sz="1400" dirty="0"/>
          </a:p>
        </p:txBody>
      </p:sp>
      <p:sp>
        <p:nvSpPr>
          <p:cNvPr id="53" name="TextBox 52"/>
          <p:cNvSpPr txBox="1"/>
          <p:nvPr/>
        </p:nvSpPr>
        <p:spPr>
          <a:xfrm>
            <a:off x="4148328" y="5995416"/>
            <a:ext cx="1209242" cy="307777"/>
          </a:xfrm>
          <a:prstGeom prst="rect">
            <a:avLst/>
          </a:prstGeom>
          <a:noFill/>
        </p:spPr>
        <p:txBody>
          <a:bodyPr wrap="none" rtlCol="0">
            <a:spAutoFit/>
          </a:bodyPr>
          <a:lstStyle/>
          <a:p>
            <a:r>
              <a:rPr lang="en-US" sz="1400" dirty="0" smtClean="0"/>
              <a:t>White House</a:t>
            </a:r>
            <a:endParaRPr lang="en-US" sz="1400" dirty="0"/>
          </a:p>
        </p:txBody>
      </p:sp>
      <p:cxnSp>
        <p:nvCxnSpPr>
          <p:cNvPr id="55" name="Straight Connector 54"/>
          <p:cNvCxnSpPr>
            <a:stCxn id="14" idx="6"/>
            <a:endCxn id="37" idx="2"/>
          </p:cNvCxnSpPr>
          <p:nvPr/>
        </p:nvCxnSpPr>
        <p:spPr>
          <a:xfrm>
            <a:off x="2426208" y="5303520"/>
            <a:ext cx="1511808" cy="18288"/>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8" idx="3"/>
          </p:cNvCxnSpPr>
          <p:nvPr/>
        </p:nvCxnSpPr>
        <p:spPr>
          <a:xfrm rot="5400000">
            <a:off x="3261360" y="4616738"/>
            <a:ext cx="598390" cy="793462"/>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6" idx="1"/>
          </p:cNvCxnSpPr>
          <p:nvPr/>
        </p:nvCxnSpPr>
        <p:spPr>
          <a:xfrm rot="16200000" flipV="1">
            <a:off x="3255264" y="5230368"/>
            <a:ext cx="625822" cy="7904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Terrorist Example</a:t>
            </a:r>
            <a:endParaRPr lang="en-US" dirty="0"/>
          </a:p>
        </p:txBody>
      </p:sp>
      <p:pic>
        <p:nvPicPr>
          <p:cNvPr id="87042" name="Picture 2"/>
          <p:cNvPicPr>
            <a:picLocks noChangeAspect="1" noChangeArrowheads="1"/>
          </p:cNvPicPr>
          <p:nvPr/>
        </p:nvPicPr>
        <p:blipFill>
          <a:blip r:embed="rId3" cstate="print"/>
          <a:srcRect/>
          <a:stretch>
            <a:fillRect/>
          </a:stretch>
        </p:blipFill>
        <p:spPr bwMode="auto">
          <a:xfrm>
            <a:off x="6324600" y="914400"/>
            <a:ext cx="2462212" cy="3282949"/>
          </a:xfrm>
          <a:prstGeom prst="rect">
            <a:avLst/>
          </a:prstGeom>
          <a:noFill/>
          <a:ln w="9525">
            <a:noFill/>
            <a:miter lim="800000"/>
            <a:headEnd/>
            <a:tailEnd/>
          </a:ln>
        </p:spPr>
      </p:pic>
      <p:pic>
        <p:nvPicPr>
          <p:cNvPr id="1028" name="Picture 4" descr="C:\Documents and Settings\David W. Embley\My Documents\WoK\ACM-L\Keynote2010\Terrorist.osmDiagram.eps"/>
          <p:cNvPicPr>
            <a:picLocks noChangeAspect="1" noChangeArrowheads="1"/>
          </p:cNvPicPr>
          <p:nvPr/>
        </p:nvPicPr>
        <p:blipFill>
          <a:blip r:embed="rId4" cstate="print"/>
          <a:srcRect/>
          <a:stretch>
            <a:fillRect/>
          </a:stretch>
        </p:blipFill>
        <p:spPr bwMode="auto">
          <a:xfrm>
            <a:off x="228600" y="1371600"/>
            <a:ext cx="5930900" cy="5003800"/>
          </a:xfrm>
          <a:prstGeom prst="rect">
            <a:avLst/>
          </a:prstGeom>
          <a:noFill/>
        </p:spPr>
      </p:pic>
      <p:sp>
        <p:nvSpPr>
          <p:cNvPr id="10" name="Oval 9"/>
          <p:cNvSpPr/>
          <p:nvPr/>
        </p:nvSpPr>
        <p:spPr>
          <a:xfrm>
            <a:off x="29718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38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962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70432" y="523951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273808" y="522732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297424" y="442874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5146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1430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011680" y="2423160"/>
            <a:ext cx="508473" cy="307777"/>
          </a:xfrm>
          <a:prstGeom prst="rect">
            <a:avLst/>
          </a:prstGeom>
          <a:noFill/>
        </p:spPr>
        <p:txBody>
          <a:bodyPr wrap="none" rtlCol="0">
            <a:spAutoFit/>
          </a:bodyPr>
          <a:lstStyle/>
          <a:p>
            <a:r>
              <a:rPr lang="en-US" sz="1400" dirty="0" smtClean="0"/>
              <a:t>Abu</a:t>
            </a:r>
            <a:endParaRPr lang="en-US" sz="1400" dirty="0"/>
          </a:p>
        </p:txBody>
      </p:sp>
      <p:sp>
        <p:nvSpPr>
          <p:cNvPr id="19" name="TextBox 18"/>
          <p:cNvSpPr txBox="1"/>
          <p:nvPr/>
        </p:nvSpPr>
        <p:spPr>
          <a:xfrm>
            <a:off x="3118104" y="2417064"/>
            <a:ext cx="530915" cy="307777"/>
          </a:xfrm>
          <a:prstGeom prst="rect">
            <a:avLst/>
          </a:prstGeom>
          <a:noFill/>
        </p:spPr>
        <p:txBody>
          <a:bodyPr wrap="none" rtlCol="0">
            <a:spAutoFit/>
          </a:bodyPr>
          <a:lstStyle/>
          <a:p>
            <a:r>
              <a:rPr lang="en-US" sz="1400" dirty="0" smtClean="0"/>
              <a:t>Aziz</a:t>
            </a:r>
            <a:endParaRPr lang="en-US" sz="1400" dirty="0"/>
          </a:p>
        </p:txBody>
      </p:sp>
      <p:cxnSp>
        <p:nvCxnSpPr>
          <p:cNvPr id="21" name="Straight Connector 20"/>
          <p:cNvCxnSpPr>
            <a:stCxn id="16" idx="3"/>
          </p:cNvCxnSpPr>
          <p:nvPr/>
        </p:nvCxnSpPr>
        <p:spPr>
          <a:xfrm rot="5400000">
            <a:off x="1370075" y="2563911"/>
            <a:ext cx="1086073" cy="12476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272284" y="2967228"/>
            <a:ext cx="1024128" cy="46634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2400" y="3429000"/>
            <a:ext cx="263214" cy="307777"/>
          </a:xfrm>
          <a:prstGeom prst="rect">
            <a:avLst/>
          </a:prstGeom>
          <a:noFill/>
        </p:spPr>
        <p:txBody>
          <a:bodyPr wrap="none" rtlCol="0">
            <a:spAutoFit/>
          </a:bodyPr>
          <a:lstStyle/>
          <a:p>
            <a:r>
              <a:rPr lang="en-US" sz="1400" dirty="0" smtClean="0"/>
              <a:t>?</a:t>
            </a:r>
            <a:endParaRPr lang="en-US" sz="1400" dirty="0"/>
          </a:p>
        </p:txBody>
      </p:sp>
      <p:cxnSp>
        <p:nvCxnSpPr>
          <p:cNvPr id="26" name="Straight Connector 25"/>
          <p:cNvCxnSpPr>
            <a:stCxn id="11" idx="6"/>
            <a:endCxn id="12" idx="2"/>
          </p:cNvCxnSpPr>
          <p:nvPr/>
        </p:nvCxnSpPr>
        <p:spPr>
          <a:xfrm>
            <a:off x="2590800" y="3810000"/>
            <a:ext cx="1371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941064" y="591616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938016" y="524560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3934968" y="458419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p:cNvCxnSpPr/>
          <p:nvPr/>
        </p:nvCxnSpPr>
        <p:spPr>
          <a:xfrm rot="16200000" flipH="1">
            <a:off x="1042416" y="4114800"/>
            <a:ext cx="822960" cy="40233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3" idx="7"/>
          </p:cNvCxnSpPr>
          <p:nvPr/>
        </p:nvCxnSpPr>
        <p:spPr>
          <a:xfrm rot="5400000">
            <a:off x="1219742" y="4826508"/>
            <a:ext cx="516094" cy="35455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14" idx="1"/>
          </p:cNvCxnSpPr>
          <p:nvPr/>
        </p:nvCxnSpPr>
        <p:spPr>
          <a:xfrm>
            <a:off x="1645920" y="4736592"/>
            <a:ext cx="650206" cy="51304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49824" y="4654296"/>
            <a:ext cx="1209242" cy="307777"/>
          </a:xfrm>
          <a:prstGeom prst="rect">
            <a:avLst/>
          </a:prstGeom>
          <a:noFill/>
        </p:spPr>
        <p:txBody>
          <a:bodyPr wrap="none" rtlCol="0">
            <a:spAutoFit/>
          </a:bodyPr>
          <a:lstStyle/>
          <a:p>
            <a:r>
              <a:rPr lang="en-US" sz="1400" dirty="0" smtClean="0"/>
              <a:t>White House</a:t>
            </a:r>
            <a:endParaRPr lang="en-US" sz="1400" dirty="0"/>
          </a:p>
        </p:txBody>
      </p:sp>
      <p:sp>
        <p:nvSpPr>
          <p:cNvPr id="53" name="TextBox 52"/>
          <p:cNvSpPr txBox="1"/>
          <p:nvPr/>
        </p:nvSpPr>
        <p:spPr>
          <a:xfrm>
            <a:off x="4148328" y="5995416"/>
            <a:ext cx="1209242" cy="307777"/>
          </a:xfrm>
          <a:prstGeom prst="rect">
            <a:avLst/>
          </a:prstGeom>
          <a:noFill/>
        </p:spPr>
        <p:txBody>
          <a:bodyPr wrap="none" rtlCol="0">
            <a:spAutoFit/>
          </a:bodyPr>
          <a:lstStyle/>
          <a:p>
            <a:r>
              <a:rPr lang="en-US" sz="1400" dirty="0" smtClean="0"/>
              <a:t>White House</a:t>
            </a:r>
            <a:endParaRPr lang="en-US" sz="1400" dirty="0"/>
          </a:p>
        </p:txBody>
      </p:sp>
      <p:cxnSp>
        <p:nvCxnSpPr>
          <p:cNvPr id="55" name="Straight Connector 54"/>
          <p:cNvCxnSpPr>
            <a:stCxn id="14" idx="6"/>
            <a:endCxn id="37" idx="2"/>
          </p:cNvCxnSpPr>
          <p:nvPr/>
        </p:nvCxnSpPr>
        <p:spPr>
          <a:xfrm>
            <a:off x="2426208" y="5303520"/>
            <a:ext cx="1511808" cy="18288"/>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8" idx="3"/>
          </p:cNvCxnSpPr>
          <p:nvPr/>
        </p:nvCxnSpPr>
        <p:spPr>
          <a:xfrm rot="5400000">
            <a:off x="3261360" y="4616738"/>
            <a:ext cx="598390" cy="793462"/>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6" idx="1"/>
          </p:cNvCxnSpPr>
          <p:nvPr/>
        </p:nvCxnSpPr>
        <p:spPr>
          <a:xfrm rot="16200000" flipV="1">
            <a:off x="3255264" y="5230368"/>
            <a:ext cx="625822" cy="7904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5" idx="3"/>
            <a:endCxn id="36" idx="7"/>
          </p:cNvCxnSpPr>
          <p:nvPr/>
        </p:nvCxnSpPr>
        <p:spPr>
          <a:xfrm rot="5400000">
            <a:off x="4005614" y="4624358"/>
            <a:ext cx="1379660" cy="12485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Terrorist Example</a:t>
            </a:r>
            <a:endParaRPr lang="en-US" dirty="0"/>
          </a:p>
        </p:txBody>
      </p:sp>
      <p:pic>
        <p:nvPicPr>
          <p:cNvPr id="87042" name="Picture 2"/>
          <p:cNvPicPr>
            <a:picLocks noChangeAspect="1" noChangeArrowheads="1"/>
          </p:cNvPicPr>
          <p:nvPr/>
        </p:nvPicPr>
        <p:blipFill>
          <a:blip r:embed="rId3" cstate="print"/>
          <a:srcRect/>
          <a:stretch>
            <a:fillRect/>
          </a:stretch>
        </p:blipFill>
        <p:spPr bwMode="auto">
          <a:xfrm>
            <a:off x="6324600" y="914400"/>
            <a:ext cx="2462212" cy="3282949"/>
          </a:xfrm>
          <a:prstGeom prst="rect">
            <a:avLst/>
          </a:prstGeom>
          <a:noFill/>
          <a:ln w="9525">
            <a:noFill/>
            <a:miter lim="800000"/>
            <a:headEnd/>
            <a:tailEnd/>
          </a:ln>
        </p:spPr>
      </p:pic>
      <p:pic>
        <p:nvPicPr>
          <p:cNvPr id="1028" name="Picture 4" descr="C:\Documents and Settings\David W. Embley\My Documents\WoK\ACM-L\Keynote2010\Terrorist.osmDiagram.eps"/>
          <p:cNvPicPr>
            <a:picLocks noChangeAspect="1" noChangeArrowheads="1"/>
          </p:cNvPicPr>
          <p:nvPr/>
        </p:nvPicPr>
        <p:blipFill>
          <a:blip r:embed="rId4" cstate="print"/>
          <a:srcRect/>
          <a:stretch>
            <a:fillRect/>
          </a:stretch>
        </p:blipFill>
        <p:spPr bwMode="auto">
          <a:xfrm>
            <a:off x="228600" y="1371600"/>
            <a:ext cx="5930900" cy="5003800"/>
          </a:xfrm>
          <a:prstGeom prst="rect">
            <a:avLst/>
          </a:prstGeom>
          <a:noFill/>
        </p:spPr>
      </p:pic>
      <p:sp>
        <p:nvSpPr>
          <p:cNvPr id="10" name="Oval 9"/>
          <p:cNvSpPr/>
          <p:nvPr/>
        </p:nvSpPr>
        <p:spPr>
          <a:xfrm>
            <a:off x="29718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38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9624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170432" y="523951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273808" y="522732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297424" y="4428744"/>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514600" y="2514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1430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011680" y="2423160"/>
            <a:ext cx="508473" cy="307777"/>
          </a:xfrm>
          <a:prstGeom prst="rect">
            <a:avLst/>
          </a:prstGeom>
          <a:noFill/>
        </p:spPr>
        <p:txBody>
          <a:bodyPr wrap="none" rtlCol="0">
            <a:spAutoFit/>
          </a:bodyPr>
          <a:lstStyle/>
          <a:p>
            <a:r>
              <a:rPr lang="en-US" sz="1400" dirty="0" smtClean="0"/>
              <a:t>Abu</a:t>
            </a:r>
            <a:endParaRPr lang="en-US" sz="1400" dirty="0"/>
          </a:p>
        </p:txBody>
      </p:sp>
      <p:sp>
        <p:nvSpPr>
          <p:cNvPr id="19" name="TextBox 18"/>
          <p:cNvSpPr txBox="1"/>
          <p:nvPr/>
        </p:nvSpPr>
        <p:spPr>
          <a:xfrm>
            <a:off x="3118104" y="2417064"/>
            <a:ext cx="530915" cy="307777"/>
          </a:xfrm>
          <a:prstGeom prst="rect">
            <a:avLst/>
          </a:prstGeom>
          <a:noFill/>
        </p:spPr>
        <p:txBody>
          <a:bodyPr wrap="none" rtlCol="0">
            <a:spAutoFit/>
          </a:bodyPr>
          <a:lstStyle/>
          <a:p>
            <a:r>
              <a:rPr lang="en-US" sz="1400" dirty="0" smtClean="0"/>
              <a:t>Aziz</a:t>
            </a:r>
            <a:endParaRPr lang="en-US" sz="1400" dirty="0"/>
          </a:p>
        </p:txBody>
      </p:sp>
      <p:cxnSp>
        <p:nvCxnSpPr>
          <p:cNvPr id="21" name="Straight Connector 20"/>
          <p:cNvCxnSpPr>
            <a:stCxn id="16" idx="3"/>
          </p:cNvCxnSpPr>
          <p:nvPr/>
        </p:nvCxnSpPr>
        <p:spPr>
          <a:xfrm rot="5400000">
            <a:off x="1370075" y="2563911"/>
            <a:ext cx="1086073" cy="12476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272284" y="2967228"/>
            <a:ext cx="1024128" cy="46634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2400" y="3429000"/>
            <a:ext cx="263214" cy="307777"/>
          </a:xfrm>
          <a:prstGeom prst="rect">
            <a:avLst/>
          </a:prstGeom>
          <a:noFill/>
        </p:spPr>
        <p:txBody>
          <a:bodyPr wrap="none" rtlCol="0">
            <a:spAutoFit/>
          </a:bodyPr>
          <a:lstStyle/>
          <a:p>
            <a:r>
              <a:rPr lang="en-US" sz="1400" dirty="0" smtClean="0"/>
              <a:t>?</a:t>
            </a:r>
            <a:endParaRPr lang="en-US" sz="1400" dirty="0"/>
          </a:p>
        </p:txBody>
      </p:sp>
      <p:cxnSp>
        <p:nvCxnSpPr>
          <p:cNvPr id="26" name="Straight Connector 25"/>
          <p:cNvCxnSpPr>
            <a:stCxn id="11" idx="6"/>
            <a:endCxn id="12" idx="2"/>
          </p:cNvCxnSpPr>
          <p:nvPr/>
        </p:nvCxnSpPr>
        <p:spPr>
          <a:xfrm>
            <a:off x="2590800" y="3810000"/>
            <a:ext cx="1371600" cy="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941064" y="591616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3938016" y="5245608"/>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3934968" y="458419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5074920" y="3639312"/>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p:cNvCxnSpPr/>
          <p:nvPr/>
        </p:nvCxnSpPr>
        <p:spPr>
          <a:xfrm rot="16200000" flipH="1">
            <a:off x="1042416" y="4114800"/>
            <a:ext cx="822960" cy="40233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3" idx="7"/>
          </p:cNvCxnSpPr>
          <p:nvPr/>
        </p:nvCxnSpPr>
        <p:spPr>
          <a:xfrm rot="5400000">
            <a:off x="1219742" y="4826508"/>
            <a:ext cx="516094" cy="35455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14" idx="1"/>
          </p:cNvCxnSpPr>
          <p:nvPr/>
        </p:nvCxnSpPr>
        <p:spPr>
          <a:xfrm>
            <a:off x="1645920" y="4736592"/>
            <a:ext cx="650206" cy="513046"/>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49824" y="4654296"/>
            <a:ext cx="1209242" cy="307777"/>
          </a:xfrm>
          <a:prstGeom prst="rect">
            <a:avLst/>
          </a:prstGeom>
          <a:noFill/>
        </p:spPr>
        <p:txBody>
          <a:bodyPr wrap="none" rtlCol="0">
            <a:spAutoFit/>
          </a:bodyPr>
          <a:lstStyle/>
          <a:p>
            <a:r>
              <a:rPr lang="en-US" sz="1400" dirty="0" smtClean="0"/>
              <a:t>White House</a:t>
            </a:r>
            <a:endParaRPr lang="en-US" sz="1400" dirty="0"/>
          </a:p>
        </p:txBody>
      </p:sp>
      <p:sp>
        <p:nvSpPr>
          <p:cNvPr id="53" name="TextBox 52"/>
          <p:cNvSpPr txBox="1"/>
          <p:nvPr/>
        </p:nvSpPr>
        <p:spPr>
          <a:xfrm>
            <a:off x="4148328" y="5995416"/>
            <a:ext cx="1209242" cy="307777"/>
          </a:xfrm>
          <a:prstGeom prst="rect">
            <a:avLst/>
          </a:prstGeom>
          <a:noFill/>
        </p:spPr>
        <p:txBody>
          <a:bodyPr wrap="none" rtlCol="0">
            <a:spAutoFit/>
          </a:bodyPr>
          <a:lstStyle/>
          <a:p>
            <a:r>
              <a:rPr lang="en-US" sz="1400" dirty="0" smtClean="0"/>
              <a:t>White House</a:t>
            </a:r>
            <a:endParaRPr lang="en-US" sz="1400" dirty="0"/>
          </a:p>
        </p:txBody>
      </p:sp>
      <p:cxnSp>
        <p:nvCxnSpPr>
          <p:cNvPr id="55" name="Straight Connector 54"/>
          <p:cNvCxnSpPr>
            <a:stCxn id="14" idx="6"/>
            <a:endCxn id="37" idx="2"/>
          </p:cNvCxnSpPr>
          <p:nvPr/>
        </p:nvCxnSpPr>
        <p:spPr>
          <a:xfrm>
            <a:off x="2426208" y="5303520"/>
            <a:ext cx="1511808" cy="18288"/>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8" idx="3"/>
          </p:cNvCxnSpPr>
          <p:nvPr/>
        </p:nvCxnSpPr>
        <p:spPr>
          <a:xfrm rot="5400000">
            <a:off x="3261360" y="4616738"/>
            <a:ext cx="598390" cy="793462"/>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6" idx="1"/>
          </p:cNvCxnSpPr>
          <p:nvPr/>
        </p:nvCxnSpPr>
        <p:spPr>
          <a:xfrm rot="16200000" flipV="1">
            <a:off x="3255264" y="5230368"/>
            <a:ext cx="625822" cy="790414"/>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5" idx="3"/>
            <a:endCxn id="36" idx="7"/>
          </p:cNvCxnSpPr>
          <p:nvPr/>
        </p:nvCxnSpPr>
        <p:spPr>
          <a:xfrm rot="5400000">
            <a:off x="4005614" y="4624358"/>
            <a:ext cx="1379660" cy="12485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7" idx="6"/>
            <a:endCxn id="11" idx="2"/>
          </p:cNvCxnSpPr>
          <p:nvPr/>
        </p:nvCxnSpPr>
        <p:spPr>
          <a:xfrm>
            <a:off x="1295400" y="381000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39" idx="2"/>
          </p:cNvCxnSpPr>
          <p:nvPr/>
        </p:nvCxnSpPr>
        <p:spPr>
          <a:xfrm flipV="1">
            <a:off x="4142232" y="3715512"/>
            <a:ext cx="932688" cy="1066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39" idx="3"/>
          </p:cNvCxnSpPr>
          <p:nvPr/>
        </p:nvCxnSpPr>
        <p:spPr>
          <a:xfrm rot="5400000" flipH="1" flipV="1">
            <a:off x="3848100" y="3990374"/>
            <a:ext cx="1470118" cy="10281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123944" y="4471416"/>
            <a:ext cx="466344" cy="1645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flipH="1" flipV="1">
            <a:off x="4608576" y="3392424"/>
            <a:ext cx="493776" cy="2011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46904" y="3246120"/>
            <a:ext cx="530352" cy="274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15" idx="0"/>
          </p:cNvCxnSpPr>
          <p:nvPr/>
        </p:nvCxnSpPr>
        <p:spPr>
          <a:xfrm rot="5400000">
            <a:off x="4843272" y="3803904"/>
            <a:ext cx="1155192" cy="944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657600" y="3017520"/>
            <a:ext cx="1073692" cy="369332"/>
          </a:xfrm>
          <a:prstGeom prst="rect">
            <a:avLst/>
          </a:prstGeom>
          <a:noFill/>
        </p:spPr>
        <p:txBody>
          <a:bodyPr wrap="none" rtlCol="0">
            <a:spAutoFit/>
          </a:bodyPr>
          <a:lstStyle/>
          <a:p>
            <a:r>
              <a:rPr lang="en-US" b="1" dirty="0" smtClean="0">
                <a:solidFill>
                  <a:srgbClr val="FF0000"/>
                </a:solidFill>
              </a:rPr>
              <a:t>What If!</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Failure Example</a:t>
            </a:r>
            <a:endParaRPr lang="en-US" dirty="0"/>
          </a:p>
        </p:txBody>
      </p:sp>
      <p:sp>
        <p:nvSpPr>
          <p:cNvPr id="6" name="Rectangle 5"/>
          <p:cNvSpPr/>
          <p:nvPr/>
        </p:nvSpPr>
        <p:spPr>
          <a:xfrm>
            <a:off x="457200" y="2057400"/>
            <a:ext cx="5486400" cy="4524315"/>
          </a:xfrm>
          <a:prstGeom prst="rect">
            <a:avLst/>
          </a:prstGeom>
        </p:spPr>
        <p:txBody>
          <a:bodyPr wrap="square">
            <a:spAutoFit/>
          </a:bodyPr>
          <a:lstStyle/>
          <a:p>
            <a:r>
              <a:rPr lang="en-US" b="1" dirty="0" smtClean="0"/>
              <a:t>How to Profit from Russian Wheat Shortage</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a:t>
            </a:r>
          </a:p>
          <a:p>
            <a:r>
              <a:rPr lang="en-US" dirty="0" smtClean="0"/>
              <a:t/>
            </a:r>
            <a:br>
              <a:rPr lang="en-US" dirty="0" smtClean="0"/>
            </a:br>
            <a:r>
              <a:rPr lang="en-US" dirty="0" smtClean="0"/>
              <a:t>Wild fires are racing through unharvested wheat fields … destroyed more than one-fifth of [Russia’s]  wheat crop. … wheat prices … double this summer. </a:t>
            </a:r>
            <a:br>
              <a:rPr lang="en-US" dirty="0" smtClean="0"/>
            </a:br>
            <a:r>
              <a:rPr lang="en-US" dirty="0" smtClean="0"/>
              <a:t/>
            </a:r>
            <a:br>
              <a:rPr lang="en-US" dirty="0" smtClean="0"/>
            </a:br>
            <a:r>
              <a:rPr lang="en-US" dirty="0" smtClean="0"/>
              <a:t>… spawned an export ban … removes the third-largest exporter in the world from the market. … major profit opportunity …</a:t>
            </a:r>
          </a:p>
          <a:p>
            <a:endParaRPr lang="en-US" dirty="0" smtClean="0"/>
          </a:p>
          <a:p>
            <a:r>
              <a:rPr lang="en-US" dirty="0" smtClean="0"/>
              <a:t>… unlike anything … seen in 37 years …</a:t>
            </a:r>
            <a:br>
              <a:rPr lang="en-US" dirty="0" smtClean="0"/>
            </a:br>
            <a:endParaRPr lang="en-US" dirty="0"/>
          </a:p>
        </p:txBody>
      </p:sp>
      <p:pic>
        <p:nvPicPr>
          <p:cNvPr id="8" name="Picture 7" descr="WheatBowl.PNG"/>
          <p:cNvPicPr>
            <a:picLocks noChangeAspect="1"/>
          </p:cNvPicPr>
          <p:nvPr/>
        </p:nvPicPr>
        <p:blipFill>
          <a:blip r:embed="rId3" cstate="print"/>
          <a:stretch>
            <a:fillRect/>
          </a:stretch>
        </p:blipFill>
        <p:spPr>
          <a:xfrm>
            <a:off x="6629400" y="914400"/>
            <a:ext cx="1976438" cy="1782941"/>
          </a:xfrm>
          <a:prstGeom prst="rect">
            <a:avLst/>
          </a:prstGeom>
        </p:spPr>
      </p:pic>
      <p:pic>
        <p:nvPicPr>
          <p:cNvPr id="9" name="Picture 8" descr="WheatSheaf.PNG"/>
          <p:cNvPicPr>
            <a:picLocks noChangeAspect="1"/>
          </p:cNvPicPr>
          <p:nvPr/>
        </p:nvPicPr>
        <p:blipFill>
          <a:blip r:embed="rId4" cstate="print"/>
          <a:stretch>
            <a:fillRect/>
          </a:stretch>
        </p:blipFill>
        <p:spPr>
          <a:xfrm>
            <a:off x="6629400" y="2743200"/>
            <a:ext cx="1352550" cy="1970018"/>
          </a:xfrm>
          <a:prstGeom prst="rect">
            <a:avLst/>
          </a:prstGeom>
        </p:spPr>
      </p:pic>
      <p:pic>
        <p:nvPicPr>
          <p:cNvPr id="10" name="Picture 9" descr="Bread.bmp"/>
          <p:cNvPicPr>
            <a:picLocks noChangeAspect="1"/>
          </p:cNvPicPr>
          <p:nvPr/>
        </p:nvPicPr>
        <p:blipFill>
          <a:blip r:embed="rId5" cstate="print"/>
          <a:stretch>
            <a:fillRect/>
          </a:stretch>
        </p:blipFill>
        <p:spPr>
          <a:xfrm>
            <a:off x="7620000" y="4114800"/>
            <a:ext cx="952500" cy="685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Failure Example</a:t>
            </a:r>
            <a:endParaRPr lang="en-US" dirty="0"/>
          </a:p>
        </p:txBody>
      </p:sp>
      <p:sp>
        <p:nvSpPr>
          <p:cNvPr id="6" name="Rectangle 5"/>
          <p:cNvSpPr/>
          <p:nvPr/>
        </p:nvSpPr>
        <p:spPr>
          <a:xfrm>
            <a:off x="457200" y="2057400"/>
            <a:ext cx="5486400" cy="4524315"/>
          </a:xfrm>
          <a:prstGeom prst="rect">
            <a:avLst/>
          </a:prstGeom>
        </p:spPr>
        <p:txBody>
          <a:bodyPr wrap="square">
            <a:spAutoFit/>
          </a:bodyPr>
          <a:lstStyle/>
          <a:p>
            <a:r>
              <a:rPr lang="en-US" b="1" dirty="0" smtClean="0"/>
              <a:t>How to Profit from Russian Wheat Shortage</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a:t>
            </a:r>
          </a:p>
          <a:p>
            <a:r>
              <a:rPr lang="en-US" dirty="0" smtClean="0"/>
              <a:t/>
            </a:r>
            <a:br>
              <a:rPr lang="en-US" dirty="0" smtClean="0"/>
            </a:br>
            <a:r>
              <a:rPr lang="en-US" dirty="0" smtClean="0"/>
              <a:t>Wild </a:t>
            </a:r>
            <a:r>
              <a:rPr lang="en-US" dirty="0" smtClean="0">
                <a:solidFill>
                  <a:srgbClr val="FF0000"/>
                </a:solidFill>
              </a:rPr>
              <a:t>fires</a:t>
            </a:r>
            <a:r>
              <a:rPr lang="en-US" dirty="0" smtClean="0"/>
              <a:t> are racing through unharvested wheat fields … </a:t>
            </a:r>
            <a:r>
              <a:rPr lang="en-US" dirty="0" smtClean="0">
                <a:solidFill>
                  <a:srgbClr val="FF0000"/>
                </a:solidFill>
              </a:rPr>
              <a:t>destroyed more than one-fifth of [Russia’s]  wheat crop</a:t>
            </a:r>
            <a:r>
              <a:rPr lang="en-US" dirty="0" smtClean="0"/>
              <a:t>. … wheat prices … double this summer. </a:t>
            </a:r>
            <a:br>
              <a:rPr lang="en-US" dirty="0" smtClean="0"/>
            </a:br>
            <a:r>
              <a:rPr lang="en-US" dirty="0" smtClean="0"/>
              <a:t/>
            </a:r>
            <a:br>
              <a:rPr lang="en-US" dirty="0" smtClean="0"/>
            </a:br>
            <a:r>
              <a:rPr lang="en-US" dirty="0" smtClean="0"/>
              <a:t>… spawned an export ban … removes the third-largest exporter in the world from the market. … major profit opportunity …</a:t>
            </a:r>
          </a:p>
          <a:p>
            <a:endParaRPr lang="en-US" dirty="0" smtClean="0"/>
          </a:p>
          <a:p>
            <a:r>
              <a:rPr lang="en-US" dirty="0" smtClean="0"/>
              <a:t>… unlike anything … seen in 37 years …</a:t>
            </a:r>
            <a:br>
              <a:rPr lang="en-US" dirty="0" smtClean="0"/>
            </a:br>
            <a:endParaRPr lang="en-US" dirty="0"/>
          </a:p>
        </p:txBody>
      </p:sp>
      <p:pic>
        <p:nvPicPr>
          <p:cNvPr id="8" name="Picture 7" descr="WheatBowl.PNG"/>
          <p:cNvPicPr>
            <a:picLocks noChangeAspect="1"/>
          </p:cNvPicPr>
          <p:nvPr/>
        </p:nvPicPr>
        <p:blipFill>
          <a:blip r:embed="rId3" cstate="print"/>
          <a:stretch>
            <a:fillRect/>
          </a:stretch>
        </p:blipFill>
        <p:spPr>
          <a:xfrm>
            <a:off x="6629400" y="914400"/>
            <a:ext cx="1976438" cy="1782941"/>
          </a:xfrm>
          <a:prstGeom prst="rect">
            <a:avLst/>
          </a:prstGeom>
        </p:spPr>
      </p:pic>
      <p:pic>
        <p:nvPicPr>
          <p:cNvPr id="9" name="Picture 8" descr="WheatSheaf.PNG"/>
          <p:cNvPicPr>
            <a:picLocks noChangeAspect="1"/>
          </p:cNvPicPr>
          <p:nvPr/>
        </p:nvPicPr>
        <p:blipFill>
          <a:blip r:embed="rId4" cstate="print"/>
          <a:stretch>
            <a:fillRect/>
          </a:stretch>
        </p:blipFill>
        <p:spPr>
          <a:xfrm>
            <a:off x="6629400" y="2743200"/>
            <a:ext cx="1352550" cy="1970018"/>
          </a:xfrm>
          <a:prstGeom prst="rect">
            <a:avLst/>
          </a:prstGeom>
        </p:spPr>
      </p:pic>
      <p:pic>
        <p:nvPicPr>
          <p:cNvPr id="10" name="Picture 9" descr="Bread.bmp"/>
          <p:cNvPicPr>
            <a:picLocks noChangeAspect="1"/>
          </p:cNvPicPr>
          <p:nvPr/>
        </p:nvPicPr>
        <p:blipFill>
          <a:blip r:embed="rId5" cstate="print"/>
          <a:stretch>
            <a:fillRect/>
          </a:stretch>
        </p:blipFill>
        <p:spPr>
          <a:xfrm>
            <a:off x="7620000" y="4114800"/>
            <a:ext cx="952500" cy="685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Failure Example</a:t>
            </a:r>
            <a:endParaRPr lang="en-US" dirty="0"/>
          </a:p>
        </p:txBody>
      </p:sp>
      <p:sp>
        <p:nvSpPr>
          <p:cNvPr id="6" name="Rectangle 5"/>
          <p:cNvSpPr/>
          <p:nvPr/>
        </p:nvSpPr>
        <p:spPr>
          <a:xfrm>
            <a:off x="457200" y="2057400"/>
            <a:ext cx="5486400" cy="4524315"/>
          </a:xfrm>
          <a:prstGeom prst="rect">
            <a:avLst/>
          </a:prstGeom>
        </p:spPr>
        <p:txBody>
          <a:bodyPr wrap="square">
            <a:spAutoFit/>
          </a:bodyPr>
          <a:lstStyle/>
          <a:p>
            <a:r>
              <a:rPr lang="en-US" b="1" dirty="0" smtClean="0"/>
              <a:t>How to Profit from Russian Wheat Shortage</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a:t>
            </a:r>
          </a:p>
          <a:p>
            <a:r>
              <a:rPr lang="en-US" dirty="0" smtClean="0"/>
              <a:t/>
            </a:r>
            <a:br>
              <a:rPr lang="en-US" dirty="0" smtClean="0"/>
            </a:br>
            <a:r>
              <a:rPr lang="en-US" dirty="0" smtClean="0"/>
              <a:t>Wild fires are racing through unharvested wheat fields … destroyed more than one-fifth of [Russia’s]  wheat crop. … </a:t>
            </a:r>
            <a:r>
              <a:rPr lang="en-US" dirty="0" smtClean="0">
                <a:solidFill>
                  <a:srgbClr val="FF0000"/>
                </a:solidFill>
              </a:rPr>
              <a:t>wheat prices … double this summer</a:t>
            </a:r>
            <a:r>
              <a:rPr lang="en-US" dirty="0" smtClean="0"/>
              <a:t>. </a:t>
            </a:r>
            <a:br>
              <a:rPr lang="en-US" dirty="0" smtClean="0"/>
            </a:br>
            <a:r>
              <a:rPr lang="en-US" dirty="0" smtClean="0"/>
              <a:t/>
            </a:r>
            <a:br>
              <a:rPr lang="en-US" dirty="0" smtClean="0"/>
            </a:br>
            <a:r>
              <a:rPr lang="en-US" dirty="0" smtClean="0"/>
              <a:t>… spawned an export ban … removes the third-largest exporter in the world from the market. … major profit opportunity …</a:t>
            </a:r>
          </a:p>
          <a:p>
            <a:endParaRPr lang="en-US" dirty="0" smtClean="0"/>
          </a:p>
          <a:p>
            <a:r>
              <a:rPr lang="en-US" dirty="0" smtClean="0"/>
              <a:t>… unlike anything … seen in 37 years …</a:t>
            </a:r>
            <a:br>
              <a:rPr lang="en-US" dirty="0" smtClean="0"/>
            </a:br>
            <a:endParaRPr lang="en-US" dirty="0"/>
          </a:p>
        </p:txBody>
      </p:sp>
      <p:pic>
        <p:nvPicPr>
          <p:cNvPr id="8" name="Picture 7" descr="WheatBowl.PNG"/>
          <p:cNvPicPr>
            <a:picLocks noChangeAspect="1"/>
          </p:cNvPicPr>
          <p:nvPr/>
        </p:nvPicPr>
        <p:blipFill>
          <a:blip r:embed="rId3" cstate="print"/>
          <a:stretch>
            <a:fillRect/>
          </a:stretch>
        </p:blipFill>
        <p:spPr>
          <a:xfrm>
            <a:off x="6629400" y="914400"/>
            <a:ext cx="1976438" cy="1782941"/>
          </a:xfrm>
          <a:prstGeom prst="rect">
            <a:avLst/>
          </a:prstGeom>
        </p:spPr>
      </p:pic>
      <p:pic>
        <p:nvPicPr>
          <p:cNvPr id="9" name="Picture 8" descr="WheatSheaf.PNG"/>
          <p:cNvPicPr>
            <a:picLocks noChangeAspect="1"/>
          </p:cNvPicPr>
          <p:nvPr/>
        </p:nvPicPr>
        <p:blipFill>
          <a:blip r:embed="rId4" cstate="print"/>
          <a:stretch>
            <a:fillRect/>
          </a:stretch>
        </p:blipFill>
        <p:spPr>
          <a:xfrm>
            <a:off x="6629400" y="2743200"/>
            <a:ext cx="1352550" cy="1970018"/>
          </a:xfrm>
          <a:prstGeom prst="rect">
            <a:avLst/>
          </a:prstGeom>
        </p:spPr>
      </p:pic>
      <p:pic>
        <p:nvPicPr>
          <p:cNvPr id="10" name="Picture 9" descr="Bread.bmp"/>
          <p:cNvPicPr>
            <a:picLocks noChangeAspect="1"/>
          </p:cNvPicPr>
          <p:nvPr/>
        </p:nvPicPr>
        <p:blipFill>
          <a:blip r:embed="rId5" cstate="print"/>
          <a:stretch>
            <a:fillRect/>
          </a:stretch>
        </p:blipFill>
        <p:spPr>
          <a:xfrm>
            <a:off x="7620000" y="4114800"/>
            <a:ext cx="952500" cy="685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Failure Example</a:t>
            </a:r>
            <a:endParaRPr lang="en-US" dirty="0"/>
          </a:p>
        </p:txBody>
      </p:sp>
      <p:sp>
        <p:nvSpPr>
          <p:cNvPr id="6" name="Rectangle 5"/>
          <p:cNvSpPr/>
          <p:nvPr/>
        </p:nvSpPr>
        <p:spPr>
          <a:xfrm>
            <a:off x="457200" y="2057400"/>
            <a:ext cx="5486400" cy="4524315"/>
          </a:xfrm>
          <a:prstGeom prst="rect">
            <a:avLst/>
          </a:prstGeom>
        </p:spPr>
        <p:txBody>
          <a:bodyPr wrap="square">
            <a:spAutoFit/>
          </a:bodyPr>
          <a:lstStyle/>
          <a:p>
            <a:r>
              <a:rPr lang="en-US" b="1" dirty="0" smtClean="0"/>
              <a:t>How to Profit from Russian Wheat Shortage</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a:t>
            </a:r>
          </a:p>
          <a:p>
            <a:r>
              <a:rPr lang="en-US" dirty="0" smtClean="0"/>
              <a:t/>
            </a:r>
            <a:br>
              <a:rPr lang="en-US" dirty="0" smtClean="0"/>
            </a:br>
            <a:r>
              <a:rPr lang="en-US" dirty="0" smtClean="0"/>
              <a:t>Wild fires are racing through unharvested wheat fields … destroyed more than one-fifth of [Russia’s]  wheat crop. … wheat prices … double this summer. </a:t>
            </a:r>
            <a:br>
              <a:rPr lang="en-US" dirty="0" smtClean="0"/>
            </a:br>
            <a:r>
              <a:rPr lang="en-US" dirty="0" smtClean="0"/>
              <a:t/>
            </a:r>
            <a:br>
              <a:rPr lang="en-US" dirty="0" smtClean="0"/>
            </a:br>
            <a:r>
              <a:rPr lang="en-US" dirty="0" smtClean="0"/>
              <a:t>… spawned an </a:t>
            </a:r>
            <a:r>
              <a:rPr lang="en-US" dirty="0" smtClean="0">
                <a:solidFill>
                  <a:srgbClr val="FF0000"/>
                </a:solidFill>
              </a:rPr>
              <a:t>export ban … removes the third-largest exporter in the world from the market</a:t>
            </a:r>
            <a:r>
              <a:rPr lang="en-US" dirty="0" smtClean="0"/>
              <a:t>. … major profit opportunity …</a:t>
            </a:r>
          </a:p>
          <a:p>
            <a:endParaRPr lang="en-US" dirty="0" smtClean="0"/>
          </a:p>
          <a:p>
            <a:r>
              <a:rPr lang="en-US" dirty="0" smtClean="0"/>
              <a:t>… unlike anything … seen in 37 years …</a:t>
            </a:r>
            <a:br>
              <a:rPr lang="en-US" dirty="0" smtClean="0"/>
            </a:br>
            <a:endParaRPr lang="en-US" dirty="0"/>
          </a:p>
        </p:txBody>
      </p:sp>
      <p:pic>
        <p:nvPicPr>
          <p:cNvPr id="8" name="Picture 7" descr="WheatBowl.PNG"/>
          <p:cNvPicPr>
            <a:picLocks noChangeAspect="1"/>
          </p:cNvPicPr>
          <p:nvPr/>
        </p:nvPicPr>
        <p:blipFill>
          <a:blip r:embed="rId3" cstate="print"/>
          <a:stretch>
            <a:fillRect/>
          </a:stretch>
        </p:blipFill>
        <p:spPr>
          <a:xfrm>
            <a:off x="6629400" y="914400"/>
            <a:ext cx="1976438" cy="1782941"/>
          </a:xfrm>
          <a:prstGeom prst="rect">
            <a:avLst/>
          </a:prstGeom>
        </p:spPr>
      </p:pic>
      <p:pic>
        <p:nvPicPr>
          <p:cNvPr id="9" name="Picture 8" descr="WheatSheaf.PNG"/>
          <p:cNvPicPr>
            <a:picLocks noChangeAspect="1"/>
          </p:cNvPicPr>
          <p:nvPr/>
        </p:nvPicPr>
        <p:blipFill>
          <a:blip r:embed="rId4" cstate="print"/>
          <a:stretch>
            <a:fillRect/>
          </a:stretch>
        </p:blipFill>
        <p:spPr>
          <a:xfrm>
            <a:off x="6629400" y="2743200"/>
            <a:ext cx="1352550" cy="1970018"/>
          </a:xfrm>
          <a:prstGeom prst="rect">
            <a:avLst/>
          </a:prstGeom>
        </p:spPr>
      </p:pic>
      <p:pic>
        <p:nvPicPr>
          <p:cNvPr id="10" name="Picture 9" descr="Bread.bmp"/>
          <p:cNvPicPr>
            <a:picLocks noChangeAspect="1"/>
          </p:cNvPicPr>
          <p:nvPr/>
        </p:nvPicPr>
        <p:blipFill>
          <a:blip r:embed="rId5" cstate="print"/>
          <a:stretch>
            <a:fillRect/>
          </a:stretch>
        </p:blipFill>
        <p:spPr>
          <a:xfrm>
            <a:off x="7620000" y="4114800"/>
            <a:ext cx="952500" cy="685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Failure Example</a:t>
            </a:r>
            <a:endParaRPr lang="en-US" dirty="0"/>
          </a:p>
        </p:txBody>
      </p:sp>
      <p:sp>
        <p:nvSpPr>
          <p:cNvPr id="6" name="Rectangle 5"/>
          <p:cNvSpPr/>
          <p:nvPr/>
        </p:nvSpPr>
        <p:spPr>
          <a:xfrm>
            <a:off x="457200" y="2057400"/>
            <a:ext cx="5486400" cy="4524315"/>
          </a:xfrm>
          <a:prstGeom prst="rect">
            <a:avLst/>
          </a:prstGeom>
        </p:spPr>
        <p:txBody>
          <a:bodyPr wrap="square">
            <a:spAutoFit/>
          </a:bodyPr>
          <a:lstStyle/>
          <a:p>
            <a:r>
              <a:rPr lang="en-US" b="1" dirty="0" smtClean="0"/>
              <a:t>How to Profit from Russian Wheat Shortage</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a:t>
            </a:r>
          </a:p>
          <a:p>
            <a:r>
              <a:rPr lang="en-US" dirty="0" smtClean="0"/>
              <a:t/>
            </a:r>
            <a:br>
              <a:rPr lang="en-US" dirty="0" smtClean="0"/>
            </a:br>
            <a:r>
              <a:rPr lang="en-US" dirty="0" smtClean="0"/>
              <a:t>Wild fires are racing through unharvested wheat fields … destroyed more than one-fifth of [Russia’s]  wheat crop. … wheat prices … double this summer. </a:t>
            </a:r>
            <a:br>
              <a:rPr lang="en-US" dirty="0" smtClean="0"/>
            </a:br>
            <a:r>
              <a:rPr lang="en-US" dirty="0" smtClean="0"/>
              <a:t/>
            </a:r>
            <a:br>
              <a:rPr lang="en-US" dirty="0" smtClean="0"/>
            </a:br>
            <a:r>
              <a:rPr lang="en-US" dirty="0" smtClean="0"/>
              <a:t>… spawned an export ban … removes the third-largest exporter in the world from the market. … </a:t>
            </a:r>
            <a:r>
              <a:rPr lang="en-US" dirty="0" smtClean="0">
                <a:solidFill>
                  <a:srgbClr val="FF0000"/>
                </a:solidFill>
              </a:rPr>
              <a:t>major profit opportunity </a:t>
            </a:r>
            <a:r>
              <a:rPr lang="en-US" dirty="0" smtClean="0"/>
              <a:t>…</a:t>
            </a:r>
          </a:p>
          <a:p>
            <a:endParaRPr lang="en-US" dirty="0" smtClean="0"/>
          </a:p>
          <a:p>
            <a:r>
              <a:rPr lang="en-US" dirty="0" smtClean="0"/>
              <a:t>… unlike anything … seen in 37 years …</a:t>
            </a:r>
            <a:br>
              <a:rPr lang="en-US" dirty="0" smtClean="0"/>
            </a:br>
            <a:endParaRPr lang="en-US" dirty="0"/>
          </a:p>
        </p:txBody>
      </p:sp>
      <p:pic>
        <p:nvPicPr>
          <p:cNvPr id="8" name="Picture 7" descr="WheatBowl.PNG"/>
          <p:cNvPicPr>
            <a:picLocks noChangeAspect="1"/>
          </p:cNvPicPr>
          <p:nvPr/>
        </p:nvPicPr>
        <p:blipFill>
          <a:blip r:embed="rId3" cstate="print"/>
          <a:stretch>
            <a:fillRect/>
          </a:stretch>
        </p:blipFill>
        <p:spPr>
          <a:xfrm>
            <a:off x="6629400" y="914400"/>
            <a:ext cx="1976438" cy="1782941"/>
          </a:xfrm>
          <a:prstGeom prst="rect">
            <a:avLst/>
          </a:prstGeom>
        </p:spPr>
      </p:pic>
      <p:pic>
        <p:nvPicPr>
          <p:cNvPr id="9" name="Picture 8" descr="WheatSheaf.PNG"/>
          <p:cNvPicPr>
            <a:picLocks noChangeAspect="1"/>
          </p:cNvPicPr>
          <p:nvPr/>
        </p:nvPicPr>
        <p:blipFill>
          <a:blip r:embed="rId4" cstate="print"/>
          <a:stretch>
            <a:fillRect/>
          </a:stretch>
        </p:blipFill>
        <p:spPr>
          <a:xfrm>
            <a:off x="6629400" y="2743200"/>
            <a:ext cx="1352550" cy="1970018"/>
          </a:xfrm>
          <a:prstGeom prst="rect">
            <a:avLst/>
          </a:prstGeom>
        </p:spPr>
      </p:pic>
      <p:pic>
        <p:nvPicPr>
          <p:cNvPr id="10" name="Picture 9" descr="Bread.bmp"/>
          <p:cNvPicPr>
            <a:picLocks noChangeAspect="1"/>
          </p:cNvPicPr>
          <p:nvPr/>
        </p:nvPicPr>
        <p:blipFill>
          <a:blip r:embed="rId5" cstate="print"/>
          <a:stretch>
            <a:fillRect/>
          </a:stretch>
        </p:blipFill>
        <p:spPr>
          <a:xfrm>
            <a:off x="7620000" y="4114800"/>
            <a:ext cx="952500" cy="685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Failure Example</a:t>
            </a:r>
            <a:endParaRPr lang="en-US" dirty="0"/>
          </a:p>
        </p:txBody>
      </p:sp>
      <p:sp>
        <p:nvSpPr>
          <p:cNvPr id="6" name="Rectangle 5"/>
          <p:cNvSpPr/>
          <p:nvPr/>
        </p:nvSpPr>
        <p:spPr>
          <a:xfrm>
            <a:off x="457200" y="2057400"/>
            <a:ext cx="5486400" cy="4524315"/>
          </a:xfrm>
          <a:prstGeom prst="rect">
            <a:avLst/>
          </a:prstGeom>
        </p:spPr>
        <p:txBody>
          <a:bodyPr wrap="square">
            <a:spAutoFit/>
          </a:bodyPr>
          <a:lstStyle/>
          <a:p>
            <a:r>
              <a:rPr lang="en-US" b="1" dirty="0" smtClean="0"/>
              <a:t>How to Profit from Russian Wheat Shortage</a:t>
            </a:r>
          </a:p>
          <a:p>
            <a:endParaRPr lang="en-US" b="1" i="1" dirty="0" smtClean="0"/>
          </a:p>
          <a:p>
            <a:r>
              <a:rPr lang="en-US" b="1" i="1" dirty="0" smtClean="0"/>
              <a:t>by Jack Barnes </a:t>
            </a:r>
            <a:br>
              <a:rPr lang="en-US" b="1" i="1" dirty="0" smtClean="0"/>
            </a:br>
            <a:r>
              <a:rPr lang="en-US" dirty="0" smtClean="0"/>
              <a:t>Having grown up on a working farm in Oregon, I understand this all too well. …</a:t>
            </a:r>
          </a:p>
          <a:p>
            <a:r>
              <a:rPr lang="en-US" dirty="0" smtClean="0"/>
              <a:t/>
            </a:r>
            <a:br>
              <a:rPr lang="en-US" dirty="0" smtClean="0"/>
            </a:br>
            <a:r>
              <a:rPr lang="en-US" dirty="0" smtClean="0"/>
              <a:t>Wild fires are racing through unharvested wheat fields … destroyed more than one-fifth of [Russia’s]  wheat crop. … wheat prices … double this summer. </a:t>
            </a:r>
            <a:br>
              <a:rPr lang="en-US" dirty="0" smtClean="0"/>
            </a:br>
            <a:r>
              <a:rPr lang="en-US" dirty="0" smtClean="0"/>
              <a:t/>
            </a:r>
            <a:br>
              <a:rPr lang="en-US" dirty="0" smtClean="0"/>
            </a:br>
            <a:r>
              <a:rPr lang="en-US" dirty="0" smtClean="0"/>
              <a:t>… spawned an export ban … removes the third-largest exporter in the world from the market. … major profit opportunity …</a:t>
            </a:r>
          </a:p>
          <a:p>
            <a:endParaRPr lang="en-US" dirty="0" smtClean="0"/>
          </a:p>
          <a:p>
            <a:r>
              <a:rPr lang="en-US" dirty="0" smtClean="0"/>
              <a:t>… </a:t>
            </a:r>
            <a:r>
              <a:rPr lang="en-US" dirty="0" smtClean="0">
                <a:solidFill>
                  <a:srgbClr val="FF0000"/>
                </a:solidFill>
              </a:rPr>
              <a:t>unlike anything … seen in 37 years </a:t>
            </a:r>
            <a:r>
              <a:rPr lang="en-US" dirty="0" smtClean="0"/>
              <a:t>…</a:t>
            </a:r>
            <a:br>
              <a:rPr lang="en-US" dirty="0" smtClean="0"/>
            </a:br>
            <a:endParaRPr lang="en-US" dirty="0"/>
          </a:p>
        </p:txBody>
      </p:sp>
      <p:pic>
        <p:nvPicPr>
          <p:cNvPr id="8" name="Picture 7" descr="WheatBowl.PNG"/>
          <p:cNvPicPr>
            <a:picLocks noChangeAspect="1"/>
          </p:cNvPicPr>
          <p:nvPr/>
        </p:nvPicPr>
        <p:blipFill>
          <a:blip r:embed="rId3" cstate="print"/>
          <a:stretch>
            <a:fillRect/>
          </a:stretch>
        </p:blipFill>
        <p:spPr>
          <a:xfrm>
            <a:off x="6629400" y="914400"/>
            <a:ext cx="1976438" cy="1782941"/>
          </a:xfrm>
          <a:prstGeom prst="rect">
            <a:avLst/>
          </a:prstGeom>
        </p:spPr>
      </p:pic>
      <p:pic>
        <p:nvPicPr>
          <p:cNvPr id="9" name="Picture 8" descr="WheatSheaf.PNG"/>
          <p:cNvPicPr>
            <a:picLocks noChangeAspect="1"/>
          </p:cNvPicPr>
          <p:nvPr/>
        </p:nvPicPr>
        <p:blipFill>
          <a:blip r:embed="rId4" cstate="print"/>
          <a:stretch>
            <a:fillRect/>
          </a:stretch>
        </p:blipFill>
        <p:spPr>
          <a:xfrm>
            <a:off x="6629400" y="2743200"/>
            <a:ext cx="1352550" cy="1970018"/>
          </a:xfrm>
          <a:prstGeom prst="rect">
            <a:avLst/>
          </a:prstGeom>
        </p:spPr>
      </p:pic>
      <p:pic>
        <p:nvPicPr>
          <p:cNvPr id="10" name="Picture 9" descr="Bread.bmp"/>
          <p:cNvPicPr>
            <a:picLocks noChangeAspect="1"/>
          </p:cNvPicPr>
          <p:nvPr/>
        </p:nvPicPr>
        <p:blipFill>
          <a:blip r:embed="rId5" cstate="print"/>
          <a:stretch>
            <a:fillRect/>
          </a:stretch>
        </p:blipFill>
        <p:spPr>
          <a:xfrm>
            <a:off x="7620000" y="4114800"/>
            <a:ext cx="952500" cy="685800"/>
          </a:xfrm>
          <a:prstGeom prst="rect">
            <a:avLst/>
          </a:prstGeom>
          <a:noFill/>
        </p:spPr>
      </p:pic>
      <p:pic>
        <p:nvPicPr>
          <p:cNvPr id="11" name="Picture 10" descr="MILSTAR.communicationSatellite.PNG"/>
          <p:cNvPicPr>
            <a:picLocks noChangeAspect="1"/>
          </p:cNvPicPr>
          <p:nvPr/>
        </p:nvPicPr>
        <p:blipFill>
          <a:blip r:embed="rId6" cstate="print"/>
          <a:stretch>
            <a:fillRect/>
          </a:stretch>
        </p:blipFill>
        <p:spPr>
          <a:xfrm>
            <a:off x="6705600" y="5105400"/>
            <a:ext cx="2095500" cy="1619250"/>
          </a:xfrm>
          <a:prstGeom prst="rect">
            <a:avLst/>
          </a:prstGeom>
        </p:spPr>
      </p:pic>
      <p:cxnSp>
        <p:nvCxnSpPr>
          <p:cNvPr id="13" name="Straight Connector 12"/>
          <p:cNvCxnSpPr/>
          <p:nvPr/>
        </p:nvCxnSpPr>
        <p:spPr>
          <a:xfrm flipV="1">
            <a:off x="4267200" y="5638800"/>
            <a:ext cx="2209800" cy="381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prstTxWarp prst="textDoubleWave1">
              <a:avLst/>
            </a:prstTxWarp>
          </a:bodyPr>
          <a:lstStyle/>
          <a:p>
            <a:r>
              <a:rPr lang="en-US" dirty="0" smtClean="0"/>
              <a:t>Wizard Words &amp; Worlds</a:t>
            </a:r>
            <a:endParaRPr lang="en-US" dirty="0"/>
          </a:p>
        </p:txBody>
      </p:sp>
      <p:sp>
        <p:nvSpPr>
          <p:cNvPr id="3" name="Content Placeholder 2"/>
          <p:cNvSpPr>
            <a:spLocks noGrp="1"/>
          </p:cNvSpPr>
          <p:nvPr>
            <p:ph idx="1"/>
          </p:nvPr>
        </p:nvSpPr>
        <p:spPr>
          <a:xfrm>
            <a:off x="457200" y="2286000"/>
            <a:ext cx="8229600" cy="4389120"/>
          </a:xfrm>
        </p:spPr>
        <p:txBody>
          <a:bodyPr>
            <a:prstTxWarp prst="textDoubleWave1">
              <a:avLst/>
            </a:prstTxWarp>
          </a:bodyPr>
          <a:lstStyle/>
          <a:p>
            <a:r>
              <a:rPr lang="en-US" dirty="0" smtClean="0"/>
              <a:t>Wizard Words:</a:t>
            </a:r>
          </a:p>
          <a:p>
            <a:pPr lvl="1"/>
            <a:r>
              <a:rPr lang="en-US" dirty="0" smtClean="0"/>
              <a:t>“words that mean exactly what </a:t>
            </a:r>
            <a:r>
              <a:rPr lang="en-US" i="1" u="sng" dirty="0" smtClean="0"/>
              <a:t>you</a:t>
            </a:r>
            <a:r>
              <a:rPr lang="en-US" u="sng" dirty="0" smtClean="0"/>
              <a:t> </a:t>
            </a:r>
            <a:r>
              <a:rPr lang="en-US" dirty="0" smtClean="0"/>
              <a:t>want them to mean”</a:t>
            </a:r>
          </a:p>
          <a:p>
            <a:pPr lvl="1"/>
            <a:r>
              <a:rPr lang="en-US" dirty="0" smtClean="0"/>
              <a:t>Eg: knowledge, model, ontology, semantics, architecture</a:t>
            </a:r>
          </a:p>
          <a:p>
            <a:pPr lvl="1"/>
            <a:endParaRPr lang="en-US" dirty="0" smtClean="0"/>
          </a:p>
          <a:p>
            <a:r>
              <a:rPr lang="en-US" dirty="0" smtClean="0"/>
              <a:t>Wizard Worlds:</a:t>
            </a:r>
          </a:p>
          <a:p>
            <a:pPr lvl="1"/>
            <a:r>
              <a:rPr lang="en-US" dirty="0" smtClean="0"/>
              <a:t>“abstract application worlds as </a:t>
            </a:r>
            <a:r>
              <a:rPr lang="en-US" i="1" u="sng" dirty="0" smtClean="0"/>
              <a:t>you</a:t>
            </a:r>
            <a:r>
              <a:rPr lang="en-US" dirty="0" smtClean="0"/>
              <a:t> envision them”</a:t>
            </a:r>
          </a:p>
          <a:p>
            <a:pPr lvl="1"/>
            <a:r>
              <a:rPr lang="en-US" dirty="0" smtClean="0"/>
              <a:t>Your conceptualized model of some reality</a:t>
            </a: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Research Study Example</a:t>
            </a:r>
            <a:endParaRPr lang="en-US" dirty="0"/>
          </a:p>
        </p:txBody>
      </p:sp>
      <p:sp>
        <p:nvSpPr>
          <p:cNvPr id="6" name="Content Placeholder 2"/>
          <p:cNvSpPr>
            <a:spLocks noGrp="1"/>
          </p:cNvSpPr>
          <p:nvPr>
            <p:ph idx="1"/>
          </p:nvPr>
        </p:nvSpPr>
        <p:spPr>
          <a:xfrm>
            <a:off x="457200" y="1935480"/>
            <a:ext cx="8229600" cy="4770120"/>
          </a:xfrm>
        </p:spPr>
        <p:txBody>
          <a:bodyPr>
            <a:normAutofit/>
          </a:bodyPr>
          <a:lstStyle/>
          <a:p>
            <a:r>
              <a:rPr lang="en-US" dirty="0" smtClean="0"/>
              <a:t>Study the association of</a:t>
            </a:r>
          </a:p>
          <a:p>
            <a:pPr lvl="1"/>
            <a:r>
              <a:rPr lang="en-US" dirty="0" smtClean="0"/>
              <a:t>TP53 polymorphism and</a:t>
            </a:r>
          </a:p>
          <a:p>
            <a:pPr lvl="1"/>
            <a:r>
              <a:rPr lang="en-US" dirty="0" smtClean="0"/>
              <a:t>Lung cancer</a:t>
            </a:r>
          </a:p>
          <a:p>
            <a:r>
              <a:rPr lang="en-US" dirty="0" smtClean="0"/>
              <a:t>Locate, gather, organize data from</a:t>
            </a:r>
          </a:p>
          <a:p>
            <a:pPr lvl="1"/>
            <a:r>
              <a:rPr lang="en-US" dirty="0" smtClean="0"/>
              <a:t>Single Nucleotide Polymorphism (SNP) database</a:t>
            </a:r>
          </a:p>
          <a:p>
            <a:pPr lvl="1"/>
            <a:r>
              <a:rPr lang="en-US" dirty="0" smtClean="0"/>
              <a:t>Medical journal articles</a:t>
            </a:r>
          </a:p>
          <a:p>
            <a:pPr lvl="1"/>
            <a:r>
              <a:rPr lang="en-US" dirty="0" smtClean="0"/>
              <a:t>Medical-record database</a:t>
            </a:r>
          </a:p>
          <a:p>
            <a:r>
              <a:rPr lang="en-US" dirty="0" smtClean="0"/>
              <a:t>Analyze</a:t>
            </a:r>
          </a:p>
          <a:p>
            <a:pPr lvl="1"/>
            <a:r>
              <a:rPr lang="en-US" dirty="0" smtClean="0"/>
              <a:t>Query, mine, check statistical significance, …</a:t>
            </a:r>
          </a:p>
          <a:p>
            <a:pPr lvl="1"/>
            <a:r>
              <a:rPr lang="en-US" dirty="0" smtClean="0"/>
              <a:t>Maintain provenance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Research Study Example</a:t>
            </a:r>
            <a:endParaRPr lang="en-US" dirty="0"/>
          </a:p>
        </p:txBody>
      </p:sp>
      <p:sp>
        <p:nvSpPr>
          <p:cNvPr id="6" name="Content Placeholder 2"/>
          <p:cNvSpPr>
            <a:spLocks noGrp="1"/>
          </p:cNvSpPr>
          <p:nvPr>
            <p:ph idx="1"/>
          </p:nvPr>
        </p:nvSpPr>
        <p:spPr>
          <a:xfrm>
            <a:off x="457200" y="1935480"/>
            <a:ext cx="8229600" cy="4617720"/>
          </a:xfrm>
        </p:spPr>
        <p:txBody>
          <a:bodyPr>
            <a:normAutofit/>
          </a:bodyPr>
          <a:lstStyle/>
          <a:p>
            <a:r>
              <a:rPr lang="en-US" dirty="0" smtClean="0"/>
              <a:t>Study the association of</a:t>
            </a:r>
          </a:p>
          <a:p>
            <a:pPr lvl="1"/>
            <a:r>
              <a:rPr lang="en-US" dirty="0" smtClean="0"/>
              <a:t>TP53 polymorphism and</a:t>
            </a:r>
          </a:p>
          <a:p>
            <a:pPr lvl="1"/>
            <a:r>
              <a:rPr lang="en-US" dirty="0" smtClean="0"/>
              <a:t>Lung cancer</a:t>
            </a:r>
          </a:p>
          <a:p>
            <a:r>
              <a:rPr lang="en-US" dirty="0" smtClean="0"/>
              <a:t>Locate, gather, organize data from:</a:t>
            </a:r>
          </a:p>
          <a:p>
            <a:pPr lvl="1"/>
            <a:r>
              <a:rPr lang="en-US" dirty="0" smtClean="0"/>
              <a:t>Single Nucleotide Polymorphism (SNP) database</a:t>
            </a:r>
          </a:p>
          <a:p>
            <a:pPr lvl="1"/>
            <a:r>
              <a:rPr lang="en-US" dirty="0" smtClean="0"/>
              <a:t>Medical journal articles</a:t>
            </a:r>
          </a:p>
          <a:p>
            <a:pPr lvl="1"/>
            <a:r>
              <a:rPr lang="en-US" dirty="0" smtClean="0"/>
              <a:t>Medical-record database</a:t>
            </a:r>
          </a:p>
          <a:p>
            <a:r>
              <a:rPr lang="en-US" dirty="0" smtClean="0"/>
              <a:t>Analyze</a:t>
            </a:r>
          </a:p>
          <a:p>
            <a:pPr lvl="1"/>
            <a:r>
              <a:rPr lang="en-US" dirty="0" smtClean="0"/>
              <a:t>Query, mine, check statistical significance, …</a:t>
            </a:r>
          </a:p>
          <a:p>
            <a:pPr lvl="1"/>
            <a:r>
              <a:rPr lang="en-US" dirty="0" smtClean="0"/>
              <a:t>Maintain provenance</a:t>
            </a:r>
          </a:p>
        </p:txBody>
      </p:sp>
      <p:pic>
        <p:nvPicPr>
          <p:cNvPr id="7" name="Picture 6" descr="AnnotatedFormWorkbenchSNP-2.png"/>
          <p:cNvPicPr>
            <a:picLocks noChangeAspect="1"/>
          </p:cNvPicPr>
          <p:nvPr/>
        </p:nvPicPr>
        <p:blipFill>
          <a:blip r:embed="rId3" cstate="print"/>
          <a:stretch>
            <a:fillRect/>
          </a:stretch>
        </p:blipFill>
        <p:spPr>
          <a:xfrm>
            <a:off x="2286000" y="76200"/>
            <a:ext cx="5943600" cy="3752835"/>
          </a:xfrm>
          <a:prstGeom prst="rect">
            <a:avLst/>
          </a:prstGeom>
        </p:spPr>
      </p:pic>
      <p:cxnSp>
        <p:nvCxnSpPr>
          <p:cNvPr id="12" name="Straight Connector 11"/>
          <p:cNvCxnSpPr/>
          <p:nvPr/>
        </p:nvCxnSpPr>
        <p:spPr>
          <a:xfrm rot="5400000" flipH="1" flipV="1">
            <a:off x="-190500" y="1409700"/>
            <a:ext cx="37338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66800" y="3810000"/>
            <a:ext cx="12192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Research Study Example</a:t>
            </a:r>
            <a:endParaRPr lang="en-US" dirty="0"/>
          </a:p>
        </p:txBody>
      </p:sp>
      <p:sp>
        <p:nvSpPr>
          <p:cNvPr id="6" name="Content Placeholder 2"/>
          <p:cNvSpPr>
            <a:spLocks noGrp="1"/>
          </p:cNvSpPr>
          <p:nvPr>
            <p:ph idx="1"/>
          </p:nvPr>
        </p:nvSpPr>
        <p:spPr>
          <a:xfrm>
            <a:off x="457200" y="1935480"/>
            <a:ext cx="8229600" cy="4617720"/>
          </a:xfrm>
        </p:spPr>
        <p:txBody>
          <a:bodyPr>
            <a:normAutofit/>
          </a:bodyPr>
          <a:lstStyle/>
          <a:p>
            <a:r>
              <a:rPr lang="en-US" dirty="0" smtClean="0"/>
              <a:t>Study the association of</a:t>
            </a:r>
          </a:p>
          <a:p>
            <a:pPr lvl="1"/>
            <a:r>
              <a:rPr lang="en-US" dirty="0" smtClean="0"/>
              <a:t>TP53 polymorphism and</a:t>
            </a:r>
          </a:p>
          <a:p>
            <a:pPr lvl="1"/>
            <a:r>
              <a:rPr lang="en-US" dirty="0" smtClean="0"/>
              <a:t>Lung cancer</a:t>
            </a:r>
          </a:p>
          <a:p>
            <a:r>
              <a:rPr lang="en-US" dirty="0" smtClean="0"/>
              <a:t>Locate, gather, organize data from:</a:t>
            </a:r>
          </a:p>
          <a:p>
            <a:pPr lvl="1"/>
            <a:r>
              <a:rPr lang="en-US" dirty="0" smtClean="0"/>
              <a:t>Single Nucleotide Polymorphism (SNP) database</a:t>
            </a:r>
          </a:p>
          <a:p>
            <a:pPr lvl="1"/>
            <a:r>
              <a:rPr lang="en-US" dirty="0" smtClean="0"/>
              <a:t>Medical journal articles</a:t>
            </a:r>
          </a:p>
          <a:p>
            <a:pPr lvl="1"/>
            <a:r>
              <a:rPr lang="en-US" dirty="0" smtClean="0"/>
              <a:t>Medical-record database</a:t>
            </a:r>
          </a:p>
          <a:p>
            <a:r>
              <a:rPr lang="en-US" dirty="0" smtClean="0"/>
              <a:t>Analyze</a:t>
            </a:r>
          </a:p>
          <a:p>
            <a:pPr lvl="1"/>
            <a:r>
              <a:rPr lang="en-US" dirty="0" smtClean="0"/>
              <a:t>Query, mine, check statistical significance, …</a:t>
            </a:r>
          </a:p>
          <a:p>
            <a:pPr lvl="1"/>
            <a:r>
              <a:rPr lang="en-US" dirty="0" smtClean="0"/>
              <a:t>Maintain provenance</a:t>
            </a:r>
          </a:p>
        </p:txBody>
      </p:sp>
      <p:pic>
        <p:nvPicPr>
          <p:cNvPr id="7" name="Picture 6" descr="AnnotatedFormWorkbenchSNP-2.png"/>
          <p:cNvPicPr>
            <a:picLocks noChangeAspect="1"/>
          </p:cNvPicPr>
          <p:nvPr/>
        </p:nvPicPr>
        <p:blipFill>
          <a:blip r:embed="rId3" cstate="print"/>
          <a:stretch>
            <a:fillRect/>
          </a:stretch>
        </p:blipFill>
        <p:spPr>
          <a:xfrm>
            <a:off x="2286000" y="76200"/>
            <a:ext cx="5943600" cy="3752835"/>
          </a:xfrm>
          <a:prstGeom prst="rect">
            <a:avLst/>
          </a:prstGeom>
        </p:spPr>
      </p:pic>
      <p:pic>
        <p:nvPicPr>
          <p:cNvPr id="8" name="Picture 1" descr="C:\Documents and Settings\David W. Embley\My Documents\WoK\ACM-L\PMIDpaperHighlighted.cropped.bmp"/>
          <p:cNvPicPr>
            <a:picLocks noChangeAspect="1" noChangeArrowheads="1"/>
          </p:cNvPicPr>
          <p:nvPr/>
        </p:nvPicPr>
        <p:blipFill>
          <a:blip r:embed="rId4" cstate="print"/>
          <a:srcRect/>
          <a:stretch>
            <a:fillRect/>
          </a:stretch>
        </p:blipFill>
        <p:spPr bwMode="auto">
          <a:xfrm>
            <a:off x="2667000" y="2667000"/>
            <a:ext cx="6343650" cy="1447800"/>
          </a:xfrm>
          <a:prstGeom prst="rect">
            <a:avLst/>
          </a:prstGeom>
          <a:noFill/>
          <a:ln w="28575">
            <a:solidFill>
              <a:schemeClr val="tx1"/>
            </a:solidFill>
          </a:ln>
        </p:spPr>
      </p:pic>
      <p:cxnSp>
        <p:nvCxnSpPr>
          <p:cNvPr id="12" name="Straight Connector 11"/>
          <p:cNvCxnSpPr/>
          <p:nvPr/>
        </p:nvCxnSpPr>
        <p:spPr>
          <a:xfrm rot="5400000" flipH="1" flipV="1">
            <a:off x="1028700" y="2705100"/>
            <a:ext cx="1676400" cy="16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66800" y="4114800"/>
            <a:ext cx="16002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Research Study Example</a:t>
            </a:r>
            <a:endParaRPr lang="en-US" dirty="0"/>
          </a:p>
        </p:txBody>
      </p:sp>
      <p:sp>
        <p:nvSpPr>
          <p:cNvPr id="6" name="Content Placeholder 2"/>
          <p:cNvSpPr>
            <a:spLocks noGrp="1"/>
          </p:cNvSpPr>
          <p:nvPr>
            <p:ph idx="1"/>
          </p:nvPr>
        </p:nvSpPr>
        <p:spPr>
          <a:xfrm>
            <a:off x="457200" y="1935480"/>
            <a:ext cx="8229600" cy="4617720"/>
          </a:xfrm>
        </p:spPr>
        <p:txBody>
          <a:bodyPr>
            <a:normAutofit/>
          </a:bodyPr>
          <a:lstStyle/>
          <a:p>
            <a:r>
              <a:rPr lang="en-US" dirty="0" smtClean="0"/>
              <a:t>Study the association of</a:t>
            </a:r>
          </a:p>
          <a:p>
            <a:pPr lvl="1"/>
            <a:r>
              <a:rPr lang="en-US" dirty="0" smtClean="0"/>
              <a:t>TP53 polymorphism and</a:t>
            </a:r>
          </a:p>
          <a:p>
            <a:pPr lvl="1"/>
            <a:r>
              <a:rPr lang="en-US" dirty="0" smtClean="0"/>
              <a:t>Lung cancer</a:t>
            </a:r>
          </a:p>
          <a:p>
            <a:r>
              <a:rPr lang="en-US" dirty="0" smtClean="0"/>
              <a:t>Locate, gather, organize data from:</a:t>
            </a:r>
          </a:p>
          <a:p>
            <a:pPr lvl="1"/>
            <a:r>
              <a:rPr lang="en-US" dirty="0" smtClean="0"/>
              <a:t>Single Nucleotide Polymorphism (SNP) database</a:t>
            </a:r>
          </a:p>
          <a:p>
            <a:pPr lvl="1"/>
            <a:r>
              <a:rPr lang="en-US" dirty="0" smtClean="0"/>
              <a:t>Medical journal articles</a:t>
            </a:r>
          </a:p>
          <a:p>
            <a:pPr lvl="1"/>
            <a:r>
              <a:rPr lang="en-US" dirty="0" smtClean="0"/>
              <a:t>Medical-record database</a:t>
            </a:r>
          </a:p>
          <a:p>
            <a:r>
              <a:rPr lang="en-US" dirty="0" smtClean="0"/>
              <a:t>Analyze</a:t>
            </a:r>
          </a:p>
          <a:p>
            <a:pPr lvl="1"/>
            <a:r>
              <a:rPr lang="en-US" dirty="0" smtClean="0"/>
              <a:t>Query, mine, check statistical significance, …</a:t>
            </a:r>
          </a:p>
          <a:p>
            <a:pPr lvl="1"/>
            <a:r>
              <a:rPr lang="en-US" dirty="0" smtClean="0"/>
              <a:t>Maintain provenance</a:t>
            </a:r>
          </a:p>
        </p:txBody>
      </p:sp>
      <p:pic>
        <p:nvPicPr>
          <p:cNvPr id="7" name="Picture 6" descr="AnnotatedFormWorkbenchSNP-2.png"/>
          <p:cNvPicPr>
            <a:picLocks noChangeAspect="1"/>
          </p:cNvPicPr>
          <p:nvPr/>
        </p:nvPicPr>
        <p:blipFill>
          <a:blip r:embed="rId3" cstate="print"/>
          <a:stretch>
            <a:fillRect/>
          </a:stretch>
        </p:blipFill>
        <p:spPr>
          <a:xfrm>
            <a:off x="2286000" y="76200"/>
            <a:ext cx="5943600" cy="3752835"/>
          </a:xfrm>
          <a:prstGeom prst="rect">
            <a:avLst/>
          </a:prstGeom>
        </p:spPr>
      </p:pic>
      <p:pic>
        <p:nvPicPr>
          <p:cNvPr id="8" name="Picture 1" descr="C:\Documents and Settings\David W. Embley\My Documents\WoK\ACM-L\PMIDpaperHighlighted.cropped.bmp"/>
          <p:cNvPicPr>
            <a:picLocks noChangeAspect="1" noChangeArrowheads="1"/>
          </p:cNvPicPr>
          <p:nvPr/>
        </p:nvPicPr>
        <p:blipFill>
          <a:blip r:embed="rId4" cstate="print"/>
          <a:srcRect/>
          <a:stretch>
            <a:fillRect/>
          </a:stretch>
        </p:blipFill>
        <p:spPr bwMode="auto">
          <a:xfrm>
            <a:off x="2667000" y="2667000"/>
            <a:ext cx="6343650" cy="1447800"/>
          </a:xfrm>
          <a:prstGeom prst="rect">
            <a:avLst/>
          </a:prstGeom>
          <a:noFill/>
          <a:ln w="28575">
            <a:solidFill>
              <a:schemeClr val="tx1"/>
            </a:solidFill>
          </a:ln>
        </p:spPr>
      </p:pic>
      <p:pic>
        <p:nvPicPr>
          <p:cNvPr id="9" name="Picture 8" descr="HumanSubjectInfo1.bmp"/>
          <p:cNvPicPr>
            <a:picLocks noChangeAspect="1"/>
          </p:cNvPicPr>
          <p:nvPr/>
        </p:nvPicPr>
        <p:blipFill>
          <a:blip r:embed="rId5" cstate="print"/>
          <a:stretch>
            <a:fillRect/>
          </a:stretch>
        </p:blipFill>
        <p:spPr>
          <a:xfrm>
            <a:off x="3617752" y="304800"/>
            <a:ext cx="5526248" cy="4300625"/>
          </a:xfrm>
          <a:prstGeom prst="rect">
            <a:avLst/>
          </a:prstGeom>
        </p:spPr>
      </p:pic>
      <p:cxnSp>
        <p:nvCxnSpPr>
          <p:cNvPr id="12" name="Straight Connector 11"/>
          <p:cNvCxnSpPr/>
          <p:nvPr/>
        </p:nvCxnSpPr>
        <p:spPr>
          <a:xfrm rot="5400000" flipH="1" flipV="1">
            <a:off x="114300" y="1257300"/>
            <a:ext cx="4495800" cy="2590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66800" y="4572000"/>
            <a:ext cx="25908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57600" y="4572000"/>
            <a:ext cx="510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Research Study Example</a:t>
            </a:r>
            <a:endParaRPr lang="en-US" dirty="0"/>
          </a:p>
        </p:txBody>
      </p:sp>
      <p:sp>
        <p:nvSpPr>
          <p:cNvPr id="6" name="Content Placeholder 2"/>
          <p:cNvSpPr>
            <a:spLocks noGrp="1"/>
          </p:cNvSpPr>
          <p:nvPr>
            <p:ph idx="1"/>
          </p:nvPr>
        </p:nvSpPr>
        <p:spPr>
          <a:xfrm>
            <a:off x="457200" y="1935480"/>
            <a:ext cx="8229600" cy="4617720"/>
          </a:xfrm>
        </p:spPr>
        <p:txBody>
          <a:bodyPr>
            <a:normAutofit/>
          </a:bodyPr>
          <a:lstStyle/>
          <a:p>
            <a:r>
              <a:rPr lang="en-US" dirty="0" smtClean="0"/>
              <a:t>Study the association of</a:t>
            </a:r>
          </a:p>
          <a:p>
            <a:pPr lvl="1"/>
            <a:r>
              <a:rPr lang="en-US" dirty="0" smtClean="0"/>
              <a:t>TP53 polymorphism and</a:t>
            </a:r>
          </a:p>
          <a:p>
            <a:pPr lvl="1"/>
            <a:r>
              <a:rPr lang="en-US" dirty="0" smtClean="0"/>
              <a:t>Lung cancer</a:t>
            </a:r>
          </a:p>
          <a:p>
            <a:r>
              <a:rPr lang="en-US" dirty="0" smtClean="0"/>
              <a:t>Locate, gather, organize data from:</a:t>
            </a:r>
          </a:p>
          <a:p>
            <a:pPr lvl="1"/>
            <a:r>
              <a:rPr lang="en-US" dirty="0" smtClean="0"/>
              <a:t>Single Nucleotide Polymorphism (SNP) database</a:t>
            </a:r>
          </a:p>
          <a:p>
            <a:pPr lvl="1"/>
            <a:r>
              <a:rPr lang="en-US" dirty="0" smtClean="0"/>
              <a:t>Medical journal articles</a:t>
            </a:r>
          </a:p>
          <a:p>
            <a:pPr lvl="1"/>
            <a:r>
              <a:rPr lang="en-US" dirty="0" smtClean="0"/>
              <a:t>Medical-record database</a:t>
            </a:r>
          </a:p>
          <a:p>
            <a:r>
              <a:rPr lang="en-US" dirty="0" smtClean="0"/>
              <a:t>Analyze</a:t>
            </a:r>
          </a:p>
          <a:p>
            <a:pPr lvl="1"/>
            <a:r>
              <a:rPr lang="en-US" dirty="0" smtClean="0"/>
              <a:t>Query, mine, check statistical significance, …</a:t>
            </a:r>
          </a:p>
          <a:p>
            <a:pPr lvl="1"/>
            <a:r>
              <a:rPr lang="en-US" dirty="0" smtClean="0"/>
              <a:t>Maintain provenance</a:t>
            </a:r>
          </a:p>
        </p:txBody>
      </p:sp>
      <p:pic>
        <p:nvPicPr>
          <p:cNvPr id="7" name="Picture 6" descr="AnnotatedFormWorkbenchSNP-2.png"/>
          <p:cNvPicPr>
            <a:picLocks noChangeAspect="1"/>
          </p:cNvPicPr>
          <p:nvPr/>
        </p:nvPicPr>
        <p:blipFill>
          <a:blip r:embed="rId3" cstate="print"/>
          <a:stretch>
            <a:fillRect/>
          </a:stretch>
        </p:blipFill>
        <p:spPr>
          <a:xfrm>
            <a:off x="2286000" y="76200"/>
            <a:ext cx="5943600" cy="3752835"/>
          </a:xfrm>
          <a:prstGeom prst="rect">
            <a:avLst/>
          </a:prstGeom>
        </p:spPr>
      </p:pic>
      <p:pic>
        <p:nvPicPr>
          <p:cNvPr id="8" name="Picture 1" descr="C:\Documents and Settings\David W. Embley\My Documents\WoK\ACM-L\PMIDpaperHighlighted.cropped.bmp"/>
          <p:cNvPicPr>
            <a:picLocks noChangeAspect="1" noChangeArrowheads="1"/>
          </p:cNvPicPr>
          <p:nvPr/>
        </p:nvPicPr>
        <p:blipFill>
          <a:blip r:embed="rId4" cstate="print"/>
          <a:srcRect/>
          <a:stretch>
            <a:fillRect/>
          </a:stretch>
        </p:blipFill>
        <p:spPr bwMode="auto">
          <a:xfrm>
            <a:off x="2667000" y="2667000"/>
            <a:ext cx="6343650" cy="1447800"/>
          </a:xfrm>
          <a:prstGeom prst="rect">
            <a:avLst/>
          </a:prstGeom>
          <a:noFill/>
          <a:ln w="28575">
            <a:solidFill>
              <a:schemeClr val="tx1"/>
            </a:solidFill>
          </a:ln>
        </p:spPr>
      </p:pic>
      <p:pic>
        <p:nvPicPr>
          <p:cNvPr id="9" name="Picture 8" descr="HumanSubjectInfo1.bmp"/>
          <p:cNvPicPr>
            <a:picLocks noChangeAspect="1"/>
          </p:cNvPicPr>
          <p:nvPr/>
        </p:nvPicPr>
        <p:blipFill>
          <a:blip r:embed="rId5" cstate="print"/>
          <a:stretch>
            <a:fillRect/>
          </a:stretch>
        </p:blipFill>
        <p:spPr>
          <a:xfrm>
            <a:off x="3617752" y="304800"/>
            <a:ext cx="5526248" cy="4300625"/>
          </a:xfrm>
          <a:prstGeom prst="rect">
            <a:avLst/>
          </a:prstGeom>
        </p:spPr>
      </p:pic>
      <p:cxnSp>
        <p:nvCxnSpPr>
          <p:cNvPr id="19" name="Straight Connector 18"/>
          <p:cNvCxnSpPr/>
          <p:nvPr/>
        </p:nvCxnSpPr>
        <p:spPr>
          <a:xfrm>
            <a:off x="3657600" y="4572000"/>
            <a:ext cx="510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X-rayImage.bmp"/>
          <p:cNvPicPr>
            <a:picLocks noChangeAspect="1"/>
          </p:cNvPicPr>
          <p:nvPr/>
        </p:nvPicPr>
        <p:blipFill>
          <a:blip r:embed="rId6" cstate="print"/>
          <a:stretch>
            <a:fillRect/>
          </a:stretch>
        </p:blipFill>
        <p:spPr>
          <a:xfrm>
            <a:off x="4495800" y="914400"/>
            <a:ext cx="3200400" cy="3762632"/>
          </a:xfrm>
          <a:prstGeom prst="rect">
            <a:avLst/>
          </a:prstGeom>
        </p:spPr>
      </p:pic>
      <p:cxnSp>
        <p:nvCxnSpPr>
          <p:cNvPr id="12" name="Straight Connector 11"/>
          <p:cNvCxnSpPr/>
          <p:nvPr/>
        </p:nvCxnSpPr>
        <p:spPr>
          <a:xfrm rot="5400000" flipH="1" flipV="1">
            <a:off x="838200" y="1143000"/>
            <a:ext cx="3886200" cy="3429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066800" y="4648200"/>
            <a:ext cx="34290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Research Study Example</a:t>
            </a:r>
            <a:endParaRPr lang="en-US" dirty="0"/>
          </a:p>
        </p:txBody>
      </p:sp>
      <p:sp>
        <p:nvSpPr>
          <p:cNvPr id="6" name="Content Placeholder 2"/>
          <p:cNvSpPr>
            <a:spLocks noGrp="1"/>
          </p:cNvSpPr>
          <p:nvPr>
            <p:ph idx="1"/>
          </p:nvPr>
        </p:nvSpPr>
        <p:spPr>
          <a:xfrm>
            <a:off x="457200" y="1935480"/>
            <a:ext cx="8229600" cy="4693920"/>
          </a:xfrm>
        </p:spPr>
        <p:txBody>
          <a:bodyPr>
            <a:normAutofit/>
          </a:bodyPr>
          <a:lstStyle/>
          <a:p>
            <a:r>
              <a:rPr lang="en-US" dirty="0" smtClean="0"/>
              <a:t>Study the association of</a:t>
            </a:r>
          </a:p>
          <a:p>
            <a:pPr lvl="1"/>
            <a:r>
              <a:rPr lang="en-US" dirty="0" smtClean="0"/>
              <a:t>TP53 polymorphism and</a:t>
            </a:r>
          </a:p>
          <a:p>
            <a:pPr lvl="1"/>
            <a:r>
              <a:rPr lang="en-US" dirty="0" smtClean="0"/>
              <a:t>Lung cancer</a:t>
            </a:r>
          </a:p>
          <a:p>
            <a:r>
              <a:rPr lang="en-US" dirty="0" smtClean="0"/>
              <a:t>Locate, gather, organize data from:</a:t>
            </a:r>
          </a:p>
          <a:p>
            <a:pPr lvl="1"/>
            <a:r>
              <a:rPr lang="en-US" dirty="0" smtClean="0"/>
              <a:t>Single Nucleotide Polymorphism (SNP) database</a:t>
            </a:r>
          </a:p>
          <a:p>
            <a:pPr lvl="1"/>
            <a:r>
              <a:rPr lang="en-US" dirty="0" smtClean="0"/>
              <a:t>Medical journal articles</a:t>
            </a:r>
          </a:p>
          <a:p>
            <a:pPr lvl="1"/>
            <a:r>
              <a:rPr lang="en-US" dirty="0" smtClean="0"/>
              <a:t>Medical-record database</a:t>
            </a:r>
          </a:p>
          <a:p>
            <a:r>
              <a:rPr lang="en-US" dirty="0" smtClean="0"/>
              <a:t>Analyze</a:t>
            </a:r>
          </a:p>
          <a:p>
            <a:pPr lvl="1"/>
            <a:r>
              <a:rPr lang="en-US" dirty="0" smtClean="0"/>
              <a:t>Query, mine, check statistical significance, …</a:t>
            </a:r>
          </a:p>
          <a:p>
            <a:pPr lvl="1"/>
            <a:r>
              <a:rPr lang="en-US" dirty="0" smtClean="0"/>
              <a:t>Maintain provenance</a:t>
            </a:r>
          </a:p>
        </p:txBody>
      </p:sp>
      <p:pic>
        <p:nvPicPr>
          <p:cNvPr id="7" name="Picture 6" descr="AnnotatedFormWorkbenchSNP-2.png"/>
          <p:cNvPicPr>
            <a:picLocks noChangeAspect="1"/>
          </p:cNvPicPr>
          <p:nvPr/>
        </p:nvPicPr>
        <p:blipFill>
          <a:blip r:embed="rId3" cstate="print"/>
          <a:stretch>
            <a:fillRect/>
          </a:stretch>
        </p:blipFill>
        <p:spPr>
          <a:xfrm>
            <a:off x="2286000" y="76200"/>
            <a:ext cx="5943600" cy="3752835"/>
          </a:xfrm>
          <a:prstGeom prst="rect">
            <a:avLst/>
          </a:prstGeom>
        </p:spPr>
      </p:pic>
      <p:pic>
        <p:nvPicPr>
          <p:cNvPr id="8" name="Picture 1" descr="C:\Documents and Settings\David W. Embley\My Documents\WoK\ACM-L\PMIDpaperHighlighted.cropped.bmp"/>
          <p:cNvPicPr>
            <a:picLocks noChangeAspect="1" noChangeArrowheads="1"/>
          </p:cNvPicPr>
          <p:nvPr/>
        </p:nvPicPr>
        <p:blipFill>
          <a:blip r:embed="rId4" cstate="print"/>
          <a:srcRect/>
          <a:stretch>
            <a:fillRect/>
          </a:stretch>
        </p:blipFill>
        <p:spPr bwMode="auto">
          <a:xfrm>
            <a:off x="2667000" y="2667000"/>
            <a:ext cx="6343650" cy="1447800"/>
          </a:xfrm>
          <a:prstGeom prst="rect">
            <a:avLst/>
          </a:prstGeom>
          <a:noFill/>
          <a:ln w="28575">
            <a:solidFill>
              <a:schemeClr val="tx1"/>
            </a:solidFill>
          </a:ln>
        </p:spPr>
      </p:pic>
      <p:pic>
        <p:nvPicPr>
          <p:cNvPr id="9" name="Picture 8" descr="HumanSubjectInfo1.bmp"/>
          <p:cNvPicPr>
            <a:picLocks noChangeAspect="1"/>
          </p:cNvPicPr>
          <p:nvPr/>
        </p:nvPicPr>
        <p:blipFill>
          <a:blip r:embed="rId5" cstate="print"/>
          <a:stretch>
            <a:fillRect/>
          </a:stretch>
        </p:blipFill>
        <p:spPr>
          <a:xfrm>
            <a:off x="3617752" y="304800"/>
            <a:ext cx="5526248" cy="4300625"/>
          </a:xfrm>
          <a:prstGeom prst="rect">
            <a:avLst/>
          </a:prstGeom>
        </p:spPr>
      </p:pic>
      <p:cxnSp>
        <p:nvCxnSpPr>
          <p:cNvPr id="19" name="Straight Connector 18"/>
          <p:cNvCxnSpPr/>
          <p:nvPr/>
        </p:nvCxnSpPr>
        <p:spPr>
          <a:xfrm>
            <a:off x="3657600" y="4572000"/>
            <a:ext cx="510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X-rayImage.bmp"/>
          <p:cNvPicPr>
            <a:picLocks noChangeAspect="1"/>
          </p:cNvPicPr>
          <p:nvPr/>
        </p:nvPicPr>
        <p:blipFill>
          <a:blip r:embed="rId6" cstate="print"/>
          <a:stretch>
            <a:fillRect/>
          </a:stretch>
        </p:blipFill>
        <p:spPr>
          <a:xfrm>
            <a:off x="4495800" y="914400"/>
            <a:ext cx="3200400" cy="3762632"/>
          </a:xfrm>
          <a:prstGeom prst="rect">
            <a:avLst/>
          </a:prstGeom>
        </p:spPr>
      </p:pic>
      <p:pic>
        <p:nvPicPr>
          <p:cNvPr id="11" name="Picture 10" descr="KBBTool-Highlighted.png"/>
          <p:cNvPicPr>
            <a:picLocks noChangeAspect="1"/>
          </p:cNvPicPr>
          <p:nvPr/>
        </p:nvPicPr>
        <p:blipFill>
          <a:blip r:embed="rId7" cstate="print"/>
          <a:stretch>
            <a:fillRect/>
          </a:stretch>
        </p:blipFill>
        <p:spPr>
          <a:xfrm>
            <a:off x="3048000" y="2819400"/>
            <a:ext cx="5943600" cy="3937988"/>
          </a:xfrm>
          <a:prstGeom prst="rect">
            <a:avLst/>
          </a:prstGeom>
        </p:spPr>
      </p:pic>
      <p:cxnSp>
        <p:nvCxnSpPr>
          <p:cNvPr id="14" name="Straight Connector 13"/>
          <p:cNvCxnSpPr/>
          <p:nvPr/>
        </p:nvCxnSpPr>
        <p:spPr>
          <a:xfrm rot="5400000" flipH="1" flipV="1">
            <a:off x="647700" y="3390900"/>
            <a:ext cx="2895600" cy="1905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43000" y="57912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Research Study Example</a:t>
            </a:r>
            <a:endParaRPr lang="en-US" dirty="0"/>
          </a:p>
        </p:txBody>
      </p:sp>
      <p:sp>
        <p:nvSpPr>
          <p:cNvPr id="6" name="Content Placeholder 2"/>
          <p:cNvSpPr>
            <a:spLocks noGrp="1"/>
          </p:cNvSpPr>
          <p:nvPr>
            <p:ph idx="1"/>
          </p:nvPr>
        </p:nvSpPr>
        <p:spPr>
          <a:xfrm>
            <a:off x="457200" y="1935480"/>
            <a:ext cx="8229600" cy="4693920"/>
          </a:xfrm>
        </p:spPr>
        <p:txBody>
          <a:bodyPr>
            <a:normAutofit/>
          </a:bodyPr>
          <a:lstStyle/>
          <a:p>
            <a:r>
              <a:rPr lang="en-US" dirty="0" smtClean="0"/>
              <a:t>Study the association of</a:t>
            </a:r>
          </a:p>
          <a:p>
            <a:pPr lvl="1"/>
            <a:r>
              <a:rPr lang="en-US" dirty="0" smtClean="0"/>
              <a:t>TP53 polymorphism and</a:t>
            </a:r>
          </a:p>
          <a:p>
            <a:pPr lvl="1"/>
            <a:r>
              <a:rPr lang="en-US" dirty="0" smtClean="0"/>
              <a:t>Lung cancer</a:t>
            </a:r>
          </a:p>
          <a:p>
            <a:r>
              <a:rPr lang="en-US" dirty="0" smtClean="0"/>
              <a:t>Locate, gather, organize data from:</a:t>
            </a:r>
          </a:p>
          <a:p>
            <a:pPr lvl="1"/>
            <a:r>
              <a:rPr lang="en-US" dirty="0" smtClean="0"/>
              <a:t>Single Nucleotide Polymorphism (SNP) database</a:t>
            </a:r>
          </a:p>
          <a:p>
            <a:pPr lvl="1"/>
            <a:r>
              <a:rPr lang="en-US" dirty="0" smtClean="0"/>
              <a:t>Medical journal articles</a:t>
            </a:r>
          </a:p>
          <a:p>
            <a:pPr lvl="1"/>
            <a:r>
              <a:rPr lang="en-US" dirty="0" smtClean="0"/>
              <a:t>Medical-record database</a:t>
            </a:r>
          </a:p>
          <a:p>
            <a:r>
              <a:rPr lang="en-US" dirty="0" smtClean="0"/>
              <a:t>Analyze</a:t>
            </a:r>
          </a:p>
          <a:p>
            <a:pPr lvl="1"/>
            <a:r>
              <a:rPr lang="en-US" dirty="0" smtClean="0"/>
              <a:t>Query, mine, check statistical significance, …</a:t>
            </a:r>
          </a:p>
          <a:p>
            <a:pPr lvl="1"/>
            <a:r>
              <a:rPr lang="en-US" dirty="0" smtClean="0"/>
              <a:t>Maintain provenance</a:t>
            </a:r>
          </a:p>
        </p:txBody>
      </p:sp>
      <p:pic>
        <p:nvPicPr>
          <p:cNvPr id="7" name="Picture 6" descr="AnnotatedFormWorkbenchSNP-2.png"/>
          <p:cNvPicPr>
            <a:picLocks noChangeAspect="1"/>
          </p:cNvPicPr>
          <p:nvPr/>
        </p:nvPicPr>
        <p:blipFill>
          <a:blip r:embed="rId3" cstate="print"/>
          <a:stretch>
            <a:fillRect/>
          </a:stretch>
        </p:blipFill>
        <p:spPr>
          <a:xfrm>
            <a:off x="2286000" y="76200"/>
            <a:ext cx="5943600" cy="3752835"/>
          </a:xfrm>
          <a:prstGeom prst="rect">
            <a:avLst/>
          </a:prstGeom>
        </p:spPr>
      </p:pic>
      <p:pic>
        <p:nvPicPr>
          <p:cNvPr id="8" name="Picture 1" descr="C:\Documents and Settings\David W. Embley\My Documents\WoK\ACM-L\PMIDpaperHighlighted.cropped.bmp"/>
          <p:cNvPicPr>
            <a:picLocks noChangeAspect="1" noChangeArrowheads="1"/>
          </p:cNvPicPr>
          <p:nvPr/>
        </p:nvPicPr>
        <p:blipFill>
          <a:blip r:embed="rId4" cstate="print"/>
          <a:srcRect/>
          <a:stretch>
            <a:fillRect/>
          </a:stretch>
        </p:blipFill>
        <p:spPr bwMode="auto">
          <a:xfrm>
            <a:off x="2667000" y="2667000"/>
            <a:ext cx="6343650" cy="1447800"/>
          </a:xfrm>
          <a:prstGeom prst="rect">
            <a:avLst/>
          </a:prstGeom>
          <a:noFill/>
          <a:ln w="28575">
            <a:solidFill>
              <a:schemeClr val="tx1"/>
            </a:solidFill>
          </a:ln>
        </p:spPr>
      </p:pic>
      <p:pic>
        <p:nvPicPr>
          <p:cNvPr id="9" name="Picture 8" descr="HumanSubjectInfo1.bmp"/>
          <p:cNvPicPr>
            <a:picLocks noChangeAspect="1"/>
          </p:cNvPicPr>
          <p:nvPr/>
        </p:nvPicPr>
        <p:blipFill>
          <a:blip r:embed="rId5" cstate="print"/>
          <a:stretch>
            <a:fillRect/>
          </a:stretch>
        </p:blipFill>
        <p:spPr>
          <a:xfrm>
            <a:off x="3617752" y="304800"/>
            <a:ext cx="5526248" cy="4300625"/>
          </a:xfrm>
          <a:prstGeom prst="rect">
            <a:avLst/>
          </a:prstGeom>
        </p:spPr>
      </p:pic>
      <p:cxnSp>
        <p:nvCxnSpPr>
          <p:cNvPr id="19" name="Straight Connector 18"/>
          <p:cNvCxnSpPr/>
          <p:nvPr/>
        </p:nvCxnSpPr>
        <p:spPr>
          <a:xfrm>
            <a:off x="3657600" y="4572000"/>
            <a:ext cx="510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X-rayImage.bmp"/>
          <p:cNvPicPr>
            <a:picLocks noChangeAspect="1"/>
          </p:cNvPicPr>
          <p:nvPr/>
        </p:nvPicPr>
        <p:blipFill>
          <a:blip r:embed="rId6" cstate="print"/>
          <a:stretch>
            <a:fillRect/>
          </a:stretch>
        </p:blipFill>
        <p:spPr>
          <a:xfrm>
            <a:off x="4495800" y="914400"/>
            <a:ext cx="3200400" cy="3762632"/>
          </a:xfrm>
          <a:prstGeom prst="rect">
            <a:avLst/>
          </a:prstGeom>
        </p:spPr>
      </p:pic>
      <p:pic>
        <p:nvPicPr>
          <p:cNvPr id="11" name="Picture 10" descr="KBBTool-Highlighted.png"/>
          <p:cNvPicPr>
            <a:picLocks noChangeAspect="1"/>
          </p:cNvPicPr>
          <p:nvPr/>
        </p:nvPicPr>
        <p:blipFill>
          <a:blip r:embed="rId7" cstate="print"/>
          <a:stretch>
            <a:fillRect/>
          </a:stretch>
        </p:blipFill>
        <p:spPr>
          <a:xfrm>
            <a:off x="3048000" y="2819400"/>
            <a:ext cx="5943600" cy="3937988"/>
          </a:xfrm>
          <a:prstGeom prst="rect">
            <a:avLst/>
          </a:prstGeom>
        </p:spPr>
      </p:pic>
      <p:cxnSp>
        <p:nvCxnSpPr>
          <p:cNvPr id="14" name="Straight Connector 13"/>
          <p:cNvCxnSpPr/>
          <p:nvPr/>
        </p:nvCxnSpPr>
        <p:spPr>
          <a:xfrm rot="5400000" flipH="1" flipV="1">
            <a:off x="457200" y="3581400"/>
            <a:ext cx="3276600" cy="1905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43000" y="6172200"/>
            <a:ext cx="19050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Autofit/>
          </a:bodyPr>
          <a:lstStyle/>
          <a:p>
            <a:r>
              <a:rPr lang="en-US" dirty="0" smtClean="0"/>
              <a:t>How to Make ACM-L Work</a:t>
            </a:r>
            <a:endParaRPr lang="en-US" dirty="0"/>
          </a:p>
        </p:txBody>
      </p:sp>
      <p:sp>
        <p:nvSpPr>
          <p:cNvPr id="3" name="Content Placeholder 2"/>
          <p:cNvSpPr>
            <a:spLocks noGrp="1"/>
          </p:cNvSpPr>
          <p:nvPr>
            <p:ph idx="1"/>
          </p:nvPr>
        </p:nvSpPr>
        <p:spPr>
          <a:xfrm>
            <a:off x="457200" y="1905000"/>
            <a:ext cx="8229600" cy="4419600"/>
          </a:xfrm>
        </p:spPr>
        <p:txBody>
          <a:bodyPr/>
          <a:lstStyle/>
          <a:p>
            <a:r>
              <a:rPr lang="en-US" dirty="0" smtClean="0"/>
              <a:t>Formalize</a:t>
            </a:r>
          </a:p>
          <a:p>
            <a:r>
              <a:rPr lang="en-US" dirty="0" smtClean="0"/>
              <a:t>Automate</a:t>
            </a:r>
          </a:p>
          <a:p>
            <a:pPr lvl="1"/>
            <a:r>
              <a:rPr lang="en-US" dirty="0" smtClean="0"/>
              <a:t>Construct both metadata and content</a:t>
            </a:r>
          </a:p>
          <a:p>
            <a:pPr lvl="1"/>
            <a:r>
              <a:rPr lang="en-US" dirty="0" smtClean="0"/>
              <a:t>Learn and dynamically adjust</a:t>
            </a:r>
          </a:p>
          <a:p>
            <a:r>
              <a:rPr lang="en-US" dirty="0" smtClean="0"/>
              <a:t>Analyze</a:t>
            </a:r>
          </a:p>
          <a:p>
            <a:pPr lvl="1"/>
            <a:r>
              <a:rPr lang="en-US" dirty="0" smtClean="0"/>
              <a:t>Apply analysis tools including “what-if” scenarios</a:t>
            </a:r>
          </a:p>
          <a:p>
            <a:pPr lvl="1"/>
            <a:r>
              <a:rPr lang="en-US" dirty="0" smtClean="0"/>
              <a:t>Monitor changing situations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001000" cy="1143000"/>
          </a:xfrm>
        </p:spPr>
        <p:txBody>
          <a:bodyPr/>
          <a:lstStyle/>
          <a:p>
            <a:r>
              <a:rPr lang="en-US" dirty="0" smtClean="0"/>
              <a:t>Formalize (key to all the rest) </a:t>
            </a:r>
            <a:endParaRPr lang="en-US" dirty="0"/>
          </a:p>
        </p:txBody>
      </p:sp>
      <p:sp>
        <p:nvSpPr>
          <p:cNvPr id="3" name="Content Placeholder 2"/>
          <p:cNvSpPr>
            <a:spLocks noGrp="1"/>
          </p:cNvSpPr>
          <p:nvPr>
            <p:ph idx="1"/>
          </p:nvPr>
        </p:nvSpPr>
        <p:spPr/>
        <p:txBody>
          <a:bodyPr>
            <a:normAutofit/>
          </a:bodyPr>
          <a:lstStyle/>
          <a:p>
            <a:r>
              <a:rPr lang="en-US" dirty="0" smtClean="0"/>
              <a:t>Formalize conceptual model</a:t>
            </a:r>
          </a:p>
          <a:p>
            <a:pPr lvl="1"/>
            <a:r>
              <a:rPr lang="en-US" dirty="0" smtClean="0"/>
              <a:t>Objects &amp; relationships among objects</a:t>
            </a:r>
          </a:p>
          <a:p>
            <a:pPr lvl="1"/>
            <a:r>
              <a:rPr lang="en-US" dirty="0" smtClean="0"/>
              <a:t>Behavior &amp; object interaction</a:t>
            </a:r>
          </a:p>
          <a:p>
            <a:pPr lvl="1"/>
            <a:r>
              <a:rPr lang="en-US" dirty="0" smtClean="0"/>
              <a:t>Time</a:t>
            </a:r>
          </a:p>
          <a:p>
            <a:r>
              <a:rPr lang="en-US" dirty="0" smtClean="0"/>
              <a:t>Formalize conceptual-model metamodel</a:t>
            </a:r>
          </a:p>
          <a:p>
            <a:r>
              <a:rPr lang="en-US" dirty="0" smtClean="0"/>
              <a:t>Formalize ways to</a:t>
            </a:r>
          </a:p>
          <a:p>
            <a:pPr lvl="1"/>
            <a:r>
              <a:rPr lang="en-US" dirty="0" smtClean="0"/>
              <a:t>Automate learning</a:t>
            </a:r>
          </a:p>
          <a:p>
            <a:pPr lvl="1"/>
            <a:r>
              <a:rPr lang="en-US" dirty="0" smtClean="0"/>
              <a:t>Predict outcomes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rveillance-Controller.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400" y="2057400"/>
            <a:ext cx="5404104" cy="4269752"/>
          </a:xfrm>
          <a:prstGeom prst="rect">
            <a:avLst/>
          </a:prstGeom>
        </p:spPr>
      </p:pic>
      <p:sp>
        <p:nvSpPr>
          <p:cNvPr id="2" name="Title 1"/>
          <p:cNvSpPr>
            <a:spLocks noGrp="1"/>
          </p:cNvSpPr>
          <p:nvPr>
            <p:ph type="title"/>
          </p:nvPr>
        </p:nvSpPr>
        <p:spPr>
          <a:xfrm>
            <a:off x="457200" y="381000"/>
            <a:ext cx="8305800" cy="1143000"/>
          </a:xfrm>
        </p:spPr>
        <p:txBody>
          <a:bodyPr/>
          <a:lstStyle/>
          <a:p>
            <a:r>
              <a:rPr lang="en-US" dirty="0" smtClean="0"/>
              <a:t>Home Security Example</a:t>
            </a:r>
            <a:endParaRPr lang="en-US" dirty="0"/>
          </a:p>
        </p:txBody>
      </p:sp>
      <p:pic>
        <p:nvPicPr>
          <p:cNvPr id="1026" name="Picture 2" descr="C:\Documents and Settings\David W. Embley\My Documents\WoK\ACM-L\Keynote2010\keypad.jpg"/>
          <p:cNvPicPr>
            <a:picLocks noChangeAspect="1" noChangeArrowheads="1"/>
          </p:cNvPicPr>
          <p:nvPr/>
        </p:nvPicPr>
        <p:blipFill>
          <a:blip r:embed="rId4" cstate="print"/>
          <a:srcRect/>
          <a:stretch>
            <a:fillRect/>
          </a:stretch>
        </p:blipFill>
        <p:spPr bwMode="auto">
          <a:xfrm>
            <a:off x="6705600" y="1600200"/>
            <a:ext cx="2028825" cy="1571625"/>
          </a:xfrm>
          <a:prstGeom prst="rect">
            <a:avLst/>
          </a:prstGeom>
          <a:noFill/>
        </p:spPr>
      </p:pic>
      <p:pic>
        <p:nvPicPr>
          <p:cNvPr id="1027" name="Picture 3" descr="C:\Documents and Settings\David W. Embley\My Documents\WoK\ACM-L\Keynote2010\CS_unit.jpg"/>
          <p:cNvPicPr>
            <a:picLocks noChangeAspect="1" noChangeArrowheads="1"/>
          </p:cNvPicPr>
          <p:nvPr/>
        </p:nvPicPr>
        <p:blipFill>
          <a:blip r:embed="rId5" cstate="print"/>
          <a:srcRect/>
          <a:stretch>
            <a:fillRect/>
          </a:stretch>
        </p:blipFill>
        <p:spPr bwMode="auto">
          <a:xfrm>
            <a:off x="6569869" y="3276600"/>
            <a:ext cx="2028825" cy="1571625"/>
          </a:xfrm>
          <a:prstGeom prst="rect">
            <a:avLst/>
          </a:prstGeom>
          <a:noFill/>
        </p:spPr>
      </p:pic>
      <p:pic>
        <p:nvPicPr>
          <p:cNvPr id="1030" name="Picture 6" descr="C:\Documents and Settings\David W. Embley\My Documents\WoK\ACM-L\Keynote2010\VideoSurveillance.JPG"/>
          <p:cNvPicPr>
            <a:picLocks noChangeAspect="1" noChangeArrowheads="1"/>
          </p:cNvPicPr>
          <p:nvPr/>
        </p:nvPicPr>
        <p:blipFill>
          <a:blip r:embed="rId6" cstate="print"/>
          <a:srcRect/>
          <a:stretch>
            <a:fillRect/>
          </a:stretch>
        </p:blipFill>
        <p:spPr bwMode="auto">
          <a:xfrm>
            <a:off x="6172200" y="4953000"/>
            <a:ext cx="2824162" cy="1760318"/>
          </a:xfrm>
          <a:prstGeom prst="rect">
            <a:avLst/>
          </a:prstGeom>
          <a:noFill/>
        </p:spPr>
      </p:pic>
      <p:sp>
        <p:nvSpPr>
          <p:cNvPr id="10" name="TextBox 9"/>
          <p:cNvSpPr txBox="1"/>
          <p:nvPr/>
        </p:nvSpPr>
        <p:spPr>
          <a:xfrm>
            <a:off x="152400" y="6324600"/>
            <a:ext cx="3363870" cy="369332"/>
          </a:xfrm>
          <a:prstGeom prst="rect">
            <a:avLst/>
          </a:prstGeom>
          <a:noFill/>
        </p:spPr>
        <p:txBody>
          <a:bodyPr wrap="none" rtlCol="0">
            <a:spAutoFit/>
          </a:bodyPr>
          <a:lstStyle/>
          <a:p>
            <a:r>
              <a:rPr lang="en-US" dirty="0" smtClean="0"/>
              <a:t>[Dori 11, EKW 92, Thalheim 00]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10600" cy="17697152"/>
          </a:xfrm>
          <a:prstGeom prst="rect">
            <a:avLst/>
          </a:prstGeom>
          <a:noFill/>
        </p:spPr>
        <p:txBody>
          <a:bodyPr wrap="square" rtlCol="0">
            <a:spAutoFit/>
          </a:bodyPr>
          <a:lstStyle/>
          <a:p>
            <a:r>
              <a:rPr lang="en-US" sz="800" dirty="0" smtClean="0"/>
              <a:t>ACM-L-2010 WORKSHOP </a:t>
            </a:r>
            <a:br>
              <a:rPr lang="en-US" sz="800" dirty="0" smtClean="0"/>
            </a:br>
            <a:endParaRPr lang="en-US" sz="800" dirty="0" smtClean="0"/>
          </a:p>
          <a:p>
            <a:r>
              <a:rPr lang="en-US" sz="800" dirty="0" smtClean="0">
                <a:hlinkClick r:id="rId3"/>
              </a:rPr>
              <a:t>Description</a:t>
            </a:r>
            <a:r>
              <a:rPr lang="en-US" sz="800" dirty="0" smtClean="0"/>
              <a:t> / </a:t>
            </a:r>
            <a:r>
              <a:rPr lang="en-US" sz="800" dirty="0" smtClean="0">
                <a:hlinkClick r:id="rId3"/>
              </a:rPr>
              <a:t>Problem</a:t>
            </a:r>
            <a:r>
              <a:rPr lang="en-US" sz="800" dirty="0" smtClean="0"/>
              <a:t> / </a:t>
            </a:r>
            <a:r>
              <a:rPr lang="en-US" sz="800" dirty="0" smtClean="0">
                <a:hlinkClick r:id="rId3"/>
              </a:rPr>
              <a:t>Topics</a:t>
            </a:r>
            <a:r>
              <a:rPr lang="en-US" sz="800" dirty="0" smtClean="0"/>
              <a:t> / </a:t>
            </a:r>
            <a:r>
              <a:rPr lang="en-US" sz="800" dirty="0" smtClean="0">
                <a:hlinkClick r:id="rId3"/>
              </a:rPr>
              <a:t>Capability</a:t>
            </a:r>
            <a:r>
              <a:rPr lang="en-US" sz="800" dirty="0" smtClean="0"/>
              <a:t> / </a:t>
            </a:r>
            <a:r>
              <a:rPr lang="en-US" sz="800" dirty="0" smtClean="0">
                <a:hlinkClick r:id="rId3"/>
              </a:rPr>
              <a:t>Application</a:t>
            </a:r>
            <a:r>
              <a:rPr lang="en-US" sz="800" dirty="0" smtClean="0"/>
              <a:t> / </a:t>
            </a:r>
            <a:r>
              <a:rPr lang="en-US" sz="800" dirty="0" smtClean="0">
                <a:hlinkClick r:id="rId3"/>
              </a:rPr>
              <a:t>Status </a:t>
            </a:r>
            <a:r>
              <a:rPr lang="en-US" sz="800" dirty="0" smtClean="0"/>
              <a:t>/ </a:t>
            </a:r>
            <a:r>
              <a:rPr lang="en-US" sz="800" dirty="0" smtClean="0">
                <a:hlinkClick r:id="rId3"/>
              </a:rPr>
              <a:t>Deadlines</a:t>
            </a:r>
            <a:r>
              <a:rPr lang="en-US" sz="800" dirty="0" smtClean="0"/>
              <a:t> / </a:t>
            </a:r>
            <a:r>
              <a:rPr lang="en-US" sz="800" dirty="0" smtClean="0">
                <a:hlinkClick r:id="rId3"/>
              </a:rPr>
              <a:t>Paper submission </a:t>
            </a:r>
            <a:r>
              <a:rPr lang="en-US" sz="800" dirty="0" smtClean="0"/>
              <a:t>/ </a:t>
            </a:r>
            <a:r>
              <a:rPr lang="en-US" sz="800" dirty="0" smtClean="0">
                <a:hlinkClick r:id="rId3"/>
              </a:rPr>
              <a:t>Chairs </a:t>
            </a:r>
            <a:r>
              <a:rPr lang="en-US" sz="800" dirty="0" smtClean="0"/>
              <a:t>/ </a:t>
            </a:r>
            <a:r>
              <a:rPr lang="en-US" sz="800" dirty="0" smtClean="0">
                <a:hlinkClick r:id="rId3"/>
              </a:rPr>
              <a:t>Committee </a:t>
            </a:r>
            <a:endParaRPr lang="en-US" sz="800" dirty="0" smtClean="0"/>
          </a:p>
          <a:p>
            <a:r>
              <a:rPr lang="en-US" sz="800" dirty="0" smtClean="0"/>
              <a:t>Third International Workshop on Active Conceptual Modeling of Learning –  ACM-L 2010</a:t>
            </a:r>
          </a:p>
          <a:p>
            <a:r>
              <a:rPr lang="en-US" sz="800" b="1" dirty="0" smtClean="0"/>
              <a:t>Workshop Description and Call for Papers</a:t>
            </a:r>
          </a:p>
          <a:p>
            <a:r>
              <a:rPr lang="en-US" sz="800" dirty="0" smtClean="0"/>
              <a:t>We will study a framework for the active conceptual modeling of learning based on the Entity-Relationship (ER) approach and human cognition paradigm for developing a learning-base to support and develop complex applications, act on inevitable “surprises” and cognitive capability development. The goal is to develop new technology for building computer systems that help us learn from the past, cope with the present and plan for the future. </a:t>
            </a:r>
          </a:p>
          <a:p>
            <a:r>
              <a:rPr lang="en-US" sz="800" dirty="0" smtClean="0"/>
              <a:t>A need for active conceptual modeling for information systems rises from several sources: active modeling, emergency management, learning from surprises, data provenance, modification of the events/conditions/actions as the system evolves, actively evolving conceptual models, schema changes in conceptual models, historical information in conceptual models, ontological modeling in domain-aware systems, spatio-temporal and multi-representation modeling, etc. The most important needs are perhaps emergency management and learning from surprises, because they often appear in big disasters and catastrophes, as in a tsunami or earthquake. In these kinds of situations, information systems must collect large amounts raw data, analyze it, conceptualize it, map it to the domain, distribute it, make conclusions, make plans for new activities, and manage cooperation of active officials. </a:t>
            </a:r>
          </a:p>
          <a:p>
            <a:r>
              <a:rPr lang="en-US" sz="800" dirty="0" smtClean="0"/>
              <a:t>This effort aims to enhance our fundamental understanding of how to capture knowledge from transitions between system states, model continual learning from past experiences, and construct new interpretations on the basis of evolution of recognized system states. This understanding will enable us to provide traceable lessons learned for improving current situations, adapting to new situations and potentially predicting future actions. Important applications may include global situation monitoring (scientific, environmental, economical, etc.), homeland security, adaptive C4ISR, antiterrorism activities, etc.), the inevitable ?surprises? and cognitive capability development.</a:t>
            </a:r>
          </a:p>
          <a:p>
            <a:r>
              <a:rPr lang="en-US" sz="800" b="1" dirty="0" smtClean="0"/>
              <a:t>Problem</a:t>
            </a:r>
            <a:r>
              <a:rPr lang="en-US" sz="800" dirty="0" smtClean="0"/>
              <a:t>: The advent of information technology allows us to model the world by mapping real-world scenarios onto information systems and applications in a more sophisticated way.  However, today’s databases and knowledge bases only reflect the static characteristics of the intended Universe of Discourse, captured by the conceptual model as distinct snapshots.  The information system, which provides us with ?almost recent? information, neither supports applications that require historical information nor provides information for projecting the future based on past experience and lessons learned. Without the relationships between snapshots, it is difficult to simulate the ?what if? scenarios.  Temporal and spatial relationships between entity behaviors and uncertainty cannot be fully modeled. Temporal concepts are not taken into account properly. Therefore, historical information and their changes cannot be managed, and the certainty of information cannot be assessed. Inadequate dynamic modeling constructs (e.g. perspective, dynamic relationships and changes, degree of importance of relationships) result in incomplete representation of the changing real-world domain.</a:t>
            </a:r>
            <a:br>
              <a:rPr lang="en-US" sz="800" dirty="0" smtClean="0"/>
            </a:br>
            <a:r>
              <a:rPr lang="en-US" sz="800" dirty="0" smtClean="0"/>
              <a:t/>
            </a:r>
            <a:br>
              <a:rPr lang="en-US" sz="800" dirty="0" smtClean="0"/>
            </a:br>
            <a:r>
              <a:rPr lang="en-US" sz="800" dirty="0" smtClean="0"/>
              <a:t>Approach: To achieve active information processing, learning from our past experience is essential. Learning is a continuous process by which relatively permanent behavioral changes occur, potentially as a result of an experience. Lessons learned are knowledge gained by reflecting on experiences that can avoid the repetitions of past mishaps to share observations and to improve future actions. While learning is an ongoing process that transfers knowledge from one state to another, a lesson learned summarizes knowledge at a point in time. To describe an experience is to model past events and associated knowledge from a different perspective. This historical perspective allows us to describe a lesson learned from the interaction of episodic and semantic memories. The domain can be described in terms of topic, time/space, people, scenarios/events, cause/effect and general knowledge about the situation or domain. Active conceptual modeling is a continual process of describing all concepts and aspects of a domain, its activities, and changes under different perspectives. The model is viewed as a multilevel (e.g. strategic, tactical, operational) and multi-perspective high-level abstraction of reality. Our effort focuses on relationships between past knowledge/data and current knowledge/data from different perspectives. We propose a framework for active conceptual modeling of learning. </a:t>
            </a:r>
            <a:br>
              <a:rPr lang="en-US" sz="800" dirty="0" smtClean="0"/>
            </a:br>
            <a:r>
              <a:rPr lang="en-US" sz="800" dirty="0" smtClean="0"/>
              <a:t/>
            </a:r>
            <a:br>
              <a:rPr lang="en-US" sz="800" dirty="0" smtClean="0"/>
            </a:br>
            <a:r>
              <a:rPr lang="en-US" sz="800" dirty="0" smtClean="0"/>
              <a:t>Conventional conceptual modeling for database design is a simple case of active modeling. The active conceptual model will provide the necessary control and traceability for the evolving domain.  The moving snapshots could potentially become frames for creating a movie of the past, present, and future; and help simulate the target systems to answer the ?what if? questions.  It will also allow us to continually learn and make inferences to provide foresight from hindsight. The user will be notified when the alerted situations are detected, based on the monitoring requirements under dynamic constraints and related information from the underlying data sources and learning-base.</a:t>
            </a:r>
          </a:p>
          <a:p>
            <a:r>
              <a:rPr lang="en-US" sz="800" b="1" dirty="0" smtClean="0"/>
              <a:t>Topics:</a:t>
            </a:r>
          </a:p>
          <a:p>
            <a:r>
              <a:rPr lang="en-US" sz="800" b="1" dirty="0" smtClean="0"/>
              <a:t>Technical Areas:</a:t>
            </a:r>
            <a:r>
              <a:rPr lang="en-US" sz="800" dirty="0" smtClean="0"/>
              <a:t> Accomplishing our goal will require investigation of the following basic and exploratory research areas. Some other relevant areas may also be found. </a:t>
            </a:r>
            <a:br>
              <a:rPr lang="en-US" sz="800" dirty="0" smtClean="0"/>
            </a:br>
            <a:r>
              <a:rPr lang="en-US" sz="800" dirty="0" smtClean="0"/>
              <a:t>• Integrating time, space, and perspective dimensions in a theoretical framework of conceptual models </a:t>
            </a:r>
            <a:br>
              <a:rPr lang="en-US" sz="800" dirty="0" smtClean="0"/>
            </a:br>
            <a:r>
              <a:rPr lang="en-US" sz="800" dirty="0" smtClean="0"/>
              <a:t>     - Theory of human concepts, human cognition</a:t>
            </a:r>
            <a:br>
              <a:rPr lang="en-US" sz="800" dirty="0" smtClean="0"/>
            </a:br>
            <a:r>
              <a:rPr lang="en-US" sz="800" dirty="0" smtClean="0"/>
              <a:t>     - ER theory </a:t>
            </a:r>
            <a:br>
              <a:rPr lang="en-US" sz="800" dirty="0" smtClean="0"/>
            </a:br>
            <a:r>
              <a:rPr lang="en-US" sz="800" dirty="0" smtClean="0"/>
              <a:t>     - Mathematical active conceptual models </a:t>
            </a:r>
            <a:br>
              <a:rPr lang="en-US" sz="800" dirty="0" smtClean="0"/>
            </a:br>
            <a:r>
              <a:rPr lang="en-US" sz="800" dirty="0" smtClean="0"/>
              <a:t>     - Multi-level conceptual modeling </a:t>
            </a:r>
            <a:br>
              <a:rPr lang="en-US" sz="800" dirty="0" smtClean="0"/>
            </a:br>
            <a:r>
              <a:rPr lang="en-US" sz="800" dirty="0" smtClean="0"/>
              <a:t>     - Multi-perspective conceptual modeling </a:t>
            </a:r>
            <a:br>
              <a:rPr lang="en-US" sz="800" dirty="0" smtClean="0"/>
            </a:br>
            <a:r>
              <a:rPr lang="en-US" sz="800" dirty="0" smtClean="0"/>
              <a:t>     - Multi-media information modeling </a:t>
            </a:r>
            <a:br>
              <a:rPr lang="en-US" sz="800" dirty="0" smtClean="0"/>
            </a:br>
            <a:r>
              <a:rPr lang="en-US" sz="800" dirty="0" smtClean="0"/>
              <a:t>     - Mapping of constructs among conceptual models </a:t>
            </a:r>
          </a:p>
          <a:p>
            <a:r>
              <a:rPr lang="en-US" sz="800" dirty="0" smtClean="0"/>
              <a:t>• Management of continuous changes and learning </a:t>
            </a:r>
            <a:br>
              <a:rPr lang="en-US" sz="800" dirty="0" smtClean="0"/>
            </a:br>
            <a:r>
              <a:rPr lang="en-US" sz="800" dirty="0" smtClean="0"/>
              <a:t>     - Conceptual change</a:t>
            </a:r>
            <a:br>
              <a:rPr lang="en-US" sz="800" dirty="0" smtClean="0"/>
            </a:br>
            <a:r>
              <a:rPr lang="en-US" sz="800" dirty="0" smtClean="0"/>
              <a:t>     - Continuous knowledge acquisition </a:t>
            </a:r>
            <a:br>
              <a:rPr lang="en-US" sz="800" dirty="0" smtClean="0"/>
            </a:br>
            <a:r>
              <a:rPr lang="en-US" sz="800" dirty="0" smtClean="0"/>
              <a:t>     - Experience modeling and management </a:t>
            </a:r>
            <a:br>
              <a:rPr lang="en-US" sz="800" dirty="0" smtClean="0"/>
            </a:br>
            <a:r>
              <a:rPr lang="en-US" sz="800" dirty="0" smtClean="0"/>
              <a:t>     - Learning from experience </a:t>
            </a:r>
            <a:br>
              <a:rPr lang="en-US" sz="800" dirty="0" smtClean="0"/>
            </a:br>
            <a:r>
              <a:rPr lang="en-US" sz="800" dirty="0" smtClean="0"/>
              <a:t>     - Representation and management of changes </a:t>
            </a:r>
            <a:br>
              <a:rPr lang="en-US" sz="800" dirty="0" smtClean="0"/>
            </a:br>
            <a:r>
              <a:rPr lang="en-US" sz="800" dirty="0" smtClean="0"/>
              <a:t>     - Transfer learning in time dimension </a:t>
            </a:r>
            <a:br>
              <a:rPr lang="en-US" sz="800" dirty="0" smtClean="0"/>
            </a:br>
            <a:r>
              <a:rPr lang="en-US" sz="800" dirty="0" smtClean="0"/>
              <a:t>     - Lessons learned capturing </a:t>
            </a:r>
            <a:br>
              <a:rPr lang="en-US" sz="800" dirty="0" smtClean="0"/>
            </a:br>
            <a:r>
              <a:rPr lang="en-US" sz="800" dirty="0" smtClean="0"/>
              <a:t>     - Information extraction, discovery, and summarization </a:t>
            </a:r>
          </a:p>
          <a:p>
            <a:r>
              <a:rPr lang="en-US" sz="800" dirty="0" smtClean="0"/>
              <a:t>• Behaviors of evolving systems – including model evolution, patterns, interpretation, uncertainty, integration </a:t>
            </a:r>
            <a:br>
              <a:rPr lang="en-US" sz="800" dirty="0" smtClean="0"/>
            </a:br>
            <a:r>
              <a:rPr lang="en-US" sz="800" dirty="0" smtClean="0"/>
              <a:t>     - Time and events in evolving systems </a:t>
            </a:r>
            <a:br>
              <a:rPr lang="en-US" sz="800" dirty="0" smtClean="0"/>
            </a:br>
            <a:r>
              <a:rPr lang="en-US" sz="800" dirty="0" smtClean="0"/>
              <a:t>     - Situation monitoring (system- and user-level)  </a:t>
            </a:r>
            <a:br>
              <a:rPr lang="en-US" sz="800" dirty="0" smtClean="0"/>
            </a:br>
            <a:r>
              <a:rPr lang="en-US" sz="800" dirty="0" smtClean="0"/>
              <a:t>     - Schema evolution and version management </a:t>
            </a:r>
            <a:br>
              <a:rPr lang="en-US" sz="800" dirty="0" smtClean="0"/>
            </a:br>
            <a:r>
              <a:rPr lang="en-US" sz="800" dirty="0" smtClean="0"/>
              <a:t>     - Content awareness and context awareness </a:t>
            </a:r>
            <a:br>
              <a:rPr lang="en-US" sz="800" dirty="0" smtClean="0"/>
            </a:br>
            <a:r>
              <a:rPr lang="en-US" sz="800" dirty="0" smtClean="0"/>
              <a:t>     - Modeling of context changes </a:t>
            </a:r>
            <a:br>
              <a:rPr lang="en-US" sz="800" dirty="0" smtClean="0"/>
            </a:br>
            <a:r>
              <a:rPr lang="en-US" sz="800" dirty="0" smtClean="0"/>
              <a:t>     - Information integration and interpretation </a:t>
            </a:r>
            <a:br>
              <a:rPr lang="en-US" sz="800" dirty="0" smtClean="0"/>
            </a:br>
            <a:r>
              <a:rPr lang="en-US" sz="800" dirty="0" smtClean="0"/>
              <a:t>     - Pattern recognition over a time period </a:t>
            </a:r>
            <a:br>
              <a:rPr lang="en-US" sz="800" dirty="0" smtClean="0"/>
            </a:br>
            <a:r>
              <a:rPr lang="en-US" sz="800" dirty="0" smtClean="0"/>
              <a:t>     - Uncertainty management WRT integrity </a:t>
            </a:r>
            <a:br>
              <a:rPr lang="en-US" sz="800" dirty="0" smtClean="0"/>
            </a:br>
            <a:r>
              <a:rPr lang="en-US" sz="800" dirty="0" smtClean="0"/>
              <a:t>     - Reactive, proactive, adaptive, deductive capability in support of active behavior </a:t>
            </a:r>
            <a:br>
              <a:rPr lang="en-US" sz="800" dirty="0" smtClean="0"/>
            </a:br>
            <a:r>
              <a:rPr lang="en-US" sz="800" dirty="0" smtClean="0"/>
              <a:t>     - Combined episodic and semantic memory paradigm for structuring of historical information </a:t>
            </a:r>
          </a:p>
          <a:p>
            <a:r>
              <a:rPr lang="en-US" sz="800" dirty="0" smtClean="0"/>
              <a:t>• Executable conceptual models for implementation of active systems </a:t>
            </a:r>
            <a:br>
              <a:rPr lang="en-US" sz="800" dirty="0" smtClean="0"/>
            </a:br>
            <a:r>
              <a:rPr lang="en-US" sz="800" dirty="0" smtClean="0"/>
              <a:t>     - Dynamic reserve modeling </a:t>
            </a:r>
            <a:br>
              <a:rPr lang="en-US" sz="800" dirty="0" smtClean="0"/>
            </a:br>
            <a:r>
              <a:rPr lang="en-US" sz="800" dirty="0" smtClean="0"/>
              <a:t>     - Storage management </a:t>
            </a:r>
            <a:br>
              <a:rPr lang="en-US" sz="800" dirty="0" smtClean="0"/>
            </a:br>
            <a:r>
              <a:rPr lang="en-US" sz="800" dirty="0" smtClean="0"/>
              <a:t>     - Security  </a:t>
            </a:r>
            <a:br>
              <a:rPr lang="en-US" sz="800" dirty="0" smtClean="0"/>
            </a:br>
            <a:r>
              <a:rPr lang="en-US" sz="800" dirty="0" smtClean="0"/>
              <a:t>     - User interface </a:t>
            </a:r>
            <a:br>
              <a:rPr lang="en-US" sz="800" dirty="0" smtClean="0"/>
            </a:br>
            <a:r>
              <a:rPr lang="en-US" sz="800" dirty="0" smtClean="0"/>
              <a:t>     - Bench marking for Test &amp; Evaluation </a:t>
            </a:r>
            <a:br>
              <a:rPr lang="en-US" sz="800" dirty="0" smtClean="0"/>
            </a:br>
            <a:r>
              <a:rPr lang="en-US" sz="800" dirty="0" smtClean="0"/>
              <a:t>     - Languages for information manipulation </a:t>
            </a:r>
            <a:br>
              <a:rPr lang="en-US" sz="800" dirty="0" smtClean="0"/>
            </a:br>
            <a:r>
              <a:rPr lang="en-US" sz="800" dirty="0" smtClean="0"/>
              <a:t>     - Architectures for information system based on the active conceptual model</a:t>
            </a:r>
          </a:p>
          <a:p>
            <a:r>
              <a:rPr lang="en-US" sz="800" b="1" dirty="0" smtClean="0"/>
              <a:t>Capability:</a:t>
            </a:r>
            <a:r>
              <a:rPr lang="en-US" sz="800" dirty="0" smtClean="0"/>
              <a:t> The active model can only be realized by integrating technology (e.g. AI, software engineering, information/knowledge management, cognitive science, philosophy, etc.) and combining modeling techniques. We will provide an enhanced situational awareness and monitoring capability through the following services: </a:t>
            </a:r>
            <a:br>
              <a:rPr lang="en-US" sz="800" dirty="0" smtClean="0"/>
            </a:br>
            <a:r>
              <a:rPr lang="en-US" sz="800" dirty="0" smtClean="0"/>
              <a:t>•    Information provenance for understanding and interpreting information in a holistic manner </a:t>
            </a:r>
            <a:br>
              <a:rPr lang="en-US" sz="800" dirty="0" smtClean="0"/>
            </a:br>
            <a:r>
              <a:rPr lang="en-US" sz="800" dirty="0" smtClean="0"/>
              <a:t>•    Contextual information integration with uncertainty indication </a:t>
            </a:r>
            <a:br>
              <a:rPr lang="en-US" sz="800" dirty="0" smtClean="0"/>
            </a:br>
            <a:r>
              <a:rPr lang="en-US" sz="800" dirty="0" smtClean="0"/>
              <a:t>•    Rewind memory to specific times and/or situations and move forward with different assumptions </a:t>
            </a:r>
            <a:br>
              <a:rPr lang="en-US" sz="800" dirty="0" smtClean="0"/>
            </a:br>
            <a:r>
              <a:rPr lang="en-US" sz="800" dirty="0" smtClean="0"/>
              <a:t>•    Trace scenarios and discover hidden and implicit relationships between events </a:t>
            </a:r>
            <a:br>
              <a:rPr lang="en-US" sz="800" dirty="0" smtClean="0"/>
            </a:br>
            <a:r>
              <a:rPr lang="en-US" sz="800" dirty="0" smtClean="0"/>
              <a:t>•    Detect changes in evolving situations over time </a:t>
            </a:r>
            <a:br>
              <a:rPr lang="en-US" sz="800" dirty="0" smtClean="0"/>
            </a:br>
            <a:r>
              <a:rPr lang="en-US" sz="800" dirty="0" smtClean="0"/>
              <a:t>•    Situation monitoring with context-awareness adaptation </a:t>
            </a:r>
            <a:br>
              <a:rPr lang="en-US" sz="800" dirty="0" smtClean="0"/>
            </a:br>
            <a:r>
              <a:rPr lang="en-US" sz="800" dirty="0" smtClean="0"/>
              <a:t>•    Event patterns discovery (related and seemingly unrelated events) </a:t>
            </a:r>
            <a:br>
              <a:rPr lang="en-US" sz="800" dirty="0" smtClean="0"/>
            </a:br>
            <a:r>
              <a:rPr lang="en-US" sz="800" dirty="0" smtClean="0"/>
              <a:t>•    Anomaly detection with respect to situational changes </a:t>
            </a:r>
            <a:br>
              <a:rPr lang="en-US" sz="800" dirty="0" smtClean="0"/>
            </a:br>
            <a:r>
              <a:rPr lang="en-US" sz="800" dirty="0" smtClean="0"/>
              <a:t>•    Notification when similar situations are occurring </a:t>
            </a:r>
            <a:br>
              <a:rPr lang="en-US" sz="800" dirty="0" smtClean="0"/>
            </a:br>
            <a:r>
              <a:rPr lang="en-US" sz="800" dirty="0" smtClean="0"/>
              <a:t>•    Dynamic reserve modeling to derive context models based on data at a given time  </a:t>
            </a:r>
            <a:br>
              <a:rPr lang="en-US" sz="800" dirty="0" smtClean="0"/>
            </a:br>
            <a:r>
              <a:rPr lang="en-US" sz="800" dirty="0" smtClean="0"/>
              <a:t>•    Learning, inferring, and reasoning of forensics and present for predicting future actions </a:t>
            </a:r>
            <a:br>
              <a:rPr lang="en-US" sz="800" dirty="0" smtClean="0"/>
            </a:br>
            <a:r>
              <a:rPr lang="en-US" sz="800" dirty="0" smtClean="0"/>
              <a:t>•    Interactive user interface </a:t>
            </a:r>
          </a:p>
          <a:p>
            <a:r>
              <a:rPr lang="en-US" sz="800" b="1" dirty="0" smtClean="0"/>
              <a:t>Applications:</a:t>
            </a:r>
            <a:r>
              <a:rPr lang="en-US" sz="800" dirty="0" smtClean="0"/>
              <a:t> The ACM-L capability can be applied to a large class of applications including the following: </a:t>
            </a:r>
            <a:br>
              <a:rPr lang="en-US" sz="800" dirty="0" smtClean="0"/>
            </a:br>
            <a:r>
              <a:rPr lang="en-US" sz="800" dirty="0" smtClean="0"/>
              <a:t>•    Active learning </a:t>
            </a:r>
            <a:br>
              <a:rPr lang="en-US" sz="800" dirty="0" smtClean="0"/>
            </a:br>
            <a:r>
              <a:rPr lang="en-US" sz="800" dirty="0" smtClean="0"/>
              <a:t>•    Adaptive C4ISR  </a:t>
            </a:r>
            <a:br>
              <a:rPr lang="en-US" sz="800" dirty="0" smtClean="0"/>
            </a:br>
            <a:r>
              <a:rPr lang="en-US" sz="800" dirty="0" smtClean="0"/>
              <a:t>•    Counter-terrorism for tracking “surprises” </a:t>
            </a:r>
            <a:br>
              <a:rPr lang="en-US" sz="800" dirty="0" smtClean="0"/>
            </a:br>
            <a:r>
              <a:rPr lang="en-US" sz="800" dirty="0" smtClean="0"/>
              <a:t>•    Homeland Security    </a:t>
            </a:r>
            <a:br>
              <a:rPr lang="en-US" sz="800" dirty="0" smtClean="0"/>
            </a:br>
            <a:r>
              <a:rPr lang="en-US" sz="800" dirty="0" smtClean="0"/>
              <a:t>•    Info-Forensics </a:t>
            </a:r>
            <a:br>
              <a:rPr lang="en-US" sz="800" dirty="0" smtClean="0"/>
            </a:br>
            <a:r>
              <a:rPr lang="en-US" sz="800" dirty="0" smtClean="0"/>
              <a:t>•    Law enforcement </a:t>
            </a:r>
            <a:br>
              <a:rPr lang="en-US" sz="800" dirty="0" smtClean="0"/>
            </a:br>
            <a:r>
              <a:rPr lang="en-US" sz="800" dirty="0" smtClean="0"/>
              <a:t>•    Lessons-learned systems </a:t>
            </a:r>
            <a:br>
              <a:rPr lang="en-US" sz="800" dirty="0" smtClean="0"/>
            </a:br>
            <a:r>
              <a:rPr lang="en-US" sz="800" dirty="0" smtClean="0"/>
              <a:t>•    Medical/patient information systems</a:t>
            </a:r>
            <a:br>
              <a:rPr lang="en-US" sz="800" dirty="0" smtClean="0"/>
            </a:br>
            <a:r>
              <a:rPr lang="en-US" sz="800" dirty="0" smtClean="0"/>
              <a:t>•    Situation awareness and monitoring (MDA, GWOT) </a:t>
            </a:r>
            <a:br>
              <a:rPr lang="en-US" sz="800" dirty="0" smtClean="0"/>
            </a:br>
            <a:r>
              <a:rPr lang="en-US" sz="800" dirty="0" smtClean="0"/>
              <a:t>•    Simulation and modeling </a:t>
            </a:r>
            <a:br>
              <a:rPr lang="en-US" sz="800" dirty="0" smtClean="0"/>
            </a:br>
            <a:r>
              <a:rPr lang="en-US" sz="800" dirty="0" smtClean="0"/>
              <a:t>•    Many others… </a:t>
            </a:r>
          </a:p>
          <a:p>
            <a:r>
              <a:rPr lang="en-US" sz="800" b="1" dirty="0" smtClean="0"/>
              <a:t>Status:</a:t>
            </a:r>
            <a:r>
              <a:rPr lang="en-US" sz="800" dirty="0" smtClean="0"/>
              <a:t> To begin framing the problem, SPAWARSYSCEN Pacific hosted two workshops on ACM-L in 2006. The first event was held at SPAWARSYSCEN Pacific to introduce the Science &amp; Technology (S&amp;T) Initiative and identify a Research and Development agenda for the technology development investigation. Eleven invited experts in Conceptual Modeling presented position papers on the proposed S&amp;T Initiative. The first open workshop was held at the 25th International Conference on Conceptual Modeling, ER 2006, 6-9 November 2006, in Tucson, Arizona. An application, AWARE (Active Wisdom Advancing Retrospective Exploration), is being identified. The second open workshop was held at the 28th International Conference on Conceptual Modeling, ER 2009, 9-12 November 2009, in Gramado, Brazil. The workshop covered a wide spectrum of issues from operational requirements to basic research in concepts, learning, thinking, and communication. </a:t>
            </a:r>
          </a:p>
          <a:p>
            <a:r>
              <a:rPr lang="en-US" sz="800" b="1" dirty="0" smtClean="0"/>
              <a:t>Workshop deadlines:</a:t>
            </a:r>
            <a:endParaRPr lang="en-US" sz="800" dirty="0" smtClean="0"/>
          </a:p>
          <a:p>
            <a:r>
              <a:rPr lang="en-US" sz="800" dirty="0" smtClean="0"/>
              <a:t>Abstract Submission: April 20, 2010 Full Paper Submission:April 28, 2010 Author Notification:June 7, 2010 Camera-ready Paper Submission:June 30, 2010 Workshop:November 1-4, 2010 </a:t>
            </a:r>
            <a:r>
              <a:rPr lang="en-US" sz="800" b="1" dirty="0" smtClean="0"/>
              <a:t>Paper Submission</a:t>
            </a:r>
            <a:endParaRPr lang="en-US" sz="800" dirty="0" smtClean="0"/>
          </a:p>
          <a:p>
            <a:r>
              <a:rPr lang="en-US" sz="800" b="1" dirty="0" smtClean="0"/>
              <a:t>Formatting Guidelines</a:t>
            </a:r>
            <a:r>
              <a:rPr lang="en-US" sz="800" dirty="0" smtClean="0"/>
              <a:t> </a:t>
            </a:r>
          </a:p>
          <a:p>
            <a:r>
              <a:rPr lang="en-US" sz="800" dirty="0" smtClean="0"/>
              <a:t>ACM-L 2010 proceedings will be part of the ER 2010 Workshop volume published by Springer-Verlag in the LNCS series. Thus, authors must submit manuscripts using the Springer-Verlag LNCS style for Lecture Notes in Computer Science. Refer to </a:t>
            </a:r>
            <a:r>
              <a:rPr lang="en-US" sz="800" dirty="0" smtClean="0">
                <a:hlinkClick r:id="rId4"/>
              </a:rPr>
              <a:t>http://www.springer.de/comp/lncs/authors.html</a:t>
            </a:r>
            <a:r>
              <a:rPr lang="en-US" sz="800" dirty="0" smtClean="0"/>
              <a:t> for style files and details. Papers in the final proceedings are strictly limited to 10 pages. Therefore, submitted papers should also not exceed 10 pages, but technical appendices, e.g. containing proofs, can be added to a submission. </a:t>
            </a:r>
            <a:br>
              <a:rPr lang="en-US" sz="800" dirty="0" smtClean="0"/>
            </a:br>
            <a:r>
              <a:rPr lang="en-US" sz="800" dirty="0" smtClean="0"/>
              <a:t> Papers must be in English, formatted in LNCS style and submitted as PDF-files. Submitted papers must be original and not submitted or accepted for publication in any other workshop, conference, or journal.</a:t>
            </a:r>
          </a:p>
          <a:p>
            <a:r>
              <a:rPr lang="en-US" sz="800" b="1" dirty="0" smtClean="0"/>
              <a:t>Submission Guidelines</a:t>
            </a:r>
            <a:r>
              <a:rPr lang="en-US" sz="800" dirty="0" smtClean="0"/>
              <a:t> </a:t>
            </a:r>
          </a:p>
          <a:p>
            <a:r>
              <a:rPr lang="en-US" sz="800" dirty="0" smtClean="0"/>
              <a:t>Submission to ACM-L 2010 will be by electronic mail, only, to all three workshop chairs to addresses below. Submission must be in PostScript or PDF format, by the due date. All correspondence with authors will be via e-mail. Please ensure that your submission includes an e-mail address for the corresponding author. </a:t>
            </a:r>
          </a:p>
          <a:p>
            <a:r>
              <a:rPr lang="en-US" sz="800" b="1" dirty="0" smtClean="0"/>
              <a:t>Workshop chairs and their e-mail addresses:</a:t>
            </a:r>
            <a:endParaRPr lang="en-US" sz="800" dirty="0" smtClean="0"/>
          </a:p>
          <a:p>
            <a:r>
              <a:rPr lang="en-US" sz="800" dirty="0" smtClean="0"/>
              <a:t>          Hannu Kangassalo;  University of Tampere, Finland; </a:t>
            </a:r>
            <a:r>
              <a:rPr lang="en-US" sz="800" dirty="0" smtClean="0">
                <a:hlinkClick r:id="rId5"/>
              </a:rPr>
              <a:t>hk@cs.uta.fi</a:t>
            </a:r>
            <a:r>
              <a:rPr lang="en-US" sz="800" dirty="0" smtClean="0"/>
              <a:t> </a:t>
            </a:r>
            <a:br>
              <a:rPr lang="en-US" sz="800" dirty="0" smtClean="0"/>
            </a:br>
            <a:r>
              <a:rPr lang="en-US" sz="800" dirty="0" smtClean="0"/>
              <a:t>          Salvatore T. March;  Vanderbilt University, U.S.A; </a:t>
            </a:r>
            <a:r>
              <a:rPr lang="en-US" sz="800" dirty="0" smtClean="0">
                <a:hlinkClick r:id="rId6"/>
              </a:rPr>
              <a:t>Sal.March@owen.vanderbilt.edu</a:t>
            </a:r>
            <a:r>
              <a:rPr lang="en-US" sz="800" dirty="0" smtClean="0"/>
              <a:t> </a:t>
            </a:r>
            <a:br>
              <a:rPr lang="en-US" sz="800" dirty="0" smtClean="0"/>
            </a:br>
            <a:r>
              <a:rPr lang="en-US" sz="800" dirty="0" smtClean="0"/>
              <a:t>          Leah Y Wong;  SPAWARSYSCEN Pacific, U.S.A; </a:t>
            </a:r>
            <a:r>
              <a:rPr lang="en-US" sz="800" dirty="0" smtClean="0">
                <a:hlinkClick r:id="rId7"/>
              </a:rPr>
              <a:t>leah.wong@navy.mil</a:t>
            </a:r>
            <a:endParaRPr lang="en-US" sz="800" dirty="0" smtClean="0"/>
          </a:p>
          <a:p>
            <a:r>
              <a:rPr lang="en-US" sz="800" b="1" dirty="0" smtClean="0"/>
              <a:t>PROGRAM COMMITTEE MEMBERS (to be extended) </a:t>
            </a:r>
            <a:endParaRPr lang="en-US" sz="800" dirty="0" smtClean="0"/>
          </a:p>
          <a:p>
            <a:r>
              <a:rPr lang="en-US" sz="800" dirty="0" smtClean="0"/>
              <a:t>Stefano Borgo, Laboratory for Applied Ontology, ISTC-CNR, Italy </a:t>
            </a:r>
            <a:br>
              <a:rPr lang="en-US" sz="800" dirty="0" smtClean="0"/>
            </a:br>
            <a:r>
              <a:rPr lang="en-US" sz="800" dirty="0" smtClean="0"/>
              <a:t>Alfredo Cuzzocrea, University of Calabria, Italy </a:t>
            </a:r>
            <a:br>
              <a:rPr lang="en-US" sz="800" dirty="0" smtClean="0"/>
            </a:br>
            <a:r>
              <a:rPr lang="en-US" sz="800" dirty="0" smtClean="0"/>
              <a:t>Giancarlo Guizzardi, Universidade Federal do Espírito Santo, Brazil </a:t>
            </a:r>
            <a:br>
              <a:rPr lang="en-US" sz="800" dirty="0" smtClean="0"/>
            </a:br>
            <a:r>
              <a:rPr lang="en-US" sz="800" dirty="0" smtClean="0"/>
              <a:t>Raymond A Liuzzi, Raymond Technologies, USA </a:t>
            </a:r>
            <a:br>
              <a:rPr lang="en-US" sz="800" dirty="0" smtClean="0"/>
            </a:br>
            <a:r>
              <a:rPr lang="en-US" sz="800" dirty="0" smtClean="0"/>
              <a:t>Jari Palomäki, Tampere University of Technology/Pori, Finland </a:t>
            </a:r>
            <a:br>
              <a:rPr lang="en-US" sz="800" dirty="0" smtClean="0"/>
            </a:br>
            <a:r>
              <a:rPr lang="en-US" sz="800" dirty="0" smtClean="0"/>
              <a:t>Oscar Pastor, Valencia University of Technology, Spain </a:t>
            </a:r>
            <a:br>
              <a:rPr lang="en-US" sz="800" dirty="0" smtClean="0"/>
            </a:br>
            <a:r>
              <a:rPr lang="en-US" sz="800" dirty="0" smtClean="0"/>
              <a:t>Sudha Ram, University of Arizona, USA </a:t>
            </a:r>
            <a:br>
              <a:rPr lang="en-US" sz="800" dirty="0" smtClean="0"/>
            </a:br>
            <a:r>
              <a:rPr lang="en-US" sz="800" dirty="0" smtClean="0"/>
              <a:t>Laura Spinsanti, LBD lab ? EPFL, Swizerland </a:t>
            </a:r>
            <a:br>
              <a:rPr lang="en-US" sz="800" dirty="0" smtClean="0"/>
            </a:br>
            <a:r>
              <a:rPr lang="en-US" sz="800" dirty="0" smtClean="0"/>
              <a:t>Il-Yeol Song, Drexel University, USA </a:t>
            </a:r>
            <a:br>
              <a:rPr lang="en-US" sz="800" dirty="0" smtClean="0"/>
            </a:br>
            <a:r>
              <a:rPr lang="en-US" sz="800" dirty="0" smtClean="0"/>
              <a:t>Bernhard Thalheim, Christian Albrechts University Kiel, Germany </a:t>
            </a:r>
            <a:br>
              <a:rPr lang="en-US" sz="800" dirty="0" smtClean="0"/>
            </a:br>
            <a:endParaRPr lang="en-US" sz="800" dirty="0" smtClean="0"/>
          </a:p>
          <a:p>
            <a:r>
              <a:rPr lang="en-US" sz="800" b="1" dirty="0" smtClean="0"/>
              <a:t>Related Links</a:t>
            </a:r>
          </a:p>
          <a:p>
            <a:r>
              <a:rPr lang="en-US" sz="800" dirty="0" smtClean="0">
                <a:hlinkClick r:id="rId8"/>
              </a:rPr>
              <a:t>ER 2010</a:t>
            </a:r>
            <a:endParaRPr lang="en-US" sz="800" dirty="0" smtClean="0"/>
          </a:p>
          <a:p>
            <a:r>
              <a:rPr lang="en-US" sz="800" dirty="0" smtClean="0">
                <a:hlinkClick r:id="rId9"/>
              </a:rPr>
              <a:t>University of Tampere</a:t>
            </a:r>
            <a:endParaRPr lang="en-US" sz="800" dirty="0" smtClean="0"/>
          </a:p>
          <a:p>
            <a:r>
              <a:rPr lang="en-US" sz="800" dirty="0" smtClean="0"/>
              <a:t>©2010 Department of Computer Sciences. Tampere Finland </a:t>
            </a:r>
          </a:p>
          <a:p>
            <a:endParaRPr lang="en-US" sz="800" dirty="0"/>
          </a:p>
        </p:txBody>
      </p:sp>
      <p:sp>
        <p:nvSpPr>
          <p:cNvPr id="3" name="TextBox 2"/>
          <p:cNvSpPr txBox="1"/>
          <p:nvPr/>
        </p:nvSpPr>
        <p:spPr>
          <a:xfrm>
            <a:off x="1219200" y="457200"/>
            <a:ext cx="1012713" cy="461665"/>
          </a:xfrm>
          <a:prstGeom prst="rect">
            <a:avLst/>
          </a:prstGeom>
          <a:solidFill>
            <a:srgbClr val="FF0000"/>
          </a:solidFill>
        </p:spPr>
        <p:txBody>
          <a:bodyPr wrap="none" rtlCol="0">
            <a:spAutoFit/>
          </a:bodyPr>
          <a:lstStyle/>
          <a:p>
            <a:r>
              <a:rPr lang="en-US" sz="2400" dirty="0" smtClean="0"/>
              <a:t>Active</a:t>
            </a:r>
            <a:endParaRPr lang="en-US" sz="2400" dirty="0"/>
          </a:p>
        </p:txBody>
      </p:sp>
      <p:cxnSp>
        <p:nvCxnSpPr>
          <p:cNvPr id="5" name="Straight Connector 4"/>
          <p:cNvCxnSpPr/>
          <p:nvPr/>
        </p:nvCxnSpPr>
        <p:spPr>
          <a:xfrm rot="16200000" flipV="1">
            <a:off x="1600201" y="914400"/>
            <a:ext cx="457201" cy="3048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53000" y="685800"/>
            <a:ext cx="1376274" cy="461665"/>
          </a:xfrm>
          <a:prstGeom prst="rect">
            <a:avLst/>
          </a:prstGeom>
          <a:solidFill>
            <a:srgbClr val="FF0000"/>
          </a:solidFill>
        </p:spPr>
        <p:txBody>
          <a:bodyPr wrap="none" rtlCol="0">
            <a:spAutoFit/>
          </a:bodyPr>
          <a:lstStyle/>
          <a:p>
            <a:r>
              <a:rPr lang="en-US" sz="2400" dirty="0" smtClean="0"/>
              <a:t>Learning</a:t>
            </a:r>
            <a:endParaRPr lang="en-US" sz="2400" dirty="0"/>
          </a:p>
        </p:txBody>
      </p:sp>
      <p:cxnSp>
        <p:nvCxnSpPr>
          <p:cNvPr id="8" name="Straight Connector 7"/>
          <p:cNvCxnSpPr>
            <a:endCxn id="17" idx="6"/>
          </p:cNvCxnSpPr>
          <p:nvPr/>
        </p:nvCxnSpPr>
        <p:spPr>
          <a:xfrm rot="10800000" flipV="1">
            <a:off x="3657600" y="1066800"/>
            <a:ext cx="14478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152400"/>
            <a:ext cx="1700915" cy="461665"/>
          </a:xfrm>
          <a:prstGeom prst="rect">
            <a:avLst/>
          </a:prstGeom>
          <a:solidFill>
            <a:srgbClr val="FF0000"/>
          </a:solidFill>
        </p:spPr>
        <p:txBody>
          <a:bodyPr wrap="none" rtlCol="0">
            <a:spAutoFit/>
          </a:bodyPr>
          <a:lstStyle/>
          <a:p>
            <a:r>
              <a:rPr lang="en-US" sz="2400" dirty="0" smtClean="0"/>
              <a:t>Conceptual</a:t>
            </a:r>
            <a:endParaRPr lang="en-US" sz="2400" dirty="0"/>
          </a:p>
        </p:txBody>
      </p:sp>
      <p:cxnSp>
        <p:nvCxnSpPr>
          <p:cNvPr id="14" name="Straight Connector 13"/>
          <p:cNvCxnSpPr/>
          <p:nvPr/>
        </p:nvCxnSpPr>
        <p:spPr>
          <a:xfrm rot="5400000">
            <a:off x="2324100" y="647700"/>
            <a:ext cx="7620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19600" y="152400"/>
            <a:ext cx="1456232" cy="461665"/>
          </a:xfrm>
          <a:prstGeom prst="rect">
            <a:avLst/>
          </a:prstGeom>
          <a:solidFill>
            <a:srgbClr val="FF0000"/>
          </a:solidFill>
        </p:spPr>
        <p:txBody>
          <a:bodyPr wrap="none" rtlCol="0">
            <a:spAutoFit/>
          </a:bodyPr>
          <a:lstStyle/>
          <a:p>
            <a:r>
              <a:rPr lang="en-US" sz="2400" dirty="0" smtClean="0"/>
              <a:t>Modeling</a:t>
            </a:r>
            <a:endParaRPr lang="en-US" sz="2400" dirty="0"/>
          </a:p>
        </p:txBody>
      </p:sp>
      <p:cxnSp>
        <p:nvCxnSpPr>
          <p:cNvPr id="51" name="Straight Connector 50"/>
          <p:cNvCxnSpPr/>
          <p:nvPr/>
        </p:nvCxnSpPr>
        <p:spPr>
          <a:xfrm rot="10800000" flipV="1">
            <a:off x="2971800" y="533400"/>
            <a:ext cx="18288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752600" y="1295400"/>
            <a:ext cx="381000" cy="152400"/>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057400" y="1295400"/>
            <a:ext cx="609600" cy="152400"/>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590800" y="1295400"/>
            <a:ext cx="533400" cy="152400"/>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3200400" y="1295400"/>
            <a:ext cx="457200" cy="152400"/>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rveillance-Controller.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400" y="2057400"/>
            <a:ext cx="5404104" cy="4269752"/>
          </a:xfrm>
          <a:prstGeom prst="rect">
            <a:avLst/>
          </a:prstGeom>
        </p:spPr>
      </p:pic>
      <p:sp>
        <p:nvSpPr>
          <p:cNvPr id="2" name="Title 1"/>
          <p:cNvSpPr>
            <a:spLocks noGrp="1"/>
          </p:cNvSpPr>
          <p:nvPr>
            <p:ph type="title"/>
          </p:nvPr>
        </p:nvSpPr>
        <p:spPr>
          <a:xfrm>
            <a:off x="457200" y="381000"/>
            <a:ext cx="8305800" cy="1143000"/>
          </a:xfrm>
        </p:spPr>
        <p:txBody>
          <a:bodyPr/>
          <a:lstStyle/>
          <a:p>
            <a:r>
              <a:rPr lang="en-US" dirty="0" smtClean="0"/>
              <a:t>Fact Formalization</a:t>
            </a:r>
            <a:endParaRPr lang="en-US" dirty="0"/>
          </a:p>
        </p:txBody>
      </p:sp>
      <p:sp>
        <p:nvSpPr>
          <p:cNvPr id="10" name="TextBox 9"/>
          <p:cNvSpPr txBox="1"/>
          <p:nvPr/>
        </p:nvSpPr>
        <p:spPr>
          <a:xfrm>
            <a:off x="3505200" y="2362200"/>
            <a:ext cx="3982950" cy="369332"/>
          </a:xfrm>
          <a:prstGeom prst="rect">
            <a:avLst/>
          </a:prstGeom>
          <a:solidFill>
            <a:srgbClr val="FFFF00"/>
          </a:solidFill>
        </p:spPr>
        <p:txBody>
          <a:bodyPr wrap="none" rtlCol="0">
            <a:spAutoFit/>
          </a:bodyPr>
          <a:lstStyle/>
          <a:p>
            <a:r>
              <a:rPr lang="en-US" dirty="0" smtClean="0"/>
              <a:t>Detection Event(x) has Timestamp(y)</a:t>
            </a:r>
            <a:endParaRPr lang="en-US" dirty="0"/>
          </a:p>
        </p:txBody>
      </p:sp>
      <p:sp>
        <p:nvSpPr>
          <p:cNvPr id="9" name="TextBox 8"/>
          <p:cNvSpPr txBox="1"/>
          <p:nvPr/>
        </p:nvSpPr>
        <p:spPr>
          <a:xfrm>
            <a:off x="762000" y="1676400"/>
            <a:ext cx="4025654" cy="369332"/>
          </a:xfrm>
          <a:prstGeom prst="rect">
            <a:avLst/>
          </a:prstGeom>
          <a:solidFill>
            <a:srgbClr val="FFFF00"/>
          </a:solidFill>
        </p:spPr>
        <p:txBody>
          <a:bodyPr wrap="none" rtlCol="0">
            <a:spAutoFit/>
          </a:bodyPr>
          <a:lstStyle/>
          <a:p>
            <a:r>
              <a:rPr lang="en-US" dirty="0" smtClean="0"/>
              <a:t>Detection Event(x) has Detector ID(y)</a:t>
            </a:r>
            <a:endParaRPr lang="en-US" dirty="0"/>
          </a:p>
        </p:txBody>
      </p:sp>
      <p:sp>
        <p:nvSpPr>
          <p:cNvPr id="14" name="TextBox 13"/>
          <p:cNvSpPr txBox="1"/>
          <p:nvPr/>
        </p:nvSpPr>
        <p:spPr>
          <a:xfrm>
            <a:off x="2133600" y="2819400"/>
            <a:ext cx="6173806" cy="369332"/>
          </a:xfrm>
          <a:prstGeom prst="rect">
            <a:avLst/>
          </a:prstGeom>
          <a:solidFill>
            <a:srgbClr val="FFFF00"/>
          </a:solidFill>
        </p:spPr>
        <p:txBody>
          <a:bodyPr wrap="none" rtlCol="0">
            <a:spAutoFit/>
          </a:bodyPr>
          <a:lstStyle/>
          <a:p>
            <a:r>
              <a:rPr lang="en-US" dirty="0" smtClean="0"/>
              <a:t>Surveillance Controller(x) has record of Detection Event(y)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rveillance-Controller.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400" y="2057400"/>
            <a:ext cx="5404104" cy="4269752"/>
          </a:xfrm>
          <a:prstGeom prst="rect">
            <a:avLst/>
          </a:prstGeom>
        </p:spPr>
      </p:pic>
      <p:sp>
        <p:nvSpPr>
          <p:cNvPr id="2" name="Title 1"/>
          <p:cNvSpPr>
            <a:spLocks noGrp="1"/>
          </p:cNvSpPr>
          <p:nvPr>
            <p:ph type="title"/>
          </p:nvPr>
        </p:nvSpPr>
        <p:spPr>
          <a:xfrm>
            <a:off x="457200" y="381000"/>
            <a:ext cx="8305800" cy="1143000"/>
          </a:xfrm>
        </p:spPr>
        <p:txBody>
          <a:bodyPr/>
          <a:lstStyle/>
          <a:p>
            <a:r>
              <a:rPr lang="en-US" dirty="0" smtClean="0"/>
              <a:t>Fact Formalization</a:t>
            </a:r>
            <a:endParaRPr lang="en-US" dirty="0"/>
          </a:p>
        </p:txBody>
      </p:sp>
      <p:sp>
        <p:nvSpPr>
          <p:cNvPr id="11" name="TextBox 10"/>
          <p:cNvSpPr txBox="1"/>
          <p:nvPr/>
        </p:nvSpPr>
        <p:spPr>
          <a:xfrm>
            <a:off x="2895600" y="3810000"/>
            <a:ext cx="4837671" cy="369332"/>
          </a:xfrm>
          <a:prstGeom prst="rect">
            <a:avLst/>
          </a:prstGeom>
          <a:solidFill>
            <a:srgbClr val="FFFF00"/>
          </a:solidFill>
        </p:spPr>
        <p:txBody>
          <a:bodyPr wrap="none" rtlCol="0">
            <a:spAutoFit/>
          </a:bodyPr>
          <a:lstStyle/>
          <a:p>
            <a:r>
              <a:rPr lang="en-US" dirty="0" smtClean="0"/>
              <a:t>Surveillance Controller(x) in state Active(t</a:t>
            </a:r>
            <a:r>
              <a:rPr lang="en-US" baseline="-25000" dirty="0" smtClean="0"/>
              <a:t>1</a:t>
            </a:r>
            <a:r>
              <a:rPr lang="en-US" dirty="0" smtClean="0"/>
              <a:t>, t</a:t>
            </a:r>
            <a:r>
              <a:rPr lang="en-US" baseline="-25000" dirty="0" smtClean="0"/>
              <a:t>2</a:t>
            </a:r>
            <a:r>
              <a:rPr lang="en-US" dirty="0" smtClean="0"/>
              <a:t>)</a:t>
            </a:r>
            <a:endParaRPr lang="en-US" dirty="0"/>
          </a:p>
        </p:txBody>
      </p:sp>
      <p:sp>
        <p:nvSpPr>
          <p:cNvPr id="12" name="TextBox 11"/>
          <p:cNvSpPr txBox="1"/>
          <p:nvPr/>
        </p:nvSpPr>
        <p:spPr>
          <a:xfrm>
            <a:off x="5029200" y="6248400"/>
            <a:ext cx="1509644" cy="369332"/>
          </a:xfrm>
          <a:prstGeom prst="rect">
            <a:avLst/>
          </a:prstGeom>
          <a:solidFill>
            <a:srgbClr val="FFFF00"/>
          </a:solidFill>
        </p:spPr>
        <p:txBody>
          <a:bodyPr wrap="none" rtlCol="0">
            <a:spAutoFit/>
          </a:bodyPr>
          <a:lstStyle/>
          <a:p>
            <a:r>
              <a:rPr lang="en-US" dirty="0" smtClean="0"/>
              <a:t>user abort(t</a:t>
            </a:r>
            <a:r>
              <a:rPr lang="en-US" baseline="-25000" dirty="0" smtClean="0"/>
              <a:t>1</a:t>
            </a:r>
            <a:r>
              <a:rPr lang="en-US" dirty="0" smtClean="0"/>
              <a:t>)</a:t>
            </a:r>
            <a:endParaRPr lang="en-US" dirty="0"/>
          </a:p>
        </p:txBody>
      </p:sp>
      <p:sp>
        <p:nvSpPr>
          <p:cNvPr id="13" name="TextBox 12"/>
          <p:cNvSpPr txBox="1"/>
          <p:nvPr/>
        </p:nvSpPr>
        <p:spPr>
          <a:xfrm>
            <a:off x="6019800" y="4800600"/>
            <a:ext cx="2819400" cy="646331"/>
          </a:xfrm>
          <a:prstGeom prst="rect">
            <a:avLst/>
          </a:prstGeom>
          <a:solidFill>
            <a:srgbClr val="FFFF00"/>
          </a:solidFill>
        </p:spPr>
        <p:txBody>
          <a:bodyPr wrap="square" rtlCol="0">
            <a:spAutoFit/>
          </a:bodyPr>
          <a:lstStyle/>
          <a:p>
            <a:r>
              <a:rPr lang="en-US" dirty="0" smtClean="0"/>
              <a:t>Surveillance Controller(x) transition 5 enabled(t1, t2)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urveillance-Controller.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400" y="2057400"/>
            <a:ext cx="5404104" cy="4269752"/>
          </a:xfrm>
          <a:prstGeom prst="rect">
            <a:avLst/>
          </a:prstGeom>
        </p:spPr>
      </p:pic>
      <p:sp>
        <p:nvSpPr>
          <p:cNvPr id="2" name="Title 1"/>
          <p:cNvSpPr>
            <a:spLocks noGrp="1"/>
          </p:cNvSpPr>
          <p:nvPr>
            <p:ph type="title"/>
          </p:nvPr>
        </p:nvSpPr>
        <p:spPr>
          <a:xfrm>
            <a:off x="457200" y="381000"/>
            <a:ext cx="8305800" cy="1143000"/>
          </a:xfrm>
        </p:spPr>
        <p:txBody>
          <a:bodyPr/>
          <a:lstStyle/>
          <a:p>
            <a:r>
              <a:rPr lang="en-US" dirty="0" smtClean="0"/>
              <a:t>Fact Formalization</a:t>
            </a:r>
            <a:endParaRPr lang="en-US" dirty="0"/>
          </a:p>
        </p:txBody>
      </p:sp>
      <p:sp>
        <p:nvSpPr>
          <p:cNvPr id="10" name="TextBox 9"/>
          <p:cNvSpPr txBox="1"/>
          <p:nvPr/>
        </p:nvSpPr>
        <p:spPr>
          <a:xfrm>
            <a:off x="3505200" y="2362200"/>
            <a:ext cx="4615494" cy="369332"/>
          </a:xfrm>
          <a:prstGeom prst="rect">
            <a:avLst/>
          </a:prstGeom>
          <a:solidFill>
            <a:srgbClr val="FFFF00"/>
          </a:solidFill>
        </p:spPr>
        <p:txBody>
          <a:bodyPr wrap="none" rtlCol="0">
            <a:spAutoFit/>
          </a:bodyPr>
          <a:lstStyle/>
          <a:p>
            <a:r>
              <a:rPr lang="en-US" dirty="0" smtClean="0"/>
              <a:t>Detection Event(x) has Timestamp(y) (t</a:t>
            </a:r>
            <a:r>
              <a:rPr lang="en-US" baseline="-25000" dirty="0" smtClean="0"/>
              <a:t>1</a:t>
            </a:r>
            <a:r>
              <a:rPr lang="en-US" dirty="0" smtClean="0"/>
              <a:t>, t</a:t>
            </a:r>
            <a:r>
              <a:rPr lang="en-US" baseline="-25000" dirty="0" smtClean="0"/>
              <a:t>2</a:t>
            </a:r>
            <a:r>
              <a:rPr lang="en-US" dirty="0" smtClean="0"/>
              <a:t>)</a:t>
            </a:r>
            <a:endParaRPr lang="en-US" dirty="0"/>
          </a:p>
        </p:txBody>
      </p:sp>
      <p:sp>
        <p:nvSpPr>
          <p:cNvPr id="11" name="TextBox 10"/>
          <p:cNvSpPr txBox="1"/>
          <p:nvPr/>
        </p:nvSpPr>
        <p:spPr>
          <a:xfrm>
            <a:off x="2895600" y="3810000"/>
            <a:ext cx="4837671" cy="369332"/>
          </a:xfrm>
          <a:prstGeom prst="rect">
            <a:avLst/>
          </a:prstGeom>
          <a:solidFill>
            <a:srgbClr val="FFFF00"/>
          </a:solidFill>
        </p:spPr>
        <p:txBody>
          <a:bodyPr wrap="none" rtlCol="0">
            <a:spAutoFit/>
          </a:bodyPr>
          <a:lstStyle/>
          <a:p>
            <a:r>
              <a:rPr lang="en-US" dirty="0" smtClean="0"/>
              <a:t>Surveillance Controller(x) in state Active(t</a:t>
            </a:r>
            <a:r>
              <a:rPr lang="en-US" baseline="-25000" dirty="0" smtClean="0"/>
              <a:t>1</a:t>
            </a:r>
            <a:r>
              <a:rPr lang="en-US" dirty="0" smtClean="0"/>
              <a:t>, t</a:t>
            </a:r>
            <a:r>
              <a:rPr lang="en-US" baseline="-25000" dirty="0" smtClean="0"/>
              <a:t>2</a:t>
            </a:r>
            <a:r>
              <a:rPr lang="en-US" dirty="0" smtClean="0"/>
              <a:t>)</a:t>
            </a:r>
            <a:endParaRPr lang="en-US" dirty="0"/>
          </a:p>
        </p:txBody>
      </p:sp>
      <p:sp>
        <p:nvSpPr>
          <p:cNvPr id="12" name="TextBox 11"/>
          <p:cNvSpPr txBox="1"/>
          <p:nvPr/>
        </p:nvSpPr>
        <p:spPr>
          <a:xfrm>
            <a:off x="5029200" y="6248400"/>
            <a:ext cx="1509644" cy="369332"/>
          </a:xfrm>
          <a:prstGeom prst="rect">
            <a:avLst/>
          </a:prstGeom>
          <a:solidFill>
            <a:srgbClr val="FFFF00"/>
          </a:solidFill>
        </p:spPr>
        <p:txBody>
          <a:bodyPr wrap="none" rtlCol="0">
            <a:spAutoFit/>
          </a:bodyPr>
          <a:lstStyle/>
          <a:p>
            <a:r>
              <a:rPr lang="en-US" dirty="0" smtClean="0"/>
              <a:t>user abort(t</a:t>
            </a:r>
            <a:r>
              <a:rPr lang="en-US" baseline="-25000" dirty="0" smtClean="0"/>
              <a:t>1</a:t>
            </a:r>
            <a:r>
              <a:rPr lang="en-US" dirty="0" smtClean="0"/>
              <a:t>)</a:t>
            </a:r>
            <a:endParaRPr lang="en-US" dirty="0"/>
          </a:p>
        </p:txBody>
      </p:sp>
      <p:sp>
        <p:nvSpPr>
          <p:cNvPr id="13" name="TextBox 12"/>
          <p:cNvSpPr txBox="1"/>
          <p:nvPr/>
        </p:nvSpPr>
        <p:spPr>
          <a:xfrm>
            <a:off x="6019800" y="4800600"/>
            <a:ext cx="2819400" cy="646331"/>
          </a:xfrm>
          <a:prstGeom prst="rect">
            <a:avLst/>
          </a:prstGeom>
          <a:solidFill>
            <a:srgbClr val="FFFF00"/>
          </a:solidFill>
        </p:spPr>
        <p:txBody>
          <a:bodyPr wrap="square" rtlCol="0">
            <a:spAutoFit/>
          </a:bodyPr>
          <a:lstStyle/>
          <a:p>
            <a:r>
              <a:rPr lang="en-US" dirty="0" smtClean="0"/>
              <a:t>Surveillance Controller(x) transition 5 enabled(t1, t2)</a:t>
            </a:r>
          </a:p>
        </p:txBody>
      </p:sp>
      <p:sp>
        <p:nvSpPr>
          <p:cNvPr id="9" name="TextBox 8"/>
          <p:cNvSpPr txBox="1"/>
          <p:nvPr/>
        </p:nvSpPr>
        <p:spPr>
          <a:xfrm>
            <a:off x="762000" y="1676400"/>
            <a:ext cx="4658198" cy="369332"/>
          </a:xfrm>
          <a:prstGeom prst="rect">
            <a:avLst/>
          </a:prstGeom>
          <a:solidFill>
            <a:srgbClr val="FFFF00"/>
          </a:solidFill>
        </p:spPr>
        <p:txBody>
          <a:bodyPr wrap="none" rtlCol="0">
            <a:spAutoFit/>
          </a:bodyPr>
          <a:lstStyle/>
          <a:p>
            <a:r>
              <a:rPr lang="en-US" dirty="0" smtClean="0"/>
              <a:t>Detection Event(x) has Detector ID(y) (t</a:t>
            </a:r>
            <a:r>
              <a:rPr lang="en-US" baseline="-25000" dirty="0" smtClean="0"/>
              <a:t>1</a:t>
            </a:r>
            <a:r>
              <a:rPr lang="en-US" dirty="0" smtClean="0"/>
              <a:t>, t</a:t>
            </a:r>
            <a:r>
              <a:rPr lang="en-US" baseline="-25000" dirty="0" smtClean="0"/>
              <a:t>2</a:t>
            </a:r>
            <a:r>
              <a:rPr lang="en-US" dirty="0" smtClean="0"/>
              <a:t>)</a:t>
            </a:r>
            <a:endParaRPr lang="en-US" dirty="0"/>
          </a:p>
        </p:txBody>
      </p:sp>
      <p:sp>
        <p:nvSpPr>
          <p:cNvPr id="14" name="TextBox 13"/>
          <p:cNvSpPr txBox="1"/>
          <p:nvPr/>
        </p:nvSpPr>
        <p:spPr>
          <a:xfrm>
            <a:off x="2133600" y="2819400"/>
            <a:ext cx="6721392" cy="369332"/>
          </a:xfrm>
          <a:prstGeom prst="rect">
            <a:avLst/>
          </a:prstGeom>
          <a:solidFill>
            <a:srgbClr val="FFFF00"/>
          </a:solidFill>
        </p:spPr>
        <p:txBody>
          <a:bodyPr wrap="none" rtlCol="0">
            <a:spAutoFit/>
          </a:bodyPr>
          <a:lstStyle/>
          <a:p>
            <a:r>
              <a:rPr lang="en-US" dirty="0" smtClean="0"/>
              <a:t>Surveillance Controller(x) has record of Detection Event(y) (t</a:t>
            </a:r>
            <a:r>
              <a:rPr lang="en-US" baseline="-25000" dirty="0" smtClean="0"/>
              <a:t>1</a:t>
            </a:r>
            <a:r>
              <a:rPr lang="en-US" dirty="0" smtClean="0"/>
              <a:t>, t</a:t>
            </a:r>
            <a:r>
              <a:rPr lang="en-US" baseline="-25000" dirty="0" smtClean="0"/>
              <a:t>2</a:t>
            </a:r>
            <a:r>
              <a:rPr lang="en-US" dirty="0" smtClean="0"/>
              <a:t>)</a:t>
            </a:r>
            <a:endParaRPr lang="en-US" dirty="0"/>
          </a:p>
        </p:txBody>
      </p:sp>
      <p:sp>
        <p:nvSpPr>
          <p:cNvPr id="15" name="TextBox 14"/>
          <p:cNvSpPr txBox="1"/>
          <p:nvPr/>
        </p:nvSpPr>
        <p:spPr>
          <a:xfrm>
            <a:off x="76200" y="6400800"/>
            <a:ext cx="1186800" cy="369332"/>
          </a:xfrm>
          <a:prstGeom prst="rect">
            <a:avLst/>
          </a:prstGeom>
          <a:noFill/>
        </p:spPr>
        <p:txBody>
          <a:bodyPr wrap="none" rtlCol="0">
            <a:spAutoFit/>
          </a:bodyPr>
          <a:lstStyle/>
          <a:p>
            <a:r>
              <a:rPr lang="en-US" dirty="0" smtClean="0"/>
              <a:t>[Clyde 93]</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lstStyle/>
          <a:p>
            <a:r>
              <a:rPr lang="en-US" dirty="0" err="1" smtClean="0"/>
              <a:t>Metamodel</a:t>
            </a:r>
            <a:r>
              <a:rPr lang="en-US" dirty="0" smtClean="0"/>
              <a:t> </a:t>
            </a:r>
            <a:r>
              <a:rPr lang="en-US" dirty="0" smtClean="0"/>
              <a:t>Formalization</a:t>
            </a:r>
            <a:endParaRPr lang="en-US" dirty="0"/>
          </a:p>
        </p:txBody>
      </p:sp>
      <p:pic>
        <p:nvPicPr>
          <p:cNvPr id="3076" name="Picture 4" descr="C:\Documents and Settings\David W. Embley\My Documents\WoK\ACM-L\Keynote2010\StateNetMetamodel.bmp"/>
          <p:cNvPicPr>
            <a:picLocks noChangeAspect="1" noChangeArrowheads="1"/>
          </p:cNvPicPr>
          <p:nvPr/>
        </p:nvPicPr>
        <p:blipFill>
          <a:blip r:embed="rId3" cstate="print"/>
          <a:srcRect/>
          <a:stretch>
            <a:fillRect/>
          </a:stretch>
        </p:blipFill>
        <p:spPr bwMode="auto">
          <a:xfrm>
            <a:off x="990600" y="1828800"/>
            <a:ext cx="6896100" cy="4743450"/>
          </a:xfrm>
          <a:prstGeom prst="rect">
            <a:avLst/>
          </a:prstGeom>
          <a:noFill/>
        </p:spPr>
      </p:pic>
      <p:sp>
        <p:nvSpPr>
          <p:cNvPr id="6" name="TextBox 5"/>
          <p:cNvSpPr txBox="1"/>
          <p:nvPr/>
        </p:nvSpPr>
        <p:spPr>
          <a:xfrm>
            <a:off x="838200" y="3505200"/>
            <a:ext cx="7509941" cy="923330"/>
          </a:xfrm>
          <a:prstGeom prst="rect">
            <a:avLst/>
          </a:prstGeom>
          <a:solidFill>
            <a:srgbClr val="FFFF00"/>
          </a:solidFill>
        </p:spPr>
        <p:txBody>
          <a:bodyPr wrap="none" rtlCol="0">
            <a:spAutoFit/>
          </a:bodyPr>
          <a:lstStyle/>
          <a:p>
            <a:r>
              <a:rPr lang="en-US" dirty="0" smtClean="0"/>
              <a:t>State Name(“Active”) names State(State</a:t>
            </a:r>
            <a:r>
              <a:rPr lang="en-US" baseline="-25000" dirty="0" smtClean="0"/>
              <a:t>3</a:t>
            </a:r>
            <a:r>
              <a:rPr lang="en-US" dirty="0" smtClean="0"/>
              <a:t>)</a:t>
            </a:r>
          </a:p>
          <a:p>
            <a:r>
              <a:rPr lang="en-US" dirty="0" smtClean="0"/>
              <a:t>State(State</a:t>
            </a:r>
            <a:r>
              <a:rPr lang="en-US" baseline="-25000" dirty="0" smtClean="0"/>
              <a:t>3</a:t>
            </a:r>
            <a:r>
              <a:rPr lang="en-US" dirty="0" smtClean="0"/>
              <a:t>) pertains to Object Set (ObjectSet</a:t>
            </a:r>
            <a:r>
              <a:rPr lang="en-US" baseline="-25000" dirty="0" smtClean="0"/>
              <a:t>1</a:t>
            </a:r>
            <a:r>
              <a:rPr lang="en-US" dirty="0" smtClean="0"/>
              <a:t>)</a:t>
            </a:r>
          </a:p>
          <a:p>
            <a:r>
              <a:rPr lang="en-US" dirty="0" smtClean="0"/>
              <a:t>Object Set Name(“Surveillance Controller”) names Object Set(ObjectSet</a:t>
            </a:r>
            <a:r>
              <a:rPr lang="en-US" baseline="-25000" dirty="0" smtClean="0"/>
              <a:t>1</a:t>
            </a:r>
            <a:r>
              <a:rPr lang="en-US"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lstStyle/>
          <a:p>
            <a:r>
              <a:rPr lang="en-US" dirty="0" err="1" smtClean="0"/>
              <a:t>Metamodel</a:t>
            </a:r>
            <a:r>
              <a:rPr lang="en-US" dirty="0" smtClean="0"/>
              <a:t> </a:t>
            </a:r>
            <a:r>
              <a:rPr lang="en-US" dirty="0" smtClean="0"/>
              <a:t>Formalization</a:t>
            </a:r>
            <a:endParaRPr lang="en-US" dirty="0"/>
          </a:p>
        </p:txBody>
      </p:sp>
      <p:pic>
        <p:nvPicPr>
          <p:cNvPr id="3076" name="Picture 4" descr="C:\Documents and Settings\David W. Embley\My Documents\WoK\ACM-L\Keynote2010\StateNetMetamodel.bmp"/>
          <p:cNvPicPr>
            <a:picLocks noChangeAspect="1" noChangeArrowheads="1"/>
          </p:cNvPicPr>
          <p:nvPr/>
        </p:nvPicPr>
        <p:blipFill>
          <a:blip r:embed="rId3" cstate="print"/>
          <a:srcRect/>
          <a:stretch>
            <a:fillRect/>
          </a:stretch>
        </p:blipFill>
        <p:spPr bwMode="auto">
          <a:xfrm>
            <a:off x="990600" y="1828800"/>
            <a:ext cx="6896100" cy="4743450"/>
          </a:xfrm>
          <a:prstGeom prst="rect">
            <a:avLst/>
          </a:prstGeom>
          <a:noFill/>
        </p:spPr>
      </p:pic>
      <p:sp>
        <p:nvSpPr>
          <p:cNvPr id="6" name="TextBox 5"/>
          <p:cNvSpPr txBox="1"/>
          <p:nvPr/>
        </p:nvSpPr>
        <p:spPr>
          <a:xfrm>
            <a:off x="838200" y="3505200"/>
            <a:ext cx="8176149" cy="923330"/>
          </a:xfrm>
          <a:prstGeom prst="rect">
            <a:avLst/>
          </a:prstGeom>
          <a:solidFill>
            <a:srgbClr val="FFFF00"/>
          </a:solidFill>
        </p:spPr>
        <p:txBody>
          <a:bodyPr wrap="none" rtlCol="0">
            <a:spAutoFit/>
          </a:bodyPr>
          <a:lstStyle/>
          <a:p>
            <a:r>
              <a:rPr lang="en-US" dirty="0" smtClean="0"/>
              <a:t>State Name(“Active”) names State(State</a:t>
            </a:r>
            <a:r>
              <a:rPr lang="en-US" baseline="-25000" dirty="0" smtClean="0"/>
              <a:t>3</a:t>
            </a:r>
            <a:r>
              <a:rPr lang="en-US" dirty="0" smtClean="0"/>
              <a:t>) (t</a:t>
            </a:r>
            <a:r>
              <a:rPr lang="en-US" baseline="-25000" dirty="0" smtClean="0"/>
              <a:t>1</a:t>
            </a:r>
            <a:r>
              <a:rPr lang="en-US" dirty="0" smtClean="0"/>
              <a:t>, t</a:t>
            </a:r>
            <a:r>
              <a:rPr lang="en-US" baseline="-25000" dirty="0" smtClean="0"/>
              <a:t>2</a:t>
            </a:r>
            <a:r>
              <a:rPr lang="en-US" dirty="0" smtClean="0"/>
              <a:t>)</a:t>
            </a:r>
          </a:p>
          <a:p>
            <a:r>
              <a:rPr lang="en-US" dirty="0" smtClean="0"/>
              <a:t>State(State</a:t>
            </a:r>
            <a:r>
              <a:rPr lang="en-US" baseline="-25000" dirty="0" smtClean="0"/>
              <a:t>3</a:t>
            </a:r>
            <a:r>
              <a:rPr lang="en-US" dirty="0" smtClean="0"/>
              <a:t>) pertains to Object Set (ObjectSet</a:t>
            </a:r>
            <a:r>
              <a:rPr lang="en-US" baseline="-25000" dirty="0" smtClean="0"/>
              <a:t>1</a:t>
            </a:r>
            <a:r>
              <a:rPr lang="en-US" dirty="0" smtClean="0"/>
              <a:t>) (t</a:t>
            </a:r>
            <a:r>
              <a:rPr lang="en-US" baseline="-25000" dirty="0" smtClean="0"/>
              <a:t>1</a:t>
            </a:r>
            <a:r>
              <a:rPr lang="en-US" dirty="0" smtClean="0"/>
              <a:t>, t</a:t>
            </a:r>
            <a:r>
              <a:rPr lang="en-US" baseline="-25000" dirty="0" smtClean="0"/>
              <a:t>2</a:t>
            </a:r>
            <a:r>
              <a:rPr lang="en-US" dirty="0" smtClean="0"/>
              <a:t>)</a:t>
            </a:r>
          </a:p>
          <a:p>
            <a:r>
              <a:rPr lang="en-US" dirty="0" smtClean="0"/>
              <a:t>Object Set Name(“Surveillance Controller”) names Object Set(ObjectSet</a:t>
            </a:r>
            <a:r>
              <a:rPr lang="en-US" baseline="-25000" dirty="0" smtClean="0"/>
              <a:t>1</a:t>
            </a:r>
            <a:r>
              <a:rPr lang="en-US" dirty="0" smtClean="0"/>
              <a:t>) (t</a:t>
            </a:r>
            <a:r>
              <a:rPr lang="en-US" baseline="-25000" dirty="0" smtClean="0"/>
              <a:t>1</a:t>
            </a:r>
            <a:r>
              <a:rPr lang="en-US" dirty="0" smtClean="0"/>
              <a:t>, t</a:t>
            </a:r>
            <a:r>
              <a:rPr lang="en-US" baseline="-25000" dirty="0" smtClean="0"/>
              <a:t>2</a:t>
            </a:r>
            <a:r>
              <a:rPr lang="en-US" dirty="0" smtClean="0"/>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Formalization Enables Learning</a:t>
            </a:r>
            <a:endParaRPr lang="en-US" dirty="0"/>
          </a:p>
        </p:txBody>
      </p:sp>
      <p:sp>
        <p:nvSpPr>
          <p:cNvPr id="3" name="Content Placeholder 2"/>
          <p:cNvSpPr>
            <a:spLocks noGrp="1"/>
          </p:cNvSpPr>
          <p:nvPr>
            <p:ph idx="1"/>
          </p:nvPr>
        </p:nvSpPr>
        <p:spPr/>
        <p:txBody>
          <a:bodyPr>
            <a:normAutofit lnSpcReduction="10000"/>
          </a:bodyPr>
          <a:lstStyle/>
          <a:p>
            <a:r>
              <a:rPr lang="en-US" dirty="0" smtClean="0"/>
              <a:t>Fact learning</a:t>
            </a:r>
          </a:p>
          <a:p>
            <a:pPr lvl="1"/>
            <a:r>
              <a:rPr lang="en-US" dirty="0" smtClean="0"/>
              <a:t>Populate a conceptual model with facts</a:t>
            </a:r>
          </a:p>
          <a:p>
            <a:pPr lvl="1"/>
            <a:r>
              <a:rPr lang="en-US" dirty="0" smtClean="0"/>
              <a:t>Attach timestamps to facts</a:t>
            </a:r>
          </a:p>
          <a:p>
            <a:endParaRPr lang="en-US" dirty="0" smtClean="0"/>
          </a:p>
          <a:p>
            <a:r>
              <a:rPr lang="en-US" dirty="0" smtClean="0"/>
              <a:t>Model learning</a:t>
            </a:r>
          </a:p>
          <a:p>
            <a:pPr lvl="1"/>
            <a:r>
              <a:rPr lang="en-US" dirty="0" smtClean="0"/>
              <a:t>Populate a meta-model with facts</a:t>
            </a:r>
          </a:p>
          <a:p>
            <a:pPr lvl="1"/>
            <a:r>
              <a:rPr lang="en-US" dirty="0" smtClean="0"/>
              <a:t>Assert the existence of</a:t>
            </a:r>
          </a:p>
          <a:p>
            <a:pPr lvl="2"/>
            <a:r>
              <a:rPr lang="en-US" dirty="0" smtClean="0"/>
              <a:t>Objects</a:t>
            </a:r>
          </a:p>
          <a:p>
            <a:pPr lvl="2"/>
            <a:r>
              <a:rPr lang="en-US" dirty="0" smtClean="0"/>
              <a:t>Relationships among objects</a:t>
            </a:r>
          </a:p>
          <a:p>
            <a:pPr lvl="2"/>
            <a:r>
              <a:rPr lang="en-US" dirty="0" smtClean="0"/>
              <a:t>Object behavior</a:t>
            </a:r>
          </a:p>
          <a:p>
            <a:pPr lvl="2"/>
            <a:r>
              <a:rPr lang="en-US" dirty="0" smtClean="0"/>
              <a:t>Object interaction</a:t>
            </a:r>
          </a:p>
        </p:txBody>
      </p:sp>
      <p:pic>
        <p:nvPicPr>
          <p:cNvPr id="4" name="Picture 2" descr="C:\Documents and Settings\David W. Embley\My Documents\WoK\ACM-L\Keynote2010\GetFullPageImage.png"/>
          <p:cNvPicPr>
            <a:picLocks noChangeAspect="1" noChangeArrowheads="1"/>
          </p:cNvPicPr>
          <p:nvPr/>
        </p:nvPicPr>
        <p:blipFill>
          <a:blip r:embed="rId3" cstate="print"/>
          <a:srcRect/>
          <a:stretch>
            <a:fillRect/>
          </a:stretch>
        </p:blipFill>
        <p:spPr bwMode="auto">
          <a:xfrm>
            <a:off x="6400800" y="3200400"/>
            <a:ext cx="2266807" cy="3424168"/>
          </a:xfrm>
          <a:prstGeom prst="rect">
            <a:avLst/>
          </a:prstGeom>
          <a:noFill/>
        </p:spPr>
      </p:pic>
      <p:sp>
        <p:nvSpPr>
          <p:cNvPr id="5" name="TextBox 4"/>
          <p:cNvSpPr txBox="1"/>
          <p:nvPr/>
        </p:nvSpPr>
        <p:spPr>
          <a:xfrm>
            <a:off x="4800600" y="6324600"/>
            <a:ext cx="1499898" cy="369332"/>
          </a:xfrm>
          <a:prstGeom prst="rect">
            <a:avLst/>
          </a:prstGeom>
          <a:noFill/>
        </p:spPr>
        <p:txBody>
          <a:bodyPr wrap="none" rtlCol="0">
            <a:spAutoFit/>
          </a:bodyPr>
          <a:lstStyle/>
          <a:p>
            <a:r>
              <a:rPr lang="en-US" dirty="0" smtClean="0"/>
              <a:t>[Cimiano 06]</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pic>
        <p:nvPicPr>
          <p:cNvPr id="5" name="Picture 4" descr="PersonInfo.PNG"/>
          <p:cNvPicPr>
            <a:picLocks noChangeAspect="1"/>
          </p:cNvPicPr>
          <p:nvPr/>
        </p:nvPicPr>
        <p:blipFill>
          <a:blip r:embed="rId3" cstate="print"/>
          <a:stretch>
            <a:fillRect/>
          </a:stretch>
        </p:blipFill>
        <p:spPr>
          <a:xfrm>
            <a:off x="1676400" y="2286000"/>
            <a:ext cx="4953000" cy="4131269"/>
          </a:xfrm>
          <a:prstGeom prst="rect">
            <a:avLst/>
          </a:prstGeom>
        </p:spPr>
      </p:pic>
      <p:pic>
        <p:nvPicPr>
          <p:cNvPr id="6" name="Picture 5" descr="PersonInfoNameData.PNG"/>
          <p:cNvPicPr>
            <a:picLocks noChangeAspect="1"/>
          </p:cNvPicPr>
          <p:nvPr/>
        </p:nvPicPr>
        <p:blipFill>
          <a:blip r:embed="rId4" cstate="print"/>
          <a:stretch>
            <a:fillRect/>
          </a:stretch>
        </p:blipFill>
        <p:spPr>
          <a:xfrm>
            <a:off x="3886200" y="4114800"/>
            <a:ext cx="1428750" cy="184785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pic>
        <p:nvPicPr>
          <p:cNvPr id="5" name="Picture 4" descr="AnnotatedFormWorkbenchSNP-2.png"/>
          <p:cNvPicPr>
            <a:picLocks noChangeAspect="1"/>
          </p:cNvPicPr>
          <p:nvPr/>
        </p:nvPicPr>
        <p:blipFill>
          <a:blip r:embed="rId3" cstate="print"/>
          <a:stretch>
            <a:fillRect/>
          </a:stretch>
        </p:blipFill>
        <p:spPr>
          <a:xfrm>
            <a:off x="1676400" y="2514600"/>
            <a:ext cx="5943600" cy="375283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10600" cy="17697152"/>
          </a:xfrm>
          <a:prstGeom prst="rect">
            <a:avLst/>
          </a:prstGeom>
          <a:noFill/>
        </p:spPr>
        <p:txBody>
          <a:bodyPr wrap="square" rtlCol="0">
            <a:spAutoFit/>
          </a:bodyPr>
          <a:lstStyle/>
          <a:p>
            <a:r>
              <a:rPr lang="en-US" sz="800" dirty="0" smtClean="0"/>
              <a:t>ACM-L-2010 WORKSHOP </a:t>
            </a:r>
            <a:br>
              <a:rPr lang="en-US" sz="800" dirty="0" smtClean="0"/>
            </a:br>
            <a:endParaRPr lang="en-US" sz="800" dirty="0" smtClean="0"/>
          </a:p>
          <a:p>
            <a:r>
              <a:rPr lang="en-US" sz="800" dirty="0" smtClean="0">
                <a:hlinkClick r:id="rId3"/>
              </a:rPr>
              <a:t>Description</a:t>
            </a:r>
            <a:r>
              <a:rPr lang="en-US" sz="800" dirty="0" smtClean="0"/>
              <a:t> / </a:t>
            </a:r>
            <a:r>
              <a:rPr lang="en-US" sz="800" dirty="0" smtClean="0">
                <a:hlinkClick r:id="rId3"/>
              </a:rPr>
              <a:t>Problem</a:t>
            </a:r>
            <a:r>
              <a:rPr lang="en-US" sz="800" dirty="0" smtClean="0"/>
              <a:t> / </a:t>
            </a:r>
            <a:r>
              <a:rPr lang="en-US" sz="800" dirty="0" smtClean="0">
                <a:hlinkClick r:id="rId3"/>
              </a:rPr>
              <a:t>Topics</a:t>
            </a:r>
            <a:r>
              <a:rPr lang="en-US" sz="800" dirty="0" smtClean="0"/>
              <a:t> / </a:t>
            </a:r>
            <a:r>
              <a:rPr lang="en-US" sz="800" dirty="0" smtClean="0">
                <a:hlinkClick r:id="rId3"/>
              </a:rPr>
              <a:t>Capability</a:t>
            </a:r>
            <a:r>
              <a:rPr lang="en-US" sz="800" dirty="0" smtClean="0"/>
              <a:t> / </a:t>
            </a:r>
            <a:r>
              <a:rPr lang="en-US" sz="800" dirty="0" smtClean="0">
                <a:hlinkClick r:id="rId3"/>
              </a:rPr>
              <a:t>Application</a:t>
            </a:r>
            <a:r>
              <a:rPr lang="en-US" sz="800" dirty="0" smtClean="0"/>
              <a:t> / </a:t>
            </a:r>
            <a:r>
              <a:rPr lang="en-US" sz="800" dirty="0" smtClean="0">
                <a:hlinkClick r:id="rId3"/>
              </a:rPr>
              <a:t>Status </a:t>
            </a:r>
            <a:r>
              <a:rPr lang="en-US" sz="800" dirty="0" smtClean="0"/>
              <a:t>/ </a:t>
            </a:r>
            <a:r>
              <a:rPr lang="en-US" sz="800" dirty="0" smtClean="0">
                <a:hlinkClick r:id="rId3"/>
              </a:rPr>
              <a:t>Deadlines</a:t>
            </a:r>
            <a:r>
              <a:rPr lang="en-US" sz="800" dirty="0" smtClean="0"/>
              <a:t> / </a:t>
            </a:r>
            <a:r>
              <a:rPr lang="en-US" sz="800" dirty="0" smtClean="0">
                <a:hlinkClick r:id="rId3"/>
              </a:rPr>
              <a:t>Paper submission </a:t>
            </a:r>
            <a:r>
              <a:rPr lang="en-US" sz="800" dirty="0" smtClean="0"/>
              <a:t>/ </a:t>
            </a:r>
            <a:r>
              <a:rPr lang="en-US" sz="800" dirty="0" smtClean="0">
                <a:hlinkClick r:id="rId3"/>
              </a:rPr>
              <a:t>Chairs </a:t>
            </a:r>
            <a:r>
              <a:rPr lang="en-US" sz="800" dirty="0" smtClean="0"/>
              <a:t>/ </a:t>
            </a:r>
            <a:r>
              <a:rPr lang="en-US" sz="800" dirty="0" smtClean="0">
                <a:hlinkClick r:id="rId3"/>
              </a:rPr>
              <a:t>Committee </a:t>
            </a:r>
            <a:endParaRPr lang="en-US" sz="800" dirty="0" smtClean="0"/>
          </a:p>
          <a:p>
            <a:r>
              <a:rPr lang="en-US" sz="800" dirty="0" smtClean="0"/>
              <a:t>Third International Workshop on Active Conceptual Modeling of Learning –  ACM-L 2010</a:t>
            </a:r>
          </a:p>
          <a:p>
            <a:r>
              <a:rPr lang="en-US" sz="800" b="1" dirty="0" smtClean="0"/>
              <a:t>Workshop Description and Call for Papers</a:t>
            </a:r>
          </a:p>
          <a:p>
            <a:r>
              <a:rPr lang="en-US" sz="800" dirty="0" smtClean="0"/>
              <a:t>We will study a framework for the active conceptual modeling of learning based on the Entity-Relationship (ER) approach and human cognition paradigm for developing a learning-base to support and develop complex applications, act on inevitable “surprises” and cognitive capability development. The goal is to develop new technology for building computer systems that help us learn from the past, cope with the present and plan for the future. </a:t>
            </a:r>
          </a:p>
          <a:p>
            <a:r>
              <a:rPr lang="en-US" sz="800" dirty="0" smtClean="0"/>
              <a:t>A need for active conceptual modeling for information systems rises from several sources: active modeling, emergency management, learning from surprises, data provenance, modification of the events/conditions/actions as the system evolves, actively evolving conceptual models, schema changes in conceptual models, historical information in conceptual models, ontological modeling in domain-aware systems, spatio-temporal and multi-representation modeling, etc. The most important needs are perhaps emergency management and learning from surprises, because they often appear in big disasters and catastrophes, as in a tsunami or earthquake. In these kinds of situations, information systems must collect large amounts raw data, analyze it, conceptualize it, map it to the domain, distribute it, make conclusions, make plans for new activities, and manage cooperation of active officials. </a:t>
            </a:r>
          </a:p>
          <a:p>
            <a:r>
              <a:rPr lang="en-US" sz="800" dirty="0" smtClean="0"/>
              <a:t>This effort aims to enhance our fundamental understanding of how to capture knowledge from transitions between system states, model continual learning from past experiences, and construct new interpretations on the basis of evolution of recognized system states. This understanding will enable us to provide traceable lessons learned for improving current situations, adapting to new situations and potentially predicting future actions. Important applications may include global situation monitoring (scientific, environmental, economical, etc.), homeland security, adaptive C4ISR, antiterrorism activities, etc.), the inevitable ?surprises? and cognitive capability development.</a:t>
            </a:r>
          </a:p>
          <a:p>
            <a:r>
              <a:rPr lang="en-US" sz="800" b="1" dirty="0" smtClean="0"/>
              <a:t>Problem</a:t>
            </a:r>
            <a:r>
              <a:rPr lang="en-US" sz="800" dirty="0" smtClean="0"/>
              <a:t>: The advent of information technology allows us to model the world by mapping real-world scenarios onto information systems and applications in a more sophisticated way.  However, today’s databases and knowledge bases only reflect the static characteristics of the intended Universe of Discourse, captured by the conceptual model as distinct snapshots.  The information system, which provides us with ?almost recent? information, neither supports applications that require historical information nor provides information for projecting the future based on past experience and lessons learned. Without the relationships between snapshots, it is difficult to simulate the ?what if? scenarios.  Temporal and spatial relationships between entity behaviors and uncertainty cannot be fully modeled. Temporal concepts are not taken into account properly. Therefore, historical information and their changes cannot be managed, and the certainty of information cannot be assessed. Inadequate dynamic modeling constructs (e.g. perspective, dynamic relationships and changes, degree of importance of relationships) result in incomplete representation of the changing real-world domain.</a:t>
            </a:r>
            <a:br>
              <a:rPr lang="en-US" sz="800" dirty="0" smtClean="0"/>
            </a:br>
            <a:r>
              <a:rPr lang="en-US" sz="800" dirty="0" smtClean="0"/>
              <a:t/>
            </a:r>
            <a:br>
              <a:rPr lang="en-US" sz="800" dirty="0" smtClean="0"/>
            </a:br>
            <a:r>
              <a:rPr lang="en-US" sz="800" dirty="0" smtClean="0"/>
              <a:t>Approach: To achieve active information processing, learning from our past experience is essential. Learning is a continuous process by which relatively permanent behavioral changes occur, potentially as a result of an experience. Lessons learned are knowledge gained by reflecting on experiences that can avoid the repetitions of past mishaps to share observations and to improve future actions. While learning is an ongoing process that transfers knowledge from one state to another, a lesson learned summarizes knowledge at a point in time. To describe an experience is to model past events and associated knowledge from a different perspective. This historical perspective allows us to describe a lesson learned from the interaction of episodic and semantic memories. The domain can be described in terms of topic, time/space, people, scenarios/events, cause/effect and general knowledge about the situation or domain. Active conceptual modeling is a continual process of describing all concepts and aspects of a domain, its activities, and changes under different perspectives. The model is viewed as a multilevel (e.g. strategic, tactical, operational) and multi-perspective high-level abstraction of reality. Our effort focuses on relationships between past knowledge/data and current knowledge/data from different perspectives. We propose a framework for active conceptual modeling of learning. </a:t>
            </a:r>
            <a:br>
              <a:rPr lang="en-US" sz="800" dirty="0" smtClean="0"/>
            </a:br>
            <a:r>
              <a:rPr lang="en-US" sz="800" dirty="0" smtClean="0"/>
              <a:t/>
            </a:r>
            <a:br>
              <a:rPr lang="en-US" sz="800" dirty="0" smtClean="0"/>
            </a:br>
            <a:r>
              <a:rPr lang="en-US" sz="800" dirty="0" smtClean="0"/>
              <a:t>Conventional conceptual modeling for database design is a simple case of active modeling. The active conceptual model will provide the necessary control and traceability for the evolving domain.  The moving snapshots could potentially become frames for creating a movie of the past, present, and future; and help simulate the target systems to answer the ?what if? questions.  It will also allow us to continually learn and make inferences to provide foresight from hindsight. The user will be notified when the alerted situations are detected, based on the monitoring requirements under dynamic constraints and related information from the underlying data sources and learning-base.</a:t>
            </a:r>
          </a:p>
          <a:p>
            <a:r>
              <a:rPr lang="en-US" sz="800" b="1" dirty="0" smtClean="0"/>
              <a:t>Topics:</a:t>
            </a:r>
          </a:p>
          <a:p>
            <a:r>
              <a:rPr lang="en-US" sz="800" b="1" dirty="0" smtClean="0"/>
              <a:t>Technical Areas:</a:t>
            </a:r>
            <a:r>
              <a:rPr lang="en-US" sz="800" dirty="0" smtClean="0"/>
              <a:t> Accomplishing our goal will require investigation of the following basic and exploratory research areas. Some other relevant areas may also be found. </a:t>
            </a:r>
            <a:br>
              <a:rPr lang="en-US" sz="800" dirty="0" smtClean="0"/>
            </a:br>
            <a:r>
              <a:rPr lang="en-US" sz="800" dirty="0" smtClean="0"/>
              <a:t>• Integrating time, space, and perspective dimensions in a theoretical framework of conceptual models </a:t>
            </a:r>
            <a:br>
              <a:rPr lang="en-US" sz="800" dirty="0" smtClean="0"/>
            </a:br>
            <a:r>
              <a:rPr lang="en-US" sz="800" dirty="0" smtClean="0"/>
              <a:t>     - Theory of human concepts, human cognition</a:t>
            </a:r>
            <a:br>
              <a:rPr lang="en-US" sz="800" dirty="0" smtClean="0"/>
            </a:br>
            <a:r>
              <a:rPr lang="en-US" sz="800" dirty="0" smtClean="0"/>
              <a:t>     - ER theory </a:t>
            </a:r>
            <a:br>
              <a:rPr lang="en-US" sz="800" dirty="0" smtClean="0"/>
            </a:br>
            <a:r>
              <a:rPr lang="en-US" sz="800" dirty="0" smtClean="0"/>
              <a:t>     - Mathematical active conceptual models </a:t>
            </a:r>
            <a:br>
              <a:rPr lang="en-US" sz="800" dirty="0" smtClean="0"/>
            </a:br>
            <a:r>
              <a:rPr lang="en-US" sz="800" dirty="0" smtClean="0"/>
              <a:t>     - Multi-level conceptual modeling </a:t>
            </a:r>
            <a:br>
              <a:rPr lang="en-US" sz="800" dirty="0" smtClean="0"/>
            </a:br>
            <a:r>
              <a:rPr lang="en-US" sz="800" dirty="0" smtClean="0"/>
              <a:t>     - Multi-perspective conceptual modeling </a:t>
            </a:r>
            <a:br>
              <a:rPr lang="en-US" sz="800" dirty="0" smtClean="0"/>
            </a:br>
            <a:r>
              <a:rPr lang="en-US" sz="800" dirty="0" smtClean="0"/>
              <a:t>     - Multi-media information modeling </a:t>
            </a:r>
            <a:br>
              <a:rPr lang="en-US" sz="800" dirty="0" smtClean="0"/>
            </a:br>
            <a:r>
              <a:rPr lang="en-US" sz="800" dirty="0" smtClean="0"/>
              <a:t>     - Mapping of constructs among conceptual models </a:t>
            </a:r>
          </a:p>
          <a:p>
            <a:r>
              <a:rPr lang="en-US" sz="800" dirty="0" smtClean="0"/>
              <a:t>• Management of continuous changes and learning </a:t>
            </a:r>
            <a:br>
              <a:rPr lang="en-US" sz="800" dirty="0" smtClean="0"/>
            </a:br>
            <a:r>
              <a:rPr lang="en-US" sz="800" dirty="0" smtClean="0"/>
              <a:t>     - Conceptual change</a:t>
            </a:r>
            <a:br>
              <a:rPr lang="en-US" sz="800" dirty="0" smtClean="0"/>
            </a:br>
            <a:r>
              <a:rPr lang="en-US" sz="800" dirty="0" smtClean="0"/>
              <a:t>     - Continuous knowledge acquisition </a:t>
            </a:r>
            <a:br>
              <a:rPr lang="en-US" sz="800" dirty="0" smtClean="0"/>
            </a:br>
            <a:r>
              <a:rPr lang="en-US" sz="800" dirty="0" smtClean="0"/>
              <a:t>     - Experience modeling and management </a:t>
            </a:r>
            <a:br>
              <a:rPr lang="en-US" sz="800" dirty="0" smtClean="0"/>
            </a:br>
            <a:r>
              <a:rPr lang="en-US" sz="800" dirty="0" smtClean="0"/>
              <a:t>     - Learning from experience </a:t>
            </a:r>
            <a:br>
              <a:rPr lang="en-US" sz="800" dirty="0" smtClean="0"/>
            </a:br>
            <a:r>
              <a:rPr lang="en-US" sz="800" dirty="0" smtClean="0"/>
              <a:t>     - Representation and management of changes </a:t>
            </a:r>
            <a:br>
              <a:rPr lang="en-US" sz="800" dirty="0" smtClean="0"/>
            </a:br>
            <a:r>
              <a:rPr lang="en-US" sz="800" dirty="0" smtClean="0"/>
              <a:t>     - Transfer learning in time dimension </a:t>
            </a:r>
            <a:br>
              <a:rPr lang="en-US" sz="800" dirty="0" smtClean="0"/>
            </a:br>
            <a:r>
              <a:rPr lang="en-US" sz="800" dirty="0" smtClean="0"/>
              <a:t>     - Lessons learned capturing </a:t>
            </a:r>
            <a:br>
              <a:rPr lang="en-US" sz="800" dirty="0" smtClean="0"/>
            </a:br>
            <a:r>
              <a:rPr lang="en-US" sz="800" dirty="0" smtClean="0"/>
              <a:t>     - Information extraction, discovery, and summarization </a:t>
            </a:r>
          </a:p>
          <a:p>
            <a:r>
              <a:rPr lang="en-US" sz="800" dirty="0" smtClean="0"/>
              <a:t>• Behaviors of evolving systems – including model evolution, patterns, interpretation, uncertainty, integration </a:t>
            </a:r>
            <a:br>
              <a:rPr lang="en-US" sz="800" dirty="0" smtClean="0"/>
            </a:br>
            <a:r>
              <a:rPr lang="en-US" sz="800" dirty="0" smtClean="0"/>
              <a:t>     - Time and events in evolving systems </a:t>
            </a:r>
            <a:br>
              <a:rPr lang="en-US" sz="800" dirty="0" smtClean="0"/>
            </a:br>
            <a:r>
              <a:rPr lang="en-US" sz="800" dirty="0" smtClean="0"/>
              <a:t>     - Situation monitoring (system- and user-level)  </a:t>
            </a:r>
            <a:br>
              <a:rPr lang="en-US" sz="800" dirty="0" smtClean="0"/>
            </a:br>
            <a:r>
              <a:rPr lang="en-US" sz="800" dirty="0" smtClean="0"/>
              <a:t>     - Schema evolution and version management </a:t>
            </a:r>
            <a:br>
              <a:rPr lang="en-US" sz="800" dirty="0" smtClean="0"/>
            </a:br>
            <a:r>
              <a:rPr lang="en-US" sz="800" dirty="0" smtClean="0"/>
              <a:t>     - Content awareness and context awareness </a:t>
            </a:r>
            <a:br>
              <a:rPr lang="en-US" sz="800" dirty="0" smtClean="0"/>
            </a:br>
            <a:r>
              <a:rPr lang="en-US" sz="800" dirty="0" smtClean="0"/>
              <a:t>     - Modeling of context changes </a:t>
            </a:r>
            <a:br>
              <a:rPr lang="en-US" sz="800" dirty="0" smtClean="0"/>
            </a:br>
            <a:r>
              <a:rPr lang="en-US" sz="800" dirty="0" smtClean="0"/>
              <a:t>     - Information integration and interpretation </a:t>
            </a:r>
            <a:br>
              <a:rPr lang="en-US" sz="800" dirty="0" smtClean="0"/>
            </a:br>
            <a:r>
              <a:rPr lang="en-US" sz="800" dirty="0" smtClean="0"/>
              <a:t>     - Pattern recognition over a time period </a:t>
            </a:r>
            <a:br>
              <a:rPr lang="en-US" sz="800" dirty="0" smtClean="0"/>
            </a:br>
            <a:r>
              <a:rPr lang="en-US" sz="800" dirty="0" smtClean="0"/>
              <a:t>     - Uncertainty management WRT integrity </a:t>
            </a:r>
            <a:br>
              <a:rPr lang="en-US" sz="800" dirty="0" smtClean="0"/>
            </a:br>
            <a:r>
              <a:rPr lang="en-US" sz="800" dirty="0" smtClean="0"/>
              <a:t>     - Reactive, proactive, adaptive, deductive capability in support of active behavior </a:t>
            </a:r>
            <a:br>
              <a:rPr lang="en-US" sz="800" dirty="0" smtClean="0"/>
            </a:br>
            <a:r>
              <a:rPr lang="en-US" sz="800" dirty="0" smtClean="0"/>
              <a:t>     - Combined episodic and semantic memory paradigm for structuring of historical information </a:t>
            </a:r>
          </a:p>
          <a:p>
            <a:r>
              <a:rPr lang="en-US" sz="800" dirty="0" smtClean="0"/>
              <a:t>• Executable conceptual models for implementation of active systems </a:t>
            </a:r>
            <a:br>
              <a:rPr lang="en-US" sz="800" dirty="0" smtClean="0"/>
            </a:br>
            <a:r>
              <a:rPr lang="en-US" sz="800" dirty="0" smtClean="0"/>
              <a:t>     - Dynamic reserve modeling </a:t>
            </a:r>
            <a:br>
              <a:rPr lang="en-US" sz="800" dirty="0" smtClean="0"/>
            </a:br>
            <a:r>
              <a:rPr lang="en-US" sz="800" dirty="0" smtClean="0"/>
              <a:t>     - Storage management </a:t>
            </a:r>
            <a:br>
              <a:rPr lang="en-US" sz="800" dirty="0" smtClean="0"/>
            </a:br>
            <a:r>
              <a:rPr lang="en-US" sz="800" dirty="0" smtClean="0"/>
              <a:t>     - Security  </a:t>
            </a:r>
            <a:br>
              <a:rPr lang="en-US" sz="800" dirty="0" smtClean="0"/>
            </a:br>
            <a:r>
              <a:rPr lang="en-US" sz="800" dirty="0" smtClean="0"/>
              <a:t>     - User interface </a:t>
            </a:r>
            <a:br>
              <a:rPr lang="en-US" sz="800" dirty="0" smtClean="0"/>
            </a:br>
            <a:r>
              <a:rPr lang="en-US" sz="800" dirty="0" smtClean="0"/>
              <a:t>     - Bench marking for Test &amp; Evaluation </a:t>
            </a:r>
            <a:br>
              <a:rPr lang="en-US" sz="800" dirty="0" smtClean="0"/>
            </a:br>
            <a:r>
              <a:rPr lang="en-US" sz="800" dirty="0" smtClean="0"/>
              <a:t>     - Languages for information manipulation </a:t>
            </a:r>
            <a:br>
              <a:rPr lang="en-US" sz="800" dirty="0" smtClean="0"/>
            </a:br>
            <a:r>
              <a:rPr lang="en-US" sz="800" dirty="0" smtClean="0"/>
              <a:t>     - Architectures for information system based on the active conceptual model</a:t>
            </a:r>
          </a:p>
          <a:p>
            <a:r>
              <a:rPr lang="en-US" sz="800" b="1" dirty="0" smtClean="0"/>
              <a:t>Capability:</a:t>
            </a:r>
            <a:r>
              <a:rPr lang="en-US" sz="800" dirty="0" smtClean="0"/>
              <a:t> The active model can only be realized by integrating technology (e.g. AI, software engineering, information/knowledge management, cognitive science, philosophy, etc.) and combining modeling techniques. We will provide an enhanced situational awareness and monitoring capability through the following services: </a:t>
            </a:r>
            <a:br>
              <a:rPr lang="en-US" sz="800" dirty="0" smtClean="0"/>
            </a:br>
            <a:r>
              <a:rPr lang="en-US" sz="800" dirty="0" smtClean="0"/>
              <a:t>•    Information provenance for understanding and interpreting information in a holistic manner </a:t>
            </a:r>
            <a:br>
              <a:rPr lang="en-US" sz="800" dirty="0" smtClean="0"/>
            </a:br>
            <a:r>
              <a:rPr lang="en-US" sz="800" dirty="0" smtClean="0"/>
              <a:t>•    Contextual information integration with uncertainty indication </a:t>
            </a:r>
            <a:br>
              <a:rPr lang="en-US" sz="800" dirty="0" smtClean="0"/>
            </a:br>
            <a:r>
              <a:rPr lang="en-US" sz="800" dirty="0" smtClean="0"/>
              <a:t>•    Rewind memory to specific times and/or situations and move forward with different assumptions </a:t>
            </a:r>
            <a:br>
              <a:rPr lang="en-US" sz="800" dirty="0" smtClean="0"/>
            </a:br>
            <a:r>
              <a:rPr lang="en-US" sz="800" dirty="0" smtClean="0"/>
              <a:t>•    Trace scenarios and discover hidden and implicit relationships between events </a:t>
            </a:r>
            <a:br>
              <a:rPr lang="en-US" sz="800" dirty="0" smtClean="0"/>
            </a:br>
            <a:r>
              <a:rPr lang="en-US" sz="800" dirty="0" smtClean="0"/>
              <a:t>•    Detect changes in evolving situations over time </a:t>
            </a:r>
            <a:br>
              <a:rPr lang="en-US" sz="800" dirty="0" smtClean="0"/>
            </a:br>
            <a:r>
              <a:rPr lang="en-US" sz="800" dirty="0" smtClean="0"/>
              <a:t>•    Situation monitoring with context-awareness adaptation </a:t>
            </a:r>
            <a:br>
              <a:rPr lang="en-US" sz="800" dirty="0" smtClean="0"/>
            </a:br>
            <a:r>
              <a:rPr lang="en-US" sz="800" dirty="0" smtClean="0"/>
              <a:t>•    Event patterns discovery (related and seemingly unrelated events) </a:t>
            </a:r>
            <a:br>
              <a:rPr lang="en-US" sz="800" dirty="0" smtClean="0"/>
            </a:br>
            <a:r>
              <a:rPr lang="en-US" sz="800" dirty="0" smtClean="0"/>
              <a:t>•    Anomaly detection with respect to situational changes </a:t>
            </a:r>
            <a:br>
              <a:rPr lang="en-US" sz="800" dirty="0" smtClean="0"/>
            </a:br>
            <a:r>
              <a:rPr lang="en-US" sz="800" dirty="0" smtClean="0"/>
              <a:t>•    Notification when similar situations are occurring </a:t>
            </a:r>
            <a:br>
              <a:rPr lang="en-US" sz="800" dirty="0" smtClean="0"/>
            </a:br>
            <a:r>
              <a:rPr lang="en-US" sz="800" dirty="0" smtClean="0"/>
              <a:t>•    Dynamic reserve modeling to derive context models based on data at a given time  </a:t>
            </a:r>
            <a:br>
              <a:rPr lang="en-US" sz="800" dirty="0" smtClean="0"/>
            </a:br>
            <a:r>
              <a:rPr lang="en-US" sz="800" dirty="0" smtClean="0"/>
              <a:t>•    Learning, inferring, and reasoning of forensics and present for predicting future actions </a:t>
            </a:r>
            <a:br>
              <a:rPr lang="en-US" sz="800" dirty="0" smtClean="0"/>
            </a:br>
            <a:r>
              <a:rPr lang="en-US" sz="800" dirty="0" smtClean="0"/>
              <a:t>•    Interactive user interface </a:t>
            </a:r>
          </a:p>
          <a:p>
            <a:r>
              <a:rPr lang="en-US" sz="800" b="1" dirty="0" smtClean="0"/>
              <a:t>Applications:</a:t>
            </a:r>
            <a:r>
              <a:rPr lang="en-US" sz="800" dirty="0" smtClean="0"/>
              <a:t> The ACM-L capability can be applied to a large class of applications including the following: </a:t>
            </a:r>
            <a:br>
              <a:rPr lang="en-US" sz="800" dirty="0" smtClean="0"/>
            </a:br>
            <a:r>
              <a:rPr lang="en-US" sz="800" dirty="0" smtClean="0"/>
              <a:t>•    Active learning </a:t>
            </a:r>
            <a:br>
              <a:rPr lang="en-US" sz="800" dirty="0" smtClean="0"/>
            </a:br>
            <a:r>
              <a:rPr lang="en-US" sz="800" dirty="0" smtClean="0"/>
              <a:t>•    Adaptive C4ISR  </a:t>
            </a:r>
            <a:br>
              <a:rPr lang="en-US" sz="800" dirty="0" smtClean="0"/>
            </a:br>
            <a:r>
              <a:rPr lang="en-US" sz="800" dirty="0" smtClean="0"/>
              <a:t>•    Counter-terrorism for tracking “surprises” </a:t>
            </a:r>
            <a:br>
              <a:rPr lang="en-US" sz="800" dirty="0" smtClean="0"/>
            </a:br>
            <a:r>
              <a:rPr lang="en-US" sz="800" dirty="0" smtClean="0"/>
              <a:t>•    Homeland Security    </a:t>
            </a:r>
            <a:br>
              <a:rPr lang="en-US" sz="800" dirty="0" smtClean="0"/>
            </a:br>
            <a:r>
              <a:rPr lang="en-US" sz="800" dirty="0" smtClean="0"/>
              <a:t>•    Info-Forensics </a:t>
            </a:r>
            <a:br>
              <a:rPr lang="en-US" sz="800" dirty="0" smtClean="0"/>
            </a:br>
            <a:r>
              <a:rPr lang="en-US" sz="800" dirty="0" smtClean="0"/>
              <a:t>•    Law enforcement </a:t>
            </a:r>
            <a:br>
              <a:rPr lang="en-US" sz="800" dirty="0" smtClean="0"/>
            </a:br>
            <a:r>
              <a:rPr lang="en-US" sz="800" dirty="0" smtClean="0"/>
              <a:t>•    Lessons-learned systems </a:t>
            </a:r>
            <a:br>
              <a:rPr lang="en-US" sz="800" dirty="0" smtClean="0"/>
            </a:br>
            <a:r>
              <a:rPr lang="en-US" sz="800" dirty="0" smtClean="0"/>
              <a:t>•    Medical/patient information systems</a:t>
            </a:r>
            <a:br>
              <a:rPr lang="en-US" sz="800" dirty="0" smtClean="0"/>
            </a:br>
            <a:r>
              <a:rPr lang="en-US" sz="800" dirty="0" smtClean="0"/>
              <a:t>•    Situation awareness and monitoring (MDA, GWOT) </a:t>
            </a:r>
            <a:br>
              <a:rPr lang="en-US" sz="800" dirty="0" smtClean="0"/>
            </a:br>
            <a:r>
              <a:rPr lang="en-US" sz="800" dirty="0" smtClean="0"/>
              <a:t>•    Simulation and modeling </a:t>
            </a:r>
            <a:br>
              <a:rPr lang="en-US" sz="800" dirty="0" smtClean="0"/>
            </a:br>
            <a:r>
              <a:rPr lang="en-US" sz="800" dirty="0" smtClean="0"/>
              <a:t>•    Many others… </a:t>
            </a:r>
          </a:p>
          <a:p>
            <a:r>
              <a:rPr lang="en-US" sz="800" b="1" dirty="0" smtClean="0"/>
              <a:t>Status:</a:t>
            </a:r>
            <a:r>
              <a:rPr lang="en-US" sz="800" dirty="0" smtClean="0"/>
              <a:t> To begin framing the problem, SPAWARSYSCEN Pacific hosted two workshops on ACM-L in 2006. The first event was held at SPAWARSYSCEN Pacific to introduce the Science &amp; Technology (S&amp;T) Initiative and identify a Research and Development agenda for the technology development investigation. Eleven invited experts in Conceptual Modeling presented position papers on the proposed S&amp;T Initiative. The first open workshop was held at the 25th International Conference on Conceptual Modeling, ER 2006, 6-9 November 2006, in Tucson, Arizona. An application, AWARE (Active Wisdom Advancing Retrospective Exploration), is being identified. The second open workshop was held at the 28th International Conference on Conceptual Modeling, ER 2009, 9-12 November 2009, in Gramado, Brazil. The workshop covered a wide spectrum of issues from operational requirements to basic research in concepts, learning, thinking, and communication. </a:t>
            </a:r>
          </a:p>
          <a:p>
            <a:r>
              <a:rPr lang="en-US" sz="800" b="1" dirty="0" smtClean="0"/>
              <a:t>Workshop deadlines:</a:t>
            </a:r>
            <a:endParaRPr lang="en-US" sz="800" dirty="0" smtClean="0"/>
          </a:p>
          <a:p>
            <a:r>
              <a:rPr lang="en-US" sz="800" dirty="0" smtClean="0"/>
              <a:t>Abstract Submission: April 20, 2010 Full Paper Submission:April 28, 2010 Author Notification:June 7, 2010 Camera-ready Paper Submission:June 30, 2010 Workshop:November 1-4, 2010 </a:t>
            </a:r>
            <a:r>
              <a:rPr lang="en-US" sz="800" b="1" dirty="0" smtClean="0"/>
              <a:t>Paper Submission</a:t>
            </a:r>
            <a:endParaRPr lang="en-US" sz="800" dirty="0" smtClean="0"/>
          </a:p>
          <a:p>
            <a:r>
              <a:rPr lang="en-US" sz="800" b="1" dirty="0" smtClean="0"/>
              <a:t>Formatting Guidelines</a:t>
            </a:r>
            <a:r>
              <a:rPr lang="en-US" sz="800" dirty="0" smtClean="0"/>
              <a:t> </a:t>
            </a:r>
          </a:p>
          <a:p>
            <a:r>
              <a:rPr lang="en-US" sz="800" dirty="0" smtClean="0"/>
              <a:t>ACM-L 2010 proceedings will be part of the ER 2010 Workshop volume published by Springer-Verlag in the LNCS series. Thus, authors must submit manuscripts using the Springer-Verlag LNCS style for Lecture Notes in Computer Science. Refer to </a:t>
            </a:r>
            <a:r>
              <a:rPr lang="en-US" sz="800" dirty="0" smtClean="0">
                <a:hlinkClick r:id="rId4"/>
              </a:rPr>
              <a:t>http://www.springer.de/comp/lncs/authors.html</a:t>
            </a:r>
            <a:r>
              <a:rPr lang="en-US" sz="800" dirty="0" smtClean="0"/>
              <a:t> for style files and details. Papers in the final proceedings are strictly limited to 10 pages. Therefore, submitted papers should also not exceed 10 pages, but technical appendices, e.g. containing proofs, can be added to a submission. </a:t>
            </a:r>
            <a:br>
              <a:rPr lang="en-US" sz="800" dirty="0" smtClean="0"/>
            </a:br>
            <a:r>
              <a:rPr lang="en-US" sz="800" dirty="0" smtClean="0"/>
              <a:t> Papers must be in English, formatted in LNCS style and submitted as PDF-files. Submitted papers must be original and not submitted or accepted for publication in any other workshop, conference, or journal.</a:t>
            </a:r>
          </a:p>
          <a:p>
            <a:r>
              <a:rPr lang="en-US" sz="800" b="1" dirty="0" smtClean="0"/>
              <a:t>Submission Guidelines</a:t>
            </a:r>
            <a:r>
              <a:rPr lang="en-US" sz="800" dirty="0" smtClean="0"/>
              <a:t> </a:t>
            </a:r>
          </a:p>
          <a:p>
            <a:r>
              <a:rPr lang="en-US" sz="800" dirty="0" smtClean="0"/>
              <a:t>Submission to ACM-L 2010 will be by electronic mail, only, to all three workshop chairs to addresses below. Submission must be in PostScript or PDF format, by the due date. All correspondence with authors will be via e-mail. Please ensure that your submission includes an e-mail address for the corresponding author. </a:t>
            </a:r>
          </a:p>
          <a:p>
            <a:r>
              <a:rPr lang="en-US" sz="800" b="1" dirty="0" smtClean="0"/>
              <a:t>Workshop chairs and their e-mail addresses:</a:t>
            </a:r>
            <a:endParaRPr lang="en-US" sz="800" dirty="0" smtClean="0"/>
          </a:p>
          <a:p>
            <a:r>
              <a:rPr lang="en-US" sz="800" dirty="0" smtClean="0"/>
              <a:t>          Hannu Kangassalo;  University of Tampere, Finland; </a:t>
            </a:r>
            <a:r>
              <a:rPr lang="en-US" sz="800" dirty="0" smtClean="0">
                <a:hlinkClick r:id="rId5"/>
              </a:rPr>
              <a:t>hk@cs.uta.fi</a:t>
            </a:r>
            <a:r>
              <a:rPr lang="en-US" sz="800" dirty="0" smtClean="0"/>
              <a:t> </a:t>
            </a:r>
            <a:br>
              <a:rPr lang="en-US" sz="800" dirty="0" smtClean="0"/>
            </a:br>
            <a:r>
              <a:rPr lang="en-US" sz="800" dirty="0" smtClean="0"/>
              <a:t>          Salvatore T. March;  Vanderbilt University, U.S.A; </a:t>
            </a:r>
            <a:r>
              <a:rPr lang="en-US" sz="800" dirty="0" smtClean="0">
                <a:hlinkClick r:id="rId6"/>
              </a:rPr>
              <a:t>Sal.March@owen.vanderbilt.edu</a:t>
            </a:r>
            <a:r>
              <a:rPr lang="en-US" sz="800" dirty="0" smtClean="0"/>
              <a:t> </a:t>
            </a:r>
            <a:br>
              <a:rPr lang="en-US" sz="800" dirty="0" smtClean="0"/>
            </a:br>
            <a:r>
              <a:rPr lang="en-US" sz="800" dirty="0" smtClean="0"/>
              <a:t>          Leah Y Wong;  SPAWARSYSCEN Pacific, U.S.A; </a:t>
            </a:r>
            <a:r>
              <a:rPr lang="en-US" sz="800" dirty="0" smtClean="0">
                <a:hlinkClick r:id="rId7"/>
              </a:rPr>
              <a:t>leah.wong@navy.mil</a:t>
            </a:r>
            <a:endParaRPr lang="en-US" sz="800" dirty="0" smtClean="0"/>
          </a:p>
          <a:p>
            <a:r>
              <a:rPr lang="en-US" sz="800" b="1" dirty="0" smtClean="0"/>
              <a:t>PROGRAM COMMITTEE MEMBERS (to be extended) </a:t>
            </a:r>
            <a:endParaRPr lang="en-US" sz="800" dirty="0" smtClean="0"/>
          </a:p>
          <a:p>
            <a:r>
              <a:rPr lang="en-US" sz="800" dirty="0" smtClean="0"/>
              <a:t>Stefano Borgo, Laboratory for Applied Ontology, ISTC-CNR, Italy </a:t>
            </a:r>
            <a:br>
              <a:rPr lang="en-US" sz="800" dirty="0" smtClean="0"/>
            </a:br>
            <a:r>
              <a:rPr lang="en-US" sz="800" dirty="0" smtClean="0"/>
              <a:t>Alfredo Cuzzocrea, University of Calabria, Italy </a:t>
            </a:r>
            <a:br>
              <a:rPr lang="en-US" sz="800" dirty="0" smtClean="0"/>
            </a:br>
            <a:r>
              <a:rPr lang="en-US" sz="800" dirty="0" smtClean="0"/>
              <a:t>Giancarlo Guizzardi, Universidade Federal do Espírito Santo, Brazil </a:t>
            </a:r>
            <a:br>
              <a:rPr lang="en-US" sz="800" dirty="0" smtClean="0"/>
            </a:br>
            <a:r>
              <a:rPr lang="en-US" sz="800" dirty="0" smtClean="0"/>
              <a:t>Raymond A Liuzzi, Raymond Technologies, USA </a:t>
            </a:r>
            <a:br>
              <a:rPr lang="en-US" sz="800" dirty="0" smtClean="0"/>
            </a:br>
            <a:r>
              <a:rPr lang="en-US" sz="800" dirty="0" smtClean="0"/>
              <a:t>Jari Palomäki, Tampere University of Technology/Pori, Finland </a:t>
            </a:r>
            <a:br>
              <a:rPr lang="en-US" sz="800" dirty="0" smtClean="0"/>
            </a:br>
            <a:r>
              <a:rPr lang="en-US" sz="800" dirty="0" smtClean="0"/>
              <a:t>Oscar Pastor, Valencia University of Technology, Spain </a:t>
            </a:r>
            <a:br>
              <a:rPr lang="en-US" sz="800" dirty="0" smtClean="0"/>
            </a:br>
            <a:r>
              <a:rPr lang="en-US" sz="800" dirty="0" smtClean="0"/>
              <a:t>Sudha Ram, University of Arizona, USA </a:t>
            </a:r>
            <a:br>
              <a:rPr lang="en-US" sz="800" dirty="0" smtClean="0"/>
            </a:br>
            <a:r>
              <a:rPr lang="en-US" sz="800" dirty="0" smtClean="0"/>
              <a:t>Laura Spinsanti, LBD lab ? EPFL, Swizerland </a:t>
            </a:r>
            <a:br>
              <a:rPr lang="en-US" sz="800" dirty="0" smtClean="0"/>
            </a:br>
            <a:r>
              <a:rPr lang="en-US" sz="800" dirty="0" smtClean="0"/>
              <a:t>Il-Yeol Song, Drexel University, USA </a:t>
            </a:r>
            <a:br>
              <a:rPr lang="en-US" sz="800" dirty="0" smtClean="0"/>
            </a:br>
            <a:r>
              <a:rPr lang="en-US" sz="800" dirty="0" smtClean="0"/>
              <a:t>Bernhard Thalheim, Christian Albrechts University Kiel, Germany </a:t>
            </a:r>
            <a:br>
              <a:rPr lang="en-US" sz="800" dirty="0" smtClean="0"/>
            </a:br>
            <a:endParaRPr lang="en-US" sz="800" dirty="0" smtClean="0"/>
          </a:p>
          <a:p>
            <a:r>
              <a:rPr lang="en-US" sz="800" b="1" dirty="0" smtClean="0"/>
              <a:t>Related Links</a:t>
            </a:r>
          </a:p>
          <a:p>
            <a:r>
              <a:rPr lang="en-US" sz="800" dirty="0" smtClean="0">
                <a:hlinkClick r:id="rId8"/>
              </a:rPr>
              <a:t>ER 2010</a:t>
            </a:r>
            <a:endParaRPr lang="en-US" sz="800" dirty="0" smtClean="0"/>
          </a:p>
          <a:p>
            <a:r>
              <a:rPr lang="en-US" sz="800" dirty="0" smtClean="0">
                <a:hlinkClick r:id="rId9"/>
              </a:rPr>
              <a:t>University of Tampere</a:t>
            </a:r>
            <a:endParaRPr lang="en-US" sz="800" dirty="0" smtClean="0"/>
          </a:p>
          <a:p>
            <a:r>
              <a:rPr lang="en-US" sz="800" dirty="0" smtClean="0"/>
              <a:t>©2010 Department of Computer Sciences. Tampere Finland </a:t>
            </a:r>
          </a:p>
          <a:p>
            <a:endParaRPr lang="en-US" sz="800" dirty="0"/>
          </a:p>
        </p:txBody>
      </p:sp>
      <p:sp>
        <p:nvSpPr>
          <p:cNvPr id="3" name="TextBox 2"/>
          <p:cNvSpPr txBox="1"/>
          <p:nvPr/>
        </p:nvSpPr>
        <p:spPr>
          <a:xfrm>
            <a:off x="1219200" y="457200"/>
            <a:ext cx="1012713" cy="461665"/>
          </a:xfrm>
          <a:prstGeom prst="rect">
            <a:avLst/>
          </a:prstGeom>
          <a:solidFill>
            <a:srgbClr val="FF0000"/>
          </a:solidFill>
        </p:spPr>
        <p:txBody>
          <a:bodyPr wrap="none" rtlCol="0">
            <a:spAutoFit/>
          </a:bodyPr>
          <a:lstStyle/>
          <a:p>
            <a:r>
              <a:rPr lang="en-US" sz="2400" dirty="0" smtClean="0"/>
              <a:t>Active</a:t>
            </a:r>
            <a:endParaRPr lang="en-US" sz="2400" dirty="0"/>
          </a:p>
        </p:txBody>
      </p:sp>
      <p:cxnSp>
        <p:nvCxnSpPr>
          <p:cNvPr id="5" name="Straight Connector 4"/>
          <p:cNvCxnSpPr/>
          <p:nvPr/>
        </p:nvCxnSpPr>
        <p:spPr>
          <a:xfrm rot="16200000" flipV="1">
            <a:off x="1600201" y="914400"/>
            <a:ext cx="457201" cy="3048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53000" y="685800"/>
            <a:ext cx="1376274" cy="461665"/>
          </a:xfrm>
          <a:prstGeom prst="rect">
            <a:avLst/>
          </a:prstGeom>
          <a:solidFill>
            <a:srgbClr val="FF0000"/>
          </a:solidFill>
        </p:spPr>
        <p:txBody>
          <a:bodyPr wrap="none" rtlCol="0">
            <a:spAutoFit/>
          </a:bodyPr>
          <a:lstStyle/>
          <a:p>
            <a:r>
              <a:rPr lang="en-US" sz="2400" dirty="0" smtClean="0"/>
              <a:t>Learning</a:t>
            </a:r>
            <a:endParaRPr lang="en-US" sz="2400" dirty="0"/>
          </a:p>
        </p:txBody>
      </p:sp>
      <p:cxnSp>
        <p:nvCxnSpPr>
          <p:cNvPr id="8" name="Straight Connector 7"/>
          <p:cNvCxnSpPr/>
          <p:nvPr/>
        </p:nvCxnSpPr>
        <p:spPr>
          <a:xfrm rot="10800000" flipV="1">
            <a:off x="3657600" y="1066800"/>
            <a:ext cx="14478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152400"/>
            <a:ext cx="1700915" cy="461665"/>
          </a:xfrm>
          <a:prstGeom prst="rect">
            <a:avLst/>
          </a:prstGeom>
          <a:solidFill>
            <a:srgbClr val="FF0000"/>
          </a:solidFill>
        </p:spPr>
        <p:txBody>
          <a:bodyPr wrap="none" rtlCol="0">
            <a:spAutoFit/>
          </a:bodyPr>
          <a:lstStyle/>
          <a:p>
            <a:r>
              <a:rPr lang="en-US" sz="2400" dirty="0" smtClean="0"/>
              <a:t>Conceptual</a:t>
            </a:r>
            <a:endParaRPr lang="en-US" sz="2400" dirty="0"/>
          </a:p>
        </p:txBody>
      </p:sp>
      <p:cxnSp>
        <p:nvCxnSpPr>
          <p:cNvPr id="14" name="Straight Connector 13"/>
          <p:cNvCxnSpPr/>
          <p:nvPr/>
        </p:nvCxnSpPr>
        <p:spPr>
          <a:xfrm rot="5400000">
            <a:off x="2324100" y="647700"/>
            <a:ext cx="7620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600" y="2438400"/>
            <a:ext cx="1619611" cy="461665"/>
          </a:xfrm>
          <a:prstGeom prst="rect">
            <a:avLst/>
          </a:prstGeom>
          <a:solidFill>
            <a:srgbClr val="FF0000"/>
          </a:solidFill>
        </p:spPr>
        <p:txBody>
          <a:bodyPr wrap="none" rtlCol="0">
            <a:spAutoFit/>
          </a:bodyPr>
          <a:lstStyle/>
          <a:p>
            <a:r>
              <a:rPr lang="en-US" sz="2400" dirty="0" smtClean="0"/>
              <a:t>framework</a:t>
            </a:r>
            <a:endParaRPr lang="en-US" sz="2400" dirty="0"/>
          </a:p>
        </p:txBody>
      </p:sp>
      <p:cxnSp>
        <p:nvCxnSpPr>
          <p:cNvPr id="17" name="Straight Connector 16"/>
          <p:cNvCxnSpPr/>
          <p:nvPr/>
        </p:nvCxnSpPr>
        <p:spPr>
          <a:xfrm rot="16200000" flipH="1">
            <a:off x="914400" y="1905000"/>
            <a:ext cx="7620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0" y="2209800"/>
            <a:ext cx="2536207" cy="461665"/>
          </a:xfrm>
          <a:prstGeom prst="rect">
            <a:avLst/>
          </a:prstGeom>
          <a:solidFill>
            <a:srgbClr val="FF0000"/>
          </a:solidFill>
        </p:spPr>
        <p:txBody>
          <a:bodyPr wrap="none" rtlCol="0">
            <a:spAutoFit/>
          </a:bodyPr>
          <a:lstStyle/>
          <a:p>
            <a:r>
              <a:rPr lang="en-US" sz="2400" dirty="0" smtClean="0"/>
              <a:t>human cognition</a:t>
            </a:r>
            <a:endParaRPr lang="en-US" sz="2400" dirty="0"/>
          </a:p>
        </p:txBody>
      </p:sp>
      <p:cxnSp>
        <p:nvCxnSpPr>
          <p:cNvPr id="20" name="Straight Connector 19"/>
          <p:cNvCxnSpPr/>
          <p:nvPr/>
        </p:nvCxnSpPr>
        <p:spPr>
          <a:xfrm rot="5400000">
            <a:off x="6134100" y="1790700"/>
            <a:ext cx="5334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400" y="2819400"/>
            <a:ext cx="1989647" cy="461665"/>
          </a:xfrm>
          <a:prstGeom prst="rect">
            <a:avLst/>
          </a:prstGeom>
          <a:solidFill>
            <a:srgbClr val="FF0000"/>
          </a:solidFill>
        </p:spPr>
        <p:txBody>
          <a:bodyPr wrap="none" rtlCol="0">
            <a:spAutoFit/>
          </a:bodyPr>
          <a:lstStyle/>
          <a:p>
            <a:r>
              <a:rPr lang="en-US" sz="2400" dirty="0" smtClean="0"/>
              <a:t>learning-base</a:t>
            </a:r>
            <a:endParaRPr lang="en-US" sz="2400" dirty="0"/>
          </a:p>
        </p:txBody>
      </p:sp>
      <p:cxnSp>
        <p:nvCxnSpPr>
          <p:cNvPr id="23" name="Straight Connector 22"/>
          <p:cNvCxnSpPr/>
          <p:nvPr/>
        </p:nvCxnSpPr>
        <p:spPr>
          <a:xfrm rot="16200000" flipH="1">
            <a:off x="7772400" y="2133600"/>
            <a:ext cx="12192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10000" y="3048000"/>
            <a:ext cx="2991203" cy="461665"/>
          </a:xfrm>
          <a:prstGeom prst="rect">
            <a:avLst/>
          </a:prstGeom>
          <a:solidFill>
            <a:srgbClr val="FF0000"/>
          </a:solidFill>
        </p:spPr>
        <p:txBody>
          <a:bodyPr wrap="none" rtlCol="0">
            <a:spAutoFit/>
          </a:bodyPr>
          <a:lstStyle/>
          <a:p>
            <a:r>
              <a:rPr lang="en-US" sz="2400" dirty="0" smtClean="0"/>
              <a:t>complex applications</a:t>
            </a:r>
            <a:endParaRPr lang="en-US" sz="2400" dirty="0"/>
          </a:p>
        </p:txBody>
      </p:sp>
      <p:cxnSp>
        <p:nvCxnSpPr>
          <p:cNvPr id="26" name="Straight Connector 25"/>
          <p:cNvCxnSpPr/>
          <p:nvPr/>
        </p:nvCxnSpPr>
        <p:spPr>
          <a:xfrm>
            <a:off x="1905000" y="1828800"/>
            <a:ext cx="2895600" cy="129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600" y="3124200"/>
            <a:ext cx="864339" cy="461665"/>
          </a:xfrm>
          <a:prstGeom prst="rect">
            <a:avLst/>
          </a:prstGeom>
          <a:solidFill>
            <a:srgbClr val="FF0000"/>
          </a:solidFill>
        </p:spPr>
        <p:txBody>
          <a:bodyPr wrap="none" rtlCol="0">
            <a:spAutoFit/>
          </a:bodyPr>
          <a:lstStyle/>
          <a:p>
            <a:r>
              <a:rPr lang="en-US" sz="2400" dirty="0" smtClean="0"/>
              <a:t>learn</a:t>
            </a:r>
            <a:endParaRPr lang="en-US" sz="2400" dirty="0"/>
          </a:p>
        </p:txBody>
      </p:sp>
      <p:cxnSp>
        <p:nvCxnSpPr>
          <p:cNvPr id="29" name="Straight Connector 28"/>
          <p:cNvCxnSpPr/>
          <p:nvPr/>
        </p:nvCxnSpPr>
        <p:spPr>
          <a:xfrm rot="5400000">
            <a:off x="-152400" y="2514600"/>
            <a:ext cx="12954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52800" y="1905000"/>
            <a:ext cx="769763" cy="461665"/>
          </a:xfrm>
          <a:prstGeom prst="rect">
            <a:avLst/>
          </a:prstGeom>
          <a:solidFill>
            <a:srgbClr val="FF0000"/>
          </a:solidFill>
        </p:spPr>
        <p:txBody>
          <a:bodyPr wrap="none" rtlCol="0">
            <a:spAutoFit/>
          </a:bodyPr>
          <a:lstStyle/>
          <a:p>
            <a:r>
              <a:rPr lang="en-US" sz="2400" dirty="0" smtClean="0"/>
              <a:t>plan</a:t>
            </a:r>
            <a:endParaRPr lang="en-US" sz="2400" dirty="0"/>
          </a:p>
        </p:txBody>
      </p:sp>
      <p:cxnSp>
        <p:nvCxnSpPr>
          <p:cNvPr id="32" name="Straight Connector 31"/>
          <p:cNvCxnSpPr/>
          <p:nvPr/>
        </p:nvCxnSpPr>
        <p:spPr>
          <a:xfrm>
            <a:off x="2667000" y="1905000"/>
            <a:ext cx="7620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86600" y="914400"/>
            <a:ext cx="1448986" cy="461665"/>
          </a:xfrm>
          <a:prstGeom prst="rect">
            <a:avLst/>
          </a:prstGeom>
          <a:solidFill>
            <a:srgbClr val="FF0000"/>
          </a:solidFill>
        </p:spPr>
        <p:txBody>
          <a:bodyPr wrap="none" rtlCol="0">
            <a:spAutoFit/>
          </a:bodyPr>
          <a:lstStyle/>
          <a:p>
            <a:r>
              <a:rPr lang="en-US" sz="2400" dirty="0" smtClean="0"/>
              <a:t>paradigm</a:t>
            </a:r>
            <a:endParaRPr lang="en-US" sz="2400" dirty="0"/>
          </a:p>
        </p:txBody>
      </p:sp>
      <p:cxnSp>
        <p:nvCxnSpPr>
          <p:cNvPr id="36" name="Straight Connector 35"/>
          <p:cNvCxnSpPr/>
          <p:nvPr/>
        </p:nvCxnSpPr>
        <p:spPr>
          <a:xfrm flipV="1">
            <a:off x="7010400" y="1295400"/>
            <a:ext cx="6096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38400" y="2743200"/>
            <a:ext cx="807016" cy="461665"/>
          </a:xfrm>
          <a:prstGeom prst="rect">
            <a:avLst/>
          </a:prstGeom>
          <a:solidFill>
            <a:srgbClr val="FF0000"/>
          </a:solidFill>
        </p:spPr>
        <p:txBody>
          <a:bodyPr wrap="none" rtlCol="0">
            <a:spAutoFit/>
          </a:bodyPr>
          <a:lstStyle/>
          <a:p>
            <a:r>
              <a:rPr lang="en-US" sz="2400" dirty="0" smtClean="0"/>
              <a:t>cope</a:t>
            </a:r>
            <a:endParaRPr lang="en-US" sz="2400" dirty="0"/>
          </a:p>
        </p:txBody>
      </p:sp>
      <p:cxnSp>
        <p:nvCxnSpPr>
          <p:cNvPr id="41" name="Straight Connector 40"/>
          <p:cNvCxnSpPr/>
          <p:nvPr/>
        </p:nvCxnSpPr>
        <p:spPr>
          <a:xfrm>
            <a:off x="1524000" y="1905000"/>
            <a:ext cx="1524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19600" y="152400"/>
            <a:ext cx="1456232" cy="461665"/>
          </a:xfrm>
          <a:prstGeom prst="rect">
            <a:avLst/>
          </a:prstGeom>
          <a:solidFill>
            <a:srgbClr val="FF0000"/>
          </a:solidFill>
        </p:spPr>
        <p:txBody>
          <a:bodyPr wrap="none" rtlCol="0">
            <a:spAutoFit/>
          </a:bodyPr>
          <a:lstStyle/>
          <a:p>
            <a:r>
              <a:rPr lang="en-US" sz="2400" dirty="0" smtClean="0"/>
              <a:t>Modeling</a:t>
            </a:r>
            <a:endParaRPr lang="en-US" sz="2400" dirty="0"/>
          </a:p>
        </p:txBody>
      </p:sp>
      <p:cxnSp>
        <p:nvCxnSpPr>
          <p:cNvPr id="51" name="Straight Connector 50"/>
          <p:cNvCxnSpPr/>
          <p:nvPr/>
        </p:nvCxnSpPr>
        <p:spPr>
          <a:xfrm rot="10800000" flipV="1">
            <a:off x="2971800" y="533400"/>
            <a:ext cx="18288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pic>
        <p:nvPicPr>
          <p:cNvPr id="6" name="Picture 5" descr="XMLtoC-XML.PNG"/>
          <p:cNvPicPr>
            <a:picLocks noChangeAspect="1"/>
          </p:cNvPicPr>
          <p:nvPr/>
        </p:nvPicPr>
        <p:blipFill>
          <a:blip r:embed="rId3" cstate="print"/>
          <a:stretch>
            <a:fillRect/>
          </a:stretch>
        </p:blipFill>
        <p:spPr>
          <a:xfrm>
            <a:off x="1676400" y="2438400"/>
            <a:ext cx="5514172" cy="3810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pic>
        <p:nvPicPr>
          <p:cNvPr id="5" name="Picture 40" descr="TISP.bmp"/>
          <p:cNvPicPr>
            <a:picLocks noChangeAspect="1"/>
          </p:cNvPicPr>
          <p:nvPr/>
        </p:nvPicPr>
        <p:blipFill>
          <a:blip r:embed="rId3" cstate="print"/>
          <a:srcRect/>
          <a:stretch>
            <a:fillRect/>
          </a:stretch>
        </p:blipFill>
        <p:spPr bwMode="auto">
          <a:xfrm>
            <a:off x="1905000" y="2438400"/>
            <a:ext cx="5486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pic>
        <p:nvPicPr>
          <p:cNvPr id="5" name="Picture 52" descr="TAT.bmp"/>
          <p:cNvPicPr>
            <a:picLocks noChangeAspect="1"/>
          </p:cNvPicPr>
          <p:nvPr/>
        </p:nvPicPr>
        <p:blipFill>
          <a:blip r:embed="rId3" cstate="print"/>
          <a:srcRect/>
          <a:stretch>
            <a:fillRect/>
          </a:stretch>
        </p:blipFill>
        <p:spPr bwMode="auto">
          <a:xfrm>
            <a:off x="1981200" y="2514600"/>
            <a:ext cx="5118043" cy="3886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pic>
        <p:nvPicPr>
          <p:cNvPr id="5" name="Picture 4" descr="TANGO.PNG"/>
          <p:cNvPicPr>
            <a:picLocks noChangeAspect="1"/>
          </p:cNvPicPr>
          <p:nvPr/>
        </p:nvPicPr>
        <p:blipFill>
          <a:blip r:embed="rId3" cstate="print"/>
          <a:stretch>
            <a:fillRect/>
          </a:stretch>
        </p:blipFill>
        <p:spPr>
          <a:xfrm>
            <a:off x="1676400" y="2438400"/>
            <a:ext cx="5796411" cy="384965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pic>
        <p:nvPicPr>
          <p:cNvPr id="5" name="Picture 50" descr="Student PhoneNr DataFrame.bmp"/>
          <p:cNvPicPr>
            <a:picLocks noChangeAspect="1"/>
          </p:cNvPicPr>
          <p:nvPr/>
        </p:nvPicPr>
        <p:blipFill>
          <a:blip r:embed="rId3" cstate="print"/>
          <a:srcRect/>
          <a:stretch>
            <a:fillRect/>
          </a:stretch>
        </p:blipFill>
        <p:spPr bwMode="auto">
          <a:xfrm>
            <a:off x="2209800" y="2209800"/>
            <a:ext cx="462578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10600" cy="17697152"/>
          </a:xfrm>
          <a:prstGeom prst="rect">
            <a:avLst/>
          </a:prstGeom>
          <a:noFill/>
        </p:spPr>
        <p:txBody>
          <a:bodyPr wrap="square" rtlCol="0">
            <a:spAutoFit/>
          </a:bodyPr>
          <a:lstStyle/>
          <a:p>
            <a:r>
              <a:rPr lang="en-US" sz="800" dirty="0" smtClean="0"/>
              <a:t>ACM-L-2010 WORKSHOP </a:t>
            </a:r>
            <a:br>
              <a:rPr lang="en-US" sz="800" dirty="0" smtClean="0"/>
            </a:br>
            <a:endParaRPr lang="en-US" sz="800" dirty="0" smtClean="0"/>
          </a:p>
          <a:p>
            <a:r>
              <a:rPr lang="en-US" sz="800" dirty="0" smtClean="0">
                <a:hlinkClick r:id="rId3"/>
              </a:rPr>
              <a:t>Description</a:t>
            </a:r>
            <a:r>
              <a:rPr lang="en-US" sz="800" dirty="0" smtClean="0"/>
              <a:t> / </a:t>
            </a:r>
            <a:r>
              <a:rPr lang="en-US" sz="800" dirty="0" smtClean="0">
                <a:hlinkClick r:id="rId3"/>
              </a:rPr>
              <a:t>Problem</a:t>
            </a:r>
            <a:r>
              <a:rPr lang="en-US" sz="800" dirty="0" smtClean="0"/>
              <a:t> / </a:t>
            </a:r>
            <a:r>
              <a:rPr lang="en-US" sz="800" dirty="0" smtClean="0">
                <a:hlinkClick r:id="rId3"/>
              </a:rPr>
              <a:t>Topics</a:t>
            </a:r>
            <a:r>
              <a:rPr lang="en-US" sz="800" dirty="0" smtClean="0"/>
              <a:t> / </a:t>
            </a:r>
            <a:r>
              <a:rPr lang="en-US" sz="800" dirty="0" smtClean="0">
                <a:hlinkClick r:id="rId3"/>
              </a:rPr>
              <a:t>Capability</a:t>
            </a:r>
            <a:r>
              <a:rPr lang="en-US" sz="800" dirty="0" smtClean="0"/>
              <a:t> / </a:t>
            </a:r>
            <a:r>
              <a:rPr lang="en-US" sz="800" dirty="0" smtClean="0">
                <a:hlinkClick r:id="rId3"/>
              </a:rPr>
              <a:t>Application</a:t>
            </a:r>
            <a:r>
              <a:rPr lang="en-US" sz="800" dirty="0" smtClean="0"/>
              <a:t> / </a:t>
            </a:r>
            <a:r>
              <a:rPr lang="en-US" sz="800" dirty="0" smtClean="0">
                <a:hlinkClick r:id="rId3"/>
              </a:rPr>
              <a:t>Status </a:t>
            </a:r>
            <a:r>
              <a:rPr lang="en-US" sz="800" dirty="0" smtClean="0"/>
              <a:t>/ </a:t>
            </a:r>
            <a:r>
              <a:rPr lang="en-US" sz="800" dirty="0" smtClean="0">
                <a:hlinkClick r:id="rId3"/>
              </a:rPr>
              <a:t>Deadlines</a:t>
            </a:r>
            <a:r>
              <a:rPr lang="en-US" sz="800" dirty="0" smtClean="0"/>
              <a:t> / </a:t>
            </a:r>
            <a:r>
              <a:rPr lang="en-US" sz="800" dirty="0" smtClean="0">
                <a:hlinkClick r:id="rId3"/>
              </a:rPr>
              <a:t>Paper submission </a:t>
            </a:r>
            <a:r>
              <a:rPr lang="en-US" sz="800" dirty="0" smtClean="0"/>
              <a:t>/ </a:t>
            </a:r>
            <a:r>
              <a:rPr lang="en-US" sz="800" dirty="0" smtClean="0">
                <a:hlinkClick r:id="rId3"/>
              </a:rPr>
              <a:t>Chairs </a:t>
            </a:r>
            <a:r>
              <a:rPr lang="en-US" sz="800" dirty="0" smtClean="0"/>
              <a:t>/ </a:t>
            </a:r>
            <a:r>
              <a:rPr lang="en-US" sz="800" dirty="0" smtClean="0">
                <a:hlinkClick r:id="rId3"/>
              </a:rPr>
              <a:t>Committee </a:t>
            </a:r>
            <a:endParaRPr lang="en-US" sz="800" dirty="0" smtClean="0"/>
          </a:p>
          <a:p>
            <a:r>
              <a:rPr lang="en-US" sz="800" dirty="0" smtClean="0"/>
              <a:t>Third International Workshop on Active Conceptual Modeling of Learning –  ACM-L 2010</a:t>
            </a:r>
          </a:p>
          <a:p>
            <a:r>
              <a:rPr lang="en-US" sz="800" b="1" dirty="0" smtClean="0"/>
              <a:t>Workshop Description and Call for Papers</a:t>
            </a:r>
          </a:p>
          <a:p>
            <a:r>
              <a:rPr lang="en-US" sz="800" dirty="0" smtClean="0"/>
              <a:t>We will study a framework for the active conceptual modeling of learning based on the Entity-Relationship (ER) approach and human cognition paradigm for developing a learning-base to support and develop complex applications, act on inevitable “surprises” and cognitive capability development. The goal is to develop new technology for building computer systems that help us learn from the past, cope with the present and plan for the future. </a:t>
            </a:r>
          </a:p>
          <a:p>
            <a:r>
              <a:rPr lang="en-US" sz="800" dirty="0" smtClean="0"/>
              <a:t>A need for active conceptual modeling for information systems rises from several sources: active modeling, emergency management, learning from surprises, data provenance, modification of the events/conditions/actions as the system evolves, actively evolving conceptual models, schema changes in conceptual models, historical information in conceptual models, ontological modeling in domain-aware systems, spatio-temporal and multi-representation modeling, etc. The most important needs are perhaps emergency management and learning from surprises, because they often appear in big disasters and catastrophes, as in a tsunami or earthquake. In these kinds of situations, information systems must collect large amounts raw data, analyze it, conceptualize it, map it to the domain, distribute it, make conclusions, make plans for new activities, and manage cooperation of active officials. </a:t>
            </a:r>
          </a:p>
          <a:p>
            <a:r>
              <a:rPr lang="en-US" sz="800" dirty="0" smtClean="0"/>
              <a:t>This effort aims to enhance our fundamental understanding of how to capture knowledge from transitions between system states, model continual learning from past experiences, and construct new interpretations on the basis of evolution of recognized system states. This understanding will enable us to provide traceable lessons learned for improving current situations, adapting to new situations and potentially predicting future actions. Important applications may include global situation monitoring (scientific, environmental, economical, etc.), homeland security, adaptive C4ISR, antiterrorism activities, etc.), the inevitable ?surprises? and cognitive capability development.</a:t>
            </a:r>
          </a:p>
          <a:p>
            <a:r>
              <a:rPr lang="en-US" sz="800" b="1" dirty="0" smtClean="0"/>
              <a:t>Problem</a:t>
            </a:r>
            <a:r>
              <a:rPr lang="en-US" sz="800" dirty="0" smtClean="0"/>
              <a:t>: The advent of information technology allows us to model the world by mapping real-world scenarios onto information systems and applications in a more sophisticated way.  However, today’s databases and knowledge bases only reflect the static characteristics of the intended Universe of Discourse, captured by the conceptual model as distinct snapshots.  The information system, which provides us with ?almost recent? information, neither supports applications that require historical information nor provides information for projecting the future based on past experience and lessons learned. Without the relationships between snapshots, it is difficult to simulate the ?what if? scenarios.  Temporal and spatial relationships between entity behaviors and uncertainty cannot be fully modeled. Temporal concepts are not taken into account properly. Therefore, historical information and their changes cannot be managed, and the certainty of information cannot be assessed. Inadequate dynamic modeling constructs (e.g. perspective, dynamic relationships and changes, degree of importance of relationships) result in incomplete representation of the changing real-world domain.</a:t>
            </a:r>
            <a:br>
              <a:rPr lang="en-US" sz="800" dirty="0" smtClean="0"/>
            </a:br>
            <a:r>
              <a:rPr lang="en-US" sz="800" dirty="0" smtClean="0"/>
              <a:t/>
            </a:r>
            <a:br>
              <a:rPr lang="en-US" sz="800" dirty="0" smtClean="0"/>
            </a:br>
            <a:r>
              <a:rPr lang="en-US" sz="800" dirty="0" smtClean="0"/>
              <a:t>Approach: To achieve active information processing, learning from our past experience is essential. Learning is a continuous process by which relatively permanent behavioral changes occur, potentially as a result of an experience. Lessons learned are knowledge gained by reflecting on experiences that can avoid the repetitions of past mishaps to share observations and to improve future actions. While learning is an ongoing process that transfers knowledge from one state to another, a lesson learned summarizes knowledge at a point in time. To describe an experience is to model past events and associated knowledge from a different perspective. This historical perspective allows us to describe a lesson learned from the interaction of episodic and semantic memories. The domain can be described in terms of topic, time/space, people, scenarios/events, cause/effect and general knowledge about the situation or domain. Active conceptual modeling is a continual process of describing all concepts and aspects of a domain, its activities, and changes under different perspectives. The model is viewed as a multilevel (e.g. strategic, tactical, operational) and multi-perspective high-level abstraction of reality. Our effort focuses on relationships between past knowledge/data and current knowledge/data from different perspectives. We propose a framework for active conceptual modeling of learning. </a:t>
            </a:r>
            <a:br>
              <a:rPr lang="en-US" sz="800" dirty="0" smtClean="0"/>
            </a:br>
            <a:r>
              <a:rPr lang="en-US" sz="800" dirty="0" smtClean="0"/>
              <a:t/>
            </a:r>
            <a:br>
              <a:rPr lang="en-US" sz="800" dirty="0" smtClean="0"/>
            </a:br>
            <a:r>
              <a:rPr lang="en-US" sz="800" dirty="0" smtClean="0"/>
              <a:t>Conventional conceptual modeling for database design is a simple case of active modeling. The active conceptual model will provide the necessary control and traceability for the evolving domain.  The moving snapshots could potentially become frames for creating a movie of the past, present, and future; and help simulate the target systems to answer the ?what if? questions.  It will also allow us to continually learn and make inferences to provide foresight from hindsight. The user will be notified when the alerted situations are detected, based on the monitoring requirements under dynamic constraints and related information from the underlying data sources and learning-base.</a:t>
            </a:r>
          </a:p>
          <a:p>
            <a:r>
              <a:rPr lang="en-US" sz="800" b="1" dirty="0" smtClean="0"/>
              <a:t>Topics:</a:t>
            </a:r>
          </a:p>
          <a:p>
            <a:r>
              <a:rPr lang="en-US" sz="800" b="1" dirty="0" smtClean="0"/>
              <a:t>Technical Areas:</a:t>
            </a:r>
            <a:r>
              <a:rPr lang="en-US" sz="800" dirty="0" smtClean="0"/>
              <a:t> Accomplishing our goal will require investigation of the following basic and exploratory research areas. Some other relevant areas may also be found. </a:t>
            </a:r>
            <a:br>
              <a:rPr lang="en-US" sz="800" dirty="0" smtClean="0"/>
            </a:br>
            <a:r>
              <a:rPr lang="en-US" sz="800" dirty="0" smtClean="0"/>
              <a:t>• Integrating time, space, and perspective dimensions in a theoretical framework of conceptual models </a:t>
            </a:r>
            <a:br>
              <a:rPr lang="en-US" sz="800" dirty="0" smtClean="0"/>
            </a:br>
            <a:r>
              <a:rPr lang="en-US" sz="800" dirty="0" smtClean="0"/>
              <a:t>     - Theory of human concepts, human cognition</a:t>
            </a:r>
            <a:br>
              <a:rPr lang="en-US" sz="800" dirty="0" smtClean="0"/>
            </a:br>
            <a:r>
              <a:rPr lang="en-US" sz="800" dirty="0" smtClean="0"/>
              <a:t>     - ER theory </a:t>
            </a:r>
            <a:br>
              <a:rPr lang="en-US" sz="800" dirty="0" smtClean="0"/>
            </a:br>
            <a:r>
              <a:rPr lang="en-US" sz="800" dirty="0" smtClean="0"/>
              <a:t>     - Mathematical active conceptual models </a:t>
            </a:r>
            <a:br>
              <a:rPr lang="en-US" sz="800" dirty="0" smtClean="0"/>
            </a:br>
            <a:r>
              <a:rPr lang="en-US" sz="800" dirty="0" smtClean="0"/>
              <a:t>     - Multi-level conceptual modeling </a:t>
            </a:r>
            <a:br>
              <a:rPr lang="en-US" sz="800" dirty="0" smtClean="0"/>
            </a:br>
            <a:r>
              <a:rPr lang="en-US" sz="800" dirty="0" smtClean="0"/>
              <a:t>     - Multi-perspective conceptual modeling </a:t>
            </a:r>
            <a:br>
              <a:rPr lang="en-US" sz="800" dirty="0" smtClean="0"/>
            </a:br>
            <a:r>
              <a:rPr lang="en-US" sz="800" dirty="0" smtClean="0"/>
              <a:t>     - Multi-media information modeling </a:t>
            </a:r>
            <a:br>
              <a:rPr lang="en-US" sz="800" dirty="0" smtClean="0"/>
            </a:br>
            <a:r>
              <a:rPr lang="en-US" sz="800" dirty="0" smtClean="0"/>
              <a:t>     - Mapping of constructs among conceptual models </a:t>
            </a:r>
          </a:p>
          <a:p>
            <a:r>
              <a:rPr lang="en-US" sz="800" dirty="0" smtClean="0"/>
              <a:t>• Management of continuous changes and learning </a:t>
            </a:r>
            <a:br>
              <a:rPr lang="en-US" sz="800" dirty="0" smtClean="0"/>
            </a:br>
            <a:r>
              <a:rPr lang="en-US" sz="800" dirty="0" smtClean="0"/>
              <a:t>     - Conceptual change</a:t>
            </a:r>
            <a:br>
              <a:rPr lang="en-US" sz="800" dirty="0" smtClean="0"/>
            </a:br>
            <a:r>
              <a:rPr lang="en-US" sz="800" dirty="0" smtClean="0"/>
              <a:t>     - Continuous knowledge acquisition </a:t>
            </a:r>
            <a:br>
              <a:rPr lang="en-US" sz="800" dirty="0" smtClean="0"/>
            </a:br>
            <a:r>
              <a:rPr lang="en-US" sz="800" dirty="0" smtClean="0"/>
              <a:t>     - Experience modeling and management </a:t>
            </a:r>
            <a:br>
              <a:rPr lang="en-US" sz="800" dirty="0" smtClean="0"/>
            </a:br>
            <a:r>
              <a:rPr lang="en-US" sz="800" dirty="0" smtClean="0"/>
              <a:t>     - Learning from experience </a:t>
            </a:r>
            <a:br>
              <a:rPr lang="en-US" sz="800" dirty="0" smtClean="0"/>
            </a:br>
            <a:r>
              <a:rPr lang="en-US" sz="800" dirty="0" smtClean="0"/>
              <a:t>     - Representation and management of changes </a:t>
            </a:r>
            <a:br>
              <a:rPr lang="en-US" sz="800" dirty="0" smtClean="0"/>
            </a:br>
            <a:r>
              <a:rPr lang="en-US" sz="800" dirty="0" smtClean="0"/>
              <a:t>     - Transfer learning in time dimension </a:t>
            </a:r>
            <a:br>
              <a:rPr lang="en-US" sz="800" dirty="0" smtClean="0"/>
            </a:br>
            <a:r>
              <a:rPr lang="en-US" sz="800" dirty="0" smtClean="0"/>
              <a:t>     - Lessons learned capturing </a:t>
            </a:r>
            <a:br>
              <a:rPr lang="en-US" sz="800" dirty="0" smtClean="0"/>
            </a:br>
            <a:r>
              <a:rPr lang="en-US" sz="800" dirty="0" smtClean="0"/>
              <a:t>     - Information extraction, discovery, and summarization </a:t>
            </a:r>
          </a:p>
          <a:p>
            <a:r>
              <a:rPr lang="en-US" sz="800" dirty="0" smtClean="0"/>
              <a:t>• Behaviors of evolving systems – including model evolution, patterns, interpretation, uncertainty, integration </a:t>
            </a:r>
            <a:br>
              <a:rPr lang="en-US" sz="800" dirty="0" smtClean="0"/>
            </a:br>
            <a:r>
              <a:rPr lang="en-US" sz="800" dirty="0" smtClean="0"/>
              <a:t>     - Time and events in evolving systems </a:t>
            </a:r>
            <a:br>
              <a:rPr lang="en-US" sz="800" dirty="0" smtClean="0"/>
            </a:br>
            <a:r>
              <a:rPr lang="en-US" sz="800" dirty="0" smtClean="0"/>
              <a:t>     - Situation monitoring (system- and user-level)  </a:t>
            </a:r>
            <a:br>
              <a:rPr lang="en-US" sz="800" dirty="0" smtClean="0"/>
            </a:br>
            <a:r>
              <a:rPr lang="en-US" sz="800" dirty="0" smtClean="0"/>
              <a:t>     - Schema evolution and version management </a:t>
            </a:r>
            <a:br>
              <a:rPr lang="en-US" sz="800" dirty="0" smtClean="0"/>
            </a:br>
            <a:r>
              <a:rPr lang="en-US" sz="800" dirty="0" smtClean="0"/>
              <a:t>     - Content awareness and context awareness </a:t>
            </a:r>
            <a:br>
              <a:rPr lang="en-US" sz="800" dirty="0" smtClean="0"/>
            </a:br>
            <a:r>
              <a:rPr lang="en-US" sz="800" dirty="0" smtClean="0"/>
              <a:t>     - Modeling of context changes </a:t>
            </a:r>
            <a:br>
              <a:rPr lang="en-US" sz="800" dirty="0" smtClean="0"/>
            </a:br>
            <a:r>
              <a:rPr lang="en-US" sz="800" dirty="0" smtClean="0"/>
              <a:t>     - Information integration and interpretation </a:t>
            </a:r>
            <a:br>
              <a:rPr lang="en-US" sz="800" dirty="0" smtClean="0"/>
            </a:br>
            <a:r>
              <a:rPr lang="en-US" sz="800" dirty="0" smtClean="0"/>
              <a:t>     - Pattern recognition over a time period </a:t>
            </a:r>
            <a:br>
              <a:rPr lang="en-US" sz="800" dirty="0" smtClean="0"/>
            </a:br>
            <a:r>
              <a:rPr lang="en-US" sz="800" dirty="0" smtClean="0"/>
              <a:t>     - Uncertainty management WRT integrity </a:t>
            </a:r>
            <a:br>
              <a:rPr lang="en-US" sz="800" dirty="0" smtClean="0"/>
            </a:br>
            <a:r>
              <a:rPr lang="en-US" sz="800" dirty="0" smtClean="0"/>
              <a:t>     - Reactive, proactive, adaptive, deductive capability in support of active behavior </a:t>
            </a:r>
            <a:br>
              <a:rPr lang="en-US" sz="800" dirty="0" smtClean="0"/>
            </a:br>
            <a:r>
              <a:rPr lang="en-US" sz="800" dirty="0" smtClean="0"/>
              <a:t>     - Combined episodic and semantic memory paradigm for structuring of historical information </a:t>
            </a:r>
          </a:p>
          <a:p>
            <a:r>
              <a:rPr lang="en-US" sz="800" dirty="0" smtClean="0"/>
              <a:t>• Executable conceptual models for implementation of active systems </a:t>
            </a:r>
            <a:br>
              <a:rPr lang="en-US" sz="800" dirty="0" smtClean="0"/>
            </a:br>
            <a:r>
              <a:rPr lang="en-US" sz="800" dirty="0" smtClean="0"/>
              <a:t>     - Dynamic reserve modeling </a:t>
            </a:r>
            <a:br>
              <a:rPr lang="en-US" sz="800" dirty="0" smtClean="0"/>
            </a:br>
            <a:r>
              <a:rPr lang="en-US" sz="800" dirty="0" smtClean="0"/>
              <a:t>     - Storage management </a:t>
            </a:r>
            <a:br>
              <a:rPr lang="en-US" sz="800" dirty="0" smtClean="0"/>
            </a:br>
            <a:r>
              <a:rPr lang="en-US" sz="800" dirty="0" smtClean="0"/>
              <a:t>     - Security  </a:t>
            </a:r>
            <a:br>
              <a:rPr lang="en-US" sz="800" dirty="0" smtClean="0"/>
            </a:br>
            <a:r>
              <a:rPr lang="en-US" sz="800" dirty="0" smtClean="0"/>
              <a:t>     - User interface </a:t>
            </a:r>
            <a:br>
              <a:rPr lang="en-US" sz="800" dirty="0" smtClean="0"/>
            </a:br>
            <a:r>
              <a:rPr lang="en-US" sz="800" dirty="0" smtClean="0"/>
              <a:t>     - Bench marking for Test &amp; Evaluation </a:t>
            </a:r>
            <a:br>
              <a:rPr lang="en-US" sz="800" dirty="0" smtClean="0"/>
            </a:br>
            <a:r>
              <a:rPr lang="en-US" sz="800" dirty="0" smtClean="0"/>
              <a:t>     - Languages for information manipulation </a:t>
            </a:r>
            <a:br>
              <a:rPr lang="en-US" sz="800" dirty="0" smtClean="0"/>
            </a:br>
            <a:r>
              <a:rPr lang="en-US" sz="800" dirty="0" smtClean="0"/>
              <a:t>     - Architectures for information system based on the active conceptual model</a:t>
            </a:r>
          </a:p>
          <a:p>
            <a:r>
              <a:rPr lang="en-US" sz="800" b="1" dirty="0" smtClean="0"/>
              <a:t>Capability:</a:t>
            </a:r>
            <a:r>
              <a:rPr lang="en-US" sz="800" dirty="0" smtClean="0"/>
              <a:t> The active model can only be realized by integrating technology (e.g. AI, software engineering, information/knowledge management, cognitive science, philosophy, etc.) and combining modeling techniques. We will provide an enhanced situational awareness and monitoring capability through the following services: </a:t>
            </a:r>
            <a:br>
              <a:rPr lang="en-US" sz="800" dirty="0" smtClean="0"/>
            </a:br>
            <a:r>
              <a:rPr lang="en-US" sz="800" dirty="0" smtClean="0"/>
              <a:t>•    Information provenance for understanding and interpreting information in a holistic manner </a:t>
            </a:r>
            <a:br>
              <a:rPr lang="en-US" sz="800" dirty="0" smtClean="0"/>
            </a:br>
            <a:r>
              <a:rPr lang="en-US" sz="800" dirty="0" smtClean="0"/>
              <a:t>•    Contextual information integration with uncertainty indication </a:t>
            </a:r>
            <a:br>
              <a:rPr lang="en-US" sz="800" dirty="0" smtClean="0"/>
            </a:br>
            <a:r>
              <a:rPr lang="en-US" sz="800" dirty="0" smtClean="0"/>
              <a:t>•    Rewind memory to specific times and/or situations and move forward with different assumptions </a:t>
            </a:r>
            <a:br>
              <a:rPr lang="en-US" sz="800" dirty="0" smtClean="0"/>
            </a:br>
            <a:r>
              <a:rPr lang="en-US" sz="800" dirty="0" smtClean="0"/>
              <a:t>•    Trace scenarios and discover hidden and implicit relationships between events </a:t>
            </a:r>
            <a:br>
              <a:rPr lang="en-US" sz="800" dirty="0" smtClean="0"/>
            </a:br>
            <a:r>
              <a:rPr lang="en-US" sz="800" dirty="0" smtClean="0"/>
              <a:t>•    Detect changes in evolving situations over time </a:t>
            </a:r>
            <a:br>
              <a:rPr lang="en-US" sz="800" dirty="0" smtClean="0"/>
            </a:br>
            <a:r>
              <a:rPr lang="en-US" sz="800" dirty="0" smtClean="0"/>
              <a:t>•    Situation monitoring with context-awareness adaptation </a:t>
            </a:r>
            <a:br>
              <a:rPr lang="en-US" sz="800" dirty="0" smtClean="0"/>
            </a:br>
            <a:r>
              <a:rPr lang="en-US" sz="800" dirty="0" smtClean="0"/>
              <a:t>•    Event patterns discovery (related and seemingly unrelated events) </a:t>
            </a:r>
            <a:br>
              <a:rPr lang="en-US" sz="800" dirty="0" smtClean="0"/>
            </a:br>
            <a:r>
              <a:rPr lang="en-US" sz="800" dirty="0" smtClean="0"/>
              <a:t>•    Anomaly detection with respect to situational changes </a:t>
            </a:r>
            <a:br>
              <a:rPr lang="en-US" sz="800" dirty="0" smtClean="0"/>
            </a:br>
            <a:r>
              <a:rPr lang="en-US" sz="800" dirty="0" smtClean="0"/>
              <a:t>•    Notification when similar situations are occurring </a:t>
            </a:r>
            <a:br>
              <a:rPr lang="en-US" sz="800" dirty="0" smtClean="0"/>
            </a:br>
            <a:r>
              <a:rPr lang="en-US" sz="800" dirty="0" smtClean="0"/>
              <a:t>•    Dynamic reserve modeling to derive context models based on data at a given time  </a:t>
            </a:r>
            <a:br>
              <a:rPr lang="en-US" sz="800" dirty="0" smtClean="0"/>
            </a:br>
            <a:r>
              <a:rPr lang="en-US" sz="800" dirty="0" smtClean="0"/>
              <a:t>•    Learning, inferring, and reasoning of forensics and present for predicting future actions </a:t>
            </a:r>
            <a:br>
              <a:rPr lang="en-US" sz="800" dirty="0" smtClean="0"/>
            </a:br>
            <a:r>
              <a:rPr lang="en-US" sz="800" dirty="0" smtClean="0"/>
              <a:t>•    Interactive user interface </a:t>
            </a:r>
          </a:p>
          <a:p>
            <a:r>
              <a:rPr lang="en-US" sz="800" b="1" dirty="0" smtClean="0"/>
              <a:t>Applications:</a:t>
            </a:r>
            <a:r>
              <a:rPr lang="en-US" sz="800" dirty="0" smtClean="0"/>
              <a:t> The ACM-L capability can be applied to a large class of applications including the following: </a:t>
            </a:r>
            <a:br>
              <a:rPr lang="en-US" sz="800" dirty="0" smtClean="0"/>
            </a:br>
            <a:r>
              <a:rPr lang="en-US" sz="800" dirty="0" smtClean="0"/>
              <a:t>•    Active learning </a:t>
            </a:r>
            <a:br>
              <a:rPr lang="en-US" sz="800" dirty="0" smtClean="0"/>
            </a:br>
            <a:r>
              <a:rPr lang="en-US" sz="800" dirty="0" smtClean="0"/>
              <a:t>•    Adaptive C4ISR  </a:t>
            </a:r>
            <a:br>
              <a:rPr lang="en-US" sz="800" dirty="0" smtClean="0"/>
            </a:br>
            <a:r>
              <a:rPr lang="en-US" sz="800" dirty="0" smtClean="0"/>
              <a:t>•    Counter-terrorism for tracking “surprises” </a:t>
            </a:r>
            <a:br>
              <a:rPr lang="en-US" sz="800" dirty="0" smtClean="0"/>
            </a:br>
            <a:r>
              <a:rPr lang="en-US" sz="800" dirty="0" smtClean="0"/>
              <a:t>•    Homeland Security    </a:t>
            </a:r>
            <a:br>
              <a:rPr lang="en-US" sz="800" dirty="0" smtClean="0"/>
            </a:br>
            <a:r>
              <a:rPr lang="en-US" sz="800" dirty="0" smtClean="0"/>
              <a:t>•    Info-Forensics </a:t>
            </a:r>
            <a:br>
              <a:rPr lang="en-US" sz="800" dirty="0" smtClean="0"/>
            </a:br>
            <a:r>
              <a:rPr lang="en-US" sz="800" dirty="0" smtClean="0"/>
              <a:t>•    Law enforcement </a:t>
            </a:r>
            <a:br>
              <a:rPr lang="en-US" sz="800" dirty="0" smtClean="0"/>
            </a:br>
            <a:r>
              <a:rPr lang="en-US" sz="800" dirty="0" smtClean="0"/>
              <a:t>•    Lessons-learned systems </a:t>
            </a:r>
            <a:br>
              <a:rPr lang="en-US" sz="800" dirty="0" smtClean="0"/>
            </a:br>
            <a:r>
              <a:rPr lang="en-US" sz="800" dirty="0" smtClean="0"/>
              <a:t>•    Medical/patient information systems</a:t>
            </a:r>
            <a:br>
              <a:rPr lang="en-US" sz="800" dirty="0" smtClean="0"/>
            </a:br>
            <a:r>
              <a:rPr lang="en-US" sz="800" dirty="0" smtClean="0"/>
              <a:t>•    Situation awareness and monitoring (MDA, GWOT) </a:t>
            </a:r>
            <a:br>
              <a:rPr lang="en-US" sz="800" dirty="0" smtClean="0"/>
            </a:br>
            <a:r>
              <a:rPr lang="en-US" sz="800" dirty="0" smtClean="0"/>
              <a:t>•    Simulation and modeling </a:t>
            </a:r>
            <a:br>
              <a:rPr lang="en-US" sz="800" dirty="0" smtClean="0"/>
            </a:br>
            <a:r>
              <a:rPr lang="en-US" sz="800" dirty="0" smtClean="0"/>
              <a:t>•    Many others… </a:t>
            </a:r>
          </a:p>
          <a:p>
            <a:r>
              <a:rPr lang="en-US" sz="800" b="1" dirty="0" smtClean="0"/>
              <a:t>Status:</a:t>
            </a:r>
            <a:r>
              <a:rPr lang="en-US" sz="800" dirty="0" smtClean="0"/>
              <a:t> To begin framing the problem, SPAWARSYSCEN Pacific hosted two workshops on ACM-L in 2006. The first event was held at SPAWARSYSCEN Pacific to introduce the Science &amp; Technology (S&amp;T) Initiative and identify a Research and Development agenda for the technology development investigation. Eleven invited experts in Conceptual Modeling presented position papers on the proposed S&amp;T Initiative. The first open workshop was held at the 25th International Conference on Conceptual Modeling, ER 2006, 6-9 November 2006, in Tucson, Arizona. An application, AWARE (Active Wisdom Advancing Retrospective Exploration), is being identified. The second open workshop was held at the 28th International Conference on Conceptual Modeling, ER 2009, 9-12 November 2009, in Gramado, Brazil. The workshop covered a wide spectrum of issues from operational requirements to basic research in concepts, learning, thinking, and communication. </a:t>
            </a:r>
          </a:p>
          <a:p>
            <a:r>
              <a:rPr lang="en-US" sz="800" b="1" dirty="0" smtClean="0"/>
              <a:t>Workshop deadlines:</a:t>
            </a:r>
            <a:endParaRPr lang="en-US" sz="800" dirty="0" smtClean="0"/>
          </a:p>
          <a:p>
            <a:r>
              <a:rPr lang="en-US" sz="800" dirty="0" smtClean="0"/>
              <a:t>Abstract Submission: April 20, 2010 Full Paper Submission:April 28, 2010 Author Notification:June 7, 2010 Camera-ready Paper Submission:June 30, 2010 Workshop:November 1-4, 2010 </a:t>
            </a:r>
            <a:r>
              <a:rPr lang="en-US" sz="800" b="1" dirty="0" smtClean="0"/>
              <a:t>Paper Submission</a:t>
            </a:r>
            <a:endParaRPr lang="en-US" sz="800" dirty="0" smtClean="0"/>
          </a:p>
          <a:p>
            <a:r>
              <a:rPr lang="en-US" sz="800" b="1" dirty="0" smtClean="0"/>
              <a:t>Formatting Guidelines</a:t>
            </a:r>
            <a:r>
              <a:rPr lang="en-US" sz="800" dirty="0" smtClean="0"/>
              <a:t> </a:t>
            </a:r>
          </a:p>
          <a:p>
            <a:r>
              <a:rPr lang="en-US" sz="800" dirty="0" smtClean="0"/>
              <a:t>ACM-L 2010 proceedings will be part of the ER 2010 Workshop volume published by Springer-Verlag in the LNCS series. Thus, authors must submit manuscripts using the Springer-Verlag LNCS style for Lecture Notes in Computer Science. Refer to </a:t>
            </a:r>
            <a:r>
              <a:rPr lang="en-US" sz="800" dirty="0" smtClean="0">
                <a:hlinkClick r:id="rId4"/>
              </a:rPr>
              <a:t>http://www.springer.de/comp/lncs/authors.html</a:t>
            </a:r>
            <a:r>
              <a:rPr lang="en-US" sz="800" dirty="0" smtClean="0"/>
              <a:t> for style files and details. Papers in the final proceedings are strictly limited to 10 pages. Therefore, submitted papers should also not exceed 10 pages, but technical appendices, e.g. containing proofs, can be added to a submission. </a:t>
            </a:r>
            <a:br>
              <a:rPr lang="en-US" sz="800" dirty="0" smtClean="0"/>
            </a:br>
            <a:r>
              <a:rPr lang="en-US" sz="800" dirty="0" smtClean="0"/>
              <a:t> Papers must be in English, formatted in LNCS style and submitted as PDF-files. Submitted papers must be original and not submitted or accepted for publication in any other workshop, conference, or journal.</a:t>
            </a:r>
          </a:p>
          <a:p>
            <a:r>
              <a:rPr lang="en-US" sz="800" b="1" dirty="0" smtClean="0"/>
              <a:t>Submission Guidelines</a:t>
            </a:r>
            <a:r>
              <a:rPr lang="en-US" sz="800" dirty="0" smtClean="0"/>
              <a:t> </a:t>
            </a:r>
          </a:p>
          <a:p>
            <a:r>
              <a:rPr lang="en-US" sz="800" dirty="0" smtClean="0"/>
              <a:t>Submission to ACM-L 2010 will be by electronic mail, only, to all three workshop chairs to addresses below. Submission must be in PostScript or PDF format, by the due date. All correspondence with authors will be via e-mail. Please ensure that your submission includes an e-mail address for the corresponding author. </a:t>
            </a:r>
          </a:p>
          <a:p>
            <a:r>
              <a:rPr lang="en-US" sz="800" b="1" dirty="0" smtClean="0"/>
              <a:t>Workshop chairs and their e-mail addresses:</a:t>
            </a:r>
            <a:endParaRPr lang="en-US" sz="800" dirty="0" smtClean="0"/>
          </a:p>
          <a:p>
            <a:r>
              <a:rPr lang="en-US" sz="800" dirty="0" smtClean="0"/>
              <a:t>          Hannu Kangassalo;  University of Tampere, Finland; </a:t>
            </a:r>
            <a:r>
              <a:rPr lang="en-US" sz="800" dirty="0" smtClean="0">
                <a:hlinkClick r:id="rId5"/>
              </a:rPr>
              <a:t>hk@cs.uta.fi</a:t>
            </a:r>
            <a:r>
              <a:rPr lang="en-US" sz="800" dirty="0" smtClean="0"/>
              <a:t> </a:t>
            </a:r>
            <a:br>
              <a:rPr lang="en-US" sz="800" dirty="0" smtClean="0"/>
            </a:br>
            <a:r>
              <a:rPr lang="en-US" sz="800" dirty="0" smtClean="0"/>
              <a:t>          Salvatore T. March;  Vanderbilt University, U.S.A; </a:t>
            </a:r>
            <a:r>
              <a:rPr lang="en-US" sz="800" dirty="0" smtClean="0">
                <a:hlinkClick r:id="rId6"/>
              </a:rPr>
              <a:t>Sal.March@owen.vanderbilt.edu</a:t>
            </a:r>
            <a:r>
              <a:rPr lang="en-US" sz="800" dirty="0" smtClean="0"/>
              <a:t> </a:t>
            </a:r>
            <a:br>
              <a:rPr lang="en-US" sz="800" dirty="0" smtClean="0"/>
            </a:br>
            <a:r>
              <a:rPr lang="en-US" sz="800" dirty="0" smtClean="0"/>
              <a:t>          Leah Y Wong;  SPAWARSYSCEN Pacific, U.S.A; </a:t>
            </a:r>
            <a:r>
              <a:rPr lang="en-US" sz="800" dirty="0" smtClean="0">
                <a:hlinkClick r:id="rId7"/>
              </a:rPr>
              <a:t>leah.wong@navy.mil</a:t>
            </a:r>
            <a:endParaRPr lang="en-US" sz="800" dirty="0" smtClean="0"/>
          </a:p>
          <a:p>
            <a:r>
              <a:rPr lang="en-US" sz="800" b="1" dirty="0" smtClean="0"/>
              <a:t>PROGRAM COMMITTEE MEMBERS (to be extended) </a:t>
            </a:r>
            <a:endParaRPr lang="en-US" sz="800" dirty="0" smtClean="0"/>
          </a:p>
          <a:p>
            <a:r>
              <a:rPr lang="en-US" sz="800" dirty="0" smtClean="0"/>
              <a:t>Stefano Borgo, Laboratory for Applied Ontology, ISTC-CNR, Italy </a:t>
            </a:r>
            <a:br>
              <a:rPr lang="en-US" sz="800" dirty="0" smtClean="0"/>
            </a:br>
            <a:r>
              <a:rPr lang="en-US" sz="800" dirty="0" smtClean="0"/>
              <a:t>Alfredo Cuzzocrea, University of Calabria, Italy </a:t>
            </a:r>
            <a:br>
              <a:rPr lang="en-US" sz="800" dirty="0" smtClean="0"/>
            </a:br>
            <a:r>
              <a:rPr lang="en-US" sz="800" dirty="0" smtClean="0"/>
              <a:t>Giancarlo Guizzardi, Universidade Federal do Espírito Santo, Brazil </a:t>
            </a:r>
            <a:br>
              <a:rPr lang="en-US" sz="800" dirty="0" smtClean="0"/>
            </a:br>
            <a:r>
              <a:rPr lang="en-US" sz="800" dirty="0" smtClean="0"/>
              <a:t>Raymond A Liuzzi, Raymond Technologies, USA </a:t>
            </a:r>
            <a:br>
              <a:rPr lang="en-US" sz="800" dirty="0" smtClean="0"/>
            </a:br>
            <a:r>
              <a:rPr lang="en-US" sz="800" dirty="0" smtClean="0"/>
              <a:t>Jari Palomäki, Tampere University of Technology/Pori, Finland </a:t>
            </a:r>
            <a:br>
              <a:rPr lang="en-US" sz="800" dirty="0" smtClean="0"/>
            </a:br>
            <a:r>
              <a:rPr lang="en-US" sz="800" dirty="0" smtClean="0"/>
              <a:t>Oscar Pastor, Valencia University of Technology, Spain </a:t>
            </a:r>
            <a:br>
              <a:rPr lang="en-US" sz="800" dirty="0" smtClean="0"/>
            </a:br>
            <a:r>
              <a:rPr lang="en-US" sz="800" dirty="0" smtClean="0"/>
              <a:t>Sudha Ram, University of Arizona, USA </a:t>
            </a:r>
            <a:br>
              <a:rPr lang="en-US" sz="800" dirty="0" smtClean="0"/>
            </a:br>
            <a:r>
              <a:rPr lang="en-US" sz="800" dirty="0" smtClean="0"/>
              <a:t>Laura Spinsanti, LBD lab ? EPFL, Swizerland </a:t>
            </a:r>
            <a:br>
              <a:rPr lang="en-US" sz="800" dirty="0" smtClean="0"/>
            </a:br>
            <a:r>
              <a:rPr lang="en-US" sz="800" dirty="0" smtClean="0"/>
              <a:t>Il-Yeol Song, Drexel University, USA </a:t>
            </a:r>
            <a:br>
              <a:rPr lang="en-US" sz="800" dirty="0" smtClean="0"/>
            </a:br>
            <a:r>
              <a:rPr lang="en-US" sz="800" dirty="0" smtClean="0"/>
              <a:t>Bernhard Thalheim, Christian Albrechts University Kiel, Germany </a:t>
            </a:r>
            <a:br>
              <a:rPr lang="en-US" sz="800" dirty="0" smtClean="0"/>
            </a:br>
            <a:endParaRPr lang="en-US" sz="800" dirty="0" smtClean="0"/>
          </a:p>
          <a:p>
            <a:r>
              <a:rPr lang="en-US" sz="800" b="1" dirty="0" smtClean="0"/>
              <a:t>Related Links</a:t>
            </a:r>
          </a:p>
          <a:p>
            <a:r>
              <a:rPr lang="en-US" sz="800" dirty="0" smtClean="0">
                <a:hlinkClick r:id="rId8"/>
              </a:rPr>
              <a:t>ER 2010</a:t>
            </a:r>
            <a:endParaRPr lang="en-US" sz="800" dirty="0" smtClean="0"/>
          </a:p>
          <a:p>
            <a:r>
              <a:rPr lang="en-US" sz="800" dirty="0" smtClean="0">
                <a:hlinkClick r:id="rId9"/>
              </a:rPr>
              <a:t>University of Tampere</a:t>
            </a:r>
            <a:endParaRPr lang="en-US" sz="800" dirty="0" smtClean="0"/>
          </a:p>
          <a:p>
            <a:r>
              <a:rPr lang="en-US" sz="800" dirty="0" smtClean="0"/>
              <a:t>©2010 Department of Computer Sciences. Tampere Finland </a:t>
            </a:r>
          </a:p>
          <a:p>
            <a:endParaRPr lang="en-US" sz="800" dirty="0"/>
          </a:p>
        </p:txBody>
      </p:sp>
      <p:sp>
        <p:nvSpPr>
          <p:cNvPr id="3" name="TextBox 2"/>
          <p:cNvSpPr txBox="1"/>
          <p:nvPr/>
        </p:nvSpPr>
        <p:spPr>
          <a:xfrm>
            <a:off x="1219200" y="457200"/>
            <a:ext cx="1012713" cy="461665"/>
          </a:xfrm>
          <a:prstGeom prst="rect">
            <a:avLst/>
          </a:prstGeom>
          <a:solidFill>
            <a:srgbClr val="FF0000"/>
          </a:solidFill>
        </p:spPr>
        <p:txBody>
          <a:bodyPr wrap="none" rtlCol="0">
            <a:spAutoFit/>
          </a:bodyPr>
          <a:lstStyle/>
          <a:p>
            <a:r>
              <a:rPr lang="en-US" sz="2400" dirty="0" smtClean="0"/>
              <a:t>Active</a:t>
            </a:r>
            <a:endParaRPr lang="en-US" sz="2400" dirty="0"/>
          </a:p>
        </p:txBody>
      </p:sp>
      <p:cxnSp>
        <p:nvCxnSpPr>
          <p:cNvPr id="5" name="Straight Connector 4"/>
          <p:cNvCxnSpPr/>
          <p:nvPr/>
        </p:nvCxnSpPr>
        <p:spPr>
          <a:xfrm rot="16200000" flipV="1">
            <a:off x="1600201" y="914400"/>
            <a:ext cx="457201" cy="3048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53000" y="685800"/>
            <a:ext cx="1376274" cy="461665"/>
          </a:xfrm>
          <a:prstGeom prst="rect">
            <a:avLst/>
          </a:prstGeom>
          <a:solidFill>
            <a:srgbClr val="FF0000"/>
          </a:solidFill>
        </p:spPr>
        <p:txBody>
          <a:bodyPr wrap="none" rtlCol="0">
            <a:spAutoFit/>
          </a:bodyPr>
          <a:lstStyle/>
          <a:p>
            <a:r>
              <a:rPr lang="en-US" sz="2400" dirty="0" smtClean="0"/>
              <a:t>Learning</a:t>
            </a:r>
            <a:endParaRPr lang="en-US" sz="2400" dirty="0"/>
          </a:p>
        </p:txBody>
      </p:sp>
      <p:cxnSp>
        <p:nvCxnSpPr>
          <p:cNvPr id="8" name="Straight Connector 7"/>
          <p:cNvCxnSpPr/>
          <p:nvPr/>
        </p:nvCxnSpPr>
        <p:spPr>
          <a:xfrm rot="10800000" flipV="1">
            <a:off x="3657600" y="1066800"/>
            <a:ext cx="14478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152400"/>
            <a:ext cx="1700915" cy="461665"/>
          </a:xfrm>
          <a:prstGeom prst="rect">
            <a:avLst/>
          </a:prstGeom>
          <a:solidFill>
            <a:srgbClr val="FF0000"/>
          </a:solidFill>
        </p:spPr>
        <p:txBody>
          <a:bodyPr wrap="none" rtlCol="0">
            <a:spAutoFit/>
          </a:bodyPr>
          <a:lstStyle/>
          <a:p>
            <a:r>
              <a:rPr lang="en-US" sz="2400" dirty="0" smtClean="0"/>
              <a:t>Conceptual</a:t>
            </a:r>
            <a:endParaRPr lang="en-US" sz="2400" dirty="0"/>
          </a:p>
        </p:txBody>
      </p:sp>
      <p:cxnSp>
        <p:nvCxnSpPr>
          <p:cNvPr id="14" name="Straight Connector 13"/>
          <p:cNvCxnSpPr/>
          <p:nvPr/>
        </p:nvCxnSpPr>
        <p:spPr>
          <a:xfrm rot="5400000">
            <a:off x="2324100" y="647700"/>
            <a:ext cx="7620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600" y="2438400"/>
            <a:ext cx="1619611" cy="461665"/>
          </a:xfrm>
          <a:prstGeom prst="rect">
            <a:avLst/>
          </a:prstGeom>
          <a:solidFill>
            <a:srgbClr val="FF0000"/>
          </a:solidFill>
        </p:spPr>
        <p:txBody>
          <a:bodyPr wrap="none" rtlCol="0">
            <a:spAutoFit/>
          </a:bodyPr>
          <a:lstStyle/>
          <a:p>
            <a:r>
              <a:rPr lang="en-US" sz="2400" dirty="0" smtClean="0"/>
              <a:t>framework</a:t>
            </a:r>
            <a:endParaRPr lang="en-US" sz="2400" dirty="0"/>
          </a:p>
        </p:txBody>
      </p:sp>
      <p:cxnSp>
        <p:nvCxnSpPr>
          <p:cNvPr id="17" name="Straight Connector 16"/>
          <p:cNvCxnSpPr/>
          <p:nvPr/>
        </p:nvCxnSpPr>
        <p:spPr>
          <a:xfrm rot="16200000" flipH="1">
            <a:off x="914400" y="1905000"/>
            <a:ext cx="7620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0" y="2209800"/>
            <a:ext cx="2536207" cy="461665"/>
          </a:xfrm>
          <a:prstGeom prst="rect">
            <a:avLst/>
          </a:prstGeom>
          <a:solidFill>
            <a:srgbClr val="FF0000"/>
          </a:solidFill>
        </p:spPr>
        <p:txBody>
          <a:bodyPr wrap="none" rtlCol="0">
            <a:spAutoFit/>
          </a:bodyPr>
          <a:lstStyle/>
          <a:p>
            <a:r>
              <a:rPr lang="en-US" sz="2400" dirty="0" smtClean="0"/>
              <a:t>human cognition</a:t>
            </a:r>
            <a:endParaRPr lang="en-US" sz="2400" dirty="0"/>
          </a:p>
        </p:txBody>
      </p:sp>
      <p:cxnSp>
        <p:nvCxnSpPr>
          <p:cNvPr id="20" name="Straight Connector 19"/>
          <p:cNvCxnSpPr/>
          <p:nvPr/>
        </p:nvCxnSpPr>
        <p:spPr>
          <a:xfrm rot="5400000">
            <a:off x="6134100" y="1790700"/>
            <a:ext cx="5334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400" y="2819400"/>
            <a:ext cx="1955985" cy="461665"/>
          </a:xfrm>
          <a:prstGeom prst="rect">
            <a:avLst/>
          </a:prstGeom>
          <a:solidFill>
            <a:srgbClr val="FF0000"/>
          </a:solidFill>
        </p:spPr>
        <p:txBody>
          <a:bodyPr wrap="none" rtlCol="0">
            <a:spAutoFit/>
          </a:bodyPr>
          <a:lstStyle/>
          <a:p>
            <a:r>
              <a:rPr lang="en-US" sz="2400" dirty="0" smtClean="0"/>
              <a:t>learning base</a:t>
            </a:r>
            <a:endParaRPr lang="en-US" sz="2400" dirty="0"/>
          </a:p>
        </p:txBody>
      </p:sp>
      <p:cxnSp>
        <p:nvCxnSpPr>
          <p:cNvPr id="23" name="Straight Connector 22"/>
          <p:cNvCxnSpPr/>
          <p:nvPr/>
        </p:nvCxnSpPr>
        <p:spPr>
          <a:xfrm rot="16200000" flipH="1">
            <a:off x="7772400" y="2133600"/>
            <a:ext cx="12192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10000" y="3048000"/>
            <a:ext cx="2991203" cy="461665"/>
          </a:xfrm>
          <a:prstGeom prst="rect">
            <a:avLst/>
          </a:prstGeom>
          <a:solidFill>
            <a:srgbClr val="FF0000"/>
          </a:solidFill>
        </p:spPr>
        <p:txBody>
          <a:bodyPr wrap="none" rtlCol="0">
            <a:spAutoFit/>
          </a:bodyPr>
          <a:lstStyle/>
          <a:p>
            <a:r>
              <a:rPr lang="en-US" sz="2400" dirty="0" smtClean="0"/>
              <a:t>complex applications</a:t>
            </a:r>
            <a:endParaRPr lang="en-US" sz="2400" dirty="0"/>
          </a:p>
        </p:txBody>
      </p:sp>
      <p:cxnSp>
        <p:nvCxnSpPr>
          <p:cNvPr id="26" name="Straight Connector 25"/>
          <p:cNvCxnSpPr/>
          <p:nvPr/>
        </p:nvCxnSpPr>
        <p:spPr>
          <a:xfrm>
            <a:off x="1905000" y="1828800"/>
            <a:ext cx="2895600" cy="129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600" y="3124200"/>
            <a:ext cx="864339" cy="461665"/>
          </a:xfrm>
          <a:prstGeom prst="rect">
            <a:avLst/>
          </a:prstGeom>
          <a:solidFill>
            <a:srgbClr val="FF0000"/>
          </a:solidFill>
        </p:spPr>
        <p:txBody>
          <a:bodyPr wrap="none" rtlCol="0">
            <a:spAutoFit/>
          </a:bodyPr>
          <a:lstStyle/>
          <a:p>
            <a:r>
              <a:rPr lang="en-US" sz="2400" dirty="0" smtClean="0"/>
              <a:t>learn</a:t>
            </a:r>
            <a:endParaRPr lang="en-US" sz="2400" dirty="0"/>
          </a:p>
        </p:txBody>
      </p:sp>
      <p:cxnSp>
        <p:nvCxnSpPr>
          <p:cNvPr id="29" name="Straight Connector 28"/>
          <p:cNvCxnSpPr/>
          <p:nvPr/>
        </p:nvCxnSpPr>
        <p:spPr>
          <a:xfrm rot="5400000">
            <a:off x="-152400" y="2514600"/>
            <a:ext cx="12954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352800" y="1905000"/>
            <a:ext cx="769763" cy="461665"/>
          </a:xfrm>
          <a:prstGeom prst="rect">
            <a:avLst/>
          </a:prstGeom>
          <a:solidFill>
            <a:srgbClr val="FF0000"/>
          </a:solidFill>
        </p:spPr>
        <p:txBody>
          <a:bodyPr wrap="none" rtlCol="0">
            <a:spAutoFit/>
          </a:bodyPr>
          <a:lstStyle/>
          <a:p>
            <a:r>
              <a:rPr lang="en-US" sz="2400" dirty="0" smtClean="0"/>
              <a:t>plan</a:t>
            </a:r>
            <a:endParaRPr lang="en-US" sz="2400" dirty="0"/>
          </a:p>
        </p:txBody>
      </p:sp>
      <p:cxnSp>
        <p:nvCxnSpPr>
          <p:cNvPr id="32" name="Straight Connector 31"/>
          <p:cNvCxnSpPr/>
          <p:nvPr/>
        </p:nvCxnSpPr>
        <p:spPr>
          <a:xfrm>
            <a:off x="2667000" y="1905000"/>
            <a:ext cx="76200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86600" y="914400"/>
            <a:ext cx="1448986" cy="461665"/>
          </a:xfrm>
          <a:prstGeom prst="rect">
            <a:avLst/>
          </a:prstGeom>
          <a:solidFill>
            <a:srgbClr val="FF0000"/>
          </a:solidFill>
        </p:spPr>
        <p:txBody>
          <a:bodyPr wrap="none" rtlCol="0">
            <a:spAutoFit/>
          </a:bodyPr>
          <a:lstStyle/>
          <a:p>
            <a:r>
              <a:rPr lang="en-US" sz="2400" dirty="0" smtClean="0"/>
              <a:t>paradigm</a:t>
            </a:r>
            <a:endParaRPr lang="en-US" sz="2400" dirty="0"/>
          </a:p>
        </p:txBody>
      </p:sp>
      <p:cxnSp>
        <p:nvCxnSpPr>
          <p:cNvPr id="36" name="Straight Connector 35"/>
          <p:cNvCxnSpPr/>
          <p:nvPr/>
        </p:nvCxnSpPr>
        <p:spPr>
          <a:xfrm flipV="1">
            <a:off x="7010400" y="1295400"/>
            <a:ext cx="6096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38400" y="2743200"/>
            <a:ext cx="807016" cy="461665"/>
          </a:xfrm>
          <a:prstGeom prst="rect">
            <a:avLst/>
          </a:prstGeom>
          <a:solidFill>
            <a:srgbClr val="FF0000"/>
          </a:solidFill>
        </p:spPr>
        <p:txBody>
          <a:bodyPr wrap="none" rtlCol="0">
            <a:spAutoFit/>
          </a:bodyPr>
          <a:lstStyle/>
          <a:p>
            <a:r>
              <a:rPr lang="en-US" sz="2400" dirty="0" smtClean="0"/>
              <a:t>cope</a:t>
            </a:r>
            <a:endParaRPr lang="en-US" sz="2400" dirty="0"/>
          </a:p>
        </p:txBody>
      </p:sp>
      <p:cxnSp>
        <p:nvCxnSpPr>
          <p:cNvPr id="41" name="Straight Connector 40"/>
          <p:cNvCxnSpPr/>
          <p:nvPr/>
        </p:nvCxnSpPr>
        <p:spPr>
          <a:xfrm>
            <a:off x="1524000" y="1905000"/>
            <a:ext cx="1524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19600" y="152400"/>
            <a:ext cx="1456232" cy="461665"/>
          </a:xfrm>
          <a:prstGeom prst="rect">
            <a:avLst/>
          </a:prstGeom>
          <a:solidFill>
            <a:srgbClr val="FF0000"/>
          </a:solidFill>
        </p:spPr>
        <p:txBody>
          <a:bodyPr wrap="none" rtlCol="0">
            <a:spAutoFit/>
          </a:bodyPr>
          <a:lstStyle/>
          <a:p>
            <a:r>
              <a:rPr lang="en-US" sz="2400" dirty="0" smtClean="0"/>
              <a:t>Modeling</a:t>
            </a:r>
            <a:endParaRPr lang="en-US" sz="2400" dirty="0"/>
          </a:p>
        </p:txBody>
      </p:sp>
      <p:cxnSp>
        <p:nvCxnSpPr>
          <p:cNvPr id="51" name="Straight Connector 50"/>
          <p:cNvCxnSpPr/>
          <p:nvPr/>
        </p:nvCxnSpPr>
        <p:spPr>
          <a:xfrm rot="10800000" flipV="1">
            <a:off x="2971800" y="533400"/>
            <a:ext cx="18288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981200" y="3886200"/>
            <a:ext cx="3727495" cy="461665"/>
          </a:xfrm>
          <a:prstGeom prst="rect">
            <a:avLst/>
          </a:prstGeom>
          <a:solidFill>
            <a:srgbClr val="FF0000"/>
          </a:solidFill>
        </p:spPr>
        <p:txBody>
          <a:bodyPr wrap="none" rtlCol="0">
            <a:spAutoFit/>
          </a:bodyPr>
          <a:lstStyle/>
          <a:p>
            <a:r>
              <a:rPr lang="en-US" sz="2400" dirty="0" smtClean="0"/>
              <a:t>Theory of human concepts</a:t>
            </a:r>
            <a:endParaRPr lang="en-US" sz="2400" dirty="0"/>
          </a:p>
        </p:txBody>
      </p:sp>
      <p:cxnSp>
        <p:nvCxnSpPr>
          <p:cNvPr id="56" name="Straight Connector 55"/>
          <p:cNvCxnSpPr/>
          <p:nvPr/>
        </p:nvCxnSpPr>
        <p:spPr>
          <a:xfrm rot="5400000">
            <a:off x="1066800" y="4419600"/>
            <a:ext cx="1676400" cy="137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971800" y="4495800"/>
            <a:ext cx="5730223" cy="461665"/>
          </a:xfrm>
          <a:prstGeom prst="rect">
            <a:avLst/>
          </a:prstGeom>
          <a:solidFill>
            <a:srgbClr val="FF0000"/>
          </a:solidFill>
        </p:spPr>
        <p:txBody>
          <a:bodyPr wrap="none" rtlCol="0">
            <a:spAutoFit/>
          </a:bodyPr>
          <a:lstStyle/>
          <a:p>
            <a:r>
              <a:rPr lang="en-US" sz="2400" dirty="0" smtClean="0"/>
              <a:t>Mathematical active conceptual modeling</a:t>
            </a:r>
            <a:endParaRPr lang="en-US" sz="2400" dirty="0"/>
          </a:p>
        </p:txBody>
      </p:sp>
      <p:cxnSp>
        <p:nvCxnSpPr>
          <p:cNvPr id="59" name="Straight Connector 58"/>
          <p:cNvCxnSpPr/>
          <p:nvPr/>
        </p:nvCxnSpPr>
        <p:spPr>
          <a:xfrm flipV="1">
            <a:off x="1295400" y="4876800"/>
            <a:ext cx="1981200" cy="137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962400" y="5105400"/>
            <a:ext cx="4500656" cy="461665"/>
          </a:xfrm>
          <a:prstGeom prst="rect">
            <a:avLst/>
          </a:prstGeom>
          <a:solidFill>
            <a:srgbClr val="FF0000"/>
          </a:solidFill>
        </p:spPr>
        <p:txBody>
          <a:bodyPr wrap="none" rtlCol="0">
            <a:spAutoFit/>
          </a:bodyPr>
          <a:lstStyle/>
          <a:p>
            <a:r>
              <a:rPr lang="en-US" sz="2400" dirty="0" smtClean="0"/>
              <a:t>Multi-level conceptual modeling</a:t>
            </a:r>
            <a:endParaRPr lang="en-US" sz="2400" dirty="0"/>
          </a:p>
        </p:txBody>
      </p:sp>
      <p:cxnSp>
        <p:nvCxnSpPr>
          <p:cNvPr id="62" name="Straight Connector 61"/>
          <p:cNvCxnSpPr>
            <a:endCxn id="60" idx="1"/>
          </p:cNvCxnSpPr>
          <p:nvPr/>
        </p:nvCxnSpPr>
        <p:spPr>
          <a:xfrm flipV="1">
            <a:off x="1676400" y="5336233"/>
            <a:ext cx="2286000" cy="988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352800" y="5791200"/>
            <a:ext cx="5389424" cy="461665"/>
          </a:xfrm>
          <a:prstGeom prst="rect">
            <a:avLst/>
          </a:prstGeom>
          <a:solidFill>
            <a:srgbClr val="FF0000"/>
          </a:solidFill>
        </p:spPr>
        <p:txBody>
          <a:bodyPr wrap="none" rtlCol="0">
            <a:spAutoFit/>
          </a:bodyPr>
          <a:lstStyle/>
          <a:p>
            <a:r>
              <a:rPr lang="en-US" sz="2400" dirty="0" smtClean="0"/>
              <a:t>Multi-perspective conceptual modeling</a:t>
            </a:r>
            <a:endParaRPr lang="en-US" sz="2400" dirty="0"/>
          </a:p>
        </p:txBody>
      </p:sp>
      <p:cxnSp>
        <p:nvCxnSpPr>
          <p:cNvPr id="71" name="Straight Connector 70"/>
          <p:cNvCxnSpPr/>
          <p:nvPr/>
        </p:nvCxnSpPr>
        <p:spPr>
          <a:xfrm flipV="1">
            <a:off x="2057400" y="6096000"/>
            <a:ext cx="13716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dirty="0" smtClean="0"/>
              <a:t>Some ABC’s of Learning and Populating Ontologies</a:t>
            </a:r>
            <a:endParaRPr lang="en-US" dirty="0"/>
          </a:p>
        </p:txBody>
      </p:sp>
      <p:sp>
        <p:nvSpPr>
          <p:cNvPr id="3" name="Content Placeholder 2"/>
          <p:cNvSpPr>
            <a:spLocks noGrp="1"/>
          </p:cNvSpPr>
          <p:nvPr>
            <p:ph idx="1"/>
          </p:nvPr>
        </p:nvSpPr>
        <p:spPr>
          <a:xfrm>
            <a:off x="457200" y="2514600"/>
            <a:ext cx="8229600" cy="3810000"/>
          </a:xfrm>
        </p:spPr>
        <p:txBody>
          <a:bodyPr>
            <a:normAutofit fontScale="92500"/>
          </a:bodyPr>
          <a:lstStyle/>
          <a:p>
            <a:pPr marL="484632" indent="-457200">
              <a:buFont typeface="+mj-lt"/>
              <a:buAutoNum type="arabicPeriod"/>
            </a:pPr>
            <a:r>
              <a:rPr lang="en-US" dirty="0" smtClean="0"/>
              <a:t>A teacher tells it (e.g., OntologyEditor)</a:t>
            </a:r>
          </a:p>
          <a:p>
            <a:pPr marL="484632" indent="-457200">
              <a:buFont typeface="+mj-lt"/>
              <a:buAutoNum type="arabicPeriod"/>
            </a:pPr>
            <a:r>
              <a:rPr lang="en-US" dirty="0" smtClean="0"/>
              <a:t>A teacher shows it a pattern (e.g., FOCIH)</a:t>
            </a:r>
          </a:p>
          <a:p>
            <a:pPr marL="484632" indent="-457200">
              <a:buFont typeface="+mj-lt"/>
              <a:buAutoNum type="arabicPeriod"/>
            </a:pPr>
            <a:r>
              <a:rPr lang="en-US" dirty="0" smtClean="0"/>
              <a:t>It understands structured documents (reverse engineering from RDB, OWL/RDF, and XML)</a:t>
            </a:r>
          </a:p>
          <a:p>
            <a:pPr marL="484632" indent="-457200">
              <a:buFont typeface="+mj-lt"/>
              <a:buAutoNum type="arabicPeriod"/>
            </a:pPr>
            <a:r>
              <a:rPr lang="en-US" dirty="0" smtClean="0"/>
              <a:t>It can often understand semi-structured documents (e.g., TISP, TAT)</a:t>
            </a:r>
          </a:p>
          <a:p>
            <a:pPr marL="484632" indent="-457200">
              <a:buFont typeface="+mj-lt"/>
              <a:buAutoNum type="arabicPeriod"/>
            </a:pPr>
            <a:r>
              <a:rPr lang="en-US" dirty="0" smtClean="0"/>
              <a:t>It knows how to piece together knowledge (e.g., TANGO)</a:t>
            </a:r>
          </a:p>
          <a:p>
            <a:pPr marL="484632" indent="-457200">
              <a:buFont typeface="+mj-lt"/>
              <a:buAutoNum type="arabicPeriod"/>
            </a:pPr>
            <a:r>
              <a:rPr lang="en-US" dirty="0" smtClean="0"/>
              <a:t>It can read, extract facts, and assimilate knowledge (e.g., OntoES)</a:t>
            </a:r>
          </a:p>
          <a:p>
            <a:endParaRPr lang="en-US" dirty="0"/>
          </a:p>
        </p:txBody>
      </p:sp>
      <p:sp>
        <p:nvSpPr>
          <p:cNvPr id="4" name="TextBox 3"/>
          <p:cNvSpPr txBox="1"/>
          <p:nvPr/>
        </p:nvSpPr>
        <p:spPr>
          <a:xfrm>
            <a:off x="7620000" y="6324600"/>
            <a:ext cx="934679" cy="369332"/>
          </a:xfrm>
          <a:prstGeom prst="rect">
            <a:avLst/>
          </a:prstGeom>
          <a:noFill/>
        </p:spPr>
        <p:txBody>
          <a:bodyPr wrap="none" rtlCol="0">
            <a:spAutoFit/>
          </a:bodyPr>
          <a:lstStyle/>
          <a:p>
            <a:r>
              <a:rPr lang="en-US" dirty="0" smtClean="0"/>
              <a:t>[ELL 11]</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686800" cy="1143000"/>
          </a:xfrm>
        </p:spPr>
        <p:txBody>
          <a:bodyPr>
            <a:noAutofit/>
          </a:bodyPr>
          <a:lstStyle/>
          <a:p>
            <a:r>
              <a:rPr lang="en-US" dirty="0" smtClean="0"/>
              <a:t>Formalization of Time-Stamped Populated Facts Enables Analysis</a:t>
            </a:r>
            <a:endParaRPr lang="en-US" dirty="0"/>
          </a:p>
        </p:txBody>
      </p:sp>
      <p:sp>
        <p:nvSpPr>
          <p:cNvPr id="3" name="Content Placeholder 2"/>
          <p:cNvSpPr>
            <a:spLocks noGrp="1"/>
          </p:cNvSpPr>
          <p:nvPr>
            <p:ph idx="1"/>
          </p:nvPr>
        </p:nvSpPr>
        <p:spPr>
          <a:xfrm>
            <a:off x="457200" y="2590800"/>
            <a:ext cx="8229600" cy="3886200"/>
          </a:xfrm>
        </p:spPr>
        <p:txBody>
          <a:bodyPr>
            <a:normAutofit lnSpcReduction="10000"/>
          </a:bodyPr>
          <a:lstStyle/>
          <a:p>
            <a:r>
              <a:rPr lang="en-US" dirty="0" smtClean="0"/>
              <a:t>Wide open (lots of ideas from many research areas)</a:t>
            </a:r>
          </a:p>
          <a:p>
            <a:pPr lvl="1"/>
            <a:r>
              <a:rPr lang="en-US" dirty="0" smtClean="0"/>
              <a:t>Statistical Analysis</a:t>
            </a:r>
          </a:p>
          <a:p>
            <a:pPr lvl="1"/>
            <a:r>
              <a:rPr lang="en-US" dirty="0" smtClean="0"/>
              <a:t>Data Mining</a:t>
            </a:r>
          </a:p>
          <a:p>
            <a:pPr lvl="1"/>
            <a:r>
              <a:rPr lang="en-US" dirty="0" smtClean="0"/>
              <a:t>KDD</a:t>
            </a:r>
          </a:p>
          <a:p>
            <a:pPr lvl="1"/>
            <a:r>
              <a:rPr lang="en-US" dirty="0" smtClean="0"/>
              <a:t>Decision Theory</a:t>
            </a:r>
          </a:p>
          <a:p>
            <a:pPr lvl="1"/>
            <a:r>
              <a:rPr lang="en-US" dirty="0" smtClean="0"/>
              <a:t>AI Planning</a:t>
            </a:r>
          </a:p>
          <a:p>
            <a:pPr lvl="1"/>
            <a:r>
              <a:rPr lang="en-US" dirty="0" smtClean="0"/>
              <a:t>…</a:t>
            </a:r>
          </a:p>
          <a:p>
            <a:r>
              <a:rPr lang="en-US" dirty="0" smtClean="0"/>
              <a:t>What-if Analysis</a:t>
            </a:r>
          </a:p>
          <a:p>
            <a:r>
              <a:rPr lang="en-US" dirty="0" smtClean="0"/>
              <a:t>Situation Monitoring</a:t>
            </a:r>
          </a:p>
          <a:p>
            <a:pPr>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dirty="0" smtClean="0"/>
              <a:t>Learning, Planning, Predicting</a:t>
            </a:r>
            <a:endParaRPr lang="en-US" dirty="0"/>
          </a:p>
        </p:txBody>
      </p:sp>
      <p:sp>
        <p:nvSpPr>
          <p:cNvPr id="3" name="Content Placeholder 2"/>
          <p:cNvSpPr>
            <a:spLocks noGrp="1"/>
          </p:cNvSpPr>
          <p:nvPr>
            <p:ph idx="1"/>
          </p:nvPr>
        </p:nvSpPr>
        <p:spPr>
          <a:xfrm>
            <a:off x="304800" y="1828800"/>
            <a:ext cx="8610600" cy="4572000"/>
          </a:xfrm>
        </p:spPr>
        <p:txBody>
          <a:bodyPr>
            <a:normAutofit fontScale="92500" lnSpcReduction="20000"/>
          </a:bodyPr>
          <a:lstStyle/>
          <a:p>
            <a:r>
              <a:rPr lang="en-US" dirty="0" smtClean="0"/>
              <a:t>Learning</a:t>
            </a:r>
          </a:p>
          <a:p>
            <a:pPr lvl="1"/>
            <a:r>
              <a:rPr lang="en-US" dirty="0" smtClean="0"/>
              <a:t>“A machine learns if it improves performance on some task in the presence of data.” [Mitchell, 1997]</a:t>
            </a:r>
          </a:p>
          <a:p>
            <a:pPr lvl="1"/>
            <a:r>
              <a:rPr lang="en-US" dirty="0" smtClean="0"/>
              <a:t>Does ACM-L lead to new ways to think about machine-learning?</a:t>
            </a:r>
          </a:p>
          <a:p>
            <a:pPr marL="880110" lvl="1" indent="-514350">
              <a:buNone/>
            </a:pPr>
            <a:endParaRPr lang="en-US" dirty="0" smtClean="0"/>
          </a:p>
          <a:p>
            <a:r>
              <a:rPr lang="en-US" dirty="0" smtClean="0"/>
              <a:t>Planning</a:t>
            </a:r>
          </a:p>
          <a:p>
            <a:pPr lvl="1"/>
            <a:r>
              <a:rPr lang="en-US" dirty="0" smtClean="0"/>
              <a:t>Can we automate planning for ACM-L? [GNT 04]</a:t>
            </a:r>
          </a:p>
          <a:p>
            <a:pPr lvl="1"/>
            <a:r>
              <a:rPr lang="en-US" dirty="0" smtClean="0"/>
              <a:t>Particularly, can we automate planning in the face of uncertainty? [Bryce 07]</a:t>
            </a:r>
          </a:p>
          <a:p>
            <a:pPr lvl="1">
              <a:buNone/>
            </a:pPr>
            <a:endParaRPr lang="en-US" dirty="0" smtClean="0"/>
          </a:p>
          <a:p>
            <a:r>
              <a:rPr lang="en-US" dirty="0" smtClean="0"/>
              <a:t>Predicting</a:t>
            </a:r>
          </a:p>
          <a:p>
            <a:pPr lvl="1"/>
            <a:r>
              <a:rPr lang="en-US" dirty="0" smtClean="0"/>
              <a:t>Are events such as earthquakes predictable? [Kagan 97]</a:t>
            </a:r>
          </a:p>
          <a:p>
            <a:pPr lvl="1"/>
            <a:r>
              <a:rPr lang="en-US" dirty="0" smtClean="0"/>
              <a:t>Can we automate learning to predict?</a:t>
            </a:r>
          </a:p>
          <a:p>
            <a:pPr marL="484632" indent="-45720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Challenges</a:t>
            </a:r>
            <a:endParaRPr lang="en-US" dirty="0"/>
          </a:p>
        </p:txBody>
      </p:sp>
      <p:sp>
        <p:nvSpPr>
          <p:cNvPr id="3" name="Content Placeholder 2"/>
          <p:cNvSpPr>
            <a:spLocks noGrp="1"/>
          </p:cNvSpPr>
          <p:nvPr>
            <p:ph idx="1"/>
          </p:nvPr>
        </p:nvSpPr>
        <p:spPr>
          <a:xfrm>
            <a:off x="228600" y="1935480"/>
            <a:ext cx="8686800" cy="4236720"/>
          </a:xfrm>
        </p:spPr>
        <p:txBody>
          <a:bodyPr>
            <a:normAutofit/>
          </a:bodyPr>
          <a:lstStyle/>
          <a:p>
            <a:r>
              <a:rPr lang="en-US" dirty="0" smtClean="0"/>
              <a:t>Short term</a:t>
            </a:r>
          </a:p>
          <a:p>
            <a:pPr lvl="1"/>
            <a:r>
              <a:rPr lang="en-US" dirty="0" smtClean="0"/>
              <a:t>Information extraction</a:t>
            </a:r>
          </a:p>
          <a:p>
            <a:pPr lvl="1"/>
            <a:r>
              <a:rPr lang="en-US" dirty="0" smtClean="0"/>
              <a:t>Automated organization &amp; information integration</a:t>
            </a:r>
          </a:p>
          <a:p>
            <a:pPr lvl="1"/>
            <a:r>
              <a:rPr lang="en-US" dirty="0" smtClean="0"/>
              <a:t>Knowledge-bundle building</a:t>
            </a:r>
          </a:p>
          <a:p>
            <a:pPr lvl="1"/>
            <a:r>
              <a:rPr lang="en-US" dirty="0" smtClean="0"/>
              <a:t>Example: recent IARPA initiative</a:t>
            </a:r>
          </a:p>
          <a:p>
            <a:pPr lvl="1"/>
            <a:endParaRPr lang="en-US" dirty="0" smtClean="0"/>
          </a:p>
          <a:p>
            <a:r>
              <a:rPr lang="en-US" dirty="0" smtClean="0"/>
              <a:t>Long term</a:t>
            </a:r>
          </a:p>
          <a:p>
            <a:pPr lvl="1"/>
            <a:r>
              <a:rPr lang="en-US" dirty="0" smtClean="0"/>
              <a:t>“De-wizardize” ACM-L: make interesting aspects of it work</a:t>
            </a:r>
          </a:p>
          <a:p>
            <a:pPr lvl="1"/>
            <a:r>
              <a:rPr lang="en-US" dirty="0" smtClean="0"/>
              <a:t>Keep the ACM-L dream alive: work toward its realization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Challenges</a:t>
            </a:r>
            <a:endParaRPr lang="en-US" dirty="0"/>
          </a:p>
        </p:txBody>
      </p:sp>
      <p:sp>
        <p:nvSpPr>
          <p:cNvPr id="3" name="Content Placeholder 2"/>
          <p:cNvSpPr>
            <a:spLocks noGrp="1"/>
          </p:cNvSpPr>
          <p:nvPr>
            <p:ph idx="1"/>
          </p:nvPr>
        </p:nvSpPr>
        <p:spPr>
          <a:xfrm>
            <a:off x="228600" y="1935480"/>
            <a:ext cx="8686800" cy="4236720"/>
          </a:xfrm>
        </p:spPr>
        <p:txBody>
          <a:bodyPr>
            <a:normAutofit/>
          </a:bodyPr>
          <a:lstStyle/>
          <a:p>
            <a:r>
              <a:rPr lang="en-US" dirty="0" smtClean="0"/>
              <a:t>Short term</a:t>
            </a:r>
          </a:p>
          <a:p>
            <a:pPr lvl="1"/>
            <a:r>
              <a:rPr lang="en-US" dirty="0" smtClean="0"/>
              <a:t>Information extraction</a:t>
            </a:r>
          </a:p>
          <a:p>
            <a:pPr lvl="1"/>
            <a:r>
              <a:rPr lang="en-US" dirty="0" smtClean="0"/>
              <a:t>Automated organization &amp; information integration</a:t>
            </a:r>
          </a:p>
          <a:p>
            <a:pPr lvl="1"/>
            <a:r>
              <a:rPr lang="en-US" dirty="0" smtClean="0"/>
              <a:t>Knowledge-bundle building</a:t>
            </a:r>
          </a:p>
          <a:p>
            <a:pPr lvl="1"/>
            <a:r>
              <a:rPr lang="en-US" dirty="0" smtClean="0"/>
              <a:t>Example: recent IARPA initiative</a:t>
            </a:r>
          </a:p>
          <a:p>
            <a:pPr lvl="1"/>
            <a:endParaRPr lang="en-US" dirty="0" smtClean="0"/>
          </a:p>
          <a:p>
            <a:r>
              <a:rPr lang="en-US" dirty="0" smtClean="0"/>
              <a:t>Long term</a:t>
            </a:r>
          </a:p>
          <a:p>
            <a:pPr lvl="1"/>
            <a:r>
              <a:rPr lang="en-US" dirty="0" smtClean="0"/>
              <a:t>“De-wizardize” ACM-L: make interesting aspects of it work</a:t>
            </a:r>
          </a:p>
          <a:p>
            <a:pPr lvl="1"/>
            <a:r>
              <a:rPr lang="en-US" dirty="0" smtClean="0"/>
              <a:t>Keep the ACM-L dream alive: work toward its realization</a:t>
            </a:r>
          </a:p>
        </p:txBody>
      </p:sp>
      <p:sp>
        <p:nvSpPr>
          <p:cNvPr id="5" name="Cloud Callout 4"/>
          <p:cNvSpPr/>
          <p:nvPr/>
        </p:nvSpPr>
        <p:spPr>
          <a:xfrm>
            <a:off x="1600200" y="152400"/>
            <a:ext cx="7543800" cy="6324600"/>
          </a:xfrm>
          <a:prstGeom prst="cloudCallout">
            <a:avLst>
              <a:gd name="adj1" fmla="val -55863"/>
              <a:gd name="adj2" fmla="val 983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t>Intelligence analysts must </a:t>
            </a:r>
            <a:r>
              <a:rPr lang="en-US" sz="1200" dirty="0" smtClean="0">
                <a:solidFill>
                  <a:schemeClr val="accent3">
                    <a:lumMod val="60000"/>
                    <a:lumOff val="40000"/>
                  </a:schemeClr>
                </a:solidFill>
              </a:rPr>
              <a:t>gather and analyze information </a:t>
            </a:r>
            <a:r>
              <a:rPr lang="en-US" sz="1200" dirty="0" smtClean="0"/>
              <a:t>from a </a:t>
            </a:r>
            <a:r>
              <a:rPr lang="en-US" sz="1200" dirty="0" smtClean="0">
                <a:solidFill>
                  <a:schemeClr val="accent3">
                    <a:lumMod val="60000"/>
                    <a:lumOff val="40000"/>
                  </a:schemeClr>
                </a:solidFill>
              </a:rPr>
              <a:t>wide variety of data sets that include: general references, news, technical journals and reports, geospatial data, entity databases, internal reports and more</a:t>
            </a:r>
            <a:r>
              <a:rPr lang="en-US" sz="1200" dirty="0" smtClean="0"/>
              <a:t>. The different terminologies, formats, data models, and contexts make it difficult to perform advanced analytic tasks across different data sets.</a:t>
            </a:r>
          </a:p>
          <a:p>
            <a:r>
              <a:rPr lang="en-US" sz="1200" dirty="0" smtClean="0"/>
              <a:t>If there are only a small, fixed number of data sets involved in an intelligence problem, then it may be practical to map all of the data sets to a common data model and to develop specialized analytic tools tailored to the problem. However, if the problem changes over time, the </a:t>
            </a:r>
            <a:r>
              <a:rPr lang="en-US" sz="1200" dirty="0" smtClean="0">
                <a:solidFill>
                  <a:schemeClr val="accent3">
                    <a:lumMod val="60000"/>
                    <a:lumOff val="40000"/>
                  </a:schemeClr>
                </a:solidFill>
              </a:rPr>
              <a:t>data sets are large or numerous</a:t>
            </a:r>
            <a:r>
              <a:rPr lang="en-US" sz="1200" dirty="0" smtClean="0"/>
              <a:t>, or there are </a:t>
            </a:r>
            <a:r>
              <a:rPr lang="en-US" sz="1200" dirty="0" smtClean="0">
                <a:solidFill>
                  <a:schemeClr val="accent3">
                    <a:lumMod val="60000"/>
                    <a:lumOff val="40000"/>
                  </a:schemeClr>
                </a:solidFill>
              </a:rPr>
              <a:t>new data sets that need to be integrated with those already in use</a:t>
            </a:r>
            <a:r>
              <a:rPr lang="en-US" sz="1200" dirty="0" smtClean="0"/>
              <a:t>, then a new approach is required. The focus of the KDD program is to develop novel approaches that will enable the intelligence analyst to effectively derive actionable intelligence from multiple, large, disparate sources of information, to include newly available data sets previously unknown to the analyst.</a:t>
            </a:r>
          </a:p>
          <a:p>
            <a:r>
              <a:rPr lang="en-US" sz="1200" dirty="0" smtClean="0"/>
              <a:t>The ability to </a:t>
            </a:r>
            <a:r>
              <a:rPr lang="en-US" sz="1200" dirty="0" smtClean="0">
                <a:solidFill>
                  <a:schemeClr val="accent3">
                    <a:lumMod val="60000"/>
                    <a:lumOff val="40000"/>
                  </a:schemeClr>
                </a:solidFill>
              </a:rPr>
              <a:t>quickly produce </a:t>
            </a:r>
            <a:r>
              <a:rPr lang="en-US" sz="1200" dirty="0" smtClean="0"/>
              <a:t>actionable intelligence from unanticipated, multiple, varied data sets </a:t>
            </a:r>
            <a:r>
              <a:rPr lang="en-US" sz="1200" dirty="0" smtClean="0">
                <a:solidFill>
                  <a:schemeClr val="accent3">
                    <a:lumMod val="60000"/>
                    <a:lumOff val="40000"/>
                  </a:schemeClr>
                </a:solidFill>
              </a:rPr>
              <a:t>require research advances in two key areas: </a:t>
            </a:r>
            <a:r>
              <a:rPr lang="en-US" sz="1200" dirty="0" smtClean="0"/>
              <a:t>(1) </a:t>
            </a:r>
            <a:r>
              <a:rPr lang="en-US" sz="1200" dirty="0" smtClean="0">
                <a:solidFill>
                  <a:schemeClr val="accent3">
                    <a:lumMod val="60000"/>
                    <a:lumOff val="40000"/>
                  </a:schemeClr>
                </a:solidFill>
              </a:rPr>
              <a:t>alignment of data models</a:t>
            </a:r>
            <a:r>
              <a:rPr lang="en-US" sz="1200" dirty="0" smtClean="0"/>
              <a:t>; and (2) </a:t>
            </a:r>
            <a:r>
              <a:rPr lang="en-US" sz="1200" dirty="0" smtClean="0">
                <a:solidFill>
                  <a:schemeClr val="accent3">
                    <a:lumMod val="60000"/>
                    <a:lumOff val="40000"/>
                  </a:schemeClr>
                </a:solidFill>
              </a:rPr>
              <a:t>advanced analytic algorithms</a:t>
            </a:r>
            <a:r>
              <a:rPr lang="en-US" sz="1200" dirty="0" smtClean="0"/>
              <a:t>. Making advances in these two research areas, and </a:t>
            </a:r>
            <a:r>
              <a:rPr lang="en-US" sz="1200" dirty="0" smtClean="0">
                <a:solidFill>
                  <a:schemeClr val="accent3">
                    <a:lumMod val="60000"/>
                    <a:lumOff val="40000"/>
                  </a:schemeClr>
                </a:solidFill>
              </a:rPr>
              <a:t>fully characterizing the performance of the research results using real Intelligence problems</a:t>
            </a:r>
            <a:r>
              <a:rPr lang="en-US" sz="1200" dirty="0" smtClean="0"/>
              <a:t>, is the focus of the IARPA Knowledge Discovery and Dissemination (KDD) Program.</a:t>
            </a:r>
            <a:endParaRPr lang="en-US" sz="1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Challenges</a:t>
            </a:r>
            <a:endParaRPr lang="en-US" dirty="0"/>
          </a:p>
        </p:txBody>
      </p:sp>
      <p:sp>
        <p:nvSpPr>
          <p:cNvPr id="3" name="Content Placeholder 2"/>
          <p:cNvSpPr>
            <a:spLocks noGrp="1"/>
          </p:cNvSpPr>
          <p:nvPr>
            <p:ph idx="1"/>
          </p:nvPr>
        </p:nvSpPr>
        <p:spPr>
          <a:xfrm>
            <a:off x="228600" y="1935480"/>
            <a:ext cx="8686800" cy="4236720"/>
          </a:xfrm>
        </p:spPr>
        <p:txBody>
          <a:bodyPr>
            <a:normAutofit/>
          </a:bodyPr>
          <a:lstStyle/>
          <a:p>
            <a:r>
              <a:rPr lang="en-US" dirty="0" smtClean="0"/>
              <a:t>Short term</a:t>
            </a:r>
          </a:p>
          <a:p>
            <a:pPr lvl="1"/>
            <a:r>
              <a:rPr lang="en-US" dirty="0" smtClean="0"/>
              <a:t>Information extraction</a:t>
            </a:r>
          </a:p>
          <a:p>
            <a:pPr lvl="1"/>
            <a:r>
              <a:rPr lang="en-US" dirty="0" smtClean="0"/>
              <a:t>Automated organization &amp; information integration</a:t>
            </a:r>
          </a:p>
          <a:p>
            <a:pPr lvl="1"/>
            <a:r>
              <a:rPr lang="en-US" dirty="0" smtClean="0"/>
              <a:t>Knowledge-bundle building</a:t>
            </a:r>
          </a:p>
          <a:p>
            <a:pPr lvl="1"/>
            <a:r>
              <a:rPr lang="en-US" dirty="0" smtClean="0"/>
              <a:t>Example: recent IARPA initiative</a:t>
            </a:r>
          </a:p>
          <a:p>
            <a:pPr lvl="1"/>
            <a:endParaRPr lang="en-US" dirty="0" smtClean="0"/>
          </a:p>
          <a:p>
            <a:r>
              <a:rPr lang="en-US" dirty="0" smtClean="0"/>
              <a:t>Long term</a:t>
            </a:r>
          </a:p>
          <a:p>
            <a:pPr lvl="1"/>
            <a:r>
              <a:rPr lang="en-US" dirty="0" smtClean="0"/>
              <a:t>“De-wizardize” ACM-L: make interesting aspects work</a:t>
            </a:r>
          </a:p>
          <a:p>
            <a:pPr lvl="1"/>
            <a:r>
              <a:rPr lang="en-US" dirty="0" smtClean="0"/>
              <a:t>Keep the ACM-L dream alive: work toward its realization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Selected References</a:t>
            </a:r>
            <a:endParaRPr lang="en-US" dirty="0"/>
          </a:p>
        </p:txBody>
      </p:sp>
      <p:sp>
        <p:nvSpPr>
          <p:cNvPr id="3" name="Content Placeholder 2"/>
          <p:cNvSpPr>
            <a:spLocks noGrp="1"/>
          </p:cNvSpPr>
          <p:nvPr>
            <p:ph idx="1"/>
          </p:nvPr>
        </p:nvSpPr>
        <p:spPr>
          <a:xfrm>
            <a:off x="457200" y="1524000"/>
            <a:ext cx="8229600" cy="5181600"/>
          </a:xfrm>
        </p:spPr>
        <p:txBody>
          <a:bodyPr>
            <a:normAutofit fontScale="62500" lnSpcReduction="20000"/>
          </a:bodyPr>
          <a:lstStyle/>
          <a:p>
            <a:r>
              <a:rPr lang="en-US" dirty="0" smtClean="0"/>
              <a:t>Formalized Active Conceptual Models</a:t>
            </a:r>
          </a:p>
          <a:p>
            <a:pPr lvl="1"/>
            <a:r>
              <a:rPr lang="en-US" dirty="0" smtClean="0"/>
              <a:t>S.W. Clyde, </a:t>
            </a:r>
            <a:r>
              <a:rPr lang="en-US" i="1" dirty="0" smtClean="0"/>
              <a:t>An Initial Theoretical Foundation for object-Oriented Systems Analysis and Design</a:t>
            </a:r>
            <a:r>
              <a:rPr lang="en-US" dirty="0" smtClean="0"/>
              <a:t>, PhD Dissertation, 1993.</a:t>
            </a:r>
          </a:p>
          <a:p>
            <a:pPr lvl="1"/>
            <a:r>
              <a:rPr lang="en-US" dirty="0" smtClean="0"/>
              <a:t>D. Dori, Object-Process Methodology for Structure-Behavior Co-Design, Chapter 7 of </a:t>
            </a:r>
            <a:r>
              <a:rPr lang="en-US" i="1" dirty="0" smtClean="0"/>
              <a:t>The Handbook of Conceptual Modeling: Theory, Practice, and Research Challenges</a:t>
            </a:r>
            <a:r>
              <a:rPr lang="en-US" dirty="0" smtClean="0"/>
              <a:t>, Springer, 2011.</a:t>
            </a:r>
          </a:p>
          <a:p>
            <a:pPr lvl="1"/>
            <a:r>
              <a:rPr lang="en-US" dirty="0" smtClean="0"/>
              <a:t>D.W. Embley, B.D. Kurtz, and S.N. Woodfield, </a:t>
            </a:r>
            <a:r>
              <a:rPr lang="en-US" i="1" dirty="0" smtClean="0"/>
              <a:t>Object-oriented Systems Analysis: A Model-Driven Approach, </a:t>
            </a:r>
            <a:r>
              <a:rPr lang="en-US" dirty="0" smtClean="0"/>
              <a:t>Prentice Hall, 1992.</a:t>
            </a:r>
          </a:p>
          <a:p>
            <a:pPr lvl="1"/>
            <a:r>
              <a:rPr lang="en-US" dirty="0" smtClean="0"/>
              <a:t>B. Thalheim. </a:t>
            </a:r>
            <a:r>
              <a:rPr lang="en-US" i="1" dirty="0" smtClean="0"/>
              <a:t>Entity-Relationship Modeling: Foundations of Database Technology. </a:t>
            </a:r>
            <a:r>
              <a:rPr lang="en-US" dirty="0" smtClean="0"/>
              <a:t>Springer</a:t>
            </a:r>
            <a:r>
              <a:rPr lang="en-US" i="1" dirty="0" smtClean="0"/>
              <a:t>, </a:t>
            </a:r>
            <a:r>
              <a:rPr lang="en-US" dirty="0" smtClean="0"/>
              <a:t>2000</a:t>
            </a:r>
            <a:r>
              <a:rPr lang="en-US" i="1" dirty="0" smtClean="0"/>
              <a:t>.</a:t>
            </a:r>
          </a:p>
          <a:p>
            <a:pPr lvl="1">
              <a:buNone/>
            </a:pPr>
            <a:endParaRPr lang="en-US" dirty="0" smtClean="0"/>
          </a:p>
          <a:p>
            <a:r>
              <a:rPr lang="en-US" dirty="0" smtClean="0"/>
              <a:t>Learning Facts and Conceptualizations</a:t>
            </a:r>
          </a:p>
          <a:p>
            <a:pPr lvl="1"/>
            <a:r>
              <a:rPr lang="en-US" dirty="0" smtClean="0"/>
              <a:t>P. Cimiano, </a:t>
            </a:r>
            <a:r>
              <a:rPr lang="en-US" i="1" dirty="0" smtClean="0"/>
              <a:t>Ontology Learning and Population from Text: Algorithms, Evaluation and Applications</a:t>
            </a:r>
            <a:r>
              <a:rPr lang="en-US" dirty="0" smtClean="0"/>
              <a:t>, Springer, New York, New York, 2006.</a:t>
            </a:r>
          </a:p>
          <a:p>
            <a:pPr lvl="1"/>
            <a:r>
              <a:rPr lang="en-US" dirty="0" smtClean="0"/>
              <a:t>D.W. Embley, S.W. Liddle, and D.W. Lonsdale, Conceptual Modeling Foundations for a Web of Knowledge, Chapter 15 of </a:t>
            </a:r>
            <a:r>
              <a:rPr lang="en-US" i="1" dirty="0" smtClean="0"/>
              <a:t>The Handbook of Conceptual Modeling: Theory, Practice, and Research Challenges</a:t>
            </a:r>
            <a:r>
              <a:rPr lang="en-US" dirty="0" smtClean="0"/>
              <a:t>, Springer, 2011.</a:t>
            </a:r>
          </a:p>
          <a:p>
            <a:pPr lvl="1">
              <a:buNone/>
            </a:pPr>
            <a:endParaRPr lang="en-US" dirty="0" smtClean="0"/>
          </a:p>
          <a:p>
            <a:r>
              <a:rPr lang="en-US" dirty="0" smtClean="0"/>
              <a:t>Analysis, Decision Making, Planning, Predictive Learning, …</a:t>
            </a:r>
          </a:p>
          <a:p>
            <a:pPr lvl="1"/>
            <a:r>
              <a:rPr lang="en-US" dirty="0" smtClean="0"/>
              <a:t>D. Bryce, </a:t>
            </a:r>
            <a:r>
              <a:rPr lang="en-US" i="1" dirty="0" smtClean="0"/>
              <a:t>Scalable Planning Under Uncertainty</a:t>
            </a:r>
            <a:r>
              <a:rPr lang="en-US" dirty="0" smtClean="0"/>
              <a:t>, PhD Dissertation, May 2007. </a:t>
            </a:r>
          </a:p>
          <a:p>
            <a:pPr lvl="1"/>
            <a:r>
              <a:rPr lang="en-US" dirty="0" smtClean="0"/>
              <a:t>M. Ghallab, D. Nau, P. Traverso, </a:t>
            </a:r>
            <a:r>
              <a:rPr lang="en-US" i="1" dirty="0" smtClean="0"/>
              <a:t>Automated Planning: Theory and Practice</a:t>
            </a:r>
            <a:r>
              <a:rPr lang="en-US" dirty="0" smtClean="0"/>
              <a:t>, Morgan Kaufmann Publishers, 2004.</a:t>
            </a:r>
          </a:p>
          <a:p>
            <a:pPr lvl="1"/>
            <a:r>
              <a:rPr lang="en-US" dirty="0" smtClean="0"/>
              <a:t>Y.Y. Kagan, Are Earthquakes Predictable?, </a:t>
            </a:r>
            <a:r>
              <a:rPr lang="en-US" i="1" dirty="0" smtClean="0"/>
              <a:t>Geophysical Journal International, </a:t>
            </a:r>
            <a:r>
              <a:rPr lang="en-US" dirty="0" smtClean="0"/>
              <a:t>131(3), 1997.</a:t>
            </a:r>
          </a:p>
          <a:p>
            <a:pPr lvl="1"/>
            <a:r>
              <a:rPr lang="en-US" dirty="0" smtClean="0"/>
              <a:t>T. Mitchell, </a:t>
            </a:r>
            <a:r>
              <a:rPr lang="en-US" i="1" dirty="0" smtClean="0"/>
              <a:t>Machine Learning, </a:t>
            </a:r>
            <a:r>
              <a:rPr lang="en-US" dirty="0" smtClean="0"/>
              <a:t>McGraw Hill, 1997.</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10600" cy="17697152"/>
          </a:xfrm>
          <a:prstGeom prst="rect">
            <a:avLst/>
          </a:prstGeom>
          <a:noFill/>
        </p:spPr>
        <p:txBody>
          <a:bodyPr wrap="square" rtlCol="0">
            <a:spAutoFit/>
          </a:bodyPr>
          <a:lstStyle/>
          <a:p>
            <a:r>
              <a:rPr lang="en-US" sz="800" dirty="0" smtClean="0"/>
              <a:t>ACM-L-2010 WORKSHOP </a:t>
            </a:r>
            <a:br>
              <a:rPr lang="en-US" sz="800" dirty="0" smtClean="0"/>
            </a:br>
            <a:endParaRPr lang="en-US" sz="800" dirty="0" smtClean="0"/>
          </a:p>
          <a:p>
            <a:r>
              <a:rPr lang="en-US" sz="800" dirty="0" smtClean="0">
                <a:hlinkClick r:id="rId3"/>
              </a:rPr>
              <a:t>Description</a:t>
            </a:r>
            <a:r>
              <a:rPr lang="en-US" sz="800" dirty="0" smtClean="0"/>
              <a:t> / </a:t>
            </a:r>
            <a:r>
              <a:rPr lang="en-US" sz="800" dirty="0" smtClean="0">
                <a:hlinkClick r:id="rId3"/>
              </a:rPr>
              <a:t>Problem</a:t>
            </a:r>
            <a:r>
              <a:rPr lang="en-US" sz="800" dirty="0" smtClean="0"/>
              <a:t> / </a:t>
            </a:r>
            <a:r>
              <a:rPr lang="en-US" sz="800" dirty="0" smtClean="0">
                <a:hlinkClick r:id="rId3"/>
              </a:rPr>
              <a:t>Topics</a:t>
            </a:r>
            <a:r>
              <a:rPr lang="en-US" sz="800" dirty="0" smtClean="0"/>
              <a:t> / </a:t>
            </a:r>
            <a:r>
              <a:rPr lang="en-US" sz="800" dirty="0" smtClean="0">
                <a:hlinkClick r:id="rId3"/>
              </a:rPr>
              <a:t>Capability</a:t>
            </a:r>
            <a:r>
              <a:rPr lang="en-US" sz="800" dirty="0" smtClean="0"/>
              <a:t> / </a:t>
            </a:r>
            <a:r>
              <a:rPr lang="en-US" sz="800" dirty="0" smtClean="0">
                <a:hlinkClick r:id="rId3"/>
              </a:rPr>
              <a:t>Application</a:t>
            </a:r>
            <a:r>
              <a:rPr lang="en-US" sz="800" dirty="0" smtClean="0"/>
              <a:t> / </a:t>
            </a:r>
            <a:r>
              <a:rPr lang="en-US" sz="800" dirty="0" smtClean="0">
                <a:hlinkClick r:id="rId3"/>
              </a:rPr>
              <a:t>Status </a:t>
            </a:r>
            <a:r>
              <a:rPr lang="en-US" sz="800" dirty="0" smtClean="0"/>
              <a:t>/ </a:t>
            </a:r>
            <a:r>
              <a:rPr lang="en-US" sz="800" dirty="0" smtClean="0">
                <a:hlinkClick r:id="rId3"/>
              </a:rPr>
              <a:t>Deadlines</a:t>
            </a:r>
            <a:r>
              <a:rPr lang="en-US" sz="800" dirty="0" smtClean="0"/>
              <a:t> / </a:t>
            </a:r>
            <a:r>
              <a:rPr lang="en-US" sz="800" dirty="0" smtClean="0">
                <a:hlinkClick r:id="rId3"/>
              </a:rPr>
              <a:t>Paper submission </a:t>
            </a:r>
            <a:r>
              <a:rPr lang="en-US" sz="800" dirty="0" smtClean="0"/>
              <a:t>/ </a:t>
            </a:r>
            <a:r>
              <a:rPr lang="en-US" sz="800" dirty="0" smtClean="0">
                <a:hlinkClick r:id="rId3"/>
              </a:rPr>
              <a:t>Chairs </a:t>
            </a:r>
            <a:r>
              <a:rPr lang="en-US" sz="800" dirty="0" smtClean="0"/>
              <a:t>/ </a:t>
            </a:r>
            <a:r>
              <a:rPr lang="en-US" sz="800" dirty="0" smtClean="0">
                <a:hlinkClick r:id="rId3"/>
              </a:rPr>
              <a:t>Committee </a:t>
            </a:r>
            <a:endParaRPr lang="en-US" sz="800" dirty="0" smtClean="0"/>
          </a:p>
          <a:p>
            <a:r>
              <a:rPr lang="en-US" sz="800" dirty="0" smtClean="0"/>
              <a:t>Third International Workshop on Active Conceptual Modeling of Learning –  ACM-L 2010</a:t>
            </a:r>
          </a:p>
          <a:p>
            <a:r>
              <a:rPr lang="en-US" sz="800" b="1" dirty="0" smtClean="0"/>
              <a:t>Workshop Description and Call for Papers</a:t>
            </a:r>
          </a:p>
          <a:p>
            <a:r>
              <a:rPr lang="en-US" sz="800" dirty="0" smtClean="0"/>
              <a:t>We will study a framework for the active conceptual modeling of learning based on the Entity-Relationship (ER) approach and human cognition paradigm for developing a learning-base to support and develop complex applications, act on inevitable “surprises” and cognitive capability development. The goal is to develop new technology for building computer systems that help us learn from the past, cope with the present and plan for the future. </a:t>
            </a:r>
          </a:p>
          <a:p>
            <a:r>
              <a:rPr lang="en-US" sz="800" dirty="0" smtClean="0"/>
              <a:t>A need for active conceptual modeling for information systems rises from several sources: active modeling, emergency management, learning from surprises, data provenance, modification of the events/conditions/actions as the system evolves, actively evolving conceptual models, schema changes in conceptual models, historical information in conceptual models, ontological modeling in domain-aware systems, spatio-temporal and multi-representation modeling, etc. The most important needs are perhaps emergency management and learning from surprises, because they often appear in big disasters and catastrophes, as in a tsunami or earthquake. In these kinds of situations, information systems must collect large amounts raw data, analyze it, conceptualize it, map it to the domain, distribute it, make conclusions, make plans for new activities, and manage cooperation of active officials. </a:t>
            </a:r>
          </a:p>
          <a:p>
            <a:r>
              <a:rPr lang="en-US" sz="800" dirty="0" smtClean="0"/>
              <a:t>This effort aims to enhance our fundamental understanding of how to capture knowledge from transitions between system states, model continual learning from past experiences, and construct new interpretations on the basis of evolution of recognized system states. This understanding will enable us to provide traceable lessons learned for improving current situations, adapting to new situations and potentially predicting future actions. Important applications may include global situation monitoring (scientific, environmental, economical, etc.), homeland security, adaptive C4ISR, antiterrorism activities, etc.), the inevitable ?surprises? and cognitive capability development.</a:t>
            </a:r>
          </a:p>
          <a:p>
            <a:r>
              <a:rPr lang="en-US" sz="800" b="1" dirty="0" smtClean="0"/>
              <a:t>Problem</a:t>
            </a:r>
            <a:r>
              <a:rPr lang="en-US" sz="800" dirty="0" smtClean="0"/>
              <a:t>: The advent of information technology allows us to model the world by mapping real-world scenarios onto information systems and applications in a more sophisticated way.  However, today’s databases and knowledge bases only reflect the static characteristics of the intended Universe of Discourse, captured by the conceptual model as distinct snapshots.  The information system, which provides us with ?almost recent? information, neither supports applications that require historical information nor provides information for projecting the future based on past experience and lessons learned. Without the relationships between snapshots, it is difficult to simulate the ?what if? scenarios.  Temporal and spatial relationships between entity behaviors and uncertainty cannot be fully modeled. Temporal concepts are not taken into account properly. Therefore, historical information and their changes cannot be managed, and the certainty of information cannot be assessed. Inadequate dynamic modeling constructs (e.g. perspective, dynamic relationships and changes, degree of importance of relationships) result in incomplete representation of the changing real-world domain.</a:t>
            </a:r>
            <a:br>
              <a:rPr lang="en-US" sz="800" dirty="0" smtClean="0"/>
            </a:br>
            <a:r>
              <a:rPr lang="en-US" sz="800" dirty="0" smtClean="0"/>
              <a:t/>
            </a:r>
            <a:br>
              <a:rPr lang="en-US" sz="800" dirty="0" smtClean="0"/>
            </a:br>
            <a:r>
              <a:rPr lang="en-US" sz="800" dirty="0" smtClean="0"/>
              <a:t>Approach: To achieve active information processing, learning from our past experience is essential. Learning is a continuous process by which relatively permanent behavioral changes occur, potentially as a result of an experience. Lessons learned are knowledge gained by reflecting on experiences that can avoid the repetitions of past mishaps to share observations and to improve future actions. While learning is an ongoing process that transfers knowledge from one state to another, a lesson learned summarizes knowledge at a point in time. To describe an experience is to model past events and associated knowledge from a different perspective. This historical perspective allows us to describe a lesson learned from the interaction of episodic and semantic memories. The domain can be described in terms of topic, time/space, people, scenarios/events, cause/effect and general knowledge about the situation or domain. Active conceptual modeling is a continual process of describing all concepts and aspects of a domain, its activities, and changes under different perspectives. The model is viewed as a multilevel (e.g. strategic, tactical, operational) and multi-perspective high-level abstraction of reality. Our effort focuses on relationships between past knowledge/data and current knowledge/data from different perspectives. We propose a framework for active conceptual modeling of learning. </a:t>
            </a:r>
            <a:br>
              <a:rPr lang="en-US" sz="800" dirty="0" smtClean="0"/>
            </a:br>
            <a:r>
              <a:rPr lang="en-US" sz="800" dirty="0" smtClean="0"/>
              <a:t/>
            </a:r>
            <a:br>
              <a:rPr lang="en-US" sz="800" dirty="0" smtClean="0"/>
            </a:br>
            <a:r>
              <a:rPr lang="en-US" sz="800" dirty="0" smtClean="0"/>
              <a:t>Conventional conceptual modeling for database design is a simple case of active modeling. The active conceptual model will provide the necessary control and traceability for the evolving domain.  The moving snapshots could potentially become frames for creating a movie of the past, present, and future; and help simulate the target systems to answer the ?what if? questions.  It will also allow us to continually learn and make inferences to provide foresight from hindsight. The user will be notified when the alerted situations are detected, based on the monitoring requirements under dynamic constraints and related information from the underlying data sources and learning-base.</a:t>
            </a:r>
          </a:p>
          <a:p>
            <a:r>
              <a:rPr lang="en-US" sz="800" b="1" dirty="0" smtClean="0"/>
              <a:t>Topics:</a:t>
            </a:r>
          </a:p>
          <a:p>
            <a:r>
              <a:rPr lang="en-US" sz="800" b="1" dirty="0" smtClean="0"/>
              <a:t>Technical Areas:</a:t>
            </a:r>
            <a:r>
              <a:rPr lang="en-US" sz="800" dirty="0" smtClean="0"/>
              <a:t> Accomplishing our goal will require investigation of the following basic and exploratory research areas. Some other relevant areas may also be found. </a:t>
            </a:r>
            <a:br>
              <a:rPr lang="en-US" sz="800" dirty="0" smtClean="0"/>
            </a:br>
            <a:r>
              <a:rPr lang="en-US" sz="800" dirty="0" smtClean="0"/>
              <a:t>• Integrating time, space, and perspective dimensions in a theoretical framework of conceptual models </a:t>
            </a:r>
            <a:br>
              <a:rPr lang="en-US" sz="800" dirty="0" smtClean="0"/>
            </a:br>
            <a:r>
              <a:rPr lang="en-US" sz="800" dirty="0" smtClean="0"/>
              <a:t>     - Theory of human concepts, human cognition</a:t>
            </a:r>
            <a:br>
              <a:rPr lang="en-US" sz="800" dirty="0" smtClean="0"/>
            </a:br>
            <a:r>
              <a:rPr lang="en-US" sz="800" dirty="0" smtClean="0"/>
              <a:t>     - ER theory </a:t>
            </a:r>
            <a:br>
              <a:rPr lang="en-US" sz="800" dirty="0" smtClean="0"/>
            </a:br>
            <a:r>
              <a:rPr lang="en-US" sz="800" dirty="0" smtClean="0"/>
              <a:t>     - Mathematical active conceptual models </a:t>
            </a:r>
            <a:br>
              <a:rPr lang="en-US" sz="800" dirty="0" smtClean="0"/>
            </a:br>
            <a:r>
              <a:rPr lang="en-US" sz="800" dirty="0" smtClean="0"/>
              <a:t>     - Multi-level conceptual modeling </a:t>
            </a:r>
            <a:br>
              <a:rPr lang="en-US" sz="800" dirty="0" smtClean="0"/>
            </a:br>
            <a:r>
              <a:rPr lang="en-US" sz="800" dirty="0" smtClean="0"/>
              <a:t>     - Multi-perspective conceptual modeling </a:t>
            </a:r>
            <a:br>
              <a:rPr lang="en-US" sz="800" dirty="0" smtClean="0"/>
            </a:br>
            <a:r>
              <a:rPr lang="en-US" sz="800" dirty="0" smtClean="0"/>
              <a:t>     - Multi-media information modeling </a:t>
            </a:r>
            <a:br>
              <a:rPr lang="en-US" sz="800" dirty="0" smtClean="0"/>
            </a:br>
            <a:r>
              <a:rPr lang="en-US" sz="800" dirty="0" smtClean="0"/>
              <a:t>     - Mapping of constructs among conceptual models </a:t>
            </a:r>
          </a:p>
          <a:p>
            <a:r>
              <a:rPr lang="en-US" sz="800" dirty="0" smtClean="0"/>
              <a:t>• Management of continuous changes and learning </a:t>
            </a:r>
            <a:br>
              <a:rPr lang="en-US" sz="800" dirty="0" smtClean="0"/>
            </a:br>
            <a:r>
              <a:rPr lang="en-US" sz="800" dirty="0" smtClean="0"/>
              <a:t>     - Conceptual change</a:t>
            </a:r>
            <a:br>
              <a:rPr lang="en-US" sz="800" dirty="0" smtClean="0"/>
            </a:br>
            <a:r>
              <a:rPr lang="en-US" sz="800" dirty="0" smtClean="0"/>
              <a:t>     - Continuous knowledge acquisition </a:t>
            </a:r>
            <a:br>
              <a:rPr lang="en-US" sz="800" dirty="0" smtClean="0"/>
            </a:br>
            <a:r>
              <a:rPr lang="en-US" sz="800" dirty="0" smtClean="0"/>
              <a:t>     - Experience modeling and management </a:t>
            </a:r>
            <a:br>
              <a:rPr lang="en-US" sz="800" dirty="0" smtClean="0"/>
            </a:br>
            <a:r>
              <a:rPr lang="en-US" sz="800" dirty="0" smtClean="0"/>
              <a:t>     - Learning from experience </a:t>
            </a:r>
            <a:br>
              <a:rPr lang="en-US" sz="800" dirty="0" smtClean="0"/>
            </a:br>
            <a:r>
              <a:rPr lang="en-US" sz="800" dirty="0" smtClean="0"/>
              <a:t>     - Representation and management of changes </a:t>
            </a:r>
            <a:br>
              <a:rPr lang="en-US" sz="800" dirty="0" smtClean="0"/>
            </a:br>
            <a:r>
              <a:rPr lang="en-US" sz="800" dirty="0" smtClean="0"/>
              <a:t>     - Transfer learning in time dimension </a:t>
            </a:r>
            <a:br>
              <a:rPr lang="en-US" sz="800" dirty="0" smtClean="0"/>
            </a:br>
            <a:r>
              <a:rPr lang="en-US" sz="800" dirty="0" smtClean="0"/>
              <a:t>     - Lessons learned capturing </a:t>
            </a:r>
            <a:br>
              <a:rPr lang="en-US" sz="800" dirty="0" smtClean="0"/>
            </a:br>
            <a:r>
              <a:rPr lang="en-US" sz="800" dirty="0" smtClean="0"/>
              <a:t>     - Information extraction, discovery, and summarization </a:t>
            </a:r>
          </a:p>
          <a:p>
            <a:r>
              <a:rPr lang="en-US" sz="800" dirty="0" smtClean="0"/>
              <a:t>• Behaviors of evolving systems – including model evolution, patterns, interpretation, uncertainty, integration </a:t>
            </a:r>
            <a:br>
              <a:rPr lang="en-US" sz="800" dirty="0" smtClean="0"/>
            </a:br>
            <a:r>
              <a:rPr lang="en-US" sz="800" dirty="0" smtClean="0"/>
              <a:t>     - Time and events in evolving systems </a:t>
            </a:r>
            <a:br>
              <a:rPr lang="en-US" sz="800" dirty="0" smtClean="0"/>
            </a:br>
            <a:r>
              <a:rPr lang="en-US" sz="800" dirty="0" smtClean="0"/>
              <a:t>     - Situation monitoring (system- and user-level)  </a:t>
            </a:r>
            <a:br>
              <a:rPr lang="en-US" sz="800" dirty="0" smtClean="0"/>
            </a:br>
            <a:r>
              <a:rPr lang="en-US" sz="800" dirty="0" smtClean="0"/>
              <a:t>     - Schema evolution and version management </a:t>
            </a:r>
            <a:br>
              <a:rPr lang="en-US" sz="800" dirty="0" smtClean="0"/>
            </a:br>
            <a:r>
              <a:rPr lang="en-US" sz="800" dirty="0" smtClean="0"/>
              <a:t>     - Content awareness and context awareness </a:t>
            </a:r>
            <a:br>
              <a:rPr lang="en-US" sz="800" dirty="0" smtClean="0"/>
            </a:br>
            <a:r>
              <a:rPr lang="en-US" sz="800" dirty="0" smtClean="0"/>
              <a:t>     - Modeling of context changes </a:t>
            </a:r>
            <a:br>
              <a:rPr lang="en-US" sz="800" dirty="0" smtClean="0"/>
            </a:br>
            <a:r>
              <a:rPr lang="en-US" sz="800" dirty="0" smtClean="0"/>
              <a:t>     - Information integration and interpretation </a:t>
            </a:r>
            <a:br>
              <a:rPr lang="en-US" sz="800" dirty="0" smtClean="0"/>
            </a:br>
            <a:r>
              <a:rPr lang="en-US" sz="800" dirty="0" smtClean="0"/>
              <a:t>     - Pattern recognition over a time period </a:t>
            </a:r>
            <a:br>
              <a:rPr lang="en-US" sz="800" dirty="0" smtClean="0"/>
            </a:br>
            <a:r>
              <a:rPr lang="en-US" sz="800" dirty="0" smtClean="0"/>
              <a:t>     - Uncertainty management WRT integrity </a:t>
            </a:r>
            <a:br>
              <a:rPr lang="en-US" sz="800" dirty="0" smtClean="0"/>
            </a:br>
            <a:r>
              <a:rPr lang="en-US" sz="800" dirty="0" smtClean="0"/>
              <a:t>     - Reactive, proactive, adaptive, deductive capability in support of active behavior </a:t>
            </a:r>
            <a:br>
              <a:rPr lang="en-US" sz="800" dirty="0" smtClean="0"/>
            </a:br>
            <a:r>
              <a:rPr lang="en-US" sz="800" dirty="0" smtClean="0"/>
              <a:t>     - Combined episodic and semantic memory paradigm for structuring of historical information </a:t>
            </a:r>
          </a:p>
          <a:p>
            <a:r>
              <a:rPr lang="en-US" sz="800" dirty="0" smtClean="0"/>
              <a:t>• Executable conceptual models for implementation of active systems </a:t>
            </a:r>
            <a:br>
              <a:rPr lang="en-US" sz="800" dirty="0" smtClean="0"/>
            </a:br>
            <a:r>
              <a:rPr lang="en-US" sz="800" dirty="0" smtClean="0"/>
              <a:t>     - Dynamic reserve modeling </a:t>
            </a:r>
            <a:br>
              <a:rPr lang="en-US" sz="800" dirty="0" smtClean="0"/>
            </a:br>
            <a:r>
              <a:rPr lang="en-US" sz="800" dirty="0" smtClean="0"/>
              <a:t>     - Storage management </a:t>
            </a:r>
            <a:br>
              <a:rPr lang="en-US" sz="800" dirty="0" smtClean="0"/>
            </a:br>
            <a:r>
              <a:rPr lang="en-US" sz="800" dirty="0" smtClean="0"/>
              <a:t>     - Security  </a:t>
            </a:r>
            <a:br>
              <a:rPr lang="en-US" sz="800" dirty="0" smtClean="0"/>
            </a:br>
            <a:r>
              <a:rPr lang="en-US" sz="800" dirty="0" smtClean="0"/>
              <a:t>     - User interface </a:t>
            </a:r>
            <a:br>
              <a:rPr lang="en-US" sz="800" dirty="0" smtClean="0"/>
            </a:br>
            <a:r>
              <a:rPr lang="en-US" sz="800" dirty="0" smtClean="0"/>
              <a:t>     - Bench marking for Test &amp; Evaluation </a:t>
            </a:r>
            <a:br>
              <a:rPr lang="en-US" sz="800" dirty="0" smtClean="0"/>
            </a:br>
            <a:r>
              <a:rPr lang="en-US" sz="800" dirty="0" smtClean="0"/>
              <a:t>     - Languages for information manipulation </a:t>
            </a:r>
            <a:br>
              <a:rPr lang="en-US" sz="800" dirty="0" smtClean="0"/>
            </a:br>
            <a:r>
              <a:rPr lang="en-US" sz="800" dirty="0" smtClean="0"/>
              <a:t>     - Architectures for information system based on the active conceptual model</a:t>
            </a:r>
          </a:p>
          <a:p>
            <a:r>
              <a:rPr lang="en-US" sz="800" b="1" dirty="0" smtClean="0"/>
              <a:t>Capability:</a:t>
            </a:r>
            <a:r>
              <a:rPr lang="en-US" sz="800" dirty="0" smtClean="0"/>
              <a:t> The active model can only be realized by integrating technology (e.g. AI, software engineering, information/knowledge management, cognitive science, philosophy, etc.) and combining modeling techniques. We will provide an enhanced situational awareness and monitoring capability through the following services: </a:t>
            </a:r>
            <a:br>
              <a:rPr lang="en-US" sz="800" dirty="0" smtClean="0"/>
            </a:br>
            <a:r>
              <a:rPr lang="en-US" sz="800" dirty="0" smtClean="0"/>
              <a:t>•    Information provenance for understanding and interpreting information in a holistic manner </a:t>
            </a:r>
            <a:br>
              <a:rPr lang="en-US" sz="800" dirty="0" smtClean="0"/>
            </a:br>
            <a:r>
              <a:rPr lang="en-US" sz="800" dirty="0" smtClean="0"/>
              <a:t>•    Contextual information integration with uncertainty indication </a:t>
            </a:r>
            <a:br>
              <a:rPr lang="en-US" sz="800" dirty="0" smtClean="0"/>
            </a:br>
            <a:r>
              <a:rPr lang="en-US" sz="800" dirty="0" smtClean="0"/>
              <a:t>•    Rewind memory to specific times and/or situations and move forward with different assumptions </a:t>
            </a:r>
            <a:br>
              <a:rPr lang="en-US" sz="800" dirty="0" smtClean="0"/>
            </a:br>
            <a:r>
              <a:rPr lang="en-US" sz="800" dirty="0" smtClean="0"/>
              <a:t>•    Trace scenarios and discover hidden and implicit relationships between events </a:t>
            </a:r>
            <a:br>
              <a:rPr lang="en-US" sz="800" dirty="0" smtClean="0"/>
            </a:br>
            <a:r>
              <a:rPr lang="en-US" sz="800" dirty="0" smtClean="0"/>
              <a:t>•    Detect changes in evolving situations over time </a:t>
            </a:r>
            <a:br>
              <a:rPr lang="en-US" sz="800" dirty="0" smtClean="0"/>
            </a:br>
            <a:r>
              <a:rPr lang="en-US" sz="800" dirty="0" smtClean="0"/>
              <a:t>•    Situation monitoring with context-awareness adaptation </a:t>
            </a:r>
            <a:br>
              <a:rPr lang="en-US" sz="800" dirty="0" smtClean="0"/>
            </a:br>
            <a:r>
              <a:rPr lang="en-US" sz="800" dirty="0" smtClean="0"/>
              <a:t>•    Event patterns discovery (related and seemingly unrelated events) </a:t>
            </a:r>
            <a:br>
              <a:rPr lang="en-US" sz="800" dirty="0" smtClean="0"/>
            </a:br>
            <a:r>
              <a:rPr lang="en-US" sz="800" dirty="0" smtClean="0"/>
              <a:t>•    Anomaly detection with respect to situational changes </a:t>
            </a:r>
            <a:br>
              <a:rPr lang="en-US" sz="800" dirty="0" smtClean="0"/>
            </a:br>
            <a:r>
              <a:rPr lang="en-US" sz="800" dirty="0" smtClean="0"/>
              <a:t>•    Notification when similar situations are occurring </a:t>
            </a:r>
            <a:br>
              <a:rPr lang="en-US" sz="800" dirty="0" smtClean="0"/>
            </a:br>
            <a:r>
              <a:rPr lang="en-US" sz="800" dirty="0" smtClean="0"/>
              <a:t>•    Dynamic reserve modeling to derive context models based on data at a given time  </a:t>
            </a:r>
            <a:br>
              <a:rPr lang="en-US" sz="800" dirty="0" smtClean="0"/>
            </a:br>
            <a:r>
              <a:rPr lang="en-US" sz="800" dirty="0" smtClean="0"/>
              <a:t>•    Learning, inferring, and reasoning of forensics and present for predicting future actions </a:t>
            </a:r>
            <a:br>
              <a:rPr lang="en-US" sz="800" dirty="0" smtClean="0"/>
            </a:br>
            <a:r>
              <a:rPr lang="en-US" sz="800" dirty="0" smtClean="0"/>
              <a:t>•    Interactive user interface </a:t>
            </a:r>
          </a:p>
          <a:p>
            <a:r>
              <a:rPr lang="en-US" sz="800" b="1" dirty="0" smtClean="0"/>
              <a:t>Applications:</a:t>
            </a:r>
            <a:r>
              <a:rPr lang="en-US" sz="800" dirty="0" smtClean="0"/>
              <a:t> The ACM-L capability can be applied to a large class of applications including the following: </a:t>
            </a:r>
            <a:br>
              <a:rPr lang="en-US" sz="800" dirty="0" smtClean="0"/>
            </a:br>
            <a:r>
              <a:rPr lang="en-US" sz="800" dirty="0" smtClean="0"/>
              <a:t>•    Active learning </a:t>
            </a:r>
            <a:br>
              <a:rPr lang="en-US" sz="800" dirty="0" smtClean="0"/>
            </a:br>
            <a:r>
              <a:rPr lang="en-US" sz="800" dirty="0" smtClean="0"/>
              <a:t>•    Adaptive C4ISR  </a:t>
            </a:r>
            <a:br>
              <a:rPr lang="en-US" sz="800" dirty="0" smtClean="0"/>
            </a:br>
            <a:r>
              <a:rPr lang="en-US" sz="800" dirty="0" smtClean="0"/>
              <a:t>•    Counter-terrorism for tracking “surprises” </a:t>
            </a:r>
            <a:br>
              <a:rPr lang="en-US" sz="800" dirty="0" smtClean="0"/>
            </a:br>
            <a:r>
              <a:rPr lang="en-US" sz="800" dirty="0" smtClean="0"/>
              <a:t>•    Homeland Security    </a:t>
            </a:r>
            <a:br>
              <a:rPr lang="en-US" sz="800" dirty="0" smtClean="0"/>
            </a:br>
            <a:r>
              <a:rPr lang="en-US" sz="800" dirty="0" smtClean="0"/>
              <a:t>•    Info-Forensics </a:t>
            </a:r>
            <a:br>
              <a:rPr lang="en-US" sz="800" dirty="0" smtClean="0"/>
            </a:br>
            <a:r>
              <a:rPr lang="en-US" sz="800" dirty="0" smtClean="0"/>
              <a:t>•    Law enforcement </a:t>
            </a:r>
            <a:br>
              <a:rPr lang="en-US" sz="800" dirty="0" smtClean="0"/>
            </a:br>
            <a:r>
              <a:rPr lang="en-US" sz="800" dirty="0" smtClean="0"/>
              <a:t>•    Lessons-learned systems </a:t>
            </a:r>
            <a:br>
              <a:rPr lang="en-US" sz="800" dirty="0" smtClean="0"/>
            </a:br>
            <a:r>
              <a:rPr lang="en-US" sz="800" dirty="0" smtClean="0"/>
              <a:t>•    Medical/patient information systems</a:t>
            </a:r>
            <a:br>
              <a:rPr lang="en-US" sz="800" dirty="0" smtClean="0"/>
            </a:br>
            <a:r>
              <a:rPr lang="en-US" sz="800" dirty="0" smtClean="0"/>
              <a:t>•    Situation awareness and monitoring (MDA, GWOT) </a:t>
            </a:r>
            <a:br>
              <a:rPr lang="en-US" sz="800" dirty="0" smtClean="0"/>
            </a:br>
            <a:r>
              <a:rPr lang="en-US" sz="800" dirty="0" smtClean="0"/>
              <a:t>•    Simulation and modeling </a:t>
            </a:r>
            <a:br>
              <a:rPr lang="en-US" sz="800" dirty="0" smtClean="0"/>
            </a:br>
            <a:r>
              <a:rPr lang="en-US" sz="800" dirty="0" smtClean="0"/>
              <a:t>•    Many others… </a:t>
            </a:r>
          </a:p>
          <a:p>
            <a:r>
              <a:rPr lang="en-US" sz="800" b="1" dirty="0" smtClean="0"/>
              <a:t>Status:</a:t>
            </a:r>
            <a:r>
              <a:rPr lang="en-US" sz="800" dirty="0" smtClean="0"/>
              <a:t> To begin framing the problem, SPAWARSYSCEN Pacific hosted two workshops on ACM-L in 2006. The first event was held at SPAWARSYSCEN Pacific to introduce the Science &amp; Technology (S&amp;T) Initiative and identify a Research and Development agenda for the technology development investigation. Eleven invited experts in Conceptual Modeling presented position papers on the proposed S&amp;T Initiative. The first open workshop was held at the 25th International Conference on Conceptual Modeling, ER 2006, 6-9 November 2006, in Tucson, Arizona. An application, AWARE (Active Wisdom Advancing Retrospective Exploration), is being identified. The second open workshop was held at the 28th International Conference on Conceptual Modeling, ER 2009, 9-12 November 2009, in Gramado, Brazil. The workshop covered a wide spectrum of issues from operational requirements to basic research in concepts, learning, thinking, and communication. </a:t>
            </a:r>
          </a:p>
          <a:p>
            <a:r>
              <a:rPr lang="en-US" sz="800" b="1" dirty="0" smtClean="0"/>
              <a:t>Workshop deadlines:</a:t>
            </a:r>
            <a:endParaRPr lang="en-US" sz="800" dirty="0" smtClean="0"/>
          </a:p>
          <a:p>
            <a:r>
              <a:rPr lang="en-US" sz="800" dirty="0" smtClean="0"/>
              <a:t>Abstract Submission: April 20, 2010 Full Paper Submission:April 28, 2010 Author Notification:June 7, 2010 Camera-ready Paper Submission:June 30, 2010 Workshop:November 1-4, 2010 </a:t>
            </a:r>
            <a:r>
              <a:rPr lang="en-US" sz="800" b="1" dirty="0" smtClean="0"/>
              <a:t>Paper Submission</a:t>
            </a:r>
            <a:endParaRPr lang="en-US" sz="800" dirty="0" smtClean="0"/>
          </a:p>
          <a:p>
            <a:r>
              <a:rPr lang="en-US" sz="800" b="1" dirty="0" smtClean="0"/>
              <a:t>Formatting Guidelines</a:t>
            </a:r>
            <a:r>
              <a:rPr lang="en-US" sz="800" dirty="0" smtClean="0"/>
              <a:t> </a:t>
            </a:r>
          </a:p>
          <a:p>
            <a:r>
              <a:rPr lang="en-US" sz="800" dirty="0" smtClean="0"/>
              <a:t>ACM-L 2010 proceedings will be part of the ER 2010 Workshop volume published by Springer-Verlag in the LNCS series. Thus, authors must submit manuscripts using the Springer-Verlag LNCS style for Lecture Notes in Computer Science. Refer to </a:t>
            </a:r>
            <a:r>
              <a:rPr lang="en-US" sz="800" dirty="0" smtClean="0">
                <a:hlinkClick r:id="rId4"/>
              </a:rPr>
              <a:t>http://www.springer.de/comp/lncs/authors.html</a:t>
            </a:r>
            <a:r>
              <a:rPr lang="en-US" sz="800" dirty="0" smtClean="0"/>
              <a:t> for style files and details. Papers in the final proceedings are strictly limited to 10 pages. Therefore, submitted papers should also not exceed 10 pages, but technical appendices, e.g. containing proofs, can be added to a submission. </a:t>
            </a:r>
            <a:br>
              <a:rPr lang="en-US" sz="800" dirty="0" smtClean="0"/>
            </a:br>
            <a:r>
              <a:rPr lang="en-US" sz="800" dirty="0" smtClean="0"/>
              <a:t> Papers must be in English, formatted in LNCS style and submitted as PDF-files. Submitted papers must be original and not submitted or accepted for publication in any other workshop, conference, or journal.</a:t>
            </a:r>
          </a:p>
          <a:p>
            <a:r>
              <a:rPr lang="en-US" sz="800" b="1" dirty="0" smtClean="0"/>
              <a:t>Submission Guidelines</a:t>
            </a:r>
            <a:r>
              <a:rPr lang="en-US" sz="800" dirty="0" smtClean="0"/>
              <a:t> </a:t>
            </a:r>
          </a:p>
          <a:p>
            <a:r>
              <a:rPr lang="en-US" sz="800" dirty="0" smtClean="0"/>
              <a:t>Submission to ACM-L 2010 will be by electronic mail, only, to all three workshop chairs to addresses below. Submission must be in PostScript or PDF format, by the due date. All correspondence with authors will be via e-mail. Please ensure that your submission includes an e-mail address for the corresponding author. </a:t>
            </a:r>
          </a:p>
          <a:p>
            <a:r>
              <a:rPr lang="en-US" sz="800" b="1" dirty="0" smtClean="0"/>
              <a:t>Workshop chairs and their e-mail addresses:</a:t>
            </a:r>
            <a:endParaRPr lang="en-US" sz="800" dirty="0" smtClean="0"/>
          </a:p>
          <a:p>
            <a:r>
              <a:rPr lang="en-US" sz="800" dirty="0" smtClean="0"/>
              <a:t>          Hannu Kangassalo;  University of Tampere, Finland; </a:t>
            </a:r>
            <a:r>
              <a:rPr lang="en-US" sz="800" dirty="0" smtClean="0">
                <a:hlinkClick r:id="rId5"/>
              </a:rPr>
              <a:t>hk@cs.uta.fi</a:t>
            </a:r>
            <a:r>
              <a:rPr lang="en-US" sz="800" dirty="0" smtClean="0"/>
              <a:t> </a:t>
            </a:r>
            <a:br>
              <a:rPr lang="en-US" sz="800" dirty="0" smtClean="0"/>
            </a:br>
            <a:r>
              <a:rPr lang="en-US" sz="800" dirty="0" smtClean="0"/>
              <a:t>          Salvatore T. March;  Vanderbilt University, U.S.A; </a:t>
            </a:r>
            <a:r>
              <a:rPr lang="en-US" sz="800" dirty="0" smtClean="0">
                <a:hlinkClick r:id="rId6"/>
              </a:rPr>
              <a:t>Sal.March@owen.vanderbilt.edu</a:t>
            </a:r>
            <a:r>
              <a:rPr lang="en-US" sz="800" dirty="0" smtClean="0"/>
              <a:t> </a:t>
            </a:r>
            <a:br>
              <a:rPr lang="en-US" sz="800" dirty="0" smtClean="0"/>
            </a:br>
            <a:r>
              <a:rPr lang="en-US" sz="800" dirty="0" smtClean="0"/>
              <a:t>          Leah Y Wong;  SPAWARSYSCEN Pacific, U.S.A; </a:t>
            </a:r>
            <a:r>
              <a:rPr lang="en-US" sz="800" dirty="0" smtClean="0">
                <a:hlinkClick r:id="rId7"/>
              </a:rPr>
              <a:t>leah.wong@navy.mil</a:t>
            </a:r>
            <a:endParaRPr lang="en-US" sz="800" dirty="0" smtClean="0"/>
          </a:p>
          <a:p>
            <a:r>
              <a:rPr lang="en-US" sz="800" b="1" dirty="0" smtClean="0"/>
              <a:t>PROGRAM COMMITTEE MEMBERS (to be extended) </a:t>
            </a:r>
            <a:endParaRPr lang="en-US" sz="800" dirty="0" smtClean="0"/>
          </a:p>
          <a:p>
            <a:r>
              <a:rPr lang="en-US" sz="800" dirty="0" smtClean="0"/>
              <a:t>Stefano Borgo, Laboratory for Applied Ontology, ISTC-CNR, Italy </a:t>
            </a:r>
            <a:br>
              <a:rPr lang="en-US" sz="800" dirty="0" smtClean="0"/>
            </a:br>
            <a:r>
              <a:rPr lang="en-US" sz="800" dirty="0" smtClean="0"/>
              <a:t>Alfredo Cuzzocrea, University of Calabria, Italy </a:t>
            </a:r>
            <a:br>
              <a:rPr lang="en-US" sz="800" dirty="0" smtClean="0"/>
            </a:br>
            <a:r>
              <a:rPr lang="en-US" sz="800" dirty="0" smtClean="0"/>
              <a:t>Giancarlo Guizzardi, Universidade Federal do Espírito Santo, Brazil </a:t>
            </a:r>
            <a:br>
              <a:rPr lang="en-US" sz="800" dirty="0" smtClean="0"/>
            </a:br>
            <a:r>
              <a:rPr lang="en-US" sz="800" dirty="0" smtClean="0"/>
              <a:t>Raymond A Liuzzi, Raymond Technologies, USA </a:t>
            </a:r>
            <a:br>
              <a:rPr lang="en-US" sz="800" dirty="0" smtClean="0"/>
            </a:br>
            <a:r>
              <a:rPr lang="en-US" sz="800" dirty="0" smtClean="0"/>
              <a:t>Jari Palomäki, Tampere University of Technology/Pori, Finland </a:t>
            </a:r>
            <a:br>
              <a:rPr lang="en-US" sz="800" dirty="0" smtClean="0"/>
            </a:br>
            <a:r>
              <a:rPr lang="en-US" sz="800" dirty="0" smtClean="0"/>
              <a:t>Oscar Pastor, Valencia University of Technology, Spain </a:t>
            </a:r>
            <a:br>
              <a:rPr lang="en-US" sz="800" dirty="0" smtClean="0"/>
            </a:br>
            <a:r>
              <a:rPr lang="en-US" sz="800" dirty="0" smtClean="0"/>
              <a:t>Sudha Ram, University of Arizona, USA </a:t>
            </a:r>
            <a:br>
              <a:rPr lang="en-US" sz="800" dirty="0" smtClean="0"/>
            </a:br>
            <a:r>
              <a:rPr lang="en-US" sz="800" dirty="0" smtClean="0"/>
              <a:t>Laura Spinsanti, LBD lab ? EPFL, Swizerland </a:t>
            </a:r>
            <a:br>
              <a:rPr lang="en-US" sz="800" dirty="0" smtClean="0"/>
            </a:br>
            <a:r>
              <a:rPr lang="en-US" sz="800" dirty="0" smtClean="0"/>
              <a:t>Il-Yeol Song, Drexel University, USA </a:t>
            </a:r>
            <a:br>
              <a:rPr lang="en-US" sz="800" dirty="0" smtClean="0"/>
            </a:br>
            <a:r>
              <a:rPr lang="en-US" sz="800" dirty="0" smtClean="0"/>
              <a:t>Bernhard Thalheim, Christian Albrechts University Kiel, Germany </a:t>
            </a:r>
            <a:br>
              <a:rPr lang="en-US" sz="800" dirty="0" smtClean="0"/>
            </a:br>
            <a:endParaRPr lang="en-US" sz="800" dirty="0" smtClean="0"/>
          </a:p>
          <a:p>
            <a:r>
              <a:rPr lang="en-US" sz="800" b="1" dirty="0" smtClean="0"/>
              <a:t>Related Links</a:t>
            </a:r>
          </a:p>
          <a:p>
            <a:r>
              <a:rPr lang="en-US" sz="800" dirty="0" smtClean="0">
                <a:hlinkClick r:id="rId8"/>
              </a:rPr>
              <a:t>ER 2010</a:t>
            </a:r>
            <a:endParaRPr lang="en-US" sz="800" dirty="0" smtClean="0"/>
          </a:p>
          <a:p>
            <a:r>
              <a:rPr lang="en-US" sz="800" dirty="0" smtClean="0">
                <a:hlinkClick r:id="rId9"/>
              </a:rPr>
              <a:t>University of Tampere</a:t>
            </a:r>
            <a:endParaRPr lang="en-US" sz="800" dirty="0" smtClean="0"/>
          </a:p>
          <a:p>
            <a:r>
              <a:rPr lang="en-US" sz="800" dirty="0" smtClean="0"/>
              <a:t>©2010 Department of Computer Sciences. Tampere Finland </a:t>
            </a:r>
          </a:p>
          <a:p>
            <a:endParaRPr lang="en-US" sz="800" dirty="0"/>
          </a:p>
        </p:txBody>
      </p:sp>
      <p:sp>
        <p:nvSpPr>
          <p:cNvPr id="11" name="TextBox 10"/>
          <p:cNvSpPr txBox="1"/>
          <p:nvPr/>
        </p:nvSpPr>
        <p:spPr>
          <a:xfrm>
            <a:off x="2971800" y="1752600"/>
            <a:ext cx="4223400" cy="461665"/>
          </a:xfrm>
          <a:prstGeom prst="rect">
            <a:avLst/>
          </a:prstGeom>
          <a:solidFill>
            <a:schemeClr val="accent4">
              <a:lumMod val="60000"/>
              <a:lumOff val="40000"/>
            </a:schemeClr>
          </a:solidFill>
        </p:spPr>
        <p:txBody>
          <a:bodyPr wrap="none" rtlCol="0">
            <a:spAutoFit/>
          </a:bodyPr>
          <a:lstStyle/>
          <a:p>
            <a:r>
              <a:rPr lang="en-US" sz="2400" dirty="0" smtClean="0"/>
              <a:t>Wizard Worlds: “Applications”</a:t>
            </a:r>
            <a:endParaRPr lang="en-US" sz="2400" dirty="0"/>
          </a:p>
        </p:txBody>
      </p:sp>
      <p:cxnSp>
        <p:nvCxnSpPr>
          <p:cNvPr id="13" name="Straight Connector 12"/>
          <p:cNvCxnSpPr/>
          <p:nvPr/>
        </p:nvCxnSpPr>
        <p:spPr>
          <a:xfrm rot="5400000">
            <a:off x="4076700" y="2324100"/>
            <a:ext cx="609600" cy="3810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81600" y="4495800"/>
            <a:ext cx="3837525" cy="1569660"/>
          </a:xfrm>
          <a:prstGeom prst="rect">
            <a:avLst/>
          </a:prstGeom>
          <a:solidFill>
            <a:schemeClr val="accent4">
              <a:lumMod val="60000"/>
              <a:lumOff val="40000"/>
            </a:schemeClr>
          </a:solidFill>
        </p:spPr>
        <p:txBody>
          <a:bodyPr wrap="none" rtlCol="0">
            <a:spAutoFit/>
          </a:bodyPr>
          <a:lstStyle/>
          <a:p>
            <a:r>
              <a:rPr lang="en-US" sz="2400" dirty="0" smtClean="0"/>
              <a:t>global situation monitoring</a:t>
            </a:r>
          </a:p>
          <a:p>
            <a:r>
              <a:rPr lang="en-US" sz="2400" dirty="0" smtClean="0"/>
              <a:t>    - scientific</a:t>
            </a:r>
          </a:p>
          <a:p>
            <a:r>
              <a:rPr lang="en-US" sz="2400" dirty="0" smtClean="0"/>
              <a:t>    - environmental</a:t>
            </a:r>
          </a:p>
          <a:p>
            <a:r>
              <a:rPr lang="en-US" sz="2400" dirty="0" smtClean="0"/>
              <a:t>    - economical</a:t>
            </a:r>
            <a:endParaRPr lang="en-US" sz="2400" dirty="0"/>
          </a:p>
        </p:txBody>
      </p:sp>
      <p:cxnSp>
        <p:nvCxnSpPr>
          <p:cNvPr id="17" name="Straight Connector 16"/>
          <p:cNvCxnSpPr/>
          <p:nvPr/>
        </p:nvCxnSpPr>
        <p:spPr>
          <a:xfrm>
            <a:off x="5257800" y="2895600"/>
            <a:ext cx="1905000" cy="18288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2400" y="5562600"/>
            <a:ext cx="2653675" cy="461665"/>
          </a:xfrm>
          <a:prstGeom prst="rect">
            <a:avLst/>
          </a:prstGeom>
          <a:solidFill>
            <a:schemeClr val="accent4">
              <a:lumMod val="60000"/>
              <a:lumOff val="40000"/>
            </a:schemeClr>
          </a:solidFill>
        </p:spPr>
        <p:txBody>
          <a:bodyPr wrap="none" rtlCol="0">
            <a:spAutoFit/>
          </a:bodyPr>
          <a:lstStyle/>
          <a:p>
            <a:r>
              <a:rPr lang="en-US" sz="2400" dirty="0" smtClean="0"/>
              <a:t>homeland security</a:t>
            </a:r>
            <a:endParaRPr lang="en-US" sz="2400" dirty="0"/>
          </a:p>
        </p:txBody>
      </p:sp>
      <p:cxnSp>
        <p:nvCxnSpPr>
          <p:cNvPr id="24" name="Straight Connector 23"/>
          <p:cNvCxnSpPr/>
          <p:nvPr/>
        </p:nvCxnSpPr>
        <p:spPr>
          <a:xfrm rot="16200000" flipH="1">
            <a:off x="-723900" y="4229100"/>
            <a:ext cx="2590800" cy="2286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43000" y="4648200"/>
            <a:ext cx="3790268" cy="461665"/>
          </a:xfrm>
          <a:prstGeom prst="rect">
            <a:avLst/>
          </a:prstGeom>
          <a:solidFill>
            <a:schemeClr val="accent4">
              <a:lumMod val="60000"/>
              <a:lumOff val="40000"/>
            </a:schemeClr>
          </a:solidFill>
        </p:spPr>
        <p:txBody>
          <a:bodyPr wrap="none" rtlCol="0">
            <a:spAutoFit/>
          </a:bodyPr>
          <a:lstStyle/>
          <a:p>
            <a:r>
              <a:rPr lang="en-US" sz="2400" dirty="0" smtClean="0"/>
              <a:t>Military “Battle Command”</a:t>
            </a:r>
            <a:endParaRPr lang="en-US" sz="2400" dirty="0"/>
          </a:p>
        </p:txBody>
      </p:sp>
      <p:cxnSp>
        <p:nvCxnSpPr>
          <p:cNvPr id="27" name="Straight Connector 26"/>
          <p:cNvCxnSpPr/>
          <p:nvPr/>
        </p:nvCxnSpPr>
        <p:spPr>
          <a:xfrm rot="16200000" flipV="1">
            <a:off x="800100" y="3467100"/>
            <a:ext cx="1828800" cy="9906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67000" y="3733800"/>
            <a:ext cx="3206391" cy="461665"/>
          </a:xfrm>
          <a:prstGeom prst="rect">
            <a:avLst/>
          </a:prstGeom>
          <a:solidFill>
            <a:schemeClr val="accent4">
              <a:lumMod val="60000"/>
              <a:lumOff val="40000"/>
            </a:schemeClr>
          </a:solidFill>
          <a:ln w="38100">
            <a:noFill/>
          </a:ln>
        </p:spPr>
        <p:txBody>
          <a:bodyPr wrap="none" rtlCol="0">
            <a:spAutoFit/>
          </a:bodyPr>
          <a:lstStyle/>
          <a:p>
            <a:r>
              <a:rPr lang="en-US" sz="2400" dirty="0" smtClean="0"/>
              <a:t>antiterrorism activities</a:t>
            </a:r>
            <a:endParaRPr lang="en-US" sz="2400" dirty="0"/>
          </a:p>
        </p:txBody>
      </p:sp>
      <p:cxnSp>
        <p:nvCxnSpPr>
          <p:cNvPr id="34" name="Straight Connector 33"/>
          <p:cNvCxnSpPr/>
          <p:nvPr/>
        </p:nvCxnSpPr>
        <p:spPr>
          <a:xfrm>
            <a:off x="2057400" y="3048000"/>
            <a:ext cx="1295400" cy="7620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10600" cy="17697152"/>
          </a:xfrm>
          <a:prstGeom prst="rect">
            <a:avLst/>
          </a:prstGeom>
          <a:noFill/>
        </p:spPr>
        <p:txBody>
          <a:bodyPr wrap="square" rtlCol="0">
            <a:spAutoFit/>
          </a:bodyPr>
          <a:lstStyle/>
          <a:p>
            <a:r>
              <a:rPr lang="en-US" sz="800" dirty="0" smtClean="0"/>
              <a:t>ACM-L-2010 WORKSHOP </a:t>
            </a:r>
            <a:br>
              <a:rPr lang="en-US" sz="800" dirty="0" smtClean="0"/>
            </a:br>
            <a:endParaRPr lang="en-US" sz="800" dirty="0" smtClean="0"/>
          </a:p>
          <a:p>
            <a:r>
              <a:rPr lang="en-US" sz="800" dirty="0" smtClean="0">
                <a:hlinkClick r:id="rId3"/>
              </a:rPr>
              <a:t>Description</a:t>
            </a:r>
            <a:r>
              <a:rPr lang="en-US" sz="800" dirty="0" smtClean="0"/>
              <a:t> / </a:t>
            </a:r>
            <a:r>
              <a:rPr lang="en-US" sz="800" dirty="0" smtClean="0">
                <a:hlinkClick r:id="rId3"/>
              </a:rPr>
              <a:t>Problem</a:t>
            </a:r>
            <a:r>
              <a:rPr lang="en-US" sz="800" dirty="0" smtClean="0"/>
              <a:t> / </a:t>
            </a:r>
            <a:r>
              <a:rPr lang="en-US" sz="800" dirty="0" smtClean="0">
                <a:hlinkClick r:id="rId3"/>
              </a:rPr>
              <a:t>Topics</a:t>
            </a:r>
            <a:r>
              <a:rPr lang="en-US" sz="800" dirty="0" smtClean="0"/>
              <a:t> / </a:t>
            </a:r>
            <a:r>
              <a:rPr lang="en-US" sz="800" dirty="0" smtClean="0">
                <a:hlinkClick r:id="rId3"/>
              </a:rPr>
              <a:t>Capability</a:t>
            </a:r>
            <a:r>
              <a:rPr lang="en-US" sz="800" dirty="0" smtClean="0"/>
              <a:t> / </a:t>
            </a:r>
            <a:r>
              <a:rPr lang="en-US" sz="800" dirty="0" smtClean="0">
                <a:hlinkClick r:id="rId3"/>
              </a:rPr>
              <a:t>Application</a:t>
            </a:r>
            <a:r>
              <a:rPr lang="en-US" sz="800" dirty="0" smtClean="0"/>
              <a:t> / </a:t>
            </a:r>
            <a:r>
              <a:rPr lang="en-US" sz="800" dirty="0" smtClean="0">
                <a:hlinkClick r:id="rId3"/>
              </a:rPr>
              <a:t>Status </a:t>
            </a:r>
            <a:r>
              <a:rPr lang="en-US" sz="800" dirty="0" smtClean="0"/>
              <a:t>/ </a:t>
            </a:r>
            <a:r>
              <a:rPr lang="en-US" sz="800" dirty="0" smtClean="0">
                <a:hlinkClick r:id="rId3"/>
              </a:rPr>
              <a:t>Deadlines</a:t>
            </a:r>
            <a:r>
              <a:rPr lang="en-US" sz="800" dirty="0" smtClean="0"/>
              <a:t> / </a:t>
            </a:r>
            <a:r>
              <a:rPr lang="en-US" sz="800" dirty="0" smtClean="0">
                <a:hlinkClick r:id="rId3"/>
              </a:rPr>
              <a:t>Paper submission </a:t>
            </a:r>
            <a:r>
              <a:rPr lang="en-US" sz="800" dirty="0" smtClean="0"/>
              <a:t>/ </a:t>
            </a:r>
            <a:r>
              <a:rPr lang="en-US" sz="800" dirty="0" smtClean="0">
                <a:hlinkClick r:id="rId3"/>
              </a:rPr>
              <a:t>Chairs </a:t>
            </a:r>
            <a:r>
              <a:rPr lang="en-US" sz="800" dirty="0" smtClean="0"/>
              <a:t>/ </a:t>
            </a:r>
            <a:r>
              <a:rPr lang="en-US" sz="800" dirty="0" smtClean="0">
                <a:hlinkClick r:id="rId3"/>
              </a:rPr>
              <a:t>Committee </a:t>
            </a:r>
            <a:endParaRPr lang="en-US" sz="800" dirty="0" smtClean="0"/>
          </a:p>
          <a:p>
            <a:r>
              <a:rPr lang="en-US" sz="800" dirty="0" smtClean="0"/>
              <a:t>Third International Workshop on Active Conceptual Modeling of Learning –  ACM-L 2010</a:t>
            </a:r>
          </a:p>
          <a:p>
            <a:r>
              <a:rPr lang="en-US" sz="800" b="1" dirty="0" smtClean="0"/>
              <a:t>Workshop Description and Call for Papers</a:t>
            </a:r>
          </a:p>
          <a:p>
            <a:r>
              <a:rPr lang="en-US" sz="800" dirty="0" smtClean="0"/>
              <a:t>We will study a framework for the active conceptual modeling of learning based on the Entity-Relationship (ER) approach and human cognition paradigm for developing a learning-base to support and develop complex applications, act on inevitable “surprises” and cognitive capability development. The goal is to develop new technology for building computer systems that help us learn from the past, cope with the present and plan for the future. </a:t>
            </a:r>
          </a:p>
          <a:p>
            <a:r>
              <a:rPr lang="en-US" sz="800" dirty="0" smtClean="0"/>
              <a:t>A need for active conceptual modeling for information systems rises from several sources: active modeling, emergency management, learning from surprises, data provenance, modification of the events/conditions/actions as the system evolves, actively evolving conceptual models, schema changes in conceptual models, historical information in conceptual models, ontological modeling in domain-aware systems, spatio-temporal and multi-representation modeling, etc. The most important needs are perhaps emergency management and learning from surprises, because they often appear in big disasters and catastrophes, as in a tsunami or earthquake. In these kinds of situations, information systems must collect large amounts raw data, analyze it, conceptualize it, map it to the domain, distribute it, make conclusions, make plans for new activities, and manage cooperation of active officials. </a:t>
            </a:r>
          </a:p>
          <a:p>
            <a:r>
              <a:rPr lang="en-US" sz="800" dirty="0" smtClean="0"/>
              <a:t>This effort aims to enhance our fundamental understanding of how to capture knowledge from transitions between system states, model continual learning from past experiences, and construct new interpretations on the basis of evolution of recognized system states. This understanding will enable us to provide traceable lessons learned for improving current situations, adapting to new situations and potentially predicting future actions. Important applications may include global situation monitoring (scientific, environmental, economical, etc.), homeland security, adaptive C4ISR, antiterrorism activities, etc.), the inevitable ?surprises? and cognitive capability development.</a:t>
            </a:r>
          </a:p>
          <a:p>
            <a:r>
              <a:rPr lang="en-US" sz="800" b="1" dirty="0" smtClean="0"/>
              <a:t>Problem</a:t>
            </a:r>
            <a:r>
              <a:rPr lang="en-US" sz="800" dirty="0" smtClean="0"/>
              <a:t>: The advent of information technology allows us to model the world by mapping real-world scenarios onto information systems and applications in a more sophisticated way.  However, today’s databases and knowledge bases only reflect the static characteristics of the intended Universe of Discourse, captured by the conceptual model as distinct snapshots.  The information system, which provides us with ?almost recent? information, neither supports applications that require historical information nor provides information for projecting the future based on past experience and lessons learned. Without the relationships between snapshots, it is difficult to simulate the ?what if? scenarios.  Temporal and spatial relationships between entity behaviors and uncertainty cannot be fully modeled. Temporal concepts are not taken into account properly. Therefore, historical information and their changes cannot be managed, and the certainty of information cannot be assessed. Inadequate dynamic modeling constructs (e.g. perspective, dynamic relationships and changes, degree of importance of relationships) result in incomplete representation of the changing real-world domain.</a:t>
            </a:r>
            <a:br>
              <a:rPr lang="en-US" sz="800" dirty="0" smtClean="0"/>
            </a:br>
            <a:r>
              <a:rPr lang="en-US" sz="800" dirty="0" smtClean="0"/>
              <a:t/>
            </a:r>
            <a:br>
              <a:rPr lang="en-US" sz="800" dirty="0" smtClean="0"/>
            </a:br>
            <a:r>
              <a:rPr lang="en-US" sz="800" dirty="0" smtClean="0"/>
              <a:t>Approach: To achieve active information processing, learning from our past experience is essential. Learning is a continuous process by which relatively permanent behavioral changes occur, potentially as a result of an experience. Lessons learned are knowledge gained by reflecting on experiences that can avoid the repetitions of past mishaps to share observations and to improve future actions. While learning is an ongoing process that transfers knowledge from one state to another, a lesson learned summarizes knowledge at a point in time. To describe an experience is to model past events and associated knowledge from a different perspective. This historical perspective allows us to describe a lesson learned from the interaction of episodic and semantic memories. The domain can be described in terms of topic, time/space, people, scenarios/events, cause/effect and general knowledge about the situation or domain. Active conceptual modeling is a continual process of describing all concepts and aspects of a domain, its activities, and changes under different perspectives. The model is viewed as a multilevel (e.g. strategic, tactical, operational) and multi-perspective high-level abstraction of reality. Our effort focuses on relationships between past knowledge/data and current knowledge/data from different perspectives. We propose a framework for active conceptual modeling of learning. </a:t>
            </a:r>
            <a:br>
              <a:rPr lang="en-US" sz="800" dirty="0" smtClean="0"/>
            </a:br>
            <a:r>
              <a:rPr lang="en-US" sz="800" dirty="0" smtClean="0"/>
              <a:t/>
            </a:r>
            <a:br>
              <a:rPr lang="en-US" sz="800" dirty="0" smtClean="0"/>
            </a:br>
            <a:r>
              <a:rPr lang="en-US" sz="800" dirty="0" smtClean="0"/>
              <a:t>Conventional conceptual modeling for database design is a simple case of active modeling. The active conceptual model will provide the necessary control and traceability for the evolving domain.  The moving snapshots could potentially become frames for creating a movie of the past, present, and future; and help simulate the target systems to answer the ?what if? questions.  It will also allow us to continually learn and make inferences to provide foresight from hindsight. The user will be notified when the alerted situations are detected, based on the monitoring requirements under dynamic constraints and related information from the underlying data sources and learning-base.</a:t>
            </a:r>
          </a:p>
          <a:p>
            <a:r>
              <a:rPr lang="en-US" sz="800" b="1" dirty="0" smtClean="0"/>
              <a:t>Topics:</a:t>
            </a:r>
          </a:p>
          <a:p>
            <a:r>
              <a:rPr lang="en-US" sz="800" b="1" dirty="0" smtClean="0"/>
              <a:t>Technical Areas:</a:t>
            </a:r>
            <a:r>
              <a:rPr lang="en-US" sz="800" dirty="0" smtClean="0"/>
              <a:t> Accomplishing our goal will require investigation of the following basic and exploratory research areas. Some other relevant areas may also be found. </a:t>
            </a:r>
            <a:br>
              <a:rPr lang="en-US" sz="800" dirty="0" smtClean="0"/>
            </a:br>
            <a:r>
              <a:rPr lang="en-US" sz="800" dirty="0" smtClean="0"/>
              <a:t>• Integrating time, space, and perspective dimensions in a theoretical framework of conceptual models </a:t>
            </a:r>
            <a:br>
              <a:rPr lang="en-US" sz="800" dirty="0" smtClean="0"/>
            </a:br>
            <a:r>
              <a:rPr lang="en-US" sz="800" dirty="0" smtClean="0"/>
              <a:t>     - Theory of human concepts, human cognition</a:t>
            </a:r>
            <a:br>
              <a:rPr lang="en-US" sz="800" dirty="0" smtClean="0"/>
            </a:br>
            <a:r>
              <a:rPr lang="en-US" sz="800" dirty="0" smtClean="0"/>
              <a:t>     - ER theory </a:t>
            </a:r>
            <a:br>
              <a:rPr lang="en-US" sz="800" dirty="0" smtClean="0"/>
            </a:br>
            <a:r>
              <a:rPr lang="en-US" sz="800" dirty="0" smtClean="0"/>
              <a:t>     - Mathematical active conceptual models </a:t>
            </a:r>
            <a:br>
              <a:rPr lang="en-US" sz="800" dirty="0" smtClean="0"/>
            </a:br>
            <a:r>
              <a:rPr lang="en-US" sz="800" dirty="0" smtClean="0"/>
              <a:t>     - Multi-level conceptual modeling </a:t>
            </a:r>
            <a:br>
              <a:rPr lang="en-US" sz="800" dirty="0" smtClean="0"/>
            </a:br>
            <a:r>
              <a:rPr lang="en-US" sz="800" dirty="0" smtClean="0"/>
              <a:t>     - Multi-perspective conceptual modeling </a:t>
            </a:r>
            <a:br>
              <a:rPr lang="en-US" sz="800" dirty="0" smtClean="0"/>
            </a:br>
            <a:r>
              <a:rPr lang="en-US" sz="800" dirty="0" smtClean="0"/>
              <a:t>     - Multi-media information modeling </a:t>
            </a:r>
            <a:br>
              <a:rPr lang="en-US" sz="800" dirty="0" smtClean="0"/>
            </a:br>
            <a:r>
              <a:rPr lang="en-US" sz="800" dirty="0" smtClean="0"/>
              <a:t>     - Mapping of constructs among conceptual models </a:t>
            </a:r>
          </a:p>
          <a:p>
            <a:r>
              <a:rPr lang="en-US" sz="800" dirty="0" smtClean="0"/>
              <a:t>• Management of continuous changes and learning </a:t>
            </a:r>
            <a:br>
              <a:rPr lang="en-US" sz="800" dirty="0" smtClean="0"/>
            </a:br>
            <a:r>
              <a:rPr lang="en-US" sz="800" dirty="0" smtClean="0"/>
              <a:t>     - Conceptual change</a:t>
            </a:r>
            <a:br>
              <a:rPr lang="en-US" sz="800" dirty="0" smtClean="0"/>
            </a:br>
            <a:r>
              <a:rPr lang="en-US" sz="800" dirty="0" smtClean="0"/>
              <a:t>     - Continuous knowledge acquisition </a:t>
            </a:r>
            <a:br>
              <a:rPr lang="en-US" sz="800" dirty="0" smtClean="0"/>
            </a:br>
            <a:r>
              <a:rPr lang="en-US" sz="800" dirty="0" smtClean="0"/>
              <a:t>     - Experience modeling and management </a:t>
            </a:r>
            <a:br>
              <a:rPr lang="en-US" sz="800" dirty="0" smtClean="0"/>
            </a:br>
            <a:r>
              <a:rPr lang="en-US" sz="800" dirty="0" smtClean="0"/>
              <a:t>     - Learning from experience </a:t>
            </a:r>
            <a:br>
              <a:rPr lang="en-US" sz="800" dirty="0" smtClean="0"/>
            </a:br>
            <a:r>
              <a:rPr lang="en-US" sz="800" dirty="0" smtClean="0"/>
              <a:t>     - Representation and management of changes </a:t>
            </a:r>
            <a:br>
              <a:rPr lang="en-US" sz="800" dirty="0" smtClean="0"/>
            </a:br>
            <a:r>
              <a:rPr lang="en-US" sz="800" dirty="0" smtClean="0"/>
              <a:t>     - Transfer learning in time dimension </a:t>
            </a:r>
            <a:br>
              <a:rPr lang="en-US" sz="800" dirty="0" smtClean="0"/>
            </a:br>
            <a:r>
              <a:rPr lang="en-US" sz="800" dirty="0" smtClean="0"/>
              <a:t>     - Lessons learned capturing </a:t>
            </a:r>
            <a:br>
              <a:rPr lang="en-US" sz="800" dirty="0" smtClean="0"/>
            </a:br>
            <a:r>
              <a:rPr lang="en-US" sz="800" dirty="0" smtClean="0"/>
              <a:t>     - Information extraction, discovery, and summarization </a:t>
            </a:r>
          </a:p>
          <a:p>
            <a:r>
              <a:rPr lang="en-US" sz="800" dirty="0" smtClean="0"/>
              <a:t>• Behaviors of evolving systems – including model evolution, patterns, interpretation, uncertainty, integration </a:t>
            </a:r>
            <a:br>
              <a:rPr lang="en-US" sz="800" dirty="0" smtClean="0"/>
            </a:br>
            <a:r>
              <a:rPr lang="en-US" sz="800" dirty="0" smtClean="0"/>
              <a:t>     - Time and events in evolving systems </a:t>
            </a:r>
            <a:br>
              <a:rPr lang="en-US" sz="800" dirty="0" smtClean="0"/>
            </a:br>
            <a:r>
              <a:rPr lang="en-US" sz="800" dirty="0" smtClean="0"/>
              <a:t>     - Situation monitoring (system- and user-level)  </a:t>
            </a:r>
            <a:br>
              <a:rPr lang="en-US" sz="800" dirty="0" smtClean="0"/>
            </a:br>
            <a:r>
              <a:rPr lang="en-US" sz="800" dirty="0" smtClean="0"/>
              <a:t>     - Schema evolution and version management </a:t>
            </a:r>
            <a:br>
              <a:rPr lang="en-US" sz="800" dirty="0" smtClean="0"/>
            </a:br>
            <a:r>
              <a:rPr lang="en-US" sz="800" dirty="0" smtClean="0"/>
              <a:t>     - Content awareness and context awareness </a:t>
            </a:r>
            <a:br>
              <a:rPr lang="en-US" sz="800" dirty="0" smtClean="0"/>
            </a:br>
            <a:r>
              <a:rPr lang="en-US" sz="800" dirty="0" smtClean="0"/>
              <a:t>     - Modeling of context changes </a:t>
            </a:r>
            <a:br>
              <a:rPr lang="en-US" sz="800" dirty="0" smtClean="0"/>
            </a:br>
            <a:r>
              <a:rPr lang="en-US" sz="800" dirty="0" smtClean="0"/>
              <a:t>     - Information integration and interpretation </a:t>
            </a:r>
            <a:br>
              <a:rPr lang="en-US" sz="800" dirty="0" smtClean="0"/>
            </a:br>
            <a:r>
              <a:rPr lang="en-US" sz="800" dirty="0" smtClean="0"/>
              <a:t>     - Pattern recognition over a time period </a:t>
            </a:r>
            <a:br>
              <a:rPr lang="en-US" sz="800" dirty="0" smtClean="0"/>
            </a:br>
            <a:r>
              <a:rPr lang="en-US" sz="800" dirty="0" smtClean="0"/>
              <a:t>     - Uncertainty management WRT integrity </a:t>
            </a:r>
            <a:br>
              <a:rPr lang="en-US" sz="800" dirty="0" smtClean="0"/>
            </a:br>
            <a:r>
              <a:rPr lang="en-US" sz="800" dirty="0" smtClean="0"/>
              <a:t>     - Reactive, proactive, adaptive, deductive capability in support of active behavior </a:t>
            </a:r>
            <a:br>
              <a:rPr lang="en-US" sz="800" dirty="0" smtClean="0"/>
            </a:br>
            <a:r>
              <a:rPr lang="en-US" sz="800" dirty="0" smtClean="0"/>
              <a:t>     - Combined episodic and semantic memory paradigm for structuring of historical information </a:t>
            </a:r>
          </a:p>
          <a:p>
            <a:r>
              <a:rPr lang="en-US" sz="800" dirty="0" smtClean="0"/>
              <a:t>• Executable conceptual models for implementation of active systems </a:t>
            </a:r>
            <a:br>
              <a:rPr lang="en-US" sz="800" dirty="0" smtClean="0"/>
            </a:br>
            <a:r>
              <a:rPr lang="en-US" sz="800" dirty="0" smtClean="0"/>
              <a:t>     - Dynamic reserve modeling </a:t>
            </a:r>
            <a:br>
              <a:rPr lang="en-US" sz="800" dirty="0" smtClean="0"/>
            </a:br>
            <a:r>
              <a:rPr lang="en-US" sz="800" dirty="0" smtClean="0"/>
              <a:t>     - Storage management </a:t>
            </a:r>
            <a:br>
              <a:rPr lang="en-US" sz="800" dirty="0" smtClean="0"/>
            </a:br>
            <a:r>
              <a:rPr lang="en-US" sz="800" dirty="0" smtClean="0"/>
              <a:t>     - Security  </a:t>
            </a:r>
            <a:br>
              <a:rPr lang="en-US" sz="800" dirty="0" smtClean="0"/>
            </a:br>
            <a:r>
              <a:rPr lang="en-US" sz="800" dirty="0" smtClean="0"/>
              <a:t>     - User interface </a:t>
            </a:r>
            <a:br>
              <a:rPr lang="en-US" sz="800" dirty="0" smtClean="0"/>
            </a:br>
            <a:r>
              <a:rPr lang="en-US" sz="800" dirty="0" smtClean="0"/>
              <a:t>     - Bench marking for Test &amp; Evaluation </a:t>
            </a:r>
            <a:br>
              <a:rPr lang="en-US" sz="800" dirty="0" smtClean="0"/>
            </a:br>
            <a:r>
              <a:rPr lang="en-US" sz="800" dirty="0" smtClean="0"/>
              <a:t>     - Languages for information manipulation </a:t>
            </a:r>
            <a:br>
              <a:rPr lang="en-US" sz="800" dirty="0" smtClean="0"/>
            </a:br>
            <a:r>
              <a:rPr lang="en-US" sz="800" dirty="0" smtClean="0"/>
              <a:t>     - Architectures for information system based on the active conceptual model</a:t>
            </a:r>
          </a:p>
          <a:p>
            <a:r>
              <a:rPr lang="en-US" sz="800" b="1" dirty="0" smtClean="0"/>
              <a:t>Capability:</a:t>
            </a:r>
            <a:r>
              <a:rPr lang="en-US" sz="800" dirty="0" smtClean="0"/>
              <a:t> The active model can only be realized by integrating technology (e.g. AI, software engineering, information/knowledge management, cognitive science, philosophy, etc.) and combining modeling techniques. We will provide an enhanced situational awareness and monitoring capability through the following services: </a:t>
            </a:r>
            <a:br>
              <a:rPr lang="en-US" sz="800" dirty="0" smtClean="0"/>
            </a:br>
            <a:r>
              <a:rPr lang="en-US" sz="800" dirty="0" smtClean="0"/>
              <a:t>•    Information provenance for understanding and interpreting information in a holistic manner </a:t>
            </a:r>
            <a:br>
              <a:rPr lang="en-US" sz="800" dirty="0" smtClean="0"/>
            </a:br>
            <a:r>
              <a:rPr lang="en-US" sz="800" dirty="0" smtClean="0"/>
              <a:t>•    Contextual information integration with uncertainty indication </a:t>
            </a:r>
            <a:br>
              <a:rPr lang="en-US" sz="800" dirty="0" smtClean="0"/>
            </a:br>
            <a:r>
              <a:rPr lang="en-US" sz="800" dirty="0" smtClean="0"/>
              <a:t>•    Rewind memory to specific times and/or situations and move forward with different assumptions </a:t>
            </a:r>
            <a:br>
              <a:rPr lang="en-US" sz="800" dirty="0" smtClean="0"/>
            </a:br>
            <a:r>
              <a:rPr lang="en-US" sz="800" dirty="0" smtClean="0"/>
              <a:t>•    Trace scenarios and discover hidden and implicit relationships between events </a:t>
            </a:r>
            <a:br>
              <a:rPr lang="en-US" sz="800" dirty="0" smtClean="0"/>
            </a:br>
            <a:r>
              <a:rPr lang="en-US" sz="800" dirty="0" smtClean="0"/>
              <a:t>•    Detect changes in evolving situations over time </a:t>
            </a:r>
            <a:br>
              <a:rPr lang="en-US" sz="800" dirty="0" smtClean="0"/>
            </a:br>
            <a:r>
              <a:rPr lang="en-US" sz="800" dirty="0" smtClean="0"/>
              <a:t>•    Situation monitoring with context-awareness adaptation </a:t>
            </a:r>
            <a:br>
              <a:rPr lang="en-US" sz="800" dirty="0" smtClean="0"/>
            </a:br>
            <a:r>
              <a:rPr lang="en-US" sz="800" dirty="0" smtClean="0"/>
              <a:t>•    Event patterns discovery (related and seemingly unrelated events) </a:t>
            </a:r>
            <a:br>
              <a:rPr lang="en-US" sz="800" dirty="0" smtClean="0"/>
            </a:br>
            <a:r>
              <a:rPr lang="en-US" sz="800" dirty="0" smtClean="0"/>
              <a:t>•    Anomaly detection with respect to situational changes </a:t>
            </a:r>
            <a:br>
              <a:rPr lang="en-US" sz="800" dirty="0" smtClean="0"/>
            </a:br>
            <a:r>
              <a:rPr lang="en-US" sz="800" dirty="0" smtClean="0"/>
              <a:t>•    Notification when similar situations are occurring </a:t>
            </a:r>
            <a:br>
              <a:rPr lang="en-US" sz="800" dirty="0" smtClean="0"/>
            </a:br>
            <a:r>
              <a:rPr lang="en-US" sz="800" dirty="0" smtClean="0"/>
              <a:t>•    Dynamic reserve modeling to derive context models based on data at a given time  </a:t>
            </a:r>
            <a:br>
              <a:rPr lang="en-US" sz="800" dirty="0" smtClean="0"/>
            </a:br>
            <a:r>
              <a:rPr lang="en-US" sz="800" dirty="0" smtClean="0"/>
              <a:t>•    Learning, inferring, and reasoning of forensics and present for predicting future actions </a:t>
            </a:r>
            <a:br>
              <a:rPr lang="en-US" sz="800" dirty="0" smtClean="0"/>
            </a:br>
            <a:r>
              <a:rPr lang="en-US" sz="800" dirty="0" smtClean="0"/>
              <a:t>•    Interactive user interface </a:t>
            </a:r>
          </a:p>
          <a:p>
            <a:r>
              <a:rPr lang="en-US" sz="800" b="1" dirty="0" smtClean="0"/>
              <a:t>Applications:</a:t>
            </a:r>
            <a:r>
              <a:rPr lang="en-US" sz="800" dirty="0" smtClean="0"/>
              <a:t> The ACM-L capability can be applied to a large class of applications including the following: </a:t>
            </a:r>
            <a:br>
              <a:rPr lang="en-US" sz="800" dirty="0" smtClean="0"/>
            </a:br>
            <a:r>
              <a:rPr lang="en-US" sz="800" dirty="0" smtClean="0"/>
              <a:t>•    Active learning </a:t>
            </a:r>
            <a:br>
              <a:rPr lang="en-US" sz="800" dirty="0" smtClean="0"/>
            </a:br>
            <a:r>
              <a:rPr lang="en-US" sz="800" dirty="0" smtClean="0"/>
              <a:t>•    Adaptive C4ISR  </a:t>
            </a:r>
            <a:br>
              <a:rPr lang="en-US" sz="800" dirty="0" smtClean="0"/>
            </a:br>
            <a:r>
              <a:rPr lang="en-US" sz="800" dirty="0" smtClean="0"/>
              <a:t>•    Counter-terrorism for tracking “surprises” </a:t>
            </a:r>
            <a:br>
              <a:rPr lang="en-US" sz="800" dirty="0" smtClean="0"/>
            </a:br>
            <a:r>
              <a:rPr lang="en-US" sz="800" dirty="0" smtClean="0"/>
              <a:t>•    Homeland Security    </a:t>
            </a:r>
            <a:br>
              <a:rPr lang="en-US" sz="800" dirty="0" smtClean="0"/>
            </a:br>
            <a:r>
              <a:rPr lang="en-US" sz="800" dirty="0" smtClean="0"/>
              <a:t>•    Info-Forensics </a:t>
            </a:r>
            <a:br>
              <a:rPr lang="en-US" sz="800" dirty="0" smtClean="0"/>
            </a:br>
            <a:r>
              <a:rPr lang="en-US" sz="800" dirty="0" smtClean="0"/>
              <a:t>•    Law enforcement </a:t>
            </a:r>
            <a:br>
              <a:rPr lang="en-US" sz="800" dirty="0" smtClean="0"/>
            </a:br>
            <a:r>
              <a:rPr lang="en-US" sz="800" dirty="0" smtClean="0"/>
              <a:t>•    Lessons-learned systems </a:t>
            </a:r>
            <a:br>
              <a:rPr lang="en-US" sz="800" dirty="0" smtClean="0"/>
            </a:br>
            <a:r>
              <a:rPr lang="en-US" sz="800" dirty="0" smtClean="0"/>
              <a:t>•    Medical/patient information systems</a:t>
            </a:r>
            <a:br>
              <a:rPr lang="en-US" sz="800" dirty="0" smtClean="0"/>
            </a:br>
            <a:r>
              <a:rPr lang="en-US" sz="800" dirty="0" smtClean="0"/>
              <a:t>•    Situation awareness and monitoring (MDA, GWOT) </a:t>
            </a:r>
            <a:br>
              <a:rPr lang="en-US" sz="800" dirty="0" smtClean="0"/>
            </a:br>
            <a:r>
              <a:rPr lang="en-US" sz="800" dirty="0" smtClean="0"/>
              <a:t>•    Simulation and modeling </a:t>
            </a:r>
            <a:br>
              <a:rPr lang="en-US" sz="800" dirty="0" smtClean="0"/>
            </a:br>
            <a:r>
              <a:rPr lang="en-US" sz="800" dirty="0" smtClean="0"/>
              <a:t>•    Many others… </a:t>
            </a:r>
          </a:p>
          <a:p>
            <a:r>
              <a:rPr lang="en-US" sz="800" b="1" dirty="0" smtClean="0"/>
              <a:t>Status:</a:t>
            </a:r>
            <a:r>
              <a:rPr lang="en-US" sz="800" dirty="0" smtClean="0"/>
              <a:t> To begin framing the problem, SPAWARSYSCEN Pacific hosted two workshops on ACM-L in 2006. The first event was held at SPAWARSYSCEN Pacific to introduce the Science &amp; Technology (S&amp;T) Initiative and identify a Research and Development agenda for the technology development investigation. Eleven invited experts in Conceptual Modeling presented position papers on the proposed S&amp;T Initiative. The first open workshop was held at the 25th International Conference on Conceptual Modeling, ER 2006, 6-9 November 2006, in Tucson, Arizona. An application, AWARE (Active Wisdom Advancing Retrospective Exploration), is being identified. The second open workshop was held at the 28th International Conference on Conceptual Modeling, ER 2009, 9-12 November 2009, in Gramado, Brazil. The workshop covered a wide spectrum of issues from operational requirements to basic research in concepts, learning, thinking, and communication. </a:t>
            </a:r>
          </a:p>
          <a:p>
            <a:r>
              <a:rPr lang="en-US" sz="800" b="1" dirty="0" smtClean="0"/>
              <a:t>Workshop deadlines:</a:t>
            </a:r>
            <a:endParaRPr lang="en-US" sz="800" dirty="0" smtClean="0"/>
          </a:p>
          <a:p>
            <a:r>
              <a:rPr lang="en-US" sz="800" dirty="0" smtClean="0"/>
              <a:t>Abstract Submission: April 20, 2010 Full Paper Submission:April 28, 2010 Author Notification:June 7, 2010 Camera-ready Paper Submission:June 30, 2010 Workshop:November 1-4, 2010 </a:t>
            </a:r>
            <a:r>
              <a:rPr lang="en-US" sz="800" b="1" dirty="0" smtClean="0"/>
              <a:t>Paper Submission</a:t>
            </a:r>
            <a:endParaRPr lang="en-US" sz="800" dirty="0" smtClean="0"/>
          </a:p>
          <a:p>
            <a:r>
              <a:rPr lang="en-US" sz="800" b="1" dirty="0" smtClean="0"/>
              <a:t>Formatting Guidelines</a:t>
            </a:r>
            <a:r>
              <a:rPr lang="en-US" sz="800" dirty="0" smtClean="0"/>
              <a:t> </a:t>
            </a:r>
          </a:p>
          <a:p>
            <a:r>
              <a:rPr lang="en-US" sz="800" dirty="0" smtClean="0"/>
              <a:t>ACM-L 2010 proceedings will be part of the ER 2010 Workshop volume published by Springer-Verlag in the LNCS series. Thus, authors must submit manuscripts using the Springer-Verlag LNCS style for Lecture Notes in Computer Science. Refer to </a:t>
            </a:r>
            <a:r>
              <a:rPr lang="en-US" sz="800" dirty="0" smtClean="0">
                <a:hlinkClick r:id="rId4"/>
              </a:rPr>
              <a:t>http://www.springer.de/comp/lncs/authors.html</a:t>
            </a:r>
            <a:r>
              <a:rPr lang="en-US" sz="800" dirty="0" smtClean="0"/>
              <a:t> for style files and details. Papers in the final proceedings are strictly limited to 10 pages. Therefore, submitted papers should also not exceed 10 pages, but technical appendices, e.g. containing proofs, can be added to a submission. </a:t>
            </a:r>
            <a:br>
              <a:rPr lang="en-US" sz="800" dirty="0" smtClean="0"/>
            </a:br>
            <a:r>
              <a:rPr lang="en-US" sz="800" dirty="0" smtClean="0"/>
              <a:t> Papers must be in English, formatted in LNCS style and submitted as PDF-files. Submitted papers must be original and not submitted or accepted for publication in any other workshop, conference, or journal.</a:t>
            </a:r>
          </a:p>
          <a:p>
            <a:r>
              <a:rPr lang="en-US" sz="800" b="1" dirty="0" smtClean="0"/>
              <a:t>Submission Guidelines</a:t>
            </a:r>
            <a:r>
              <a:rPr lang="en-US" sz="800" dirty="0" smtClean="0"/>
              <a:t> </a:t>
            </a:r>
          </a:p>
          <a:p>
            <a:r>
              <a:rPr lang="en-US" sz="800" dirty="0" smtClean="0"/>
              <a:t>Submission to ACM-L 2010 will be by electronic mail, only, to all three workshop chairs to addresses below. Submission must be in PostScript or PDF format, by the due date. All correspondence with authors will be via e-mail. Please ensure that your submission includes an e-mail address for the corresponding author. </a:t>
            </a:r>
          </a:p>
          <a:p>
            <a:r>
              <a:rPr lang="en-US" sz="800" b="1" dirty="0" smtClean="0"/>
              <a:t>Workshop chairs and their e-mail addresses:</a:t>
            </a:r>
            <a:endParaRPr lang="en-US" sz="800" dirty="0" smtClean="0"/>
          </a:p>
          <a:p>
            <a:r>
              <a:rPr lang="en-US" sz="800" dirty="0" smtClean="0"/>
              <a:t>          Hannu Kangassalo;  University of Tampere, Finland; </a:t>
            </a:r>
            <a:r>
              <a:rPr lang="en-US" sz="800" dirty="0" smtClean="0">
                <a:hlinkClick r:id="rId5"/>
              </a:rPr>
              <a:t>hk@cs.uta.fi</a:t>
            </a:r>
            <a:r>
              <a:rPr lang="en-US" sz="800" dirty="0" smtClean="0"/>
              <a:t> </a:t>
            </a:r>
            <a:br>
              <a:rPr lang="en-US" sz="800" dirty="0" smtClean="0"/>
            </a:br>
            <a:r>
              <a:rPr lang="en-US" sz="800" dirty="0" smtClean="0"/>
              <a:t>          Salvatore T. March;  Vanderbilt University, U.S.A; </a:t>
            </a:r>
            <a:r>
              <a:rPr lang="en-US" sz="800" dirty="0" smtClean="0">
                <a:hlinkClick r:id="rId6"/>
              </a:rPr>
              <a:t>Sal.March@owen.vanderbilt.edu</a:t>
            </a:r>
            <a:r>
              <a:rPr lang="en-US" sz="800" dirty="0" smtClean="0"/>
              <a:t> </a:t>
            </a:r>
            <a:br>
              <a:rPr lang="en-US" sz="800" dirty="0" smtClean="0"/>
            </a:br>
            <a:r>
              <a:rPr lang="en-US" sz="800" dirty="0" smtClean="0"/>
              <a:t>          Leah Y Wong;  SPAWARSYSCEN Pacific, U.S.A; </a:t>
            </a:r>
            <a:r>
              <a:rPr lang="en-US" sz="800" dirty="0" smtClean="0">
                <a:hlinkClick r:id="rId7"/>
              </a:rPr>
              <a:t>leah.wong@navy.mil</a:t>
            </a:r>
            <a:endParaRPr lang="en-US" sz="800" dirty="0" smtClean="0"/>
          </a:p>
          <a:p>
            <a:r>
              <a:rPr lang="en-US" sz="800" b="1" dirty="0" smtClean="0"/>
              <a:t>PROGRAM COMMITTEE MEMBERS (to be extended) </a:t>
            </a:r>
            <a:endParaRPr lang="en-US" sz="800" dirty="0" smtClean="0"/>
          </a:p>
          <a:p>
            <a:r>
              <a:rPr lang="en-US" sz="800" dirty="0" smtClean="0"/>
              <a:t>Stefano Borgo, Laboratory for Applied Ontology, ISTC-CNR, Italy </a:t>
            </a:r>
            <a:br>
              <a:rPr lang="en-US" sz="800" dirty="0" smtClean="0"/>
            </a:br>
            <a:r>
              <a:rPr lang="en-US" sz="800" dirty="0" smtClean="0"/>
              <a:t>Alfredo Cuzzocrea, University of Calabria, Italy </a:t>
            </a:r>
            <a:br>
              <a:rPr lang="en-US" sz="800" dirty="0" smtClean="0"/>
            </a:br>
            <a:r>
              <a:rPr lang="en-US" sz="800" dirty="0" smtClean="0"/>
              <a:t>Giancarlo Guizzardi, Universidade Federal do Espírito Santo, Brazil </a:t>
            </a:r>
            <a:br>
              <a:rPr lang="en-US" sz="800" dirty="0" smtClean="0"/>
            </a:br>
            <a:r>
              <a:rPr lang="en-US" sz="800" dirty="0" smtClean="0"/>
              <a:t>Raymond A Liuzzi, Raymond Technologies, USA </a:t>
            </a:r>
            <a:br>
              <a:rPr lang="en-US" sz="800" dirty="0" smtClean="0"/>
            </a:br>
            <a:r>
              <a:rPr lang="en-US" sz="800" dirty="0" smtClean="0"/>
              <a:t>Jari Palomäki, Tampere University of Technology/Pori, Finland </a:t>
            </a:r>
            <a:br>
              <a:rPr lang="en-US" sz="800" dirty="0" smtClean="0"/>
            </a:br>
            <a:r>
              <a:rPr lang="en-US" sz="800" dirty="0" smtClean="0"/>
              <a:t>Oscar Pastor, Valencia University of Technology, Spain </a:t>
            </a:r>
            <a:br>
              <a:rPr lang="en-US" sz="800" dirty="0" smtClean="0"/>
            </a:br>
            <a:r>
              <a:rPr lang="en-US" sz="800" dirty="0" smtClean="0"/>
              <a:t>Sudha Ram, University of Arizona, USA </a:t>
            </a:r>
            <a:br>
              <a:rPr lang="en-US" sz="800" dirty="0" smtClean="0"/>
            </a:br>
            <a:r>
              <a:rPr lang="en-US" sz="800" dirty="0" smtClean="0"/>
              <a:t>Laura Spinsanti, LBD lab ? EPFL, Swizerland </a:t>
            </a:r>
            <a:br>
              <a:rPr lang="en-US" sz="800" dirty="0" smtClean="0"/>
            </a:br>
            <a:r>
              <a:rPr lang="en-US" sz="800" dirty="0" smtClean="0"/>
              <a:t>Il-Yeol Song, Drexel University, USA </a:t>
            </a:r>
            <a:br>
              <a:rPr lang="en-US" sz="800" dirty="0" smtClean="0"/>
            </a:br>
            <a:r>
              <a:rPr lang="en-US" sz="800" dirty="0" smtClean="0"/>
              <a:t>Bernhard Thalheim, Christian Albrechts University Kiel, Germany </a:t>
            </a:r>
            <a:br>
              <a:rPr lang="en-US" sz="800" dirty="0" smtClean="0"/>
            </a:br>
            <a:endParaRPr lang="en-US" sz="800" dirty="0" smtClean="0"/>
          </a:p>
          <a:p>
            <a:r>
              <a:rPr lang="en-US" sz="800" b="1" dirty="0" smtClean="0"/>
              <a:t>Related Links</a:t>
            </a:r>
          </a:p>
          <a:p>
            <a:r>
              <a:rPr lang="en-US" sz="800" dirty="0" smtClean="0">
                <a:hlinkClick r:id="rId8"/>
              </a:rPr>
              <a:t>ER 2010</a:t>
            </a:r>
            <a:endParaRPr lang="en-US" sz="800" dirty="0" smtClean="0"/>
          </a:p>
          <a:p>
            <a:r>
              <a:rPr lang="en-US" sz="800" dirty="0" smtClean="0">
                <a:hlinkClick r:id="rId9"/>
              </a:rPr>
              <a:t>University of Tampere</a:t>
            </a:r>
            <a:endParaRPr lang="en-US" sz="800" dirty="0" smtClean="0"/>
          </a:p>
          <a:p>
            <a:r>
              <a:rPr lang="en-US" sz="800" dirty="0" smtClean="0"/>
              <a:t>©2010 Department of Computer Sciences. Tampere Finland </a:t>
            </a:r>
          </a:p>
          <a:p>
            <a:endParaRPr lang="en-US" sz="800" dirty="0"/>
          </a:p>
        </p:txBody>
      </p:sp>
      <p:sp>
        <p:nvSpPr>
          <p:cNvPr id="11" name="TextBox 10"/>
          <p:cNvSpPr txBox="1"/>
          <p:nvPr/>
        </p:nvSpPr>
        <p:spPr>
          <a:xfrm>
            <a:off x="2971800" y="1752600"/>
            <a:ext cx="4223400" cy="461665"/>
          </a:xfrm>
          <a:prstGeom prst="rect">
            <a:avLst/>
          </a:prstGeom>
          <a:solidFill>
            <a:schemeClr val="accent4">
              <a:lumMod val="60000"/>
              <a:lumOff val="40000"/>
            </a:schemeClr>
          </a:solidFill>
        </p:spPr>
        <p:txBody>
          <a:bodyPr wrap="none" rtlCol="0">
            <a:spAutoFit/>
          </a:bodyPr>
          <a:lstStyle/>
          <a:p>
            <a:r>
              <a:rPr lang="en-US" sz="2400" dirty="0" smtClean="0"/>
              <a:t>Wizard Worlds: “Applications”</a:t>
            </a:r>
            <a:endParaRPr lang="en-US" sz="2400" dirty="0"/>
          </a:p>
        </p:txBody>
      </p:sp>
      <p:cxnSp>
        <p:nvCxnSpPr>
          <p:cNvPr id="13" name="Straight Connector 12"/>
          <p:cNvCxnSpPr/>
          <p:nvPr/>
        </p:nvCxnSpPr>
        <p:spPr>
          <a:xfrm rot="5400000">
            <a:off x="4076700" y="2324100"/>
            <a:ext cx="609600" cy="3810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81600" y="4495800"/>
            <a:ext cx="3837525" cy="1569660"/>
          </a:xfrm>
          <a:prstGeom prst="rect">
            <a:avLst/>
          </a:prstGeom>
          <a:solidFill>
            <a:schemeClr val="accent4">
              <a:lumMod val="60000"/>
              <a:lumOff val="40000"/>
            </a:schemeClr>
          </a:solidFill>
        </p:spPr>
        <p:txBody>
          <a:bodyPr wrap="none" rtlCol="0">
            <a:spAutoFit/>
          </a:bodyPr>
          <a:lstStyle/>
          <a:p>
            <a:r>
              <a:rPr lang="en-US" sz="2400" dirty="0" smtClean="0"/>
              <a:t>global situation monitoring</a:t>
            </a:r>
          </a:p>
          <a:p>
            <a:r>
              <a:rPr lang="en-US" sz="2400" dirty="0" smtClean="0"/>
              <a:t>    - scientific</a:t>
            </a:r>
          </a:p>
          <a:p>
            <a:r>
              <a:rPr lang="en-US" sz="2400" dirty="0" smtClean="0"/>
              <a:t>    - environmental</a:t>
            </a:r>
          </a:p>
          <a:p>
            <a:r>
              <a:rPr lang="en-US" sz="2400" dirty="0" smtClean="0"/>
              <a:t>    - economical</a:t>
            </a:r>
            <a:endParaRPr lang="en-US" sz="2400" dirty="0"/>
          </a:p>
        </p:txBody>
      </p:sp>
      <p:cxnSp>
        <p:nvCxnSpPr>
          <p:cNvPr id="17" name="Straight Connector 16"/>
          <p:cNvCxnSpPr/>
          <p:nvPr/>
        </p:nvCxnSpPr>
        <p:spPr>
          <a:xfrm>
            <a:off x="5257800" y="2895600"/>
            <a:ext cx="1905000" cy="18288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77000" y="3352800"/>
            <a:ext cx="1769843" cy="461665"/>
          </a:xfrm>
          <a:prstGeom prst="rect">
            <a:avLst/>
          </a:prstGeom>
          <a:solidFill>
            <a:schemeClr val="accent4">
              <a:lumMod val="60000"/>
              <a:lumOff val="40000"/>
            </a:schemeClr>
          </a:solidFill>
        </p:spPr>
        <p:txBody>
          <a:bodyPr wrap="none" rtlCol="0">
            <a:spAutoFit/>
          </a:bodyPr>
          <a:lstStyle/>
          <a:p>
            <a:r>
              <a:rPr lang="en-US" sz="2400" dirty="0" smtClean="0"/>
              <a:t>world peace</a:t>
            </a:r>
            <a:endParaRPr lang="en-US" sz="2400" dirty="0"/>
          </a:p>
        </p:txBody>
      </p:sp>
      <p:cxnSp>
        <p:nvCxnSpPr>
          <p:cNvPr id="20" name="Straight Connector 19"/>
          <p:cNvCxnSpPr/>
          <p:nvPr/>
        </p:nvCxnSpPr>
        <p:spPr>
          <a:xfrm rot="5400000">
            <a:off x="7620000" y="3048000"/>
            <a:ext cx="533400" cy="2286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2400" y="5562600"/>
            <a:ext cx="2653675" cy="461665"/>
          </a:xfrm>
          <a:prstGeom prst="rect">
            <a:avLst/>
          </a:prstGeom>
          <a:solidFill>
            <a:schemeClr val="accent4">
              <a:lumMod val="60000"/>
              <a:lumOff val="40000"/>
            </a:schemeClr>
          </a:solidFill>
        </p:spPr>
        <p:txBody>
          <a:bodyPr wrap="none" rtlCol="0">
            <a:spAutoFit/>
          </a:bodyPr>
          <a:lstStyle/>
          <a:p>
            <a:r>
              <a:rPr lang="en-US" sz="2400" dirty="0" smtClean="0"/>
              <a:t>homeland security</a:t>
            </a:r>
            <a:endParaRPr lang="en-US" sz="2400" dirty="0"/>
          </a:p>
        </p:txBody>
      </p:sp>
      <p:cxnSp>
        <p:nvCxnSpPr>
          <p:cNvPr id="24" name="Straight Connector 23"/>
          <p:cNvCxnSpPr/>
          <p:nvPr/>
        </p:nvCxnSpPr>
        <p:spPr>
          <a:xfrm rot="16200000" flipH="1">
            <a:off x="-723900" y="4229100"/>
            <a:ext cx="2590800" cy="2286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43000" y="4648200"/>
            <a:ext cx="3790268" cy="461665"/>
          </a:xfrm>
          <a:prstGeom prst="rect">
            <a:avLst/>
          </a:prstGeom>
          <a:solidFill>
            <a:schemeClr val="accent4">
              <a:lumMod val="60000"/>
              <a:lumOff val="40000"/>
            </a:schemeClr>
          </a:solidFill>
        </p:spPr>
        <p:txBody>
          <a:bodyPr wrap="none" rtlCol="0">
            <a:spAutoFit/>
          </a:bodyPr>
          <a:lstStyle/>
          <a:p>
            <a:r>
              <a:rPr lang="en-US" sz="2400" dirty="0" smtClean="0"/>
              <a:t>Military “Battle Command”</a:t>
            </a:r>
            <a:endParaRPr lang="en-US" sz="2400" dirty="0"/>
          </a:p>
        </p:txBody>
      </p:sp>
      <p:cxnSp>
        <p:nvCxnSpPr>
          <p:cNvPr id="27" name="Straight Connector 26"/>
          <p:cNvCxnSpPr/>
          <p:nvPr/>
        </p:nvCxnSpPr>
        <p:spPr>
          <a:xfrm rot="16200000" flipV="1">
            <a:off x="800100" y="3467100"/>
            <a:ext cx="1828800" cy="9906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67000" y="3733800"/>
            <a:ext cx="3206391" cy="461665"/>
          </a:xfrm>
          <a:prstGeom prst="rect">
            <a:avLst/>
          </a:prstGeom>
          <a:solidFill>
            <a:schemeClr val="accent4">
              <a:lumMod val="60000"/>
              <a:lumOff val="40000"/>
            </a:schemeClr>
          </a:solidFill>
          <a:ln w="38100">
            <a:noFill/>
          </a:ln>
        </p:spPr>
        <p:txBody>
          <a:bodyPr wrap="none" rtlCol="0">
            <a:spAutoFit/>
          </a:bodyPr>
          <a:lstStyle/>
          <a:p>
            <a:r>
              <a:rPr lang="en-US" sz="2400" dirty="0" smtClean="0"/>
              <a:t>antiterrorism activities</a:t>
            </a:r>
            <a:endParaRPr lang="en-US" sz="2400" dirty="0"/>
          </a:p>
        </p:txBody>
      </p:sp>
      <p:cxnSp>
        <p:nvCxnSpPr>
          <p:cNvPr id="34" name="Straight Connector 33"/>
          <p:cNvCxnSpPr/>
          <p:nvPr/>
        </p:nvCxnSpPr>
        <p:spPr>
          <a:xfrm>
            <a:off x="2057400" y="3048000"/>
            <a:ext cx="1295400" cy="76200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sz="5600" dirty="0" smtClean="0"/>
              <a:t>“De-wizardize” the Worlds &amp; Words of ACM-L      </a:t>
            </a:r>
            <a:r>
              <a:rPr lang="en-US" sz="3100" dirty="0" smtClean="0"/>
              <a:t>(from my perspective)</a:t>
            </a:r>
            <a:endParaRPr lang="en-US" sz="3100" dirty="0"/>
          </a:p>
        </p:txBody>
      </p:sp>
      <p:sp>
        <p:nvSpPr>
          <p:cNvPr id="5" name="Content Placeholder 4"/>
          <p:cNvSpPr>
            <a:spLocks noGrp="1"/>
          </p:cNvSpPr>
          <p:nvPr>
            <p:ph idx="1"/>
          </p:nvPr>
        </p:nvSpPr>
        <p:spPr>
          <a:xfrm>
            <a:off x="457200" y="2362200"/>
            <a:ext cx="8229600" cy="4343400"/>
          </a:xfrm>
        </p:spPr>
        <p:txBody>
          <a:bodyPr>
            <a:normAutofit/>
          </a:bodyPr>
          <a:lstStyle/>
          <a:p>
            <a:r>
              <a:rPr lang="en-US" dirty="0" smtClean="0"/>
              <a:t>ACM-L applications</a:t>
            </a:r>
          </a:p>
          <a:p>
            <a:pPr lvl="1"/>
            <a:r>
              <a:rPr lang="en-US" dirty="0" smtClean="0"/>
              <a:t>Gathering and organizing (time-dependent) facts</a:t>
            </a:r>
          </a:p>
          <a:p>
            <a:pPr lvl="1"/>
            <a:r>
              <a:rPr lang="en-US" dirty="0" smtClean="0"/>
              <a:t>Analyzing facts and making predictions</a:t>
            </a:r>
          </a:p>
          <a:p>
            <a:pPr lvl="1">
              <a:buNone/>
            </a:pPr>
            <a:endParaRPr lang="en-US" dirty="0" smtClean="0"/>
          </a:p>
          <a:p>
            <a:r>
              <a:rPr lang="en-US" dirty="0" smtClean="0"/>
              <a:t>ACM-L components</a:t>
            </a:r>
          </a:p>
          <a:p>
            <a:pPr lvl="1"/>
            <a:r>
              <a:rPr lang="en-US" dirty="0" smtClean="0"/>
              <a:t>Conceptual modeling (enabling)</a:t>
            </a:r>
          </a:p>
          <a:p>
            <a:pPr lvl="1"/>
            <a:r>
              <a:rPr lang="en-US" dirty="0" smtClean="0"/>
              <a:t>Active learning (gathering, organizing, analyzing)</a:t>
            </a:r>
          </a:p>
          <a:p>
            <a:pPr lvl="1">
              <a:buNone/>
            </a:pPr>
            <a:endParaRPr lang="en-US" dirty="0" smtClean="0"/>
          </a:p>
          <a:p>
            <a:r>
              <a:rPr lang="en-US" dirty="0" smtClean="0"/>
              <a:t>Benefits of pursuing the dream!</a:t>
            </a:r>
          </a:p>
          <a:p>
            <a:pPr lvl="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Terrorist Example</a:t>
            </a:r>
            <a:endParaRPr lang="en-US" dirty="0"/>
          </a:p>
        </p:txBody>
      </p:sp>
      <p:pic>
        <p:nvPicPr>
          <p:cNvPr id="87042" name="Picture 2"/>
          <p:cNvPicPr>
            <a:picLocks noChangeAspect="1" noChangeArrowheads="1"/>
          </p:cNvPicPr>
          <p:nvPr/>
        </p:nvPicPr>
        <p:blipFill>
          <a:blip r:embed="rId3" cstate="print"/>
          <a:srcRect/>
          <a:stretch>
            <a:fillRect/>
          </a:stretch>
        </p:blipFill>
        <p:spPr bwMode="auto">
          <a:xfrm>
            <a:off x="6324600" y="914400"/>
            <a:ext cx="2462212" cy="3282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3397</TotalTime>
  <Words>8467</Words>
  <Application>Microsoft Macintosh PowerPoint</Application>
  <PresentationFormat>On-screen Show (4:3)</PresentationFormat>
  <Paragraphs>1001</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Flow</vt:lpstr>
      <vt:lpstr>The Wizard Words and Worlds of ACM-L</vt:lpstr>
      <vt:lpstr>Wizard Words &amp; Worlds</vt:lpstr>
      <vt:lpstr>Slide 3</vt:lpstr>
      <vt:lpstr>Slide 4</vt:lpstr>
      <vt:lpstr>Slide 5</vt:lpstr>
      <vt:lpstr>Slide 6</vt:lpstr>
      <vt:lpstr>Slide 7</vt:lpstr>
      <vt:lpstr>“De-wizardize” the Worlds &amp; Words of ACM-L      (from my perspective)</vt:lpstr>
      <vt:lpstr>Terrorist Example</vt:lpstr>
      <vt:lpstr>Terrorist Example</vt:lpstr>
      <vt:lpstr>Terrorist Example</vt:lpstr>
      <vt:lpstr>Terrorist Example</vt:lpstr>
      <vt:lpstr>Terrorist Example</vt:lpstr>
      <vt:lpstr>Crop Failure Example</vt:lpstr>
      <vt:lpstr>Crop Failure Example</vt:lpstr>
      <vt:lpstr>Crop Failure Example</vt:lpstr>
      <vt:lpstr>Crop Failure Example</vt:lpstr>
      <vt:lpstr>Crop Failure Example</vt:lpstr>
      <vt:lpstr>Crop Failure Example</vt:lpstr>
      <vt:lpstr>Cancer Research Study Example</vt:lpstr>
      <vt:lpstr>Cancer Research Study Example</vt:lpstr>
      <vt:lpstr>Cancer Research Study Example</vt:lpstr>
      <vt:lpstr>Cancer Research Study Example</vt:lpstr>
      <vt:lpstr>Cancer Research Study Example</vt:lpstr>
      <vt:lpstr>Cancer Research Study Example</vt:lpstr>
      <vt:lpstr>Cancer Research Study Example</vt:lpstr>
      <vt:lpstr>How to Make ACM-L Work</vt:lpstr>
      <vt:lpstr>Formalize (key to all the rest) </vt:lpstr>
      <vt:lpstr>Home Security Example</vt:lpstr>
      <vt:lpstr>Fact Formalization</vt:lpstr>
      <vt:lpstr>Fact Formalization</vt:lpstr>
      <vt:lpstr>Fact Formalization</vt:lpstr>
      <vt:lpstr>Metamodel Formalization</vt:lpstr>
      <vt:lpstr>Metamodel Formalization</vt:lpstr>
      <vt:lpstr>Formalization Enables Learning</vt:lpstr>
      <vt:lpstr>Some ABC’s of Learning and Populating Ontologies</vt:lpstr>
      <vt:lpstr>Some ABC’s of Learning and Populating Ontologies</vt:lpstr>
      <vt:lpstr>Some ABC’s of Learning and Populating Ontologies</vt:lpstr>
      <vt:lpstr>Some ABC’s of Learning and Populating Ontologies</vt:lpstr>
      <vt:lpstr>Some ABC’s of Learning and Populating Ontologies</vt:lpstr>
      <vt:lpstr>Some ABC’s of Learning and Populating Ontologies</vt:lpstr>
      <vt:lpstr>Some ABC’s of Learning and Populating Ontologies</vt:lpstr>
      <vt:lpstr>Some ABC’s of Learning and Populating Ontologies</vt:lpstr>
      <vt:lpstr>Some ABC’s of Learning and Populating Ontologies</vt:lpstr>
      <vt:lpstr>Some ABC’s of Learning and Populating Ontologies</vt:lpstr>
      <vt:lpstr>Some ABC’s of Learning and Populating Ontologies</vt:lpstr>
      <vt:lpstr>Some ABC’s of Learning and Populating Ontologies</vt:lpstr>
      <vt:lpstr>Some ABC’s of Learning and Populating Ontologies</vt:lpstr>
      <vt:lpstr>Some ABC’s of Learning and Populating Ontologies</vt:lpstr>
      <vt:lpstr>Some ABC’s of Learning and Populating Ontologies</vt:lpstr>
      <vt:lpstr>Formalization of Time-Stamped Populated Facts Enables Analysis</vt:lpstr>
      <vt:lpstr>Learning, Planning, Predicting</vt:lpstr>
      <vt:lpstr>Challenges</vt:lpstr>
      <vt:lpstr>Challenges</vt:lpstr>
      <vt:lpstr>Challenges</vt:lpstr>
      <vt:lpstr>Selected References</vt:lpstr>
    </vt:vector>
  </TitlesOfParts>
  <Company>BYU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KBB: A Knowledge-Bundle Builder for Research Studies</dc:title>
  <dc:creator>David W. Embley</dc:creator>
  <cp:lastModifiedBy>David W. Embley</cp:lastModifiedBy>
  <cp:revision>514</cp:revision>
  <dcterms:created xsi:type="dcterms:W3CDTF">2009-09-01T14:23:04Z</dcterms:created>
  <dcterms:modified xsi:type="dcterms:W3CDTF">2010-11-03T17:29:03Z</dcterms:modified>
</cp:coreProperties>
</file>