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8"/>
  </p:notesMasterIdLst>
  <p:sldIdLst>
    <p:sldId id="256" r:id="rId2"/>
    <p:sldId id="257" r:id="rId3"/>
    <p:sldId id="258" r:id="rId4"/>
    <p:sldId id="289" r:id="rId5"/>
    <p:sldId id="291" r:id="rId6"/>
    <p:sldId id="312" r:id="rId7"/>
    <p:sldId id="259" r:id="rId8"/>
    <p:sldId id="293" r:id="rId9"/>
    <p:sldId id="265" r:id="rId10"/>
    <p:sldId id="294" r:id="rId11"/>
    <p:sldId id="295" r:id="rId12"/>
    <p:sldId id="296" r:id="rId13"/>
    <p:sldId id="297" r:id="rId14"/>
    <p:sldId id="274" r:id="rId15"/>
    <p:sldId id="281" r:id="rId16"/>
    <p:sldId id="298" r:id="rId17"/>
    <p:sldId id="299" r:id="rId18"/>
    <p:sldId id="300" r:id="rId19"/>
    <p:sldId id="301" r:id="rId20"/>
    <p:sldId id="302" r:id="rId21"/>
    <p:sldId id="272" r:id="rId22"/>
    <p:sldId id="276" r:id="rId23"/>
    <p:sldId id="275" r:id="rId24"/>
    <p:sldId id="277" r:id="rId25"/>
    <p:sldId id="278" r:id="rId26"/>
    <p:sldId id="280" r:id="rId27"/>
    <p:sldId id="271" r:id="rId28"/>
    <p:sldId id="279" r:id="rId29"/>
    <p:sldId id="303" r:id="rId30"/>
    <p:sldId id="304" r:id="rId31"/>
    <p:sldId id="305" r:id="rId32"/>
    <p:sldId id="306" r:id="rId33"/>
    <p:sldId id="307" r:id="rId34"/>
    <p:sldId id="282" r:id="rId35"/>
    <p:sldId id="315" r:id="rId36"/>
    <p:sldId id="313" r:id="rId37"/>
    <p:sldId id="308" r:id="rId38"/>
    <p:sldId id="309" r:id="rId39"/>
    <p:sldId id="310" r:id="rId40"/>
    <p:sldId id="311" r:id="rId41"/>
    <p:sldId id="260" r:id="rId42"/>
    <p:sldId id="314" r:id="rId43"/>
    <p:sldId id="261" r:id="rId44"/>
    <p:sldId id="262" r:id="rId45"/>
    <p:sldId id="263" r:id="rId46"/>
    <p:sldId id="266"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15620"/>
    <p:restoredTop sz="91344" autoAdjust="0"/>
  </p:normalViewPr>
  <p:slideViewPr>
    <p:cSldViewPr>
      <p:cViewPr varScale="1">
        <p:scale>
          <a:sx n="68" d="100"/>
          <a:sy n="68" d="100"/>
        </p:scale>
        <p:origin x="-186" y="-90"/>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552193-7389-454C-AEE7-B69FF6E936F8}" type="datetimeFigureOut">
              <a:rPr lang="en-US" smtClean="0"/>
              <a:pPr/>
              <a:t>3/20/2014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B0504D-C574-48A6-A5B2-FC7460B28F1A}" type="slidenum">
              <a:rPr lang="en-US" smtClean="0"/>
              <a:pPr/>
              <a:t>‹#›</a:t>
            </a:fld>
            <a:endParaRPr lang="en-US"/>
          </a:p>
        </p:txBody>
      </p:sp>
    </p:spTree>
    <p:extLst>
      <p:ext uri="{BB962C8B-B14F-4D97-AF65-F5344CB8AC3E}">
        <p14:creationId xmlns="" xmlns:p14="http://schemas.microsoft.com/office/powerpoint/2010/main" val="1410665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Strategic Planning (what records are there, which do we want)</a:t>
            </a:r>
          </a:p>
          <a:p>
            <a:r>
              <a:rPr lang="en-US" dirty="0" smtClean="0"/>
              <a:t>Collection Treatment (how shall we publish these records: treatment, schedule, etc.)</a:t>
            </a:r>
          </a:p>
          <a:p>
            <a:r>
              <a:rPr lang="en-US" dirty="0" err="1" smtClean="0"/>
              <a:t>Waypointing</a:t>
            </a:r>
            <a:r>
              <a:rPr lang="en-US" dirty="0" smtClean="0"/>
              <a:t> (creating browse structures for unindexed images)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1B0504D-C574-48A6-A5B2-FC7460B28F1A}" type="slidenum">
              <a:rPr lang="en-US" smtClean="0"/>
              <a:pPr/>
              <a:t>2</a:t>
            </a:fld>
            <a:endParaRPr lang="en-US"/>
          </a:p>
        </p:txBody>
      </p:sp>
    </p:spTree>
    <p:extLst>
      <p:ext uri="{BB962C8B-B14F-4D97-AF65-F5344CB8AC3E}">
        <p14:creationId xmlns="" xmlns:p14="http://schemas.microsoft.com/office/powerpoint/2010/main" val="2008570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Mary died in 1853.</a:t>
            </a:r>
          </a:p>
          <a:p>
            <a:r>
              <a:rPr lang="en-US" dirty="0" smtClean="0"/>
              <a:t> </a:t>
            </a:r>
          </a:p>
          <a:p>
            <a:r>
              <a:rPr lang="en-US" dirty="0" err="1" smtClean="0"/>
              <a:t>OntoSoar</a:t>
            </a:r>
            <a:r>
              <a:rPr lang="en-US" dirty="0" smtClean="0"/>
              <a:t>:  RUNNING LG PARSER</a:t>
            </a:r>
          </a:p>
          <a:p>
            <a:r>
              <a:rPr lang="en-US" dirty="0" smtClean="0"/>
              <a:t>    +------------</a:t>
            </a:r>
            <a:r>
              <a:rPr lang="en-US" dirty="0" err="1" smtClean="0"/>
              <a:t>Xp</a:t>
            </a:r>
            <a:r>
              <a:rPr lang="en-US" dirty="0" smtClean="0"/>
              <a:t>-----------+</a:t>
            </a:r>
          </a:p>
          <a:p>
            <a:r>
              <a:rPr lang="en-US" dirty="0" smtClean="0"/>
              <a:t>    +---Wd--+--Ss-+-</a:t>
            </a:r>
            <a:r>
              <a:rPr lang="en-US" dirty="0" err="1" smtClean="0"/>
              <a:t>MVp</a:t>
            </a:r>
            <a:r>
              <a:rPr lang="en-US" dirty="0" smtClean="0"/>
              <a:t>+-IN+  |</a:t>
            </a:r>
          </a:p>
          <a:p>
            <a:r>
              <a:rPr lang="en-US" dirty="0" smtClean="0"/>
              <a:t>    |       |     |    |   |  |</a:t>
            </a:r>
          </a:p>
          <a:p>
            <a:r>
              <a:rPr lang="en-US" dirty="0" smtClean="0"/>
              <a:t>LEFT-WALL Mary </a:t>
            </a:r>
            <a:r>
              <a:rPr lang="en-US" dirty="0" err="1" smtClean="0"/>
              <a:t>died.v</a:t>
            </a:r>
            <a:r>
              <a:rPr lang="en-US" dirty="0" smtClean="0"/>
              <a:t> in 1853 .</a:t>
            </a:r>
          </a:p>
          <a:p>
            <a:r>
              <a:rPr lang="en-US" dirty="0" smtClean="0"/>
              <a:t> </a:t>
            </a:r>
          </a:p>
          <a:p>
            <a:r>
              <a:rPr lang="en-US" dirty="0" err="1" smtClean="0"/>
              <a:t>OntoSoar</a:t>
            </a:r>
            <a:r>
              <a:rPr lang="en-US" dirty="0" smtClean="0"/>
              <a:t>:  RUNNING LG SOAR LEXICAL SEMANTICS</a:t>
            </a:r>
          </a:p>
          <a:p>
            <a:r>
              <a:rPr lang="en-US" dirty="0" smtClean="0"/>
              <a:t>...</a:t>
            </a:r>
          </a:p>
          <a:p>
            <a:r>
              <a:rPr lang="en-US" dirty="0" smtClean="0"/>
              <a:t> </a:t>
            </a:r>
          </a:p>
          <a:p>
            <a:r>
              <a:rPr lang="en-US" dirty="0" smtClean="0"/>
              <a:t>in(died,N4)</a:t>
            </a:r>
          </a:p>
          <a:p>
            <a:r>
              <a:rPr lang="en-US" dirty="0" smtClean="0"/>
              <a:t>1853(N4)</a:t>
            </a:r>
          </a:p>
          <a:p>
            <a:r>
              <a:rPr lang="en-US" dirty="0" smtClean="0"/>
              <a:t>Mary(N2)</a:t>
            </a:r>
          </a:p>
          <a:p>
            <a:r>
              <a:rPr lang="en-US" dirty="0" smtClean="0"/>
              <a:t>died(N2)</a:t>
            </a:r>
          </a:p>
          <a:p>
            <a:r>
              <a:rPr lang="en-US" dirty="0" smtClean="0"/>
              <a:t>...</a:t>
            </a:r>
          </a:p>
          <a:p>
            <a:r>
              <a:rPr lang="en-US" dirty="0" smtClean="0"/>
              <a:t> </a:t>
            </a:r>
          </a:p>
          <a:p>
            <a:r>
              <a:rPr lang="en-US" dirty="0" smtClean="0"/>
              <a:t>Person(X1)</a:t>
            </a:r>
          </a:p>
          <a:p>
            <a:r>
              <a:rPr lang="en-US" dirty="0" smtClean="0"/>
              <a:t>Name(X2,"Mary")</a:t>
            </a:r>
          </a:p>
          <a:p>
            <a:r>
              <a:rPr lang="en-US" dirty="0" smtClean="0"/>
              <a:t>Person(X1) has Name(X2)</a:t>
            </a:r>
          </a:p>
          <a:p>
            <a:r>
              <a:rPr lang="en-US" dirty="0" err="1" smtClean="0"/>
              <a:t>DeathDate</a:t>
            </a:r>
            <a:r>
              <a:rPr lang="en-US" dirty="0" smtClean="0"/>
              <a:t>(X3,"1853")</a:t>
            </a:r>
          </a:p>
          <a:p>
            <a:r>
              <a:rPr lang="en-US" dirty="0" smtClean="0"/>
              <a:t>Person(X1) died on </a:t>
            </a:r>
            <a:r>
              <a:rPr lang="en-US" dirty="0" err="1" smtClean="0"/>
              <a:t>DeathDate</a:t>
            </a:r>
            <a:r>
              <a:rPr lang="en-US" dirty="0" smtClean="0"/>
              <a:t>(X3)</a:t>
            </a:r>
          </a:p>
          <a:p>
            <a:r>
              <a:rPr lang="en-US" dirty="0" smtClean="0"/>
              <a:t> </a:t>
            </a:r>
          </a:p>
          <a:p>
            <a:r>
              <a:rPr lang="en-US" dirty="0" smtClean="0"/>
              <a:t>  My next steps will be to get it to work for as broad a range of sentences as possible and do the import and export of OSMX files.</a:t>
            </a:r>
            <a:endParaRPr lang="en-US" dirty="0"/>
          </a:p>
        </p:txBody>
      </p:sp>
      <p:sp>
        <p:nvSpPr>
          <p:cNvPr id="4" name="Slide Number Placeholder 3"/>
          <p:cNvSpPr>
            <a:spLocks noGrp="1"/>
          </p:cNvSpPr>
          <p:nvPr>
            <p:ph type="sldNum" sz="quarter" idx="10"/>
          </p:nvPr>
        </p:nvSpPr>
        <p:spPr/>
        <p:txBody>
          <a:bodyPr/>
          <a:lstStyle/>
          <a:p>
            <a:fld id="{8262D949-B8E2-4079-848E-EE182B9C4403}" type="slidenum">
              <a:rPr lang="en-US" smtClean="0"/>
              <a:pPr/>
              <a:t>37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Recognizers</a:t>
            </a:r>
            <a:r>
              <a:rPr lang="en-US" baseline="0" dirty="0" smtClean="0"/>
              <a:t> need not be regex-based.  Any recognizer works, so long as it’s results can be mapped to an ontology.  NLP: shows how NLP and extraction ontologies work together to find assertions and populate conceptual models.</a:t>
            </a:r>
          </a:p>
          <a:p>
            <a:endParaRPr lang="en-US" baseline="0" dirty="0" smtClean="0"/>
          </a:p>
          <a:p>
            <a:r>
              <a:rPr lang="en-US" baseline="0" dirty="0" smtClean="0"/>
              <a:t>Soar is a cognitive architecture, created by John Laird, Allen Newell, and Paul </a:t>
            </a:r>
            <a:r>
              <a:rPr lang="en-US" baseline="0" dirty="0" err="1" smtClean="0"/>
              <a:t>Rosenbloom</a:t>
            </a:r>
            <a:r>
              <a:rPr lang="en-US" baseline="0" dirty="0" smtClean="0"/>
              <a:t> at Carnegie Mellon University, now maintained by John Laird's research group at the University of Michigan. It is both a view of what cognition is and an implementation of that view through a computer programming architecture for Artificial Intelligence (AI). Since its beginnings in 1983 and its presentation in a paper in 1987, it has been widely used by AI researchers to model different aspects of human behavior.</a:t>
            </a:r>
          </a:p>
          <a:p>
            <a:endParaRPr lang="en-US" baseline="0" dirty="0" smtClean="0"/>
          </a:p>
          <a:p>
            <a:r>
              <a:rPr lang="en-US" baseline="0" dirty="0" smtClean="0"/>
              <a:t>NLP recognizers: discourse analysis.</a:t>
            </a:r>
          </a:p>
          <a:p>
            <a:endParaRPr lang="en-US" baseline="0" dirty="0" smtClean="0"/>
          </a:p>
          <a:p>
            <a:r>
              <a:rPr lang="en-US" baseline="0" dirty="0" smtClean="0"/>
              <a:t>Reemphasize: no hand-produced training data; no human engineering – for BIG DATA applications.</a:t>
            </a:r>
            <a:endParaRPr lang="en-US" dirty="0"/>
          </a:p>
        </p:txBody>
      </p:sp>
      <p:sp>
        <p:nvSpPr>
          <p:cNvPr id="4" name="Slide Number Placeholder 3"/>
          <p:cNvSpPr>
            <a:spLocks noGrp="1"/>
          </p:cNvSpPr>
          <p:nvPr>
            <p:ph type="sldNum" sz="quarter" idx="10"/>
          </p:nvPr>
        </p:nvSpPr>
        <p:spPr/>
        <p:txBody>
          <a:bodyPr/>
          <a:lstStyle/>
          <a:p>
            <a:fld id="{8262D949-B8E2-4079-848E-EE182B9C4403}" type="slidenum">
              <a:rPr lang="en-US" smtClean="0"/>
              <a:pPr/>
              <a:t>38</a:t>
            </a:fld>
            <a:endParaRPr lang="en-US"/>
          </a:p>
        </p:txBody>
      </p:sp>
    </p:spTree>
    <p:extLst>
      <p:ext uri="{BB962C8B-B14F-4D97-AF65-F5344CB8AC3E}">
        <p14:creationId xmlns="" xmlns:p14="http://schemas.microsoft.com/office/powerpoint/2010/main" val="1857653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“was” comes from recognizing the appositive construction.</a:t>
            </a:r>
          </a:p>
          <a:p>
            <a:endParaRPr lang="en-US" dirty="0" smtClean="0"/>
          </a:p>
          <a:p>
            <a:r>
              <a:rPr lang="en-US" dirty="0" smtClean="0"/>
              <a:t>Recognizers</a:t>
            </a:r>
            <a:r>
              <a:rPr lang="en-US" baseline="0" dirty="0" smtClean="0"/>
              <a:t> need not be regex-based.  Any recognizer works, so long as it’s results can be mapped to an ontology.  NLP: shows how NLP and extraction ontologies work together to find assertions and populate conceptual models.</a:t>
            </a:r>
          </a:p>
          <a:p>
            <a:endParaRPr lang="en-US" baseline="0" dirty="0" smtClean="0"/>
          </a:p>
          <a:p>
            <a:r>
              <a:rPr lang="en-US" baseline="0" dirty="0" smtClean="0"/>
              <a:t>NLP recognizers: discourse analysis.</a:t>
            </a:r>
          </a:p>
          <a:p>
            <a:endParaRPr lang="en-US" baseline="0" dirty="0" smtClean="0"/>
          </a:p>
          <a:p>
            <a:r>
              <a:rPr lang="en-US" baseline="0" dirty="0" smtClean="0"/>
              <a:t>Reemphasize: no hand-produced training data; no human engineering – for BIG DATA applications.</a:t>
            </a:r>
            <a:endParaRPr lang="en-US" dirty="0"/>
          </a:p>
        </p:txBody>
      </p:sp>
      <p:sp>
        <p:nvSpPr>
          <p:cNvPr id="4" name="Slide Number Placeholder 3"/>
          <p:cNvSpPr>
            <a:spLocks noGrp="1"/>
          </p:cNvSpPr>
          <p:nvPr>
            <p:ph type="sldNum" sz="quarter" idx="10"/>
          </p:nvPr>
        </p:nvSpPr>
        <p:spPr/>
        <p:txBody>
          <a:bodyPr/>
          <a:lstStyle/>
          <a:p>
            <a:fld id="{8262D949-B8E2-4079-848E-EE182B9C4403}" type="slidenum">
              <a:rPr lang="en-US" smtClean="0"/>
              <a:pPr/>
              <a:t>39</a:t>
            </a:fld>
            <a:endParaRPr lang="en-US"/>
          </a:p>
        </p:txBody>
      </p:sp>
    </p:spTree>
    <p:extLst>
      <p:ext uri="{BB962C8B-B14F-4D97-AF65-F5344CB8AC3E}">
        <p14:creationId xmlns="" xmlns:p14="http://schemas.microsoft.com/office/powerpoint/2010/main" val="1857653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TECHNICAL SOLUTIONS THAT ARE UNDERWAY, WITH ASSIGNEES</a:t>
            </a:r>
          </a:p>
          <a:p>
            <a:r>
              <a:rPr lang="en-US" dirty="0" smtClean="0"/>
              <a:t> </a:t>
            </a:r>
          </a:p>
          <a:p>
            <a:r>
              <a:rPr lang="en-US" dirty="0" smtClean="0"/>
              <a:t>A.      Ontological extraction of lineage-linked family data from prose text (</a:t>
            </a:r>
            <a:r>
              <a:rPr lang="en-US" dirty="0" err="1" smtClean="0"/>
              <a:t>Embley</a:t>
            </a:r>
            <a:r>
              <a:rPr lang="en-US" dirty="0" smtClean="0"/>
              <a:t>)</a:t>
            </a:r>
          </a:p>
          <a:p>
            <a:endParaRPr lang="en-US" dirty="0" smtClean="0"/>
          </a:p>
          <a:p>
            <a:r>
              <a:rPr lang="en-US" dirty="0" smtClean="0"/>
              <a:t>B.      Handwriting recognition (</a:t>
            </a:r>
            <a:r>
              <a:rPr lang="en-US" dirty="0" err="1" smtClean="0"/>
              <a:t>Schone</a:t>
            </a:r>
            <a:r>
              <a:rPr lang="en-US" dirty="0" smtClean="0"/>
              <a:t>) &lt;&lt;Paused&gt;&gt;</a:t>
            </a:r>
          </a:p>
          <a:p>
            <a:endParaRPr lang="en-US" dirty="0" smtClean="0"/>
          </a:p>
          <a:p>
            <a:r>
              <a:rPr lang="en-US" dirty="0" smtClean="0"/>
              <a:t>C.      Records Annotation (Search Team)</a:t>
            </a:r>
          </a:p>
          <a:p>
            <a:endParaRPr lang="en-US" dirty="0" smtClean="0"/>
          </a:p>
          <a:p>
            <a:r>
              <a:rPr lang="en-US" dirty="0" smtClean="0"/>
              <a:t>D.      New Browser-Based Indexing Platform (Indexing Team)</a:t>
            </a:r>
          </a:p>
          <a:p>
            <a:endParaRPr lang="en-US" dirty="0" smtClean="0"/>
          </a:p>
          <a:p>
            <a:r>
              <a:rPr lang="en-US" dirty="0" smtClean="0"/>
              <a:t>E.       New Version Digital Image Capture Software (DCAM Team)</a:t>
            </a:r>
          </a:p>
          <a:p>
            <a:endParaRPr lang="en-US" dirty="0" smtClean="0"/>
          </a:p>
          <a:p>
            <a:r>
              <a:rPr lang="en-US" dirty="0" smtClean="0"/>
              <a:t>F.       New Development, Workflow Systems (SHIELD Team)</a:t>
            </a:r>
          </a:p>
          <a:p>
            <a:endParaRPr lang="en-US" dirty="0" smtClean="0"/>
          </a:p>
          <a:p>
            <a:r>
              <a:rPr lang="en-US" dirty="0" smtClean="0"/>
              <a:t>G.     Records Hinting, Historical Collections from Family Tree (Search Team)</a:t>
            </a:r>
          </a:p>
          <a:p>
            <a:endParaRPr lang="en-US" dirty="0" smtClean="0"/>
          </a:p>
          <a:p>
            <a:r>
              <a:rPr lang="en-US" dirty="0" smtClean="0"/>
              <a:t>H.      Newspaper Scanning (Field Ops)</a:t>
            </a:r>
          </a:p>
          <a:p>
            <a:endParaRPr lang="en-US" dirty="0" smtClean="0"/>
          </a:p>
          <a:p>
            <a:r>
              <a:rPr lang="en-US" dirty="0" smtClean="0"/>
              <a:t>I.        Automatic Document Classification (Research Team)</a:t>
            </a:r>
          </a:p>
          <a:p>
            <a:endParaRPr lang="en-US" dirty="0" smtClean="0"/>
          </a:p>
          <a:p>
            <a:r>
              <a:rPr lang="en-US" dirty="0" smtClean="0"/>
              <a:t>J.        Camera auto-focus, blur and focus elimination (Research Team)</a:t>
            </a:r>
          </a:p>
          <a:p>
            <a:endParaRPr lang="en-US" dirty="0" smtClean="0"/>
          </a:p>
          <a:p>
            <a:r>
              <a:rPr lang="en-US" dirty="0" smtClean="0"/>
              <a:t>K.      More efficient routing of indexing work to volunteers (Indexing Team)</a:t>
            </a:r>
          </a:p>
          <a:p>
            <a:endParaRPr lang="en-US" dirty="0" smtClean="0"/>
          </a:p>
          <a:p>
            <a:r>
              <a:rPr lang="en-US" dirty="0" smtClean="0"/>
              <a:t> </a:t>
            </a:r>
          </a:p>
          <a:p>
            <a:r>
              <a:rPr lang="en-US" dirty="0" smtClean="0"/>
              <a:t>UNADDRESSED TECHNICAL PROBLEMS</a:t>
            </a:r>
          </a:p>
          <a:p>
            <a:r>
              <a:rPr lang="en-US" dirty="0" smtClean="0"/>
              <a:t> </a:t>
            </a:r>
          </a:p>
          <a:p>
            <a:r>
              <a:rPr lang="en-US" dirty="0" smtClean="0"/>
              <a:t>A.      Volunteer Data Entry of Lineage-Linked Data (i.e., register-style tables, </a:t>
            </a:r>
            <a:r>
              <a:rPr lang="en-US" dirty="0" err="1" smtClean="0"/>
              <a:t>jiapu</a:t>
            </a:r>
            <a:r>
              <a:rPr lang="en-US" dirty="0" smtClean="0"/>
              <a:t>)</a:t>
            </a:r>
          </a:p>
          <a:p>
            <a:endParaRPr lang="en-US" dirty="0" smtClean="0"/>
          </a:p>
          <a:p>
            <a:r>
              <a:rPr lang="en-US" dirty="0" smtClean="0"/>
              <a:t>B.      Social / collaborative indexing user environments</a:t>
            </a:r>
          </a:p>
          <a:p>
            <a:endParaRPr lang="en-US" dirty="0" smtClean="0"/>
          </a:p>
          <a:p>
            <a:r>
              <a:rPr lang="en-US" dirty="0" smtClean="0"/>
              <a:t>C.      “Genealogical” facial recognition (find faces in unindexed b/w photos based on labeled faces in other photos)</a:t>
            </a:r>
          </a:p>
          <a:p>
            <a:endParaRPr lang="en-US" dirty="0" smtClean="0"/>
          </a:p>
          <a:p>
            <a:r>
              <a:rPr lang="en-US" dirty="0" smtClean="0"/>
              <a:t>D.      Workflow including registration and extraction for small form-factor mobile device document transcription (aka snippet indexing)</a:t>
            </a:r>
          </a:p>
          <a:p>
            <a:endParaRPr lang="en-US" dirty="0" smtClean="0"/>
          </a:p>
          <a:p>
            <a:r>
              <a:rPr lang="en-US" dirty="0" smtClean="0"/>
              <a:t>E.       Search results clustering based on kinship networks</a:t>
            </a:r>
            <a:endParaRPr lang="en-US" dirty="0"/>
          </a:p>
        </p:txBody>
      </p:sp>
      <p:sp>
        <p:nvSpPr>
          <p:cNvPr id="4" name="Slide Number Placeholder 3"/>
          <p:cNvSpPr>
            <a:spLocks noGrp="1"/>
          </p:cNvSpPr>
          <p:nvPr>
            <p:ph type="sldNum" sz="quarter" idx="10"/>
          </p:nvPr>
        </p:nvSpPr>
        <p:spPr/>
        <p:txBody>
          <a:bodyPr/>
          <a:lstStyle/>
          <a:p>
            <a:fld id="{31B0504D-C574-48A6-A5B2-FC7460B28F1A}" type="slidenum">
              <a:rPr lang="en-US" smtClean="0"/>
              <a:pPr/>
              <a:t>41</a:t>
            </a:fld>
            <a:endParaRPr lang="en-US"/>
          </a:p>
        </p:txBody>
      </p:sp>
    </p:spTree>
    <p:extLst>
      <p:ext uri="{BB962C8B-B14F-4D97-AF65-F5344CB8AC3E}">
        <p14:creationId xmlns="" xmlns:p14="http://schemas.microsoft.com/office/powerpoint/2010/main" val="2008570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TECHNICAL SOLUTIONS THAT ARE UNDERWAY, WITH ASSIGNEES</a:t>
            </a:r>
          </a:p>
          <a:p>
            <a:r>
              <a:rPr lang="en-US" dirty="0" smtClean="0"/>
              <a:t> </a:t>
            </a:r>
          </a:p>
          <a:p>
            <a:r>
              <a:rPr lang="en-US" dirty="0" smtClean="0"/>
              <a:t>A.      Ontological extraction of lineage-linked family data from prose text (</a:t>
            </a:r>
            <a:r>
              <a:rPr lang="en-US" dirty="0" err="1" smtClean="0"/>
              <a:t>Embley</a:t>
            </a:r>
            <a:r>
              <a:rPr lang="en-US" dirty="0" smtClean="0"/>
              <a:t>)</a:t>
            </a:r>
          </a:p>
          <a:p>
            <a:endParaRPr lang="en-US" dirty="0" smtClean="0"/>
          </a:p>
          <a:p>
            <a:r>
              <a:rPr lang="en-US" dirty="0" smtClean="0"/>
              <a:t>B.      Handwriting recognition (</a:t>
            </a:r>
            <a:r>
              <a:rPr lang="en-US" dirty="0" err="1" smtClean="0"/>
              <a:t>Schone</a:t>
            </a:r>
            <a:r>
              <a:rPr lang="en-US" dirty="0" smtClean="0"/>
              <a:t>) &lt;&lt;Paused&gt;&gt;</a:t>
            </a:r>
          </a:p>
          <a:p>
            <a:endParaRPr lang="en-US" dirty="0" smtClean="0"/>
          </a:p>
          <a:p>
            <a:r>
              <a:rPr lang="en-US" dirty="0" smtClean="0"/>
              <a:t>C.      Records Annotation (Search Team)</a:t>
            </a:r>
          </a:p>
          <a:p>
            <a:endParaRPr lang="en-US" dirty="0" smtClean="0"/>
          </a:p>
          <a:p>
            <a:r>
              <a:rPr lang="en-US" dirty="0" smtClean="0"/>
              <a:t>D.      New Browser-Based Indexing Platform (Indexing Team)</a:t>
            </a:r>
          </a:p>
          <a:p>
            <a:endParaRPr lang="en-US" dirty="0" smtClean="0"/>
          </a:p>
          <a:p>
            <a:r>
              <a:rPr lang="en-US" dirty="0" smtClean="0"/>
              <a:t>E.       New Version Digital Image Capture Software (DCAM Team)</a:t>
            </a:r>
          </a:p>
          <a:p>
            <a:endParaRPr lang="en-US" dirty="0" smtClean="0"/>
          </a:p>
          <a:p>
            <a:r>
              <a:rPr lang="en-US" dirty="0" smtClean="0"/>
              <a:t>F.       New Development, Workflow Systems (SHIELD Team)</a:t>
            </a:r>
          </a:p>
          <a:p>
            <a:endParaRPr lang="en-US" dirty="0" smtClean="0"/>
          </a:p>
          <a:p>
            <a:r>
              <a:rPr lang="en-US" dirty="0" smtClean="0"/>
              <a:t>G.     Records Hinting, Historical Collections from Family Tree (Search Team)</a:t>
            </a:r>
          </a:p>
          <a:p>
            <a:endParaRPr lang="en-US" dirty="0" smtClean="0"/>
          </a:p>
          <a:p>
            <a:r>
              <a:rPr lang="en-US" dirty="0" smtClean="0"/>
              <a:t>H.      Newspaper Scanning (Field Ops)</a:t>
            </a:r>
          </a:p>
          <a:p>
            <a:endParaRPr lang="en-US" dirty="0" smtClean="0"/>
          </a:p>
          <a:p>
            <a:r>
              <a:rPr lang="en-US" dirty="0" smtClean="0"/>
              <a:t>I.        Automatic Document Classification (Research Team)</a:t>
            </a:r>
          </a:p>
          <a:p>
            <a:endParaRPr lang="en-US" dirty="0" smtClean="0"/>
          </a:p>
          <a:p>
            <a:r>
              <a:rPr lang="en-US" dirty="0" smtClean="0"/>
              <a:t>J.        Camera auto-focus, blur and focus elimination (Research Team)</a:t>
            </a:r>
          </a:p>
          <a:p>
            <a:endParaRPr lang="en-US" dirty="0" smtClean="0"/>
          </a:p>
          <a:p>
            <a:r>
              <a:rPr lang="en-US" dirty="0" smtClean="0"/>
              <a:t>K.      More efficient routing of indexing work to volunteers (Indexing Team)</a:t>
            </a:r>
          </a:p>
          <a:p>
            <a:endParaRPr lang="en-US" dirty="0" smtClean="0"/>
          </a:p>
          <a:p>
            <a:r>
              <a:rPr lang="en-US" dirty="0" smtClean="0"/>
              <a:t> </a:t>
            </a:r>
          </a:p>
          <a:p>
            <a:r>
              <a:rPr lang="en-US" dirty="0" smtClean="0"/>
              <a:t>UNADDRESSED TECHNICAL PROBLEMS</a:t>
            </a:r>
          </a:p>
          <a:p>
            <a:r>
              <a:rPr lang="en-US" dirty="0" smtClean="0"/>
              <a:t> </a:t>
            </a:r>
          </a:p>
          <a:p>
            <a:r>
              <a:rPr lang="en-US" dirty="0" smtClean="0"/>
              <a:t>A.      Volunteer Data Entry of Lineage-Linked Data (i.e., register-style tables, </a:t>
            </a:r>
            <a:r>
              <a:rPr lang="en-US" dirty="0" err="1" smtClean="0"/>
              <a:t>jiapu</a:t>
            </a:r>
            <a:r>
              <a:rPr lang="en-US" dirty="0" smtClean="0"/>
              <a:t>)</a:t>
            </a:r>
          </a:p>
          <a:p>
            <a:endParaRPr lang="en-US" dirty="0" smtClean="0"/>
          </a:p>
          <a:p>
            <a:r>
              <a:rPr lang="en-US" dirty="0" smtClean="0"/>
              <a:t>B.      Social / collaborative indexing user environments</a:t>
            </a:r>
          </a:p>
          <a:p>
            <a:endParaRPr lang="en-US" dirty="0" smtClean="0"/>
          </a:p>
          <a:p>
            <a:r>
              <a:rPr lang="en-US" dirty="0" smtClean="0"/>
              <a:t>C.      “Genealogical” facial recognition (find faces in unindexed b/w photos based on labeled faces in other photos)</a:t>
            </a:r>
          </a:p>
          <a:p>
            <a:endParaRPr lang="en-US" dirty="0" smtClean="0"/>
          </a:p>
          <a:p>
            <a:r>
              <a:rPr lang="en-US" dirty="0" smtClean="0"/>
              <a:t>D.      Workflow including registration and extraction for small form-factor mobile device document transcription (aka snippet indexing)</a:t>
            </a:r>
          </a:p>
          <a:p>
            <a:endParaRPr lang="en-US" dirty="0" smtClean="0"/>
          </a:p>
          <a:p>
            <a:r>
              <a:rPr lang="en-US" dirty="0" smtClean="0"/>
              <a:t>E.       Search results clustering based on kinship networks</a:t>
            </a:r>
            <a:endParaRPr lang="en-US" dirty="0"/>
          </a:p>
        </p:txBody>
      </p:sp>
      <p:sp>
        <p:nvSpPr>
          <p:cNvPr id="4" name="Slide Number Placeholder 3"/>
          <p:cNvSpPr>
            <a:spLocks noGrp="1"/>
          </p:cNvSpPr>
          <p:nvPr>
            <p:ph type="sldNum" sz="quarter" idx="10"/>
          </p:nvPr>
        </p:nvSpPr>
        <p:spPr/>
        <p:txBody>
          <a:bodyPr/>
          <a:lstStyle/>
          <a:p>
            <a:fld id="{31B0504D-C574-48A6-A5B2-FC7460B28F1A}" type="slidenum">
              <a:rPr lang="en-US" smtClean="0"/>
              <a:pPr/>
              <a:t>42</a:t>
            </a:fld>
            <a:endParaRPr lang="en-US"/>
          </a:p>
        </p:txBody>
      </p:sp>
    </p:spTree>
    <p:extLst>
      <p:ext uri="{BB962C8B-B14F-4D97-AF65-F5344CB8AC3E}">
        <p14:creationId xmlns="" xmlns:p14="http://schemas.microsoft.com/office/powerpoint/2010/main" val="2008570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TECHNICAL SOLUTIONS THAT ARE UNDERWAY, WITH ASSIGNEES</a:t>
            </a:r>
          </a:p>
          <a:p>
            <a:r>
              <a:rPr lang="en-US" dirty="0" smtClean="0"/>
              <a:t> </a:t>
            </a:r>
          </a:p>
          <a:p>
            <a:r>
              <a:rPr lang="en-US" dirty="0" smtClean="0"/>
              <a:t>A.      Ontological extraction of lineage-linked family data from prose text (</a:t>
            </a:r>
            <a:r>
              <a:rPr lang="en-US" dirty="0" err="1" smtClean="0"/>
              <a:t>Embley</a:t>
            </a:r>
            <a:r>
              <a:rPr lang="en-US" dirty="0" smtClean="0"/>
              <a:t>)</a:t>
            </a:r>
          </a:p>
          <a:p>
            <a:endParaRPr lang="en-US" dirty="0" smtClean="0"/>
          </a:p>
          <a:p>
            <a:r>
              <a:rPr lang="en-US" dirty="0" smtClean="0"/>
              <a:t>B.      Handwriting recognition (</a:t>
            </a:r>
            <a:r>
              <a:rPr lang="en-US" dirty="0" err="1" smtClean="0"/>
              <a:t>Schone</a:t>
            </a:r>
            <a:r>
              <a:rPr lang="en-US" dirty="0" smtClean="0"/>
              <a:t>) &lt;&lt;Paused&gt;&gt;</a:t>
            </a:r>
          </a:p>
          <a:p>
            <a:endParaRPr lang="en-US" dirty="0" smtClean="0"/>
          </a:p>
          <a:p>
            <a:r>
              <a:rPr lang="en-US" dirty="0" smtClean="0"/>
              <a:t>C.      Records Annotation (Search Team)</a:t>
            </a:r>
          </a:p>
          <a:p>
            <a:endParaRPr lang="en-US" dirty="0" smtClean="0"/>
          </a:p>
          <a:p>
            <a:r>
              <a:rPr lang="en-US" dirty="0" smtClean="0"/>
              <a:t>D.      New Browser-Based Indexing Platform (Indexing Team)</a:t>
            </a:r>
          </a:p>
          <a:p>
            <a:endParaRPr lang="en-US" dirty="0" smtClean="0"/>
          </a:p>
          <a:p>
            <a:r>
              <a:rPr lang="en-US" dirty="0" smtClean="0"/>
              <a:t>E.       New Version Digital Image Capture Software (DCAM Team)</a:t>
            </a:r>
          </a:p>
          <a:p>
            <a:endParaRPr lang="en-US" dirty="0" smtClean="0"/>
          </a:p>
          <a:p>
            <a:r>
              <a:rPr lang="en-US" dirty="0" smtClean="0"/>
              <a:t>F.       New Development, Workflow Systems (SHIELD Team)</a:t>
            </a:r>
          </a:p>
          <a:p>
            <a:endParaRPr lang="en-US" dirty="0" smtClean="0"/>
          </a:p>
          <a:p>
            <a:r>
              <a:rPr lang="en-US" dirty="0" smtClean="0"/>
              <a:t>G.     Records Hinting, Historical Collections from Family Tree (Search Team)</a:t>
            </a:r>
          </a:p>
          <a:p>
            <a:endParaRPr lang="en-US" dirty="0" smtClean="0"/>
          </a:p>
          <a:p>
            <a:r>
              <a:rPr lang="en-US" dirty="0" smtClean="0"/>
              <a:t>H.      Newspaper Scanning (Field Ops)</a:t>
            </a:r>
          </a:p>
          <a:p>
            <a:endParaRPr lang="en-US" dirty="0" smtClean="0"/>
          </a:p>
          <a:p>
            <a:r>
              <a:rPr lang="en-US" dirty="0" smtClean="0"/>
              <a:t>I.        Automatic Document Classification (Research Team)</a:t>
            </a:r>
          </a:p>
          <a:p>
            <a:endParaRPr lang="en-US" dirty="0" smtClean="0"/>
          </a:p>
          <a:p>
            <a:r>
              <a:rPr lang="en-US" dirty="0" smtClean="0"/>
              <a:t>J.        Camera auto-focus, blur and focus elimination (Research Team)</a:t>
            </a:r>
          </a:p>
          <a:p>
            <a:endParaRPr lang="en-US" dirty="0" smtClean="0"/>
          </a:p>
          <a:p>
            <a:r>
              <a:rPr lang="en-US" dirty="0" smtClean="0"/>
              <a:t>K.      More efficient routing of indexing work to volunteers (Indexing Team)</a:t>
            </a:r>
          </a:p>
          <a:p>
            <a:endParaRPr lang="en-US" dirty="0" smtClean="0"/>
          </a:p>
          <a:p>
            <a:r>
              <a:rPr lang="en-US" dirty="0" smtClean="0"/>
              <a:t> </a:t>
            </a:r>
          </a:p>
          <a:p>
            <a:r>
              <a:rPr lang="en-US" dirty="0" smtClean="0"/>
              <a:t>UNADDRESSED TECHNICAL PROBLEMS</a:t>
            </a:r>
          </a:p>
          <a:p>
            <a:r>
              <a:rPr lang="en-US" dirty="0" smtClean="0"/>
              <a:t> </a:t>
            </a:r>
          </a:p>
          <a:p>
            <a:r>
              <a:rPr lang="en-US" dirty="0" smtClean="0"/>
              <a:t>A.      Volunteer Data Entry of Lineage-Linked Data (i.e., register-style tables, </a:t>
            </a:r>
            <a:r>
              <a:rPr lang="en-US" dirty="0" err="1" smtClean="0"/>
              <a:t>jiapu</a:t>
            </a:r>
            <a:r>
              <a:rPr lang="en-US" dirty="0" smtClean="0"/>
              <a:t>)</a:t>
            </a:r>
          </a:p>
          <a:p>
            <a:endParaRPr lang="en-US" dirty="0" smtClean="0"/>
          </a:p>
          <a:p>
            <a:r>
              <a:rPr lang="en-US" dirty="0" smtClean="0"/>
              <a:t>B.      Social / collaborative indexing user environments</a:t>
            </a:r>
          </a:p>
          <a:p>
            <a:endParaRPr lang="en-US" dirty="0" smtClean="0"/>
          </a:p>
          <a:p>
            <a:r>
              <a:rPr lang="en-US" dirty="0" smtClean="0"/>
              <a:t>C.      “Genealogical” facial recognition (find faces in unindexed b/w photos based on labeled faces in other photos)</a:t>
            </a:r>
          </a:p>
          <a:p>
            <a:endParaRPr lang="en-US" dirty="0" smtClean="0"/>
          </a:p>
          <a:p>
            <a:r>
              <a:rPr lang="en-US" dirty="0" smtClean="0"/>
              <a:t>D.      Workflow including registration and extraction for small form-factor mobile device document transcription (aka snippet indexing)</a:t>
            </a:r>
          </a:p>
          <a:p>
            <a:endParaRPr lang="en-US" dirty="0" smtClean="0"/>
          </a:p>
          <a:p>
            <a:r>
              <a:rPr lang="en-US" dirty="0" smtClean="0"/>
              <a:t>E.       Search results clustering based on kinship networks</a:t>
            </a:r>
            <a:endParaRPr lang="en-US" dirty="0"/>
          </a:p>
        </p:txBody>
      </p:sp>
      <p:sp>
        <p:nvSpPr>
          <p:cNvPr id="4" name="Slide Number Placeholder 3"/>
          <p:cNvSpPr>
            <a:spLocks noGrp="1"/>
          </p:cNvSpPr>
          <p:nvPr>
            <p:ph type="sldNum" sz="quarter" idx="10"/>
          </p:nvPr>
        </p:nvSpPr>
        <p:spPr/>
        <p:txBody>
          <a:bodyPr/>
          <a:lstStyle/>
          <a:p>
            <a:fld id="{31B0504D-C574-48A6-A5B2-FC7460B28F1A}" type="slidenum">
              <a:rPr lang="en-US" smtClean="0"/>
              <a:pPr/>
              <a:t>43</a:t>
            </a:fld>
            <a:endParaRPr lang="en-US"/>
          </a:p>
        </p:txBody>
      </p:sp>
    </p:spTree>
    <p:extLst>
      <p:ext uri="{BB962C8B-B14F-4D97-AF65-F5344CB8AC3E}">
        <p14:creationId xmlns="" xmlns:p14="http://schemas.microsoft.com/office/powerpoint/2010/main" val="2008570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TECHNICAL SOLUTIONS THAT ARE UNDERWAY, WITH ASSIGNEES</a:t>
            </a:r>
          </a:p>
          <a:p>
            <a:r>
              <a:rPr lang="en-US" dirty="0" smtClean="0"/>
              <a:t> </a:t>
            </a:r>
          </a:p>
          <a:p>
            <a:r>
              <a:rPr lang="en-US" dirty="0" smtClean="0"/>
              <a:t>A.      Ontological extraction of lineage-linked family data from prose text (</a:t>
            </a:r>
            <a:r>
              <a:rPr lang="en-US" dirty="0" err="1" smtClean="0"/>
              <a:t>Embley</a:t>
            </a:r>
            <a:r>
              <a:rPr lang="en-US" dirty="0" smtClean="0"/>
              <a:t>)</a:t>
            </a:r>
          </a:p>
          <a:p>
            <a:endParaRPr lang="en-US" dirty="0" smtClean="0"/>
          </a:p>
          <a:p>
            <a:r>
              <a:rPr lang="en-US" dirty="0" smtClean="0"/>
              <a:t>B.      Handwriting recognition (</a:t>
            </a:r>
            <a:r>
              <a:rPr lang="en-US" dirty="0" err="1" smtClean="0"/>
              <a:t>Schone</a:t>
            </a:r>
            <a:r>
              <a:rPr lang="en-US" dirty="0" smtClean="0"/>
              <a:t>) &lt;&lt;Paused&gt;&gt;</a:t>
            </a:r>
          </a:p>
          <a:p>
            <a:endParaRPr lang="en-US" dirty="0" smtClean="0"/>
          </a:p>
          <a:p>
            <a:r>
              <a:rPr lang="en-US" dirty="0" smtClean="0"/>
              <a:t>C.      Records Annotation (Search Team)</a:t>
            </a:r>
          </a:p>
          <a:p>
            <a:endParaRPr lang="en-US" dirty="0" smtClean="0"/>
          </a:p>
          <a:p>
            <a:r>
              <a:rPr lang="en-US" dirty="0" smtClean="0"/>
              <a:t>D.      New Browser-Based Indexing Platform (Indexing Team)</a:t>
            </a:r>
          </a:p>
          <a:p>
            <a:endParaRPr lang="en-US" dirty="0" smtClean="0"/>
          </a:p>
          <a:p>
            <a:r>
              <a:rPr lang="en-US" dirty="0" smtClean="0"/>
              <a:t>E.       New Version Digital Image Capture Software (DCAM Team)</a:t>
            </a:r>
          </a:p>
          <a:p>
            <a:endParaRPr lang="en-US" dirty="0" smtClean="0"/>
          </a:p>
          <a:p>
            <a:r>
              <a:rPr lang="en-US" dirty="0" smtClean="0"/>
              <a:t>F.       New Development, Workflow Systems (SHIELD Team)</a:t>
            </a:r>
          </a:p>
          <a:p>
            <a:endParaRPr lang="en-US" dirty="0" smtClean="0"/>
          </a:p>
          <a:p>
            <a:r>
              <a:rPr lang="en-US" dirty="0" smtClean="0"/>
              <a:t>G.     Records Hinting, Historical Collections from Family Tree (Search Team)</a:t>
            </a:r>
          </a:p>
          <a:p>
            <a:endParaRPr lang="en-US" dirty="0" smtClean="0"/>
          </a:p>
          <a:p>
            <a:r>
              <a:rPr lang="en-US" dirty="0" smtClean="0"/>
              <a:t>H.      Newspaper Scanning (Field Ops)</a:t>
            </a:r>
          </a:p>
          <a:p>
            <a:endParaRPr lang="en-US" dirty="0" smtClean="0"/>
          </a:p>
          <a:p>
            <a:r>
              <a:rPr lang="en-US" dirty="0" smtClean="0"/>
              <a:t>I.        Automatic Document Classification (Research Team)</a:t>
            </a:r>
          </a:p>
          <a:p>
            <a:endParaRPr lang="en-US" dirty="0" smtClean="0"/>
          </a:p>
          <a:p>
            <a:r>
              <a:rPr lang="en-US" dirty="0" smtClean="0"/>
              <a:t>J.        Camera auto-focus, blur and focus elimination (Research Team)</a:t>
            </a:r>
          </a:p>
          <a:p>
            <a:endParaRPr lang="en-US" dirty="0" smtClean="0"/>
          </a:p>
          <a:p>
            <a:r>
              <a:rPr lang="en-US" dirty="0" smtClean="0"/>
              <a:t>K.      More efficient routing of indexing work to volunteers (Indexing Team)</a:t>
            </a:r>
          </a:p>
          <a:p>
            <a:endParaRPr lang="en-US" dirty="0" smtClean="0"/>
          </a:p>
          <a:p>
            <a:r>
              <a:rPr lang="en-US" dirty="0" smtClean="0"/>
              <a:t> </a:t>
            </a:r>
          </a:p>
          <a:p>
            <a:r>
              <a:rPr lang="en-US" dirty="0" smtClean="0"/>
              <a:t>UNADDRESSED TECHNICAL PROBLEMS</a:t>
            </a:r>
          </a:p>
          <a:p>
            <a:r>
              <a:rPr lang="en-US" dirty="0" smtClean="0"/>
              <a:t> </a:t>
            </a:r>
          </a:p>
          <a:p>
            <a:r>
              <a:rPr lang="en-US" dirty="0" smtClean="0"/>
              <a:t>A.      Volunteer Data Entry of Lineage-Linked Data (i.e., register-style tables, </a:t>
            </a:r>
            <a:r>
              <a:rPr lang="en-US" dirty="0" err="1" smtClean="0"/>
              <a:t>jiapu</a:t>
            </a:r>
            <a:r>
              <a:rPr lang="en-US" dirty="0" smtClean="0"/>
              <a:t>)</a:t>
            </a:r>
          </a:p>
          <a:p>
            <a:endParaRPr lang="en-US" dirty="0" smtClean="0"/>
          </a:p>
          <a:p>
            <a:r>
              <a:rPr lang="en-US" dirty="0" smtClean="0"/>
              <a:t>B.      Social / collaborative indexing user environments</a:t>
            </a:r>
          </a:p>
          <a:p>
            <a:endParaRPr lang="en-US" dirty="0" smtClean="0"/>
          </a:p>
          <a:p>
            <a:r>
              <a:rPr lang="en-US" dirty="0" smtClean="0"/>
              <a:t>C.      “Genealogical” facial recognition (find faces in unindexed b/w photos based on labeled faces in other photos)</a:t>
            </a:r>
          </a:p>
          <a:p>
            <a:endParaRPr lang="en-US" dirty="0" smtClean="0"/>
          </a:p>
          <a:p>
            <a:r>
              <a:rPr lang="en-US" dirty="0" smtClean="0"/>
              <a:t>D.      Workflow including registration and extraction for small form-factor mobile device document transcription (aka snippet indexing)</a:t>
            </a:r>
          </a:p>
          <a:p>
            <a:endParaRPr lang="en-US" dirty="0" smtClean="0"/>
          </a:p>
          <a:p>
            <a:r>
              <a:rPr lang="en-US" dirty="0" smtClean="0"/>
              <a:t>E.       Search results clustering based on kinship networks</a:t>
            </a:r>
            <a:endParaRPr lang="en-US" dirty="0"/>
          </a:p>
        </p:txBody>
      </p:sp>
      <p:sp>
        <p:nvSpPr>
          <p:cNvPr id="4" name="Slide Number Placeholder 3"/>
          <p:cNvSpPr>
            <a:spLocks noGrp="1"/>
          </p:cNvSpPr>
          <p:nvPr>
            <p:ph type="sldNum" sz="quarter" idx="10"/>
          </p:nvPr>
        </p:nvSpPr>
        <p:spPr/>
        <p:txBody>
          <a:bodyPr/>
          <a:lstStyle/>
          <a:p>
            <a:fld id="{31B0504D-C574-48A6-A5B2-FC7460B28F1A}" type="slidenum">
              <a:rPr lang="en-US" smtClean="0"/>
              <a:pPr/>
              <a:t>44</a:t>
            </a:fld>
            <a:endParaRPr lang="en-US"/>
          </a:p>
        </p:txBody>
      </p:sp>
    </p:spTree>
    <p:extLst>
      <p:ext uri="{BB962C8B-B14F-4D97-AF65-F5344CB8AC3E}">
        <p14:creationId xmlns="" xmlns:p14="http://schemas.microsoft.com/office/powerpoint/2010/main" val="2008570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TECHNICAL SOLUTIONS THAT ARE UNDERWAY, WITH ASSIGNEES</a:t>
            </a:r>
          </a:p>
          <a:p>
            <a:r>
              <a:rPr lang="en-US" dirty="0" smtClean="0"/>
              <a:t> </a:t>
            </a:r>
          </a:p>
          <a:p>
            <a:r>
              <a:rPr lang="en-US" dirty="0" smtClean="0"/>
              <a:t>A.      Ontological extraction of lineage-linked family data from prose text (</a:t>
            </a:r>
            <a:r>
              <a:rPr lang="en-US" dirty="0" err="1" smtClean="0"/>
              <a:t>Embley</a:t>
            </a:r>
            <a:r>
              <a:rPr lang="en-US" dirty="0" smtClean="0"/>
              <a:t>)</a:t>
            </a:r>
          </a:p>
          <a:p>
            <a:endParaRPr lang="en-US" dirty="0" smtClean="0"/>
          </a:p>
          <a:p>
            <a:r>
              <a:rPr lang="en-US" dirty="0" smtClean="0"/>
              <a:t>B.      Handwriting recognition (</a:t>
            </a:r>
            <a:r>
              <a:rPr lang="en-US" dirty="0" err="1" smtClean="0"/>
              <a:t>Schone</a:t>
            </a:r>
            <a:r>
              <a:rPr lang="en-US" dirty="0" smtClean="0"/>
              <a:t>) &lt;&lt;Paused&gt;&gt;</a:t>
            </a:r>
          </a:p>
          <a:p>
            <a:endParaRPr lang="en-US" dirty="0" smtClean="0"/>
          </a:p>
          <a:p>
            <a:r>
              <a:rPr lang="en-US" dirty="0" smtClean="0"/>
              <a:t>C.      Records Annotation (Search Team)</a:t>
            </a:r>
          </a:p>
          <a:p>
            <a:endParaRPr lang="en-US" dirty="0" smtClean="0"/>
          </a:p>
          <a:p>
            <a:r>
              <a:rPr lang="en-US" dirty="0" smtClean="0"/>
              <a:t>D.      New Browser-Based Indexing Platform (Indexing Team)</a:t>
            </a:r>
          </a:p>
          <a:p>
            <a:endParaRPr lang="en-US" dirty="0" smtClean="0"/>
          </a:p>
          <a:p>
            <a:r>
              <a:rPr lang="en-US" dirty="0" smtClean="0"/>
              <a:t>E.       New Version Digital Image Capture Software (DCAM Team)</a:t>
            </a:r>
          </a:p>
          <a:p>
            <a:endParaRPr lang="en-US" dirty="0" smtClean="0"/>
          </a:p>
          <a:p>
            <a:r>
              <a:rPr lang="en-US" dirty="0" smtClean="0"/>
              <a:t>F.       New Development, Workflow Systems (SHIELD Team)</a:t>
            </a:r>
          </a:p>
          <a:p>
            <a:endParaRPr lang="en-US" dirty="0" smtClean="0"/>
          </a:p>
          <a:p>
            <a:r>
              <a:rPr lang="en-US" dirty="0" smtClean="0"/>
              <a:t>G.     Records Hinting, Historical Collections from Family Tree (Search Team)</a:t>
            </a:r>
          </a:p>
          <a:p>
            <a:endParaRPr lang="en-US" dirty="0" smtClean="0"/>
          </a:p>
          <a:p>
            <a:r>
              <a:rPr lang="en-US" dirty="0" smtClean="0"/>
              <a:t>H.      Newspaper Scanning (Field Ops)</a:t>
            </a:r>
          </a:p>
          <a:p>
            <a:endParaRPr lang="en-US" dirty="0" smtClean="0"/>
          </a:p>
          <a:p>
            <a:r>
              <a:rPr lang="en-US" dirty="0" smtClean="0"/>
              <a:t>I.        Automatic Document Classification (Research Team)</a:t>
            </a:r>
          </a:p>
          <a:p>
            <a:endParaRPr lang="en-US" dirty="0" smtClean="0"/>
          </a:p>
          <a:p>
            <a:r>
              <a:rPr lang="en-US" dirty="0" smtClean="0"/>
              <a:t>J.        Camera auto-focus, blur and focus elimination (Research Team)</a:t>
            </a:r>
          </a:p>
          <a:p>
            <a:endParaRPr lang="en-US" dirty="0" smtClean="0"/>
          </a:p>
          <a:p>
            <a:r>
              <a:rPr lang="en-US" dirty="0" smtClean="0"/>
              <a:t>K.      More efficient routing of indexing work to volunteers (Indexing Team)</a:t>
            </a:r>
          </a:p>
          <a:p>
            <a:endParaRPr lang="en-US" dirty="0" smtClean="0"/>
          </a:p>
          <a:p>
            <a:r>
              <a:rPr lang="en-US" dirty="0" smtClean="0"/>
              <a:t> </a:t>
            </a:r>
          </a:p>
          <a:p>
            <a:r>
              <a:rPr lang="en-US" dirty="0" smtClean="0"/>
              <a:t>UNADDRESSED TECHNICAL PROBLEMS</a:t>
            </a:r>
          </a:p>
          <a:p>
            <a:r>
              <a:rPr lang="en-US" dirty="0" smtClean="0"/>
              <a:t> </a:t>
            </a:r>
          </a:p>
          <a:p>
            <a:r>
              <a:rPr lang="en-US" dirty="0" smtClean="0"/>
              <a:t>A.      Volunteer Data Entry of Lineage-Linked Data (i.e., register-style tables, </a:t>
            </a:r>
            <a:r>
              <a:rPr lang="en-US" dirty="0" err="1" smtClean="0"/>
              <a:t>jiapu</a:t>
            </a:r>
            <a:r>
              <a:rPr lang="en-US" dirty="0" smtClean="0"/>
              <a:t>)</a:t>
            </a:r>
          </a:p>
          <a:p>
            <a:endParaRPr lang="en-US" dirty="0" smtClean="0"/>
          </a:p>
          <a:p>
            <a:r>
              <a:rPr lang="en-US" dirty="0" smtClean="0"/>
              <a:t>B.      Social / collaborative indexing user environments</a:t>
            </a:r>
          </a:p>
          <a:p>
            <a:endParaRPr lang="en-US" dirty="0" smtClean="0"/>
          </a:p>
          <a:p>
            <a:r>
              <a:rPr lang="en-US" dirty="0" smtClean="0"/>
              <a:t>C.      “Genealogical” facial recognition (find faces in unindexed b/w photos based on labeled faces in other photos)</a:t>
            </a:r>
          </a:p>
          <a:p>
            <a:endParaRPr lang="en-US" dirty="0" smtClean="0"/>
          </a:p>
          <a:p>
            <a:r>
              <a:rPr lang="en-US" dirty="0" smtClean="0"/>
              <a:t>D.      Workflow including registration and extraction for small form-factor mobile device document transcription (aka snippet indexing)</a:t>
            </a:r>
          </a:p>
          <a:p>
            <a:endParaRPr lang="en-US" dirty="0" smtClean="0"/>
          </a:p>
          <a:p>
            <a:r>
              <a:rPr lang="en-US" dirty="0" smtClean="0"/>
              <a:t>E.       Search results clustering based on kinship networks</a:t>
            </a:r>
            <a:endParaRPr lang="en-US" dirty="0"/>
          </a:p>
        </p:txBody>
      </p:sp>
      <p:sp>
        <p:nvSpPr>
          <p:cNvPr id="4" name="Slide Number Placeholder 3"/>
          <p:cNvSpPr>
            <a:spLocks noGrp="1"/>
          </p:cNvSpPr>
          <p:nvPr>
            <p:ph type="sldNum" sz="quarter" idx="10"/>
          </p:nvPr>
        </p:nvSpPr>
        <p:spPr/>
        <p:txBody>
          <a:bodyPr/>
          <a:lstStyle/>
          <a:p>
            <a:fld id="{31B0504D-C574-48A6-A5B2-FC7460B28F1A}" type="slidenum">
              <a:rPr lang="en-US" smtClean="0"/>
              <a:pPr/>
              <a:t>45</a:t>
            </a:fld>
            <a:endParaRPr lang="en-US"/>
          </a:p>
        </p:txBody>
      </p:sp>
    </p:spTree>
    <p:extLst>
      <p:ext uri="{BB962C8B-B14F-4D97-AF65-F5344CB8AC3E}">
        <p14:creationId xmlns="" xmlns:p14="http://schemas.microsoft.com/office/powerpoint/2010/main" val="2008570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Wrt</a:t>
            </a:r>
            <a:r>
              <a:rPr lang="en-US" baseline="0" dirty="0" smtClean="0"/>
              <a:t> automatic constraint checking, the world is stuck in the mode of database system integrity constraints – must satisfy constraints. Working within those constraints causes us to create “strange” conceptualizations (e.g., model must allow a person to have two mothers, or two blood types). Working without them means that we have to write programs to check constraints. We would also like to have “soft” constraints, so we can check reasonableness (e.g., mothers have between 1 &amp; 65? children, highly skewed to the average of 2.7? and probability of parentage given blood types) So, allow constraint violations, declare hard and soft constraints and compute certainty. Furthermore we would like to formally attach evidence to assertions so the system can formally reason with them (e.g., addition of blood type info checked against parentage constraints on load, yields a warning message, and furthermore, suggestions about what to do)</a:t>
            </a:r>
            <a:endParaRPr lang="en-US" dirty="0"/>
          </a:p>
        </p:txBody>
      </p:sp>
      <p:sp>
        <p:nvSpPr>
          <p:cNvPr id="4" name="Slide Number Placeholder 3"/>
          <p:cNvSpPr>
            <a:spLocks noGrp="1"/>
          </p:cNvSpPr>
          <p:nvPr>
            <p:ph type="sldNum" sz="quarter" idx="10"/>
          </p:nvPr>
        </p:nvSpPr>
        <p:spPr/>
        <p:txBody>
          <a:bodyPr/>
          <a:lstStyle/>
          <a:p>
            <a:fld id="{31B0504D-C574-48A6-A5B2-FC7460B28F1A}" type="slidenum">
              <a:rPr lang="en-US" smtClean="0"/>
              <a:pPr/>
              <a:t>8</a:t>
            </a:fld>
            <a:endParaRPr lang="en-US"/>
          </a:p>
        </p:txBody>
      </p:sp>
    </p:spTree>
    <p:extLst>
      <p:ext uri="{BB962C8B-B14F-4D97-AF65-F5344CB8AC3E}">
        <p14:creationId xmlns="" xmlns:p14="http://schemas.microsoft.com/office/powerpoint/2010/main" val="1861570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“Use” is use in getting</a:t>
            </a:r>
            <a:r>
              <a:rPr lang="en-US" baseline="0" dirty="0" smtClean="0"/>
              <a:t> actual work done – so that a user just proceeds to do work and the system watches, helps, learns, and improves.</a:t>
            </a:r>
            <a:endParaRPr lang="en-US" dirty="0"/>
          </a:p>
        </p:txBody>
      </p:sp>
      <p:sp>
        <p:nvSpPr>
          <p:cNvPr id="4" name="Slide Number Placeholder 3"/>
          <p:cNvSpPr>
            <a:spLocks noGrp="1"/>
          </p:cNvSpPr>
          <p:nvPr>
            <p:ph type="sldNum" sz="quarter" idx="10"/>
          </p:nvPr>
        </p:nvSpPr>
        <p:spPr/>
        <p:txBody>
          <a:bodyPr/>
          <a:lstStyle/>
          <a:p>
            <a:fld id="{31B0504D-C574-48A6-A5B2-FC7460B28F1A}" type="slidenum">
              <a:rPr lang="en-US" smtClean="0"/>
              <a:pPr/>
              <a:t>10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first,</a:t>
            </a:r>
            <a:r>
              <a:rPr lang="en-US" baseline="0" dirty="0" smtClean="0"/>
              <a:t> let me tell you how does it create rules. </a:t>
            </a:r>
            <a:endParaRPr lang="en-US" dirty="0" smtClean="0"/>
          </a:p>
          <a:p>
            <a:r>
              <a:rPr lang="en-US" dirty="0" smtClean="0"/>
              <a:t>When a user fills in this</a:t>
            </a:r>
            <a:r>
              <a:rPr lang="en-US" baseline="0" dirty="0" smtClean="0"/>
              <a:t> form</a:t>
            </a:r>
            <a:r>
              <a:rPr lang="en-US" dirty="0" smtClean="0"/>
              <a:t>,</a:t>
            </a:r>
            <a:r>
              <a:rPr lang="en-US" baseline="0" dirty="0" smtClean="0"/>
              <a:t> the system knows exactly where those strings are on the page. So it is trivial to create a regular-expression and adjust it so that it will be more general for the fields. </a:t>
            </a:r>
          </a:p>
          <a:p>
            <a:endParaRPr lang="en-US" baseline="0" dirty="0" smtClean="0"/>
          </a:p>
          <a:p>
            <a:r>
              <a:rPr lang="en-US" baseline="0" dirty="0" smtClean="0"/>
              <a:t>When it applies its rules, sometimes it’s wrong. </a:t>
            </a:r>
          </a:p>
        </p:txBody>
      </p:sp>
      <p:sp>
        <p:nvSpPr>
          <p:cNvPr id="4" name="Slide Number Placeholder 3"/>
          <p:cNvSpPr>
            <a:spLocks noGrp="1"/>
          </p:cNvSpPr>
          <p:nvPr>
            <p:ph type="sldNum" sz="quarter" idx="10"/>
          </p:nvPr>
        </p:nvSpPr>
        <p:spPr/>
        <p:txBody>
          <a:bodyPr/>
          <a:lstStyle/>
          <a:p>
            <a:fld id="{DA28EF6F-B787-A94A-AC89-0E7DE26DDD8A}" type="slidenum">
              <a:rPr lang="en-US" smtClean="0"/>
              <a:pPr/>
              <a:t>17</a:t>
            </a:fld>
            <a:endParaRPr lang="en-US"/>
          </a:p>
        </p:txBody>
      </p:sp>
    </p:spTree>
    <p:extLst>
      <p:ext uri="{BB962C8B-B14F-4D97-AF65-F5344CB8AC3E}">
        <p14:creationId xmlns="" xmlns:p14="http://schemas.microsoft.com/office/powerpoint/2010/main" val="3256938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is</a:t>
            </a:r>
            <a:r>
              <a:rPr lang="en-US" baseline="0" dirty="0" smtClean="0"/>
              <a:t> a example. It misses whole record because of OCR error. </a:t>
            </a:r>
            <a:endParaRPr lang="en-US" dirty="0" smtClean="0"/>
          </a:p>
          <a:p>
            <a:r>
              <a:rPr lang="en-US" baseline="0" dirty="0" smtClean="0"/>
              <a:t>A user can fix this by clicking “Add Record” button to add blank record and then annotate the missing record. Then the system adjust the rule. </a:t>
            </a:r>
            <a:endParaRPr lang="en-US" dirty="0"/>
          </a:p>
        </p:txBody>
      </p:sp>
      <p:sp>
        <p:nvSpPr>
          <p:cNvPr id="4" name="Slide Number Placeholder 3"/>
          <p:cNvSpPr>
            <a:spLocks noGrp="1"/>
          </p:cNvSpPr>
          <p:nvPr>
            <p:ph type="sldNum" sz="quarter" idx="10"/>
          </p:nvPr>
        </p:nvSpPr>
        <p:spPr/>
        <p:txBody>
          <a:bodyPr/>
          <a:lstStyle/>
          <a:p>
            <a:fld id="{DA28EF6F-B787-A94A-AC89-0E7DE26DDD8A}" type="slidenum">
              <a:rPr lang="en-US" smtClean="0"/>
              <a:pPr/>
              <a:t>18</a:t>
            </a:fld>
            <a:endParaRPr lang="en-US"/>
          </a:p>
        </p:txBody>
      </p:sp>
    </p:spTree>
    <p:extLst>
      <p:ext uri="{BB962C8B-B14F-4D97-AF65-F5344CB8AC3E}">
        <p14:creationId xmlns="" xmlns:p14="http://schemas.microsoft.com/office/powerpoint/2010/main" val="2672298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a:t>
            </a:r>
            <a:r>
              <a:rPr lang="en-US" baseline="0" dirty="0" smtClean="0"/>
              <a:t>, a rule picks up something it shouldn’t. A user can delete this record by clicking this red x button. And the system makes the pattern more robust by looking for more contexts to the left and right side of pattern.</a:t>
            </a:r>
            <a:endParaRPr lang="en-US" dirty="0"/>
          </a:p>
        </p:txBody>
      </p:sp>
      <p:sp>
        <p:nvSpPr>
          <p:cNvPr id="4" name="Slide Number Placeholder 3"/>
          <p:cNvSpPr>
            <a:spLocks noGrp="1"/>
          </p:cNvSpPr>
          <p:nvPr>
            <p:ph type="sldNum" sz="quarter" idx="10"/>
          </p:nvPr>
        </p:nvSpPr>
        <p:spPr/>
        <p:txBody>
          <a:bodyPr/>
          <a:lstStyle/>
          <a:p>
            <a:fld id="{DA28EF6F-B787-A94A-AC89-0E7DE26DDD8A}" type="slidenum">
              <a:rPr lang="en-US" smtClean="0"/>
              <a:pPr/>
              <a:t>19</a:t>
            </a:fld>
            <a:endParaRPr lang="en-US"/>
          </a:p>
        </p:txBody>
      </p:sp>
    </p:spTree>
    <p:extLst>
      <p:ext uri="{BB962C8B-B14F-4D97-AF65-F5344CB8AC3E}">
        <p14:creationId xmlns="" xmlns:p14="http://schemas.microsoft.com/office/powerpoint/2010/main" val="2661988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GreenFIE-HD</a:t>
            </a:r>
            <a:r>
              <a:rPr lang="en-US" baseline="0" dirty="0" smtClean="0"/>
              <a:t> is a green annotation tool that gets better with use.</a:t>
            </a:r>
          </a:p>
          <a:p>
            <a:r>
              <a:rPr lang="en-US" baseline="0" dirty="0" smtClean="0"/>
              <a:t>It looks ahead and do automatic extraction, and</a:t>
            </a:r>
          </a:p>
          <a:p>
            <a:r>
              <a:rPr lang="en-US" baseline="0" dirty="0" smtClean="0"/>
              <a:t>looks behind the user’s annotation to derive extraction rules and adjust them</a:t>
            </a:r>
          </a:p>
          <a:p>
            <a:r>
              <a:rPr lang="en-US" baseline="0" dirty="0" smtClean="0"/>
              <a:t>to reduce the cost of human labor.</a:t>
            </a:r>
            <a:endParaRPr lang="en-US" dirty="0"/>
          </a:p>
        </p:txBody>
      </p:sp>
      <p:sp>
        <p:nvSpPr>
          <p:cNvPr id="4" name="Slide Number Placeholder 3"/>
          <p:cNvSpPr>
            <a:spLocks noGrp="1"/>
          </p:cNvSpPr>
          <p:nvPr>
            <p:ph type="sldNum" sz="quarter" idx="10"/>
          </p:nvPr>
        </p:nvSpPr>
        <p:spPr/>
        <p:txBody>
          <a:bodyPr/>
          <a:lstStyle/>
          <a:p>
            <a:fld id="{DA28EF6F-B787-A94A-AC89-0E7DE26DDD8A}" type="slidenum">
              <a:rPr lang="en-US" smtClean="0"/>
              <a:pPr/>
              <a:t>20</a:t>
            </a:fld>
            <a:endParaRPr lang="en-US"/>
          </a:p>
        </p:txBody>
      </p:sp>
    </p:spTree>
    <p:extLst>
      <p:ext uri="{BB962C8B-B14F-4D97-AF65-F5344CB8AC3E}">
        <p14:creationId xmlns="" xmlns:p14="http://schemas.microsoft.com/office/powerpoint/2010/main" val="2914793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Research Team – evaluating “</a:t>
            </a:r>
            <a:r>
              <a:rPr lang="en-US" dirty="0" err="1" smtClean="0"/>
              <a:t>Lexmarc</a:t>
            </a:r>
            <a:r>
              <a:rPr lang="en-US" dirty="0" smtClean="0"/>
              <a:t>”?’s classification algorithm – is a form – fields are here.</a:t>
            </a:r>
          </a:p>
          <a:p>
            <a:r>
              <a:rPr lang="en-US" dirty="0" smtClean="0"/>
              <a:t>Interesting</a:t>
            </a:r>
            <a:r>
              <a:rPr lang="en-US" baseline="0" dirty="0" smtClean="0"/>
              <a:t> for us because it’s form based – just like the Annotator. Could we OCR these documents, determine the field structure, map the field structure into the Annotator and thus build an ontology, and then automatically fill out the form? (Research challenge!!)</a:t>
            </a:r>
            <a:endParaRPr lang="en-US" dirty="0"/>
          </a:p>
        </p:txBody>
      </p:sp>
      <p:sp>
        <p:nvSpPr>
          <p:cNvPr id="4" name="Slide Number Placeholder 3"/>
          <p:cNvSpPr>
            <a:spLocks noGrp="1"/>
          </p:cNvSpPr>
          <p:nvPr>
            <p:ph type="sldNum" sz="quarter" idx="10"/>
          </p:nvPr>
        </p:nvSpPr>
        <p:spPr/>
        <p:txBody>
          <a:bodyPr/>
          <a:lstStyle/>
          <a:p>
            <a:fld id="{31B0504D-C574-48A6-A5B2-FC7460B28F1A}" type="slidenum">
              <a:rPr lang="en-US" smtClean="0"/>
              <a:pPr/>
              <a:t>34</a:t>
            </a:fld>
            <a:endParaRPr lang="en-US"/>
          </a:p>
        </p:txBody>
      </p:sp>
    </p:spTree>
    <p:extLst>
      <p:ext uri="{BB962C8B-B14F-4D97-AF65-F5344CB8AC3E}">
        <p14:creationId xmlns="" xmlns:p14="http://schemas.microsoft.com/office/powerpoint/2010/main" val="1722690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“was” comes from recognizing the appositive construction.</a:t>
            </a:r>
          </a:p>
          <a:p>
            <a:endParaRPr lang="en-US" dirty="0" smtClean="0"/>
          </a:p>
          <a:p>
            <a:r>
              <a:rPr lang="en-US" dirty="0" smtClean="0"/>
              <a:t>Recognizers</a:t>
            </a:r>
            <a:r>
              <a:rPr lang="en-US" baseline="0" dirty="0" smtClean="0"/>
              <a:t> need not be regex-based.  Any recognizer works, so long as it’s results can be mapped to an ontology.  NLP: shows how NLP and extraction ontologies work together to find assertions and populate conceptual models.</a:t>
            </a:r>
          </a:p>
          <a:p>
            <a:endParaRPr lang="en-US" baseline="0" dirty="0" smtClean="0"/>
          </a:p>
          <a:p>
            <a:r>
              <a:rPr lang="en-US" baseline="0" dirty="0" smtClean="0"/>
              <a:t>NLP recognizers: discourse analysis.</a:t>
            </a:r>
          </a:p>
          <a:p>
            <a:endParaRPr lang="en-US" baseline="0" dirty="0" smtClean="0"/>
          </a:p>
          <a:p>
            <a:r>
              <a:rPr lang="en-US" baseline="0" dirty="0" smtClean="0"/>
              <a:t>Reemphasize: no hand-produced training data; no human engineering – for BIG DATA applications.</a:t>
            </a:r>
            <a:endParaRPr lang="en-US" dirty="0"/>
          </a:p>
        </p:txBody>
      </p:sp>
      <p:sp>
        <p:nvSpPr>
          <p:cNvPr id="4" name="Slide Number Placeholder 3"/>
          <p:cNvSpPr>
            <a:spLocks noGrp="1"/>
          </p:cNvSpPr>
          <p:nvPr>
            <p:ph type="sldNum" sz="quarter" idx="10"/>
          </p:nvPr>
        </p:nvSpPr>
        <p:spPr/>
        <p:txBody>
          <a:bodyPr/>
          <a:lstStyle/>
          <a:p>
            <a:fld id="{8262D949-B8E2-4079-848E-EE182B9C4403}" type="slidenum">
              <a:rPr lang="en-US" smtClean="0"/>
              <a:pPr/>
              <a:t>36</a:t>
            </a:fld>
            <a:endParaRPr lang="en-US"/>
          </a:p>
        </p:txBody>
      </p:sp>
    </p:spTree>
    <p:extLst>
      <p:ext uri="{BB962C8B-B14F-4D97-AF65-F5344CB8AC3E}">
        <p14:creationId xmlns="" xmlns:p14="http://schemas.microsoft.com/office/powerpoint/2010/main" val="1857653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56AF4C-1374-4D34-9AE0-0153FF78D010}" type="datetime1">
              <a:rPr lang="en-US" smtClean="0"/>
              <a:pPr/>
              <a:t>3/20/2014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DA66DD-F550-4B42-B0FD-23E3F66362FA}" type="slidenum">
              <a:rPr lang="en-US" smtClean="0"/>
              <a:pPr/>
              <a:t>‹#›</a:t>
            </a:fld>
            <a:endParaRPr lang="en-US"/>
          </a:p>
        </p:txBody>
      </p:sp>
    </p:spTree>
    <p:extLst>
      <p:ext uri="{BB962C8B-B14F-4D97-AF65-F5344CB8AC3E}">
        <p14:creationId xmlns="" xmlns:p14="http://schemas.microsoft.com/office/powerpoint/2010/main" val="3129612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E7B438-88EB-46A0-94A0-0DE6C6222D33}" type="datetime1">
              <a:rPr lang="en-US" smtClean="0"/>
              <a:pPr/>
              <a:t>3/20/2014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DA66DD-F550-4B42-B0FD-23E3F66362FA}" type="slidenum">
              <a:rPr lang="en-US" smtClean="0"/>
              <a:pPr/>
              <a:t>‹#›</a:t>
            </a:fld>
            <a:endParaRPr lang="en-US"/>
          </a:p>
        </p:txBody>
      </p:sp>
    </p:spTree>
    <p:extLst>
      <p:ext uri="{BB962C8B-B14F-4D97-AF65-F5344CB8AC3E}">
        <p14:creationId xmlns="" xmlns:p14="http://schemas.microsoft.com/office/powerpoint/2010/main" val="1616157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BD7DAC-6AAC-4FD5-8555-C944301D0103}" type="datetime1">
              <a:rPr lang="en-US" smtClean="0"/>
              <a:pPr/>
              <a:t>3/20/2014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DA66DD-F550-4B42-B0FD-23E3F66362FA}" type="slidenum">
              <a:rPr lang="en-US" smtClean="0"/>
              <a:pPr/>
              <a:t>‹#›</a:t>
            </a:fld>
            <a:endParaRPr lang="en-US"/>
          </a:p>
        </p:txBody>
      </p:sp>
    </p:spTree>
    <p:extLst>
      <p:ext uri="{BB962C8B-B14F-4D97-AF65-F5344CB8AC3E}">
        <p14:creationId xmlns="" xmlns:p14="http://schemas.microsoft.com/office/powerpoint/2010/main" val="3169295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1D5D53-50DA-4496-94E3-2ACC1974891D}" type="datetime1">
              <a:rPr lang="en-US" smtClean="0"/>
              <a:pPr/>
              <a:t>3/20/2014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DA66DD-F550-4B42-B0FD-23E3F66362FA}" type="slidenum">
              <a:rPr lang="en-US" smtClean="0"/>
              <a:pPr/>
              <a:t>‹#›</a:t>
            </a:fld>
            <a:endParaRPr lang="en-US"/>
          </a:p>
        </p:txBody>
      </p:sp>
    </p:spTree>
    <p:extLst>
      <p:ext uri="{BB962C8B-B14F-4D97-AF65-F5344CB8AC3E}">
        <p14:creationId xmlns="" xmlns:p14="http://schemas.microsoft.com/office/powerpoint/2010/main" val="1669886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DAD502-9F0B-4FC7-BFA5-92739ED4228B}" type="datetime1">
              <a:rPr lang="en-US" smtClean="0"/>
              <a:pPr/>
              <a:t>3/20/2014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DA66DD-F550-4B42-B0FD-23E3F66362FA}" type="slidenum">
              <a:rPr lang="en-US" smtClean="0"/>
              <a:pPr/>
              <a:t>‹#›</a:t>
            </a:fld>
            <a:endParaRPr lang="en-US"/>
          </a:p>
        </p:txBody>
      </p:sp>
    </p:spTree>
    <p:extLst>
      <p:ext uri="{BB962C8B-B14F-4D97-AF65-F5344CB8AC3E}">
        <p14:creationId xmlns="" xmlns:p14="http://schemas.microsoft.com/office/powerpoint/2010/main" val="1070857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473EEB-7E65-4C14-89E1-28493E6C343B}" type="datetime1">
              <a:rPr lang="en-US" smtClean="0"/>
              <a:pPr/>
              <a:t>3/20/2014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DA66DD-F550-4B42-B0FD-23E3F66362FA}" type="slidenum">
              <a:rPr lang="en-US" smtClean="0"/>
              <a:pPr/>
              <a:t>‹#›</a:t>
            </a:fld>
            <a:endParaRPr lang="en-US"/>
          </a:p>
        </p:txBody>
      </p:sp>
    </p:spTree>
    <p:extLst>
      <p:ext uri="{BB962C8B-B14F-4D97-AF65-F5344CB8AC3E}">
        <p14:creationId xmlns="" xmlns:p14="http://schemas.microsoft.com/office/powerpoint/2010/main" val="3634574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E57242-7B2C-4BDD-892D-67886DC1D1B8}" type="datetime1">
              <a:rPr lang="en-US" smtClean="0"/>
              <a:pPr/>
              <a:t>3/20/2014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DA66DD-F550-4B42-B0FD-23E3F66362FA}" type="slidenum">
              <a:rPr lang="en-US" smtClean="0"/>
              <a:pPr/>
              <a:t>‹#›</a:t>
            </a:fld>
            <a:endParaRPr lang="en-US"/>
          </a:p>
        </p:txBody>
      </p:sp>
    </p:spTree>
    <p:extLst>
      <p:ext uri="{BB962C8B-B14F-4D97-AF65-F5344CB8AC3E}">
        <p14:creationId xmlns="" xmlns:p14="http://schemas.microsoft.com/office/powerpoint/2010/main" val="231568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53A9A4-ED8E-4429-878C-7FDD6814115B}" type="datetime1">
              <a:rPr lang="en-US" smtClean="0"/>
              <a:pPr/>
              <a:t>3/20/2014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DA66DD-F550-4B42-B0FD-23E3F66362FA}" type="slidenum">
              <a:rPr lang="en-US" smtClean="0"/>
              <a:pPr/>
              <a:t>‹#›</a:t>
            </a:fld>
            <a:endParaRPr lang="en-US"/>
          </a:p>
        </p:txBody>
      </p:sp>
    </p:spTree>
    <p:extLst>
      <p:ext uri="{BB962C8B-B14F-4D97-AF65-F5344CB8AC3E}">
        <p14:creationId xmlns="" xmlns:p14="http://schemas.microsoft.com/office/powerpoint/2010/main" val="2171817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B2AFD6-4C36-427A-93CB-7724E6B05B54}" type="datetime1">
              <a:rPr lang="en-US" smtClean="0"/>
              <a:pPr/>
              <a:t>3/20/2014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DA66DD-F550-4B42-B0FD-23E3F66362FA}" type="slidenum">
              <a:rPr lang="en-US" smtClean="0"/>
              <a:pPr/>
              <a:t>‹#›</a:t>
            </a:fld>
            <a:endParaRPr lang="en-US"/>
          </a:p>
        </p:txBody>
      </p:sp>
    </p:spTree>
    <p:extLst>
      <p:ext uri="{BB962C8B-B14F-4D97-AF65-F5344CB8AC3E}">
        <p14:creationId xmlns="" xmlns:p14="http://schemas.microsoft.com/office/powerpoint/2010/main" val="3497878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264117-E0F1-48D7-9D45-0DEB0E6515FF}" type="datetime1">
              <a:rPr lang="en-US" smtClean="0"/>
              <a:pPr/>
              <a:t>3/20/2014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DA66DD-F550-4B42-B0FD-23E3F66362FA}" type="slidenum">
              <a:rPr lang="en-US" smtClean="0"/>
              <a:pPr/>
              <a:t>‹#›</a:t>
            </a:fld>
            <a:endParaRPr lang="en-US"/>
          </a:p>
        </p:txBody>
      </p:sp>
    </p:spTree>
    <p:extLst>
      <p:ext uri="{BB962C8B-B14F-4D97-AF65-F5344CB8AC3E}">
        <p14:creationId xmlns="" xmlns:p14="http://schemas.microsoft.com/office/powerpoint/2010/main" val="1448891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157808-8C07-4598-86CE-3E997AE2826C}" type="datetime1">
              <a:rPr lang="en-US" smtClean="0"/>
              <a:pPr/>
              <a:t>3/20/2014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DA66DD-F550-4B42-B0FD-23E3F66362FA}" type="slidenum">
              <a:rPr lang="en-US" smtClean="0"/>
              <a:pPr/>
              <a:t>‹#›</a:t>
            </a:fld>
            <a:endParaRPr lang="en-US"/>
          </a:p>
        </p:txBody>
      </p:sp>
    </p:spTree>
    <p:extLst>
      <p:ext uri="{BB962C8B-B14F-4D97-AF65-F5344CB8AC3E}">
        <p14:creationId xmlns="" xmlns:p14="http://schemas.microsoft.com/office/powerpoint/2010/main" val="2294072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805362-F25F-4DBD-8521-B3870A32C6B4}" type="datetime1">
              <a:rPr lang="en-US" smtClean="0"/>
              <a:pPr/>
              <a:t>3/20/2014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DA66DD-F550-4B42-B0FD-23E3F66362FA}" type="slidenum">
              <a:rPr lang="en-US" smtClean="0"/>
              <a:pPr/>
              <a:t>‹#›</a:t>
            </a:fld>
            <a:endParaRPr lang="en-US"/>
          </a:p>
        </p:txBody>
      </p:sp>
    </p:spTree>
    <p:extLst>
      <p:ext uri="{BB962C8B-B14F-4D97-AF65-F5344CB8AC3E}">
        <p14:creationId xmlns="" xmlns:p14="http://schemas.microsoft.com/office/powerpoint/2010/main" val="31920410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15.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561" y="2214785"/>
            <a:ext cx="7772400" cy="1470025"/>
          </a:xfrm>
        </p:spPr>
        <p:txBody>
          <a:bodyPr/>
          <a:lstStyle/>
          <a:p>
            <a:r>
              <a:rPr lang="en-US" dirty="0" smtClean="0"/>
              <a:t>Research</a:t>
            </a:r>
            <a:br>
              <a:rPr lang="en-US" dirty="0" smtClean="0"/>
            </a:br>
            <a:r>
              <a:rPr lang="en-US" dirty="0" smtClean="0"/>
              <a:t>in the Acquisition Pipeline</a:t>
            </a:r>
            <a:endParaRPr lang="en-US" dirty="0"/>
          </a:p>
        </p:txBody>
      </p:sp>
      <p:sp>
        <p:nvSpPr>
          <p:cNvPr id="3" name="Subtitle 2"/>
          <p:cNvSpPr>
            <a:spLocks noGrp="1"/>
          </p:cNvSpPr>
          <p:nvPr>
            <p:ph type="subTitle" idx="1"/>
          </p:nvPr>
        </p:nvSpPr>
        <p:spPr>
          <a:xfrm>
            <a:off x="1370361" y="3810000"/>
            <a:ext cx="6400800" cy="2057400"/>
          </a:xfrm>
        </p:spPr>
        <p:txBody>
          <a:bodyPr>
            <a:normAutofit fontScale="92500" lnSpcReduction="10000"/>
          </a:bodyPr>
          <a:lstStyle/>
          <a:p>
            <a:r>
              <a:rPr lang="en-US" dirty="0" smtClean="0"/>
              <a:t>David W. </a:t>
            </a:r>
            <a:r>
              <a:rPr lang="en-US" dirty="0" err="1" smtClean="0"/>
              <a:t>Embley</a:t>
            </a:r>
            <a:endParaRPr lang="en-US" dirty="0" smtClean="0"/>
          </a:p>
          <a:p>
            <a:endParaRPr lang="en-US" sz="2000" dirty="0" smtClean="0"/>
          </a:p>
          <a:p>
            <a:r>
              <a:rPr lang="en-US" sz="2000" dirty="0" smtClean="0"/>
              <a:t>Christopher </a:t>
            </a:r>
            <a:r>
              <a:rPr lang="en-US" sz="2000" dirty="0" err="1" smtClean="0"/>
              <a:t>Almquist</a:t>
            </a:r>
            <a:r>
              <a:rPr lang="en-US" sz="2000" dirty="0" smtClean="0"/>
              <a:t>, Bill Barrett, Alan </a:t>
            </a:r>
            <a:r>
              <a:rPr lang="en-US" sz="2000" dirty="0" err="1" smtClean="0"/>
              <a:t>Cannaday</a:t>
            </a:r>
            <a:r>
              <a:rPr lang="en-US" sz="2000" dirty="0" smtClean="0"/>
              <a:t>, Robert Clawson, Jake </a:t>
            </a:r>
            <a:r>
              <a:rPr lang="en-US" sz="2000" dirty="0" err="1" smtClean="0"/>
              <a:t>Gehring</a:t>
            </a:r>
            <a:r>
              <a:rPr lang="en-US" sz="2000" dirty="0" smtClean="0"/>
              <a:t>, Doug Kennard, Tae Woo Kim, Steve </a:t>
            </a:r>
            <a:r>
              <a:rPr lang="en-US" sz="2000" dirty="0" err="1" smtClean="0"/>
              <a:t>Liddle</a:t>
            </a:r>
            <a:r>
              <a:rPr lang="en-US" sz="2000" dirty="0" smtClean="0"/>
              <a:t>, Peter </a:t>
            </a:r>
            <a:r>
              <a:rPr lang="en-US" sz="2000" dirty="0" err="1" smtClean="0"/>
              <a:t>Lindes</a:t>
            </a:r>
            <a:r>
              <a:rPr lang="en-US" sz="2000" dirty="0" smtClean="0"/>
              <a:t>, </a:t>
            </a:r>
            <a:r>
              <a:rPr lang="en-US" sz="2000" dirty="0" err="1" smtClean="0"/>
              <a:t>Deryle</a:t>
            </a:r>
            <a:r>
              <a:rPr lang="en-US" sz="2000" dirty="0" smtClean="0"/>
              <a:t> Lonsdale, Thomas Packer, Joseph Park, Pat </a:t>
            </a:r>
            <a:r>
              <a:rPr lang="en-US" sz="2000" dirty="0" err="1" smtClean="0"/>
              <a:t>Schone</a:t>
            </a:r>
            <a:r>
              <a:rPr lang="en-US" sz="2000" dirty="0" smtClean="0"/>
              <a:t>, Scott </a:t>
            </a:r>
            <a:r>
              <a:rPr lang="en-US" sz="2000" dirty="0" err="1" smtClean="0"/>
              <a:t>Woodfield</a:t>
            </a:r>
            <a:endParaRPr lang="en-US" sz="2000" dirty="0"/>
          </a:p>
        </p:txBody>
      </p:sp>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429000" y="457200"/>
            <a:ext cx="2283522" cy="1447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38200" y="297224"/>
            <a:ext cx="1676400" cy="23666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91949" y="5943600"/>
            <a:ext cx="2351376" cy="611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924800" y="5638800"/>
            <a:ext cx="1079500" cy="1079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6632863" y="297224"/>
            <a:ext cx="2143125" cy="21431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6821128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 Intelligent Indexing</a:t>
            </a:r>
            <a:br>
              <a:rPr lang="en-US" dirty="0" smtClean="0"/>
            </a:br>
            <a:r>
              <a:rPr lang="en-US" sz="2000" dirty="0" smtClean="0"/>
              <a:t>(Robert Clawson, Doug Kennard, …, Bill Barrett)</a:t>
            </a:r>
            <a:endParaRPr lang="en-US" dirty="0"/>
          </a:p>
        </p:txBody>
      </p:sp>
      <p:sp>
        <p:nvSpPr>
          <p:cNvPr id="3" name="Slide Number Placeholder 2"/>
          <p:cNvSpPr>
            <a:spLocks noGrp="1"/>
          </p:cNvSpPr>
          <p:nvPr>
            <p:ph type="sldNum" sz="quarter" idx="12"/>
          </p:nvPr>
        </p:nvSpPr>
        <p:spPr/>
        <p:txBody>
          <a:bodyPr/>
          <a:lstStyle/>
          <a:p>
            <a:fld id="{2EDA66DD-F550-4B42-B0FD-23E3F66362FA}" type="slidenum">
              <a:rPr lang="en-US" smtClean="0"/>
              <a:pPr/>
              <a:t>10</a:t>
            </a:fld>
            <a:endParaRPr lang="en-US"/>
          </a:p>
        </p:txBody>
      </p:sp>
      <p:pic>
        <p:nvPicPr>
          <p:cNvPr id="4" name="Content Placeholder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14400" y="1676400"/>
            <a:ext cx="7260742" cy="4800600"/>
          </a:xfrm>
          <a:prstGeom prst="rect">
            <a:avLst/>
          </a:prstGeom>
        </p:spPr>
      </p:pic>
    </p:spTree>
    <p:extLst>
      <p:ext uri="{BB962C8B-B14F-4D97-AF65-F5344CB8AC3E}">
        <p14:creationId xmlns="" xmlns:p14="http://schemas.microsoft.com/office/powerpoint/2010/main" val="42515385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 Intelligent Indexing</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863577" y="1321118"/>
            <a:ext cx="7389139" cy="5143419"/>
          </a:xfrm>
        </p:spPr>
      </p:pic>
      <p:sp>
        <p:nvSpPr>
          <p:cNvPr id="5" name="Slide Number Placeholder 4"/>
          <p:cNvSpPr>
            <a:spLocks noGrp="1"/>
          </p:cNvSpPr>
          <p:nvPr>
            <p:ph type="sldNum" sz="quarter" idx="12"/>
          </p:nvPr>
        </p:nvSpPr>
        <p:spPr/>
        <p:txBody>
          <a:bodyPr/>
          <a:lstStyle/>
          <a:p>
            <a:fld id="{2EDA66DD-F550-4B42-B0FD-23E3F66362FA}" type="slidenum">
              <a:rPr lang="en-US" smtClean="0"/>
              <a:pPr/>
              <a:t>11</a:t>
            </a:fld>
            <a:endParaRPr lang="en-US"/>
          </a:p>
        </p:txBody>
      </p:sp>
    </p:spTree>
    <p:extLst>
      <p:ext uri="{BB962C8B-B14F-4D97-AF65-F5344CB8AC3E}">
        <p14:creationId xmlns="" xmlns:p14="http://schemas.microsoft.com/office/powerpoint/2010/main" val="32219554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 Intelligent Indexing</a:t>
            </a:r>
            <a:endParaRPr lang="en-US" dirty="0"/>
          </a:p>
        </p:txBody>
      </p:sp>
      <p:pic>
        <p:nvPicPr>
          <p:cNvPr id="6" name="Content Placeholder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75170" y="1321118"/>
            <a:ext cx="7393663" cy="5143419"/>
          </a:xfrm>
          <a:prstGeom prst="rect">
            <a:avLst/>
          </a:prstGeom>
        </p:spPr>
      </p:pic>
      <p:sp>
        <p:nvSpPr>
          <p:cNvPr id="4" name="Slide Number Placeholder 3"/>
          <p:cNvSpPr>
            <a:spLocks noGrp="1"/>
          </p:cNvSpPr>
          <p:nvPr>
            <p:ph type="sldNum" sz="quarter" idx="12"/>
          </p:nvPr>
        </p:nvSpPr>
        <p:spPr/>
        <p:txBody>
          <a:bodyPr/>
          <a:lstStyle/>
          <a:p>
            <a:fld id="{2EDA66DD-F550-4B42-B0FD-23E3F66362FA}" type="slidenum">
              <a:rPr lang="en-US" smtClean="0"/>
              <a:pPr/>
              <a:t>12</a:t>
            </a:fld>
            <a:endParaRPr lang="en-US"/>
          </a:p>
        </p:txBody>
      </p:sp>
    </p:spTree>
    <p:extLst>
      <p:ext uri="{BB962C8B-B14F-4D97-AF65-F5344CB8AC3E}">
        <p14:creationId xmlns="" xmlns:p14="http://schemas.microsoft.com/office/powerpoint/2010/main" val="36454304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 Intelligent Indexing</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914401" y="1447801"/>
            <a:ext cx="7391400" cy="4577517"/>
          </a:xfrm>
        </p:spPr>
      </p:pic>
      <p:sp>
        <p:nvSpPr>
          <p:cNvPr id="7" name="Slide Number Placeholder 6"/>
          <p:cNvSpPr>
            <a:spLocks noGrp="1"/>
          </p:cNvSpPr>
          <p:nvPr>
            <p:ph type="sldNum" sz="quarter" idx="12"/>
          </p:nvPr>
        </p:nvSpPr>
        <p:spPr/>
        <p:txBody>
          <a:bodyPr/>
          <a:lstStyle/>
          <a:p>
            <a:fld id="{2EDA66DD-F550-4B42-B0FD-23E3F66362FA}" type="slidenum">
              <a:rPr lang="en-US" smtClean="0"/>
              <a:pPr/>
              <a:t>13</a:t>
            </a:fld>
            <a:endParaRPr lang="en-US"/>
          </a:p>
        </p:txBody>
      </p:sp>
    </p:spTree>
    <p:extLst>
      <p:ext uri="{BB962C8B-B14F-4D97-AF65-F5344CB8AC3E}">
        <p14:creationId xmlns="" xmlns:p14="http://schemas.microsoft.com/office/powerpoint/2010/main" val="36454304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lstStyle/>
          <a:p>
            <a:r>
              <a:rPr lang="en-US" dirty="0" smtClean="0"/>
              <a:t>Annotator </a:t>
            </a:r>
            <a:r>
              <a:rPr lang="en-US" sz="2000" dirty="0" smtClean="0"/>
              <a:t>(Christopher </a:t>
            </a:r>
            <a:r>
              <a:rPr lang="en-US" sz="2000" dirty="0" err="1" smtClean="0"/>
              <a:t>Almquist</a:t>
            </a:r>
            <a:r>
              <a:rPr lang="en-US" sz="2000" dirty="0" smtClean="0"/>
              <a:t>, …, Steve </a:t>
            </a:r>
            <a:r>
              <a:rPr lang="en-US" sz="2000" dirty="0" err="1" smtClean="0"/>
              <a:t>Liddle</a:t>
            </a:r>
            <a:r>
              <a:rPr lang="en-US" sz="2000" dirty="0" smtClean="0"/>
              <a:t>)</a:t>
            </a:r>
            <a:endParaRPr lang="en-US" dirty="0"/>
          </a:p>
        </p:txBody>
      </p:sp>
      <p:sp>
        <p:nvSpPr>
          <p:cNvPr id="3" name="Slide Number Placeholder 2"/>
          <p:cNvSpPr>
            <a:spLocks noGrp="1"/>
          </p:cNvSpPr>
          <p:nvPr>
            <p:ph type="sldNum" sz="quarter" idx="12"/>
          </p:nvPr>
        </p:nvSpPr>
        <p:spPr/>
        <p:txBody>
          <a:bodyPr/>
          <a:lstStyle/>
          <a:p>
            <a:fld id="{2EDA66DD-F550-4B42-B0FD-23E3F66362FA}" type="slidenum">
              <a:rPr lang="en-US" smtClean="0"/>
              <a:pPr/>
              <a:t>14</a:t>
            </a:fld>
            <a:endParaRPr lang="en-US"/>
          </a:p>
        </p:txBody>
      </p:sp>
      <p:pic>
        <p:nvPicPr>
          <p:cNvPr id="1536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1219200"/>
            <a:ext cx="8686800" cy="5181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0957333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13677" y="1219200"/>
            <a:ext cx="8686801" cy="5181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33400" y="76200"/>
            <a:ext cx="8229600" cy="1143000"/>
          </a:xfrm>
        </p:spPr>
        <p:txBody>
          <a:bodyPr/>
          <a:lstStyle/>
          <a:p>
            <a:r>
              <a:rPr lang="en-US" dirty="0" smtClean="0"/>
              <a:t>Annotator </a:t>
            </a:r>
            <a:r>
              <a:rPr lang="en-US" sz="2000" dirty="0" smtClean="0"/>
              <a:t>(Christopher </a:t>
            </a:r>
            <a:r>
              <a:rPr lang="en-US" sz="2000" dirty="0" err="1" smtClean="0"/>
              <a:t>Almquist</a:t>
            </a:r>
            <a:r>
              <a:rPr lang="en-US" sz="2000" dirty="0" smtClean="0"/>
              <a:t>, …, Steve </a:t>
            </a:r>
            <a:r>
              <a:rPr lang="en-US" sz="2000" dirty="0" err="1" smtClean="0"/>
              <a:t>Liddle</a:t>
            </a:r>
            <a:r>
              <a:rPr lang="en-US" sz="2000" dirty="0" smtClean="0"/>
              <a:t>)</a:t>
            </a:r>
            <a:endParaRPr lang="en-US" dirty="0"/>
          </a:p>
        </p:txBody>
      </p:sp>
      <p:sp>
        <p:nvSpPr>
          <p:cNvPr id="3" name="Slide Number Placeholder 2"/>
          <p:cNvSpPr>
            <a:spLocks noGrp="1"/>
          </p:cNvSpPr>
          <p:nvPr>
            <p:ph type="sldNum" sz="quarter" idx="12"/>
          </p:nvPr>
        </p:nvSpPr>
        <p:spPr/>
        <p:txBody>
          <a:bodyPr/>
          <a:lstStyle/>
          <a:p>
            <a:fld id="{2EDA66DD-F550-4B42-B0FD-23E3F66362FA}" type="slidenum">
              <a:rPr lang="en-US" smtClean="0"/>
              <a:pPr/>
              <a:t>15</a:t>
            </a:fld>
            <a:endParaRPr lang="en-US"/>
          </a:p>
        </p:txBody>
      </p:sp>
    </p:spTree>
    <p:extLst>
      <p:ext uri="{BB962C8B-B14F-4D97-AF65-F5344CB8AC3E}">
        <p14:creationId xmlns="" xmlns:p14="http://schemas.microsoft.com/office/powerpoint/2010/main" val="39930913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GreenFIE</a:t>
            </a:r>
            <a:r>
              <a:rPr lang="en-US" dirty="0" smtClean="0"/>
              <a:t>-HD </a:t>
            </a:r>
            <a:r>
              <a:rPr lang="en-US" sz="2000" dirty="0" smtClean="0"/>
              <a:t>(Tae Woo Kim)</a:t>
            </a:r>
            <a:endParaRPr lang="en-US" dirty="0"/>
          </a:p>
        </p:txBody>
      </p:sp>
      <p:sp>
        <p:nvSpPr>
          <p:cNvPr id="3" name="Slide Number Placeholder 2"/>
          <p:cNvSpPr>
            <a:spLocks noGrp="1"/>
          </p:cNvSpPr>
          <p:nvPr>
            <p:ph type="sldNum" sz="quarter" idx="12"/>
          </p:nvPr>
        </p:nvSpPr>
        <p:spPr/>
        <p:txBody>
          <a:bodyPr/>
          <a:lstStyle/>
          <a:p>
            <a:fld id="{2EDA66DD-F550-4B42-B0FD-23E3F66362FA}" type="slidenum">
              <a:rPr lang="en-US" smtClean="0"/>
              <a:pPr/>
              <a:t>16</a:t>
            </a:fld>
            <a:endParaRPr lang="en-US"/>
          </a:p>
        </p:txBody>
      </p:sp>
      <p:sp>
        <p:nvSpPr>
          <p:cNvPr id="5" name="TextBox 4"/>
          <p:cNvSpPr txBox="1"/>
          <p:nvPr/>
        </p:nvSpPr>
        <p:spPr>
          <a:xfrm>
            <a:off x="1219200" y="1143000"/>
            <a:ext cx="6654963" cy="369332"/>
          </a:xfrm>
          <a:prstGeom prst="rect">
            <a:avLst/>
          </a:prstGeom>
          <a:noFill/>
        </p:spPr>
        <p:txBody>
          <a:bodyPr wrap="none" rtlCol="0">
            <a:spAutoFit/>
          </a:bodyPr>
          <a:lstStyle/>
          <a:p>
            <a:r>
              <a:rPr lang="en-US" dirty="0" smtClean="0"/>
              <a:t>“</a:t>
            </a:r>
            <a:r>
              <a:rPr lang="en-US" b="1" dirty="0" smtClean="0"/>
              <a:t>Green</a:t>
            </a:r>
            <a:r>
              <a:rPr lang="en-US" dirty="0" smtClean="0"/>
              <a:t>” </a:t>
            </a:r>
            <a:r>
              <a:rPr lang="en-US" b="1" dirty="0" smtClean="0"/>
              <a:t>F</a:t>
            </a:r>
            <a:r>
              <a:rPr lang="en-US" dirty="0" smtClean="0"/>
              <a:t>orm-based </a:t>
            </a:r>
            <a:r>
              <a:rPr lang="en-US" b="1" dirty="0" smtClean="0"/>
              <a:t>I</a:t>
            </a:r>
            <a:r>
              <a:rPr lang="en-US" dirty="0" smtClean="0"/>
              <a:t>nformation </a:t>
            </a:r>
            <a:r>
              <a:rPr lang="en-US" b="1" dirty="0" smtClean="0"/>
              <a:t>E</a:t>
            </a:r>
            <a:r>
              <a:rPr lang="en-US" dirty="0" smtClean="0"/>
              <a:t>xtraction for </a:t>
            </a:r>
            <a:r>
              <a:rPr lang="en-US" b="1" dirty="0" smtClean="0"/>
              <a:t>H</a:t>
            </a:r>
            <a:r>
              <a:rPr lang="en-US" dirty="0" smtClean="0"/>
              <a:t>istorical </a:t>
            </a:r>
            <a:r>
              <a:rPr lang="en-US" b="1" dirty="0" smtClean="0"/>
              <a:t>D</a:t>
            </a:r>
            <a:r>
              <a:rPr lang="en-US" dirty="0" smtClean="0"/>
              <a:t>ocuments</a:t>
            </a:r>
            <a:endParaRPr lang="en-US" dirty="0"/>
          </a:p>
        </p:txBody>
      </p:sp>
      <p:pic>
        <p:nvPicPr>
          <p:cNvPr id="6" name="Picture 5"/>
          <p:cNvPicPr>
            <a:picLocks noChangeAspect="1"/>
          </p:cNvPicPr>
          <p:nvPr/>
        </p:nvPicPr>
        <p:blipFill>
          <a:blip r:embed="rId2" cstate="print"/>
          <a:stretch>
            <a:fillRect/>
          </a:stretch>
        </p:blipFill>
        <p:spPr>
          <a:xfrm>
            <a:off x="685800" y="1676400"/>
            <a:ext cx="7848600" cy="4860732"/>
          </a:xfrm>
          <a:prstGeom prst="rect">
            <a:avLst/>
          </a:prstGeom>
        </p:spPr>
      </p:pic>
    </p:spTree>
    <p:extLst>
      <p:ext uri="{BB962C8B-B14F-4D97-AF65-F5344CB8AC3E}">
        <p14:creationId xmlns="" xmlns:p14="http://schemas.microsoft.com/office/powerpoint/2010/main" val="42010888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GreenFIE</a:t>
            </a:r>
            <a:r>
              <a:rPr lang="en-US" dirty="0" smtClean="0"/>
              <a:t>-HD: Extraction Rule Creation</a:t>
            </a:r>
            <a:endParaRPr lang="en-US" dirty="0"/>
          </a:p>
        </p:txBody>
      </p:sp>
      <p:sp>
        <p:nvSpPr>
          <p:cNvPr id="8" name="TextBox 7"/>
          <p:cNvSpPr txBox="1"/>
          <p:nvPr/>
        </p:nvSpPr>
        <p:spPr>
          <a:xfrm>
            <a:off x="457200" y="4261022"/>
            <a:ext cx="8229600" cy="400110"/>
          </a:xfrm>
          <a:prstGeom prst="rect">
            <a:avLst/>
          </a:prstGeom>
          <a:noFill/>
        </p:spPr>
        <p:txBody>
          <a:bodyPr wrap="square" rtlCol="0">
            <a:spAutoFit/>
          </a:bodyPr>
          <a:lstStyle/>
          <a:p>
            <a:pPr algn="ctr"/>
            <a:r>
              <a:rPr lang="en-US" sz="2000" dirty="0"/>
              <a:t>\d{1}\.\s([A-Z][a-z]{2,6})\s([A-Z][a-z]{4,10}),\sb\.\s(\d{4}),\sd\.\s(\d{4})\. </a:t>
            </a:r>
          </a:p>
        </p:txBody>
      </p:sp>
      <p:sp>
        <p:nvSpPr>
          <p:cNvPr id="9" name="Down Arrow 8"/>
          <p:cNvSpPr/>
          <p:nvPr/>
        </p:nvSpPr>
        <p:spPr>
          <a:xfrm>
            <a:off x="4177055" y="3428278"/>
            <a:ext cx="795629" cy="382487"/>
          </a:xfrm>
          <a:prstGeom prst="downArrow">
            <a:avLst/>
          </a:prstGeom>
          <a:solidFill>
            <a:srgbClr val="0070C0"/>
          </a:solidFill>
          <a:effectLst>
            <a:outerShdw sx="1000" sy="1000" rotWithShape="0">
              <a:srgbClr val="0070C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rotWithShape="1">
          <a:blip r:embed="rId3" cstate="print"/>
          <a:srcRect t="-1148" b="-692"/>
          <a:stretch/>
        </p:blipFill>
        <p:spPr>
          <a:xfrm>
            <a:off x="457200" y="1727201"/>
            <a:ext cx="8229600" cy="1066800"/>
          </a:xfrm>
        </p:spPr>
      </p:pic>
      <p:sp>
        <p:nvSpPr>
          <p:cNvPr id="6" name="Slide Number Placeholder 5"/>
          <p:cNvSpPr>
            <a:spLocks noGrp="1"/>
          </p:cNvSpPr>
          <p:nvPr>
            <p:ph type="sldNum" sz="quarter" idx="12"/>
          </p:nvPr>
        </p:nvSpPr>
        <p:spPr/>
        <p:txBody>
          <a:bodyPr/>
          <a:lstStyle/>
          <a:p>
            <a:fld id="{2EDA66DD-F550-4B42-B0FD-23E3F66362FA}" type="slidenum">
              <a:rPr lang="en-US" smtClean="0"/>
              <a:pPr/>
              <a:t>17</a:t>
            </a:fld>
            <a:endParaRPr lang="en-US"/>
          </a:p>
        </p:txBody>
      </p:sp>
    </p:spTree>
    <p:extLst>
      <p:ext uri="{BB962C8B-B14F-4D97-AF65-F5344CB8AC3E}">
        <p14:creationId xmlns="" xmlns:p14="http://schemas.microsoft.com/office/powerpoint/2010/main" val="36363069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GreenFIE</a:t>
            </a:r>
            <a:r>
              <a:rPr lang="en-US" dirty="0" smtClean="0"/>
              <a:t>-HD: Recall Error Resolution</a:t>
            </a:r>
            <a:endParaRPr lang="en-US" dirty="0"/>
          </a:p>
        </p:txBody>
      </p:sp>
      <p:sp>
        <p:nvSpPr>
          <p:cNvPr id="3" name="TextBox 2"/>
          <p:cNvSpPr txBox="1"/>
          <p:nvPr/>
        </p:nvSpPr>
        <p:spPr>
          <a:xfrm>
            <a:off x="1066800" y="3898849"/>
            <a:ext cx="7010400" cy="369332"/>
          </a:xfrm>
          <a:prstGeom prst="rect">
            <a:avLst/>
          </a:prstGeom>
          <a:noFill/>
        </p:spPr>
        <p:txBody>
          <a:bodyPr wrap="square" rtlCol="0">
            <a:spAutoFit/>
          </a:bodyPr>
          <a:lstStyle/>
          <a:p>
            <a:r>
              <a:rPr lang="en-US" dirty="0" smtClean="0"/>
              <a:t>\</a:t>
            </a:r>
            <a:r>
              <a:rPr lang="en-US" dirty="0"/>
              <a:t>d{1}\.\s([A-Z][a-z]{2,8})\s([A-Z][a-z]{1,8}),\sb\.\s(\d{4</a:t>
            </a:r>
            <a:r>
              <a:rPr lang="en-US" dirty="0" smtClean="0"/>
              <a:t>})</a:t>
            </a:r>
            <a:r>
              <a:rPr lang="en-US" dirty="0"/>
              <a:t>(\.|,</a:t>
            </a:r>
            <a:r>
              <a:rPr lang="en-US" dirty="0" smtClean="0"/>
              <a:t>\sd\</a:t>
            </a:r>
            <a:r>
              <a:rPr lang="en-US" dirty="0"/>
              <a:t>.\s(\d{4})</a:t>
            </a:r>
            <a:r>
              <a:rPr lang="en-US" dirty="0" smtClean="0"/>
              <a:t>)</a:t>
            </a:r>
            <a:endParaRPr lang="en-US" dirty="0"/>
          </a:p>
        </p:txBody>
      </p:sp>
      <p:sp>
        <p:nvSpPr>
          <p:cNvPr id="5" name="TextBox 4"/>
          <p:cNvSpPr txBox="1"/>
          <p:nvPr/>
        </p:nvSpPr>
        <p:spPr>
          <a:xfrm>
            <a:off x="723900" y="4965105"/>
            <a:ext cx="7696200" cy="369332"/>
          </a:xfrm>
          <a:prstGeom prst="rect">
            <a:avLst/>
          </a:prstGeom>
          <a:noFill/>
        </p:spPr>
        <p:txBody>
          <a:bodyPr wrap="square" rtlCol="0">
            <a:spAutoFit/>
          </a:bodyPr>
          <a:lstStyle/>
          <a:p>
            <a:r>
              <a:rPr lang="en-US" dirty="0" smtClean="0"/>
              <a:t>\</a:t>
            </a:r>
            <a:r>
              <a:rPr lang="en-US" dirty="0"/>
              <a:t>d{1}\.\s([A-Z][a-z]{2,8})\s([A-Z][a-z]{1,8}),\sb\.\s(\d{4}</a:t>
            </a:r>
            <a:r>
              <a:rPr lang="en-US" b="1" dirty="0">
                <a:solidFill>
                  <a:srgbClr val="FF0000"/>
                </a:solidFill>
              </a:rPr>
              <a:t>|i\d{3}</a:t>
            </a:r>
            <a:r>
              <a:rPr lang="en-US" dirty="0"/>
              <a:t>)(\.|,\sd\.\s(\d{4})</a:t>
            </a:r>
            <a:r>
              <a:rPr lang="en-US" dirty="0" smtClean="0"/>
              <a:t>)</a:t>
            </a:r>
            <a:endParaRPr lang="en-US" dirty="0"/>
          </a:p>
        </p:txBody>
      </p:sp>
      <p:pic>
        <p:nvPicPr>
          <p:cNvPr id="7" name="Content Placeholder 6"/>
          <p:cNvPicPr>
            <a:picLocks noGrp="1" noChangeAspect="1"/>
          </p:cNvPicPr>
          <p:nvPr>
            <p:ph idx="1"/>
          </p:nvPr>
        </p:nvPicPr>
        <p:blipFill rotWithShape="1">
          <a:blip r:embed="rId3" cstate="print"/>
          <a:srcRect t="207" b="-645"/>
          <a:stretch/>
        </p:blipFill>
        <p:spPr>
          <a:xfrm>
            <a:off x="446185" y="1663700"/>
            <a:ext cx="8229600" cy="1874869"/>
          </a:xfrm>
        </p:spPr>
      </p:pic>
      <p:sp>
        <p:nvSpPr>
          <p:cNvPr id="13" name="Rectangle 12"/>
          <p:cNvSpPr/>
          <p:nvPr/>
        </p:nvSpPr>
        <p:spPr>
          <a:xfrm>
            <a:off x="1819751" y="3168650"/>
            <a:ext cx="618649" cy="171450"/>
          </a:xfrm>
          <a:prstGeom prst="rect">
            <a:avLst/>
          </a:prstGeom>
          <a:noFill/>
          <a:ln w="19050"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854700" y="2330450"/>
            <a:ext cx="2025650" cy="120650"/>
          </a:xfrm>
          <a:prstGeom prst="rect">
            <a:avLst/>
          </a:prstGeom>
          <a:noFill/>
          <a:ln w="19050"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Up Arrow Callout 9"/>
          <p:cNvSpPr/>
          <p:nvPr/>
        </p:nvSpPr>
        <p:spPr>
          <a:xfrm>
            <a:off x="7385049" y="2495550"/>
            <a:ext cx="627495" cy="533400"/>
          </a:xfrm>
          <a:prstGeom prst="upArrowCallout">
            <a:avLst>
              <a:gd name="adj1" fmla="val 25000"/>
              <a:gd name="adj2" fmla="val 25000"/>
              <a:gd name="adj3" fmla="val 25000"/>
              <a:gd name="adj4" fmla="val 45197"/>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smtClean="0">
                <a:solidFill>
                  <a:schemeClr val="tx1"/>
                </a:solidFill>
              </a:rPr>
              <a:t>i860</a:t>
            </a:r>
            <a:endParaRPr lang="en-US" sz="1500" b="1" dirty="0">
              <a:solidFill>
                <a:schemeClr val="tx1"/>
              </a:solidFill>
            </a:endParaRPr>
          </a:p>
        </p:txBody>
      </p:sp>
      <p:sp>
        <p:nvSpPr>
          <p:cNvPr id="11" name="Slide Number Placeholder 10"/>
          <p:cNvSpPr>
            <a:spLocks noGrp="1"/>
          </p:cNvSpPr>
          <p:nvPr>
            <p:ph type="sldNum" sz="quarter" idx="12"/>
          </p:nvPr>
        </p:nvSpPr>
        <p:spPr/>
        <p:txBody>
          <a:bodyPr/>
          <a:lstStyle/>
          <a:p>
            <a:fld id="{2EDA66DD-F550-4B42-B0FD-23E3F66362FA}" type="slidenum">
              <a:rPr lang="en-US" smtClean="0"/>
              <a:pPr/>
              <a:t>18</a:t>
            </a:fld>
            <a:endParaRPr lang="en-US"/>
          </a:p>
        </p:txBody>
      </p:sp>
      <p:pic>
        <p:nvPicPr>
          <p:cNvPr id="4098"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142581" y="4423630"/>
            <a:ext cx="858837" cy="401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90755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P spid="16"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GreenFIE</a:t>
            </a:r>
            <a:r>
              <a:rPr lang="en-US" dirty="0" smtClean="0"/>
              <a:t>-HD: Precision Error Resolution</a:t>
            </a:r>
            <a:endParaRPr lang="en-US" dirty="0"/>
          </a:p>
        </p:txBody>
      </p:sp>
      <p:sp>
        <p:nvSpPr>
          <p:cNvPr id="3" name="TextBox 2"/>
          <p:cNvSpPr txBox="1"/>
          <p:nvPr/>
        </p:nvSpPr>
        <p:spPr>
          <a:xfrm>
            <a:off x="439297" y="4394200"/>
            <a:ext cx="8247503" cy="369332"/>
          </a:xfrm>
          <a:prstGeom prst="rect">
            <a:avLst/>
          </a:prstGeom>
          <a:noFill/>
        </p:spPr>
        <p:txBody>
          <a:bodyPr wrap="square" rtlCol="0">
            <a:spAutoFit/>
          </a:bodyPr>
          <a:lstStyle/>
          <a:p>
            <a:pPr algn="ctr"/>
            <a:r>
              <a:rPr lang="en-US" dirty="0" smtClean="0"/>
              <a:t>\</a:t>
            </a:r>
            <a:r>
              <a:rPr lang="en-US" dirty="0"/>
              <a:t>.\s([A-Z][a-z]{2,8})\s([A-Z][a-z]{1,8})</a:t>
            </a:r>
            <a:r>
              <a:rPr lang="en-US" dirty="0" smtClean="0"/>
              <a:t>, </a:t>
            </a:r>
            <a:endParaRPr lang="en-US" dirty="0"/>
          </a:p>
        </p:txBody>
      </p:sp>
      <p:sp>
        <p:nvSpPr>
          <p:cNvPr id="9" name="TextBox 8"/>
          <p:cNvSpPr txBox="1"/>
          <p:nvPr/>
        </p:nvSpPr>
        <p:spPr>
          <a:xfrm>
            <a:off x="457201" y="5283200"/>
            <a:ext cx="8229600" cy="369332"/>
          </a:xfrm>
          <a:prstGeom prst="rect">
            <a:avLst/>
          </a:prstGeom>
          <a:noFill/>
        </p:spPr>
        <p:txBody>
          <a:bodyPr wrap="square" rtlCol="0">
            <a:spAutoFit/>
          </a:bodyPr>
          <a:lstStyle/>
          <a:p>
            <a:pPr algn="ctr"/>
            <a:r>
              <a:rPr lang="en-US" b="1" dirty="0" smtClean="0">
                <a:solidFill>
                  <a:srgbClr val="FF0000"/>
                </a:solidFill>
              </a:rPr>
              <a:t>\</a:t>
            </a:r>
            <a:r>
              <a:rPr lang="en-US" b="1" dirty="0">
                <a:solidFill>
                  <a:srgbClr val="FF0000"/>
                </a:solidFill>
              </a:rPr>
              <a:t>d{1}</a:t>
            </a:r>
            <a:r>
              <a:rPr lang="en-US" dirty="0"/>
              <a:t>\.\s ([A-Z][a-z]{2,8})\s([A-Z][a-z]{1,8}),</a:t>
            </a:r>
            <a:r>
              <a:rPr lang="en-US" b="1" dirty="0">
                <a:solidFill>
                  <a:srgbClr val="FF0000"/>
                </a:solidFill>
              </a:rPr>
              <a:t>\sb\.\</a:t>
            </a:r>
            <a:r>
              <a:rPr lang="en-US" b="1" dirty="0" smtClean="0">
                <a:solidFill>
                  <a:srgbClr val="FF0000"/>
                </a:solidFill>
              </a:rPr>
              <a:t>s</a:t>
            </a:r>
            <a:r>
              <a:rPr lang="en-US" dirty="0" smtClean="0"/>
              <a:t> </a:t>
            </a:r>
            <a:endParaRPr lang="en-US" dirty="0"/>
          </a:p>
        </p:txBody>
      </p:sp>
      <p:pic>
        <p:nvPicPr>
          <p:cNvPr id="11" name="Picture 10"/>
          <p:cNvPicPr>
            <a:picLocks noChangeAspect="1"/>
          </p:cNvPicPr>
          <p:nvPr/>
        </p:nvPicPr>
        <p:blipFill>
          <a:blip r:embed="rId3" cstate="print"/>
          <a:stretch>
            <a:fillRect/>
          </a:stretch>
        </p:blipFill>
        <p:spPr>
          <a:xfrm>
            <a:off x="439297" y="1687092"/>
            <a:ext cx="8247503" cy="2396234"/>
          </a:xfrm>
          <a:prstGeom prst="rect">
            <a:avLst/>
          </a:prstGeom>
        </p:spPr>
      </p:pic>
      <p:sp>
        <p:nvSpPr>
          <p:cNvPr id="12" name="Rectangle 11"/>
          <p:cNvSpPr/>
          <p:nvPr/>
        </p:nvSpPr>
        <p:spPr>
          <a:xfrm>
            <a:off x="3225800" y="2247900"/>
            <a:ext cx="368300" cy="292100"/>
          </a:xfrm>
          <a:prstGeom prst="rect">
            <a:avLst/>
          </a:prstGeom>
          <a:noFill/>
          <a:ln w="19050"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2EDA66DD-F550-4B42-B0FD-23E3F66362FA}" type="slidenum">
              <a:rPr lang="en-US" smtClean="0"/>
              <a:pPr/>
              <a:t>19</a:t>
            </a:fld>
            <a:endParaRPr lang="en-US"/>
          </a:p>
        </p:txBody>
      </p:sp>
      <p:pic>
        <p:nvPicPr>
          <p:cNvPr id="5122"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133629" y="4821398"/>
            <a:ext cx="858837" cy="401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20377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219200"/>
            <a:ext cx="8153400" cy="4893647"/>
          </a:xfrm>
          <a:prstGeom prst="rect">
            <a:avLst/>
          </a:prstGeom>
          <a:noFill/>
        </p:spPr>
        <p:txBody>
          <a:bodyPr wrap="square" rtlCol="0">
            <a:spAutoFit/>
          </a:bodyPr>
          <a:lstStyle/>
          <a:p>
            <a:r>
              <a:rPr lang="en-US" sz="2400" dirty="0" smtClean="0"/>
              <a:t>Strategic Planning</a:t>
            </a:r>
            <a:endParaRPr lang="en-US" sz="2400" dirty="0"/>
          </a:p>
          <a:p>
            <a:r>
              <a:rPr lang="en-US" sz="2400" dirty="0" smtClean="0"/>
              <a:t>     Field Negotiations</a:t>
            </a:r>
            <a:endParaRPr lang="en-US" sz="2400" dirty="0"/>
          </a:p>
          <a:p>
            <a:r>
              <a:rPr lang="en-US" sz="2400" dirty="0" smtClean="0"/>
              <a:t>          Field </a:t>
            </a:r>
            <a:r>
              <a:rPr lang="en-US" sz="2400" dirty="0"/>
              <a:t>Capture</a:t>
            </a:r>
          </a:p>
          <a:p>
            <a:r>
              <a:rPr lang="en-US" sz="2400" dirty="0" smtClean="0"/>
              <a:t>               HQ </a:t>
            </a:r>
            <a:r>
              <a:rPr lang="en-US" sz="2400" dirty="0"/>
              <a:t>Image &amp; Metadata Ingest</a:t>
            </a:r>
          </a:p>
          <a:p>
            <a:r>
              <a:rPr lang="en-US" sz="2400" dirty="0" smtClean="0"/>
              <a:t>                    Image Auditing</a:t>
            </a:r>
          </a:p>
          <a:p>
            <a:r>
              <a:rPr lang="en-US" sz="2400" dirty="0"/>
              <a:t> </a:t>
            </a:r>
            <a:r>
              <a:rPr lang="en-US" sz="2400" dirty="0" smtClean="0"/>
              <a:t>                        Cataloging</a:t>
            </a:r>
            <a:endParaRPr lang="en-US" sz="2400" dirty="0"/>
          </a:p>
          <a:p>
            <a:r>
              <a:rPr lang="en-US" sz="2400" dirty="0"/>
              <a:t> </a:t>
            </a:r>
            <a:r>
              <a:rPr lang="en-US" sz="2400" dirty="0" smtClean="0"/>
              <a:t>                             Collection Treatment</a:t>
            </a:r>
          </a:p>
          <a:p>
            <a:r>
              <a:rPr lang="en-US" sz="2400" dirty="0"/>
              <a:t> </a:t>
            </a:r>
            <a:r>
              <a:rPr lang="en-US" sz="2400" dirty="0" smtClean="0"/>
              <a:t>                                  </a:t>
            </a:r>
            <a:r>
              <a:rPr lang="en-US" sz="2400" dirty="0" err="1" smtClean="0"/>
              <a:t>Waypointing</a:t>
            </a:r>
            <a:endParaRPr lang="en-US" sz="2400" dirty="0" smtClean="0"/>
          </a:p>
          <a:p>
            <a:r>
              <a:rPr lang="en-US" sz="2400" dirty="0"/>
              <a:t> </a:t>
            </a:r>
            <a:r>
              <a:rPr lang="en-US" sz="2400" dirty="0" smtClean="0"/>
              <a:t>                                       Book Scanning</a:t>
            </a:r>
            <a:endParaRPr lang="en-US" sz="2400" dirty="0"/>
          </a:p>
          <a:p>
            <a:r>
              <a:rPr lang="en-US" sz="2400" dirty="0"/>
              <a:t> </a:t>
            </a:r>
            <a:r>
              <a:rPr lang="en-US" sz="2400" dirty="0" smtClean="0"/>
              <a:t>                                            Oral </a:t>
            </a:r>
            <a:r>
              <a:rPr lang="en-US" sz="2400" dirty="0"/>
              <a:t>History </a:t>
            </a:r>
            <a:r>
              <a:rPr lang="en-US" sz="2400" dirty="0" smtClean="0"/>
              <a:t>Recording</a:t>
            </a:r>
            <a:endParaRPr lang="en-US" sz="2400" dirty="0"/>
          </a:p>
          <a:p>
            <a:r>
              <a:rPr lang="en-US" sz="2400" dirty="0"/>
              <a:t> </a:t>
            </a:r>
            <a:r>
              <a:rPr lang="en-US" sz="2400" dirty="0" smtClean="0"/>
              <a:t>                                                 Indexing</a:t>
            </a:r>
            <a:endParaRPr lang="en-US" sz="2400" dirty="0"/>
          </a:p>
          <a:p>
            <a:r>
              <a:rPr lang="en-US" sz="2400" dirty="0" smtClean="0"/>
              <a:t>                                                       Post-Processing/Quality Control</a:t>
            </a:r>
            <a:endParaRPr lang="en-US" sz="2400" dirty="0"/>
          </a:p>
          <a:p>
            <a:r>
              <a:rPr lang="en-US" sz="2400" dirty="0"/>
              <a:t> </a:t>
            </a:r>
            <a:r>
              <a:rPr lang="en-US" sz="2400" dirty="0" smtClean="0"/>
              <a:t>                                                           Load </a:t>
            </a:r>
            <a:r>
              <a:rPr lang="en-US" sz="2400" dirty="0"/>
              <a:t>to Search Engine, Publish</a:t>
            </a:r>
          </a:p>
        </p:txBody>
      </p:sp>
      <p:sp>
        <p:nvSpPr>
          <p:cNvPr id="2" name="Title 1"/>
          <p:cNvSpPr>
            <a:spLocks noGrp="1"/>
          </p:cNvSpPr>
          <p:nvPr>
            <p:ph type="title"/>
          </p:nvPr>
        </p:nvSpPr>
        <p:spPr>
          <a:xfrm>
            <a:off x="457200" y="76200"/>
            <a:ext cx="8229600" cy="1143000"/>
          </a:xfrm>
        </p:spPr>
        <p:txBody>
          <a:bodyPr/>
          <a:lstStyle/>
          <a:p>
            <a:r>
              <a:rPr lang="en-US" dirty="0" smtClean="0"/>
              <a:t>Acquisition Pipeline</a:t>
            </a:r>
            <a:endParaRPr lang="en-US" dirty="0"/>
          </a:p>
        </p:txBody>
      </p:sp>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4800" y="4384221"/>
            <a:ext cx="2819400" cy="21118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867400" y="1295400"/>
            <a:ext cx="3028950" cy="2019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2EDA66DD-F550-4B42-B0FD-23E3F66362FA}" type="slidenum">
              <a:rPr lang="en-US" smtClean="0"/>
              <a:pPr/>
              <a:t>2</a:t>
            </a:fld>
            <a:endParaRPr lang="en-US"/>
          </a:p>
        </p:txBody>
      </p:sp>
      <p:sp>
        <p:nvSpPr>
          <p:cNvPr id="5" name="Oval 4"/>
          <p:cNvSpPr/>
          <p:nvPr/>
        </p:nvSpPr>
        <p:spPr>
          <a:xfrm>
            <a:off x="4191000" y="4953000"/>
            <a:ext cx="1371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114800" y="4876800"/>
            <a:ext cx="15240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524000" y="1981200"/>
            <a:ext cx="1828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914900" y="5638799"/>
            <a:ext cx="2857500" cy="4740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04297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GreenFIE</a:t>
            </a:r>
            <a:r>
              <a:rPr lang="en-US" dirty="0" smtClean="0"/>
              <a:t>-HD: Principles</a:t>
            </a:r>
            <a:endParaRPr lang="en-US" dirty="0"/>
          </a:p>
        </p:txBody>
      </p:sp>
      <p:sp>
        <p:nvSpPr>
          <p:cNvPr id="3" name="Content Placeholder 2"/>
          <p:cNvSpPr>
            <a:spLocks noGrp="1"/>
          </p:cNvSpPr>
          <p:nvPr>
            <p:ph idx="1"/>
          </p:nvPr>
        </p:nvSpPr>
        <p:spPr>
          <a:xfrm>
            <a:off x="457200" y="1828800"/>
            <a:ext cx="8229600" cy="4525963"/>
          </a:xfrm>
        </p:spPr>
        <p:txBody>
          <a:bodyPr/>
          <a:lstStyle/>
          <a:p>
            <a:r>
              <a:rPr lang="en-US" dirty="0" smtClean="0"/>
              <a:t>Look-ahead: automatic extraction</a:t>
            </a:r>
          </a:p>
          <a:p>
            <a:endParaRPr lang="en-US" dirty="0" smtClean="0"/>
          </a:p>
          <a:p>
            <a:r>
              <a:rPr lang="en-US" dirty="0" smtClean="0"/>
              <a:t>Look-behind: rule derivation and adjustment</a:t>
            </a:r>
          </a:p>
          <a:p>
            <a:endParaRPr lang="en-US" dirty="0" smtClean="0"/>
          </a:p>
          <a:p>
            <a:r>
              <a:rPr lang="en-US" dirty="0" smtClean="0"/>
              <a:t>“Green”: improves with use</a:t>
            </a:r>
            <a:endParaRPr lang="en-US" dirty="0"/>
          </a:p>
        </p:txBody>
      </p:sp>
      <p:sp>
        <p:nvSpPr>
          <p:cNvPr id="4" name="Slide Number Placeholder 3"/>
          <p:cNvSpPr>
            <a:spLocks noGrp="1"/>
          </p:cNvSpPr>
          <p:nvPr>
            <p:ph type="sldNum" sz="quarter" idx="12"/>
          </p:nvPr>
        </p:nvSpPr>
        <p:spPr/>
        <p:txBody>
          <a:bodyPr/>
          <a:lstStyle/>
          <a:p>
            <a:fld id="{2EDA66DD-F550-4B42-B0FD-23E3F66362FA}" type="slidenum">
              <a:rPr lang="en-US" smtClean="0"/>
              <a:pPr/>
              <a:t>20</a:t>
            </a:fld>
            <a:endParaRPr lang="en-US"/>
          </a:p>
        </p:txBody>
      </p:sp>
    </p:spTree>
    <p:extLst>
      <p:ext uri="{BB962C8B-B14F-4D97-AF65-F5344CB8AC3E}">
        <p14:creationId xmlns="" xmlns:p14="http://schemas.microsoft.com/office/powerpoint/2010/main" val="27679869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Obituaries with </a:t>
            </a:r>
            <a:r>
              <a:rPr lang="en-US" dirty="0" err="1" smtClean="0"/>
              <a:t>FROntIER</a:t>
            </a:r>
            <a:r>
              <a:rPr lang="en-US" dirty="0" smtClean="0"/>
              <a:t> </a:t>
            </a:r>
            <a:r>
              <a:rPr lang="en-US" sz="2000" dirty="0" smtClean="0"/>
              <a:t>(Joseph Park)</a:t>
            </a:r>
            <a:endParaRPr lang="en-US" dirty="0"/>
          </a:p>
        </p:txBody>
      </p:sp>
      <p:sp>
        <p:nvSpPr>
          <p:cNvPr id="3" name="Slide Number Placeholder 2"/>
          <p:cNvSpPr>
            <a:spLocks noGrp="1"/>
          </p:cNvSpPr>
          <p:nvPr>
            <p:ph type="sldNum" sz="quarter" idx="12"/>
          </p:nvPr>
        </p:nvSpPr>
        <p:spPr/>
        <p:txBody>
          <a:bodyPr/>
          <a:lstStyle/>
          <a:p>
            <a:fld id="{2EDA66DD-F550-4B42-B0FD-23E3F66362FA}" type="slidenum">
              <a:rPr lang="en-US" smtClean="0"/>
              <a:pPr/>
              <a:t>21</a:t>
            </a:fld>
            <a:endParaRPr lang="en-US"/>
          </a:p>
        </p:txBody>
      </p:sp>
      <p:pic>
        <p:nvPicPr>
          <p:cNvPr id="717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3400" y="1752600"/>
            <a:ext cx="3435772" cy="3862387"/>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53505" y="1703099"/>
            <a:ext cx="4310062" cy="3911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3352800" y="1981200"/>
            <a:ext cx="3355736" cy="457200"/>
          </a:xfrm>
          <a:prstGeom prst="line">
            <a:avLst/>
          </a:prstGeom>
          <a:ln w="127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251286" y="2971800"/>
            <a:ext cx="5902114" cy="990600"/>
          </a:xfrm>
          <a:prstGeom prst="line">
            <a:avLst/>
          </a:prstGeom>
          <a:ln w="127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657600" y="2971800"/>
            <a:ext cx="4495800" cy="381000"/>
          </a:xfrm>
          <a:prstGeom prst="line">
            <a:avLst/>
          </a:prstGeom>
          <a:ln w="127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239745" y="1200251"/>
            <a:ext cx="6627520" cy="369332"/>
          </a:xfrm>
          <a:prstGeom prst="rect">
            <a:avLst/>
          </a:prstGeom>
          <a:noFill/>
        </p:spPr>
        <p:txBody>
          <a:bodyPr wrap="none" rtlCol="0">
            <a:spAutoFit/>
          </a:bodyPr>
          <a:lstStyle/>
          <a:p>
            <a:r>
              <a:rPr lang="en-US" dirty="0" smtClean="0"/>
              <a:t>(</a:t>
            </a:r>
            <a:r>
              <a:rPr lang="en-US" b="1" dirty="0" smtClean="0"/>
              <a:t>F</a:t>
            </a:r>
            <a:r>
              <a:rPr lang="en-US" dirty="0" smtClean="0"/>
              <a:t>act </a:t>
            </a:r>
            <a:r>
              <a:rPr lang="en-US" b="1" dirty="0" smtClean="0"/>
              <a:t>R</a:t>
            </a:r>
            <a:r>
              <a:rPr lang="en-US" dirty="0" smtClean="0"/>
              <a:t>ecognizer for </a:t>
            </a:r>
            <a:r>
              <a:rPr lang="en-US" b="1" dirty="0" smtClean="0"/>
              <a:t>Ont</a:t>
            </a:r>
            <a:r>
              <a:rPr lang="en-US" dirty="0" smtClean="0"/>
              <a:t>ologies with </a:t>
            </a:r>
            <a:r>
              <a:rPr lang="en-US" b="1" dirty="0" smtClean="0"/>
              <a:t>I</a:t>
            </a:r>
            <a:r>
              <a:rPr lang="en-US" dirty="0" smtClean="0"/>
              <a:t>nference and </a:t>
            </a:r>
            <a:r>
              <a:rPr lang="en-US" b="1" dirty="0" smtClean="0"/>
              <a:t>E</a:t>
            </a:r>
            <a:r>
              <a:rPr lang="en-US" dirty="0" smtClean="0"/>
              <a:t>ntity </a:t>
            </a:r>
            <a:r>
              <a:rPr lang="en-US" b="1" dirty="0" smtClean="0"/>
              <a:t>R</a:t>
            </a:r>
            <a:r>
              <a:rPr lang="en-US" dirty="0" smtClean="0"/>
              <a:t>esolution)</a:t>
            </a:r>
            <a:endParaRPr lang="en-US" dirty="0"/>
          </a:p>
        </p:txBody>
      </p:sp>
    </p:spTree>
    <p:extLst>
      <p:ext uri="{BB962C8B-B14F-4D97-AF65-F5344CB8AC3E}">
        <p14:creationId xmlns="" xmlns:p14="http://schemas.microsoft.com/office/powerpoint/2010/main" val="348090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Obituaries with </a:t>
            </a:r>
            <a:r>
              <a:rPr lang="en-US" dirty="0" err="1" smtClean="0"/>
              <a:t>FROntIER</a:t>
            </a:r>
            <a:endParaRPr lang="en-US" dirty="0"/>
          </a:p>
        </p:txBody>
      </p:sp>
      <p:sp>
        <p:nvSpPr>
          <p:cNvPr id="3" name="Slide Number Placeholder 2"/>
          <p:cNvSpPr>
            <a:spLocks noGrp="1"/>
          </p:cNvSpPr>
          <p:nvPr>
            <p:ph type="sldNum" sz="quarter" idx="12"/>
          </p:nvPr>
        </p:nvSpPr>
        <p:spPr/>
        <p:txBody>
          <a:bodyPr/>
          <a:lstStyle/>
          <a:p>
            <a:fld id="{2EDA66DD-F550-4B42-B0FD-23E3F66362FA}" type="slidenum">
              <a:rPr lang="en-US" smtClean="0"/>
              <a:pPr/>
              <a:t>22</a:t>
            </a:fld>
            <a:endParaRPr lang="en-US"/>
          </a:p>
        </p:txBody>
      </p:sp>
      <p:pic>
        <p:nvPicPr>
          <p:cNvPr id="717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3400" y="1752600"/>
            <a:ext cx="3435772" cy="3862387"/>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53505" y="1703099"/>
            <a:ext cx="4310062" cy="3911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951524" y="1295400"/>
            <a:ext cx="5691187" cy="28365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219200" y="3659043"/>
            <a:ext cx="533400" cy="150957"/>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a:stCxn id="4" idx="3"/>
          </p:cNvCxnSpPr>
          <p:nvPr/>
        </p:nvCxnSpPr>
        <p:spPr>
          <a:xfrm>
            <a:off x="1752600" y="3734522"/>
            <a:ext cx="3962400" cy="1599478"/>
          </a:xfrm>
          <a:prstGeom prst="straightConnector1">
            <a:avLst/>
          </a:prstGeom>
          <a:ln w="127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3400" y="3810000"/>
            <a:ext cx="457200" cy="152400"/>
          </a:xfrm>
          <a:prstGeom prst="rect">
            <a:avLst/>
          </a:prstGeom>
          <a:solidFill>
            <a:srgbClr val="FF0000">
              <a:alpha val="2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stCxn id="8" idx="3"/>
          </p:cNvCxnSpPr>
          <p:nvPr/>
        </p:nvCxnSpPr>
        <p:spPr>
          <a:xfrm>
            <a:off x="990600" y="3886200"/>
            <a:ext cx="5717936" cy="648061"/>
          </a:xfrm>
          <a:prstGeom prst="straightConnector1">
            <a:avLst/>
          </a:prstGeom>
          <a:ln w="127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3"/>
          </p:cNvCxnSpPr>
          <p:nvPr/>
        </p:nvCxnSpPr>
        <p:spPr>
          <a:xfrm>
            <a:off x="990600" y="3886200"/>
            <a:ext cx="5717936" cy="1447800"/>
          </a:xfrm>
          <a:prstGeom prst="straightConnector1">
            <a:avLst/>
          </a:prstGeom>
          <a:ln w="127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066800" y="3810000"/>
            <a:ext cx="1184486" cy="152400"/>
          </a:xfrm>
          <a:prstGeom prst="rect">
            <a:avLst/>
          </a:prstGeom>
          <a:solidFill>
            <a:srgbClr val="7030A0">
              <a:alpha val="2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2251286" y="3886200"/>
            <a:ext cx="5140114" cy="1447800"/>
          </a:xfrm>
          <a:prstGeom prst="straightConnector1">
            <a:avLst/>
          </a:prstGeom>
          <a:ln w="1270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6696330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Obituaries with </a:t>
            </a:r>
            <a:r>
              <a:rPr lang="en-US" dirty="0" err="1" smtClean="0"/>
              <a:t>FROntIER</a:t>
            </a:r>
            <a:endParaRPr lang="en-US" dirty="0"/>
          </a:p>
        </p:txBody>
      </p:sp>
      <p:sp>
        <p:nvSpPr>
          <p:cNvPr id="3" name="Slide Number Placeholder 2"/>
          <p:cNvSpPr>
            <a:spLocks noGrp="1"/>
          </p:cNvSpPr>
          <p:nvPr>
            <p:ph type="sldNum" sz="quarter" idx="12"/>
          </p:nvPr>
        </p:nvSpPr>
        <p:spPr/>
        <p:txBody>
          <a:bodyPr/>
          <a:lstStyle/>
          <a:p>
            <a:fld id="{2EDA66DD-F550-4B42-B0FD-23E3F66362FA}" type="slidenum">
              <a:rPr lang="en-US" smtClean="0"/>
              <a:pPr/>
              <a:t>23</a:t>
            </a:fld>
            <a:endParaRPr lang="en-US"/>
          </a:p>
        </p:txBody>
      </p:sp>
      <p:pic>
        <p:nvPicPr>
          <p:cNvPr id="7171"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3400" y="1703099"/>
            <a:ext cx="4310062" cy="3911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181599" y="2394970"/>
            <a:ext cx="3571875" cy="25281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a:off x="2971800" y="3048000"/>
            <a:ext cx="3657600" cy="457200"/>
          </a:xfrm>
          <a:prstGeom prst="straightConnector1">
            <a:avLst/>
          </a:prstGeom>
          <a:ln w="127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828800" y="3581400"/>
            <a:ext cx="4800600" cy="1447800"/>
          </a:xfrm>
          <a:prstGeom prst="straightConnector1">
            <a:avLst/>
          </a:prstGeom>
          <a:ln w="127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3733800" y="3659042"/>
            <a:ext cx="3124200" cy="1751158"/>
          </a:xfrm>
          <a:prstGeom prst="straightConnector1">
            <a:avLst/>
          </a:prstGeom>
          <a:ln w="127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962400" y="3659042"/>
            <a:ext cx="2743200" cy="1264073"/>
          </a:xfrm>
          <a:prstGeom prst="straightConnector1">
            <a:avLst/>
          </a:prstGeom>
          <a:ln w="127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7460625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Obituaries with </a:t>
            </a:r>
            <a:r>
              <a:rPr lang="en-US" dirty="0" err="1" smtClean="0"/>
              <a:t>FROntIER</a:t>
            </a:r>
            <a:endParaRPr lang="en-US" dirty="0"/>
          </a:p>
        </p:txBody>
      </p:sp>
      <p:sp>
        <p:nvSpPr>
          <p:cNvPr id="3" name="Slide Number Placeholder 2"/>
          <p:cNvSpPr>
            <a:spLocks noGrp="1"/>
          </p:cNvSpPr>
          <p:nvPr>
            <p:ph type="sldNum" sz="quarter" idx="12"/>
          </p:nvPr>
        </p:nvSpPr>
        <p:spPr/>
        <p:txBody>
          <a:bodyPr/>
          <a:lstStyle/>
          <a:p>
            <a:fld id="{2EDA66DD-F550-4B42-B0FD-23E3F66362FA}" type="slidenum">
              <a:rPr lang="en-US" smtClean="0"/>
              <a:pPr/>
              <a:t>24</a:t>
            </a:fld>
            <a:endParaRPr lang="en-US"/>
          </a:p>
        </p:txBody>
      </p:sp>
      <p:pic>
        <p:nvPicPr>
          <p:cNvPr id="7171"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57213" y="2743200"/>
            <a:ext cx="4310062" cy="3911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205411" y="2596157"/>
            <a:ext cx="3571875" cy="25281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95263" y="1143000"/>
            <a:ext cx="5033962" cy="2717230"/>
          </a:xfrm>
          <a:prstGeom prst="rect">
            <a:avLst/>
          </a:prstGeom>
          <a:solidFill>
            <a:schemeClr val="bg1"/>
          </a:solidFill>
          <a:ln>
            <a:solidFill>
              <a:schemeClr val="tx1"/>
            </a:solidFill>
          </a:ln>
          <a:effectLst/>
        </p:spPr>
      </p:pic>
      <p:cxnSp>
        <p:nvCxnSpPr>
          <p:cNvPr id="5" name="Straight Arrow Connector 4"/>
          <p:cNvCxnSpPr/>
          <p:nvPr/>
        </p:nvCxnSpPr>
        <p:spPr>
          <a:xfrm flipV="1">
            <a:off x="1600200" y="3810000"/>
            <a:ext cx="5105400" cy="1219200"/>
          </a:xfrm>
          <a:prstGeom prst="straightConnector1">
            <a:avLst/>
          </a:prstGeom>
          <a:ln w="127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676400" y="4191000"/>
            <a:ext cx="5029200" cy="228600"/>
          </a:xfrm>
          <a:prstGeom prst="straightConnector1">
            <a:avLst/>
          </a:prstGeom>
          <a:ln w="127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438400" y="3352800"/>
            <a:ext cx="5562600" cy="952500"/>
          </a:xfrm>
          <a:prstGeom prst="straightConnector1">
            <a:avLst/>
          </a:prstGeom>
          <a:ln w="127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1113883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Obituaries with </a:t>
            </a:r>
            <a:r>
              <a:rPr lang="en-US" dirty="0" err="1" smtClean="0"/>
              <a:t>FROntIER</a:t>
            </a:r>
            <a:endParaRPr lang="en-US" dirty="0"/>
          </a:p>
        </p:txBody>
      </p:sp>
      <p:sp>
        <p:nvSpPr>
          <p:cNvPr id="3" name="Slide Number Placeholder 2"/>
          <p:cNvSpPr>
            <a:spLocks noGrp="1"/>
          </p:cNvSpPr>
          <p:nvPr>
            <p:ph type="sldNum" sz="quarter" idx="12"/>
          </p:nvPr>
        </p:nvSpPr>
        <p:spPr/>
        <p:txBody>
          <a:bodyPr/>
          <a:lstStyle/>
          <a:p>
            <a:fld id="{2EDA66DD-F550-4B42-B0FD-23E3F66362FA}" type="slidenum">
              <a:rPr lang="en-US" smtClean="0"/>
              <a:pPr/>
              <a:t>25</a:t>
            </a:fld>
            <a:endParaRPr lang="en-US"/>
          </a:p>
        </p:txBody>
      </p:sp>
      <p:pic>
        <p:nvPicPr>
          <p:cNvPr id="819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029200" y="1281855"/>
            <a:ext cx="3571875" cy="25281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7200" y="1219200"/>
            <a:ext cx="3810000" cy="39310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505200" y="3886200"/>
            <a:ext cx="4686300" cy="2771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flipH="1">
            <a:off x="6815137" y="2971800"/>
            <a:ext cx="652463" cy="990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962400" y="2545927"/>
            <a:ext cx="2209800" cy="1972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990600" y="3886200"/>
            <a:ext cx="2667000" cy="19812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914400" y="3467100"/>
            <a:ext cx="3810000" cy="24003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5422354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400"/>
            <a:ext cx="8229600" cy="1143000"/>
          </a:xfrm>
        </p:spPr>
        <p:txBody>
          <a:bodyPr/>
          <a:lstStyle/>
          <a:p>
            <a:r>
              <a:rPr lang="en-US" dirty="0" smtClean="0"/>
              <a:t>Obituaries with </a:t>
            </a:r>
            <a:r>
              <a:rPr lang="en-US" dirty="0" err="1" smtClean="0"/>
              <a:t>FROntIER</a:t>
            </a:r>
            <a:endParaRPr lang="en-US" dirty="0"/>
          </a:p>
        </p:txBody>
      </p:sp>
      <p:sp>
        <p:nvSpPr>
          <p:cNvPr id="3" name="Slide Number Placeholder 2"/>
          <p:cNvSpPr>
            <a:spLocks noGrp="1"/>
          </p:cNvSpPr>
          <p:nvPr>
            <p:ph type="sldNum" sz="quarter" idx="12"/>
          </p:nvPr>
        </p:nvSpPr>
        <p:spPr/>
        <p:txBody>
          <a:bodyPr/>
          <a:lstStyle/>
          <a:p>
            <a:fld id="{2EDA66DD-F550-4B42-B0FD-23E3F66362FA}" type="slidenum">
              <a:rPr lang="en-US" smtClean="0"/>
              <a:pPr/>
              <a:t>26</a:t>
            </a:fld>
            <a:endParaRPr lang="en-US"/>
          </a:p>
        </p:txBody>
      </p:sp>
      <p:pic>
        <p:nvPicPr>
          <p:cNvPr id="1433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24012" y="990600"/>
            <a:ext cx="5895975" cy="5791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971800" y="5749790"/>
            <a:ext cx="4096250" cy="369332"/>
          </a:xfrm>
          <a:prstGeom prst="rect">
            <a:avLst/>
          </a:prstGeom>
          <a:solidFill>
            <a:schemeClr val="bg1"/>
          </a:solidFill>
          <a:ln>
            <a:solidFill>
              <a:srgbClr val="00B050"/>
            </a:solidFill>
          </a:ln>
        </p:spPr>
        <p:txBody>
          <a:bodyPr wrap="none" rtlCol="0">
            <a:spAutoFit/>
          </a:bodyPr>
          <a:lstStyle/>
          <a:p>
            <a:r>
              <a:rPr lang="en-US" dirty="0" smtClean="0"/>
              <a:t>Donald Fielding Frost &amp; Helen Glade Frost</a:t>
            </a:r>
            <a:endParaRPr lang="en-US" dirty="0"/>
          </a:p>
        </p:txBody>
      </p:sp>
      <p:sp>
        <p:nvSpPr>
          <p:cNvPr id="6" name="TextBox 5"/>
          <p:cNvSpPr txBox="1"/>
          <p:nvPr/>
        </p:nvSpPr>
        <p:spPr>
          <a:xfrm>
            <a:off x="1770985" y="4642450"/>
            <a:ext cx="2676567" cy="369332"/>
          </a:xfrm>
          <a:prstGeom prst="rect">
            <a:avLst/>
          </a:prstGeom>
          <a:solidFill>
            <a:schemeClr val="bg1"/>
          </a:solidFill>
          <a:ln>
            <a:solidFill>
              <a:srgbClr val="00B050"/>
            </a:solidFill>
          </a:ln>
        </p:spPr>
        <p:txBody>
          <a:bodyPr wrap="none" rtlCol="0">
            <a:spAutoFit/>
          </a:bodyPr>
          <a:lstStyle/>
          <a:p>
            <a:r>
              <a:rPr lang="en-US" dirty="0" smtClean="0"/>
              <a:t>Donald Glade &amp; Lynn Frost</a:t>
            </a:r>
            <a:endParaRPr lang="en-US" dirty="0"/>
          </a:p>
        </p:txBody>
      </p:sp>
      <p:sp>
        <p:nvSpPr>
          <p:cNvPr id="7" name="TextBox 6"/>
          <p:cNvSpPr txBox="1"/>
          <p:nvPr/>
        </p:nvSpPr>
        <p:spPr>
          <a:xfrm>
            <a:off x="2316328" y="3137130"/>
            <a:ext cx="3166764" cy="369332"/>
          </a:xfrm>
          <a:prstGeom prst="rect">
            <a:avLst/>
          </a:prstGeom>
          <a:solidFill>
            <a:schemeClr val="bg1"/>
          </a:solidFill>
          <a:ln>
            <a:solidFill>
              <a:srgbClr val="00B050"/>
            </a:solidFill>
          </a:ln>
        </p:spPr>
        <p:txBody>
          <a:bodyPr wrap="none" rtlCol="0">
            <a:spAutoFit/>
          </a:bodyPr>
          <a:lstStyle/>
          <a:p>
            <a:r>
              <a:rPr lang="en-US" dirty="0" smtClean="0"/>
              <a:t>Brian Fielding &amp; Susan Fox Frost</a:t>
            </a:r>
            <a:endParaRPr lang="en-US" dirty="0"/>
          </a:p>
        </p:txBody>
      </p:sp>
      <p:sp>
        <p:nvSpPr>
          <p:cNvPr id="9" name="TextBox 8"/>
          <p:cNvSpPr txBox="1"/>
          <p:nvPr/>
        </p:nvSpPr>
        <p:spPr>
          <a:xfrm>
            <a:off x="2037652" y="3892118"/>
            <a:ext cx="2469074" cy="369332"/>
          </a:xfrm>
          <a:prstGeom prst="rect">
            <a:avLst/>
          </a:prstGeom>
          <a:solidFill>
            <a:schemeClr val="bg1"/>
          </a:solidFill>
          <a:ln>
            <a:solidFill>
              <a:srgbClr val="00B050"/>
            </a:solidFill>
          </a:ln>
        </p:spPr>
        <p:txBody>
          <a:bodyPr wrap="none" rtlCol="0">
            <a:spAutoFit/>
          </a:bodyPr>
          <a:lstStyle/>
          <a:p>
            <a:r>
              <a:rPr lang="en-US" dirty="0" smtClean="0"/>
              <a:t>Dale &amp; Anne Frost Elkins</a:t>
            </a:r>
            <a:endParaRPr lang="en-US" dirty="0"/>
          </a:p>
        </p:txBody>
      </p:sp>
      <p:sp>
        <p:nvSpPr>
          <p:cNvPr id="10" name="TextBox 9"/>
          <p:cNvSpPr txBox="1"/>
          <p:nvPr/>
        </p:nvSpPr>
        <p:spPr>
          <a:xfrm>
            <a:off x="5857329" y="3118920"/>
            <a:ext cx="1629613" cy="369332"/>
          </a:xfrm>
          <a:prstGeom prst="rect">
            <a:avLst/>
          </a:prstGeom>
          <a:solidFill>
            <a:schemeClr val="bg1"/>
          </a:solidFill>
          <a:ln>
            <a:solidFill>
              <a:srgbClr val="00B050"/>
            </a:solidFill>
          </a:ln>
        </p:spPr>
        <p:txBody>
          <a:bodyPr wrap="none" rtlCol="0">
            <a:spAutoFit/>
          </a:bodyPr>
          <a:lstStyle/>
          <a:p>
            <a:r>
              <a:rPr lang="en-US" dirty="0" smtClean="0"/>
              <a:t>Alex Reed Frost</a:t>
            </a:r>
            <a:endParaRPr lang="en-US" dirty="0"/>
          </a:p>
        </p:txBody>
      </p:sp>
      <p:sp>
        <p:nvSpPr>
          <p:cNvPr id="11" name="TextBox 10"/>
          <p:cNvSpPr txBox="1"/>
          <p:nvPr/>
        </p:nvSpPr>
        <p:spPr>
          <a:xfrm>
            <a:off x="4849721" y="4273118"/>
            <a:ext cx="2526204" cy="369332"/>
          </a:xfrm>
          <a:prstGeom prst="rect">
            <a:avLst/>
          </a:prstGeom>
          <a:solidFill>
            <a:schemeClr val="bg1"/>
          </a:solidFill>
          <a:ln>
            <a:solidFill>
              <a:srgbClr val="00B050"/>
            </a:solidFill>
          </a:ln>
        </p:spPr>
        <p:txBody>
          <a:bodyPr wrap="none" rtlCol="0">
            <a:spAutoFit/>
          </a:bodyPr>
          <a:lstStyle/>
          <a:p>
            <a:r>
              <a:rPr lang="en-US" dirty="0" smtClean="0"/>
              <a:t>Kent &amp; Sally Frost Britton</a:t>
            </a:r>
            <a:endParaRPr lang="en-US" dirty="0"/>
          </a:p>
        </p:txBody>
      </p:sp>
      <p:sp>
        <p:nvSpPr>
          <p:cNvPr id="13" name="TextBox 12"/>
          <p:cNvSpPr txBox="1"/>
          <p:nvPr/>
        </p:nvSpPr>
        <p:spPr>
          <a:xfrm>
            <a:off x="4420973" y="2363986"/>
            <a:ext cx="1226554" cy="369332"/>
          </a:xfrm>
          <a:prstGeom prst="rect">
            <a:avLst/>
          </a:prstGeom>
          <a:solidFill>
            <a:schemeClr val="bg1"/>
          </a:solidFill>
          <a:ln>
            <a:solidFill>
              <a:srgbClr val="00B050"/>
            </a:solidFill>
          </a:ln>
        </p:spPr>
        <p:txBody>
          <a:bodyPr wrap="none" rtlCol="0">
            <a:spAutoFit/>
          </a:bodyPr>
          <a:lstStyle/>
          <a:p>
            <a:r>
              <a:rPr lang="en-US" dirty="0" smtClean="0"/>
              <a:t>Bryce Frost</a:t>
            </a:r>
            <a:endParaRPr lang="en-US" dirty="0"/>
          </a:p>
        </p:txBody>
      </p:sp>
      <p:sp>
        <p:nvSpPr>
          <p:cNvPr id="14" name="TextBox 13"/>
          <p:cNvSpPr txBox="1"/>
          <p:nvPr/>
        </p:nvSpPr>
        <p:spPr>
          <a:xfrm>
            <a:off x="5001659" y="3701534"/>
            <a:ext cx="2937856" cy="369332"/>
          </a:xfrm>
          <a:prstGeom prst="rect">
            <a:avLst/>
          </a:prstGeom>
          <a:solidFill>
            <a:schemeClr val="bg1"/>
          </a:solidFill>
          <a:ln>
            <a:solidFill>
              <a:srgbClr val="00B050"/>
            </a:solidFill>
          </a:ln>
        </p:spPr>
        <p:txBody>
          <a:bodyPr wrap="none" rtlCol="0">
            <a:spAutoFit/>
          </a:bodyPr>
          <a:lstStyle/>
          <a:p>
            <a:r>
              <a:rPr lang="en-US" dirty="0" smtClean="0"/>
              <a:t>Kenneth Wesley &amp; Ellen Frost</a:t>
            </a:r>
            <a:endParaRPr lang="en-US" dirty="0"/>
          </a:p>
        </p:txBody>
      </p:sp>
      <p:sp>
        <p:nvSpPr>
          <p:cNvPr id="16" name="TextBox 15"/>
          <p:cNvSpPr txBox="1"/>
          <p:nvPr/>
        </p:nvSpPr>
        <p:spPr>
          <a:xfrm>
            <a:off x="4250382" y="1796534"/>
            <a:ext cx="1232710" cy="369332"/>
          </a:xfrm>
          <a:prstGeom prst="rect">
            <a:avLst/>
          </a:prstGeom>
          <a:solidFill>
            <a:schemeClr val="bg1"/>
          </a:solidFill>
          <a:ln>
            <a:solidFill>
              <a:srgbClr val="00B050"/>
            </a:solidFill>
          </a:ln>
        </p:spPr>
        <p:txBody>
          <a:bodyPr wrap="none" rtlCol="0">
            <a:spAutoFit/>
          </a:bodyPr>
          <a:lstStyle/>
          <a:p>
            <a:r>
              <a:rPr lang="en-US" dirty="0" smtClean="0"/>
              <a:t>Travis Frost</a:t>
            </a:r>
            <a:endParaRPr lang="en-US" dirty="0"/>
          </a:p>
        </p:txBody>
      </p:sp>
      <p:sp>
        <p:nvSpPr>
          <p:cNvPr id="17" name="TextBox 16"/>
          <p:cNvSpPr txBox="1"/>
          <p:nvPr/>
        </p:nvSpPr>
        <p:spPr>
          <a:xfrm>
            <a:off x="1972904" y="2363986"/>
            <a:ext cx="1997791" cy="369332"/>
          </a:xfrm>
          <a:prstGeom prst="rect">
            <a:avLst/>
          </a:prstGeom>
          <a:solidFill>
            <a:schemeClr val="bg1"/>
          </a:solidFill>
          <a:ln>
            <a:solidFill>
              <a:srgbClr val="00B050"/>
            </a:solidFill>
          </a:ln>
        </p:spPr>
        <p:txBody>
          <a:bodyPr wrap="none" rtlCol="0">
            <a:spAutoFit/>
          </a:bodyPr>
          <a:lstStyle/>
          <a:p>
            <a:r>
              <a:rPr lang="en-US" dirty="0" smtClean="0"/>
              <a:t>Michael Brian Frost</a:t>
            </a:r>
            <a:endParaRPr lang="en-US" dirty="0"/>
          </a:p>
        </p:txBody>
      </p:sp>
      <p:sp>
        <p:nvSpPr>
          <p:cNvPr id="18" name="TextBox 17"/>
          <p:cNvSpPr txBox="1"/>
          <p:nvPr/>
        </p:nvSpPr>
        <p:spPr>
          <a:xfrm>
            <a:off x="2718074" y="1796534"/>
            <a:ext cx="1332609" cy="369332"/>
          </a:xfrm>
          <a:prstGeom prst="rect">
            <a:avLst/>
          </a:prstGeom>
          <a:solidFill>
            <a:schemeClr val="bg1"/>
          </a:solidFill>
          <a:ln>
            <a:solidFill>
              <a:srgbClr val="00B050"/>
            </a:solidFill>
          </a:ln>
        </p:spPr>
        <p:txBody>
          <a:bodyPr wrap="none" rtlCol="0">
            <a:spAutoFit/>
          </a:bodyPr>
          <a:lstStyle/>
          <a:p>
            <a:r>
              <a:rPr lang="en-US" dirty="0" smtClean="0"/>
              <a:t>Jordan Frost</a:t>
            </a:r>
            <a:endParaRPr lang="en-US" dirty="0"/>
          </a:p>
        </p:txBody>
      </p:sp>
    </p:spTree>
    <p:extLst>
      <p:ext uri="{BB962C8B-B14F-4D97-AF65-F5344CB8AC3E}">
        <p14:creationId xmlns="" xmlns:p14="http://schemas.microsoft.com/office/powerpoint/2010/main" val="27096442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Obituaries with Machine Learning </a:t>
            </a:r>
            <a:r>
              <a:rPr lang="en-US" sz="2000" dirty="0" smtClean="0"/>
              <a:t>(Pat </a:t>
            </a:r>
            <a:r>
              <a:rPr lang="en-US" sz="2000" dirty="0" err="1" smtClean="0"/>
              <a:t>Schone</a:t>
            </a:r>
            <a:r>
              <a:rPr lang="en-US" sz="2000" dirty="0" smtClean="0"/>
              <a:t>)</a:t>
            </a:r>
            <a:endParaRPr lang="en-US" dirty="0"/>
          </a:p>
        </p:txBody>
      </p:sp>
      <p:sp>
        <p:nvSpPr>
          <p:cNvPr id="3" name="Slide Number Placeholder 2"/>
          <p:cNvSpPr>
            <a:spLocks noGrp="1"/>
          </p:cNvSpPr>
          <p:nvPr>
            <p:ph type="sldNum" sz="quarter" idx="12"/>
          </p:nvPr>
        </p:nvSpPr>
        <p:spPr/>
        <p:txBody>
          <a:bodyPr/>
          <a:lstStyle/>
          <a:p>
            <a:fld id="{2EDA66DD-F550-4B42-B0FD-23E3F66362FA}" type="slidenum">
              <a:rPr lang="en-US" smtClean="0"/>
              <a:pPr/>
              <a:t>27</a:t>
            </a:fld>
            <a:endParaRPr lang="en-US"/>
          </a:p>
        </p:txBody>
      </p:sp>
      <p:pic>
        <p:nvPicPr>
          <p:cNvPr id="1229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21644" y="1219200"/>
            <a:ext cx="6984100" cy="54552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1949686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Obituaries with </a:t>
            </a:r>
            <a:r>
              <a:rPr lang="en-US" dirty="0" err="1" smtClean="0"/>
              <a:t>GreenFIE</a:t>
            </a:r>
            <a:r>
              <a:rPr lang="en-US" dirty="0" smtClean="0"/>
              <a:t>-HD</a:t>
            </a:r>
            <a:endParaRPr lang="en-US" dirty="0"/>
          </a:p>
        </p:txBody>
      </p:sp>
      <p:sp>
        <p:nvSpPr>
          <p:cNvPr id="3" name="Slide Number Placeholder 2"/>
          <p:cNvSpPr>
            <a:spLocks noGrp="1"/>
          </p:cNvSpPr>
          <p:nvPr>
            <p:ph type="sldNum" sz="quarter" idx="12"/>
          </p:nvPr>
        </p:nvSpPr>
        <p:spPr/>
        <p:txBody>
          <a:bodyPr/>
          <a:lstStyle/>
          <a:p>
            <a:fld id="{2EDA66DD-F550-4B42-B0FD-23E3F66362FA}" type="slidenum">
              <a:rPr lang="en-US" smtClean="0"/>
              <a:pPr/>
              <a:t>28</a:t>
            </a:fld>
            <a:endParaRPr lang="en-US"/>
          </a:p>
        </p:txBody>
      </p:sp>
      <p:pic>
        <p:nvPicPr>
          <p:cNvPr id="1331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83096" y="1749424"/>
            <a:ext cx="8027504" cy="4293781"/>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19800" y="1749424"/>
            <a:ext cx="1371600" cy="155576"/>
          </a:xfrm>
          <a:prstGeom prst="rect">
            <a:avLst/>
          </a:prstGeom>
          <a:solidFill>
            <a:schemeClr val="accent1">
              <a:alpha val="2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752600" y="2438400"/>
            <a:ext cx="1066800" cy="228600"/>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752600" y="2819400"/>
            <a:ext cx="152400" cy="152400"/>
          </a:xfrm>
          <a:prstGeom prst="rect">
            <a:avLst/>
          </a:prstGeom>
          <a:solidFill>
            <a:srgbClr val="7030A0">
              <a:alpha val="2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019800" y="2286000"/>
            <a:ext cx="914400" cy="152400"/>
          </a:xfrm>
          <a:prstGeom prst="rect">
            <a:avLst/>
          </a:prstGeom>
          <a:solidFill>
            <a:srgbClr val="FFFF00">
              <a:alpha val="25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324600" y="2133600"/>
            <a:ext cx="152400" cy="152400"/>
          </a:xfrm>
          <a:prstGeom prst="rect">
            <a:avLst/>
          </a:prstGeom>
          <a:solidFill>
            <a:srgbClr val="7030A0">
              <a:alpha val="2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752600" y="3200400"/>
            <a:ext cx="762000" cy="152400"/>
          </a:xfrm>
          <a:prstGeom prst="rect">
            <a:avLst/>
          </a:prstGeom>
          <a:solidFill>
            <a:srgbClr val="FFFF00">
              <a:alpha val="25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019800" y="2667000"/>
            <a:ext cx="990600" cy="152400"/>
          </a:xfrm>
          <a:prstGeom prst="rect">
            <a:avLst/>
          </a:prstGeom>
          <a:solidFill>
            <a:srgbClr val="FF0000">
              <a:alpha val="2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752600" y="3896314"/>
            <a:ext cx="838200" cy="218486"/>
          </a:xfrm>
          <a:prstGeom prst="rect">
            <a:avLst/>
          </a:prstGeom>
          <a:solidFill>
            <a:srgbClr val="FF0000">
              <a:alpha val="2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752600" y="4267200"/>
            <a:ext cx="762000" cy="152400"/>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162800" y="2667000"/>
            <a:ext cx="914400" cy="152400"/>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4064071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ListReader</a:t>
            </a:r>
            <a:r>
              <a:rPr lang="en-US" dirty="0" smtClean="0"/>
              <a:t> </a:t>
            </a:r>
            <a:r>
              <a:rPr lang="en-US" sz="2000" dirty="0" smtClean="0"/>
              <a:t>(Thomas Packer)</a:t>
            </a:r>
            <a:endParaRPr lang="en-US" dirty="0"/>
          </a:p>
        </p:txBody>
      </p:sp>
      <p:sp>
        <p:nvSpPr>
          <p:cNvPr id="3" name="Slide Number Placeholder 2"/>
          <p:cNvSpPr>
            <a:spLocks noGrp="1"/>
          </p:cNvSpPr>
          <p:nvPr>
            <p:ph type="sldNum" sz="quarter" idx="12"/>
          </p:nvPr>
        </p:nvSpPr>
        <p:spPr/>
        <p:txBody>
          <a:bodyPr/>
          <a:lstStyle/>
          <a:p>
            <a:fld id="{2EDA66DD-F550-4B42-B0FD-23E3F66362FA}" type="slidenum">
              <a:rPr lang="en-US" smtClean="0"/>
              <a:pPr/>
              <a:t>29</a:t>
            </a:fld>
            <a:endParaRPr lang="en-US"/>
          </a:p>
        </p:txBody>
      </p:sp>
      <p:pic>
        <p:nvPicPr>
          <p:cNvPr id="1026" name="Picture 2" descr="C:\Users\embley\Documents\FHResearchTeam\Proposals&amp;Ideas\ElyPage154.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73382" y="1735282"/>
            <a:ext cx="5514975" cy="4038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8365027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Field Capture: Blur Detection</a:t>
            </a:r>
            <a:br>
              <a:rPr lang="en-US" dirty="0" smtClean="0"/>
            </a:br>
            <a:r>
              <a:rPr lang="en-US" sz="2000" dirty="0" smtClean="0"/>
              <a:t>(Alan </a:t>
            </a:r>
            <a:r>
              <a:rPr lang="en-US" sz="2000" dirty="0" err="1" smtClean="0"/>
              <a:t>Cannaday</a:t>
            </a:r>
            <a:r>
              <a:rPr lang="en-US" sz="2000" dirty="0" smtClean="0"/>
              <a:t>)</a:t>
            </a:r>
            <a:endParaRPr lang="en-US" dirty="0"/>
          </a:p>
        </p:txBody>
      </p:sp>
      <p:sp>
        <p:nvSpPr>
          <p:cNvPr id="2" name="Slide Number Placeholder 1"/>
          <p:cNvSpPr>
            <a:spLocks noGrp="1"/>
          </p:cNvSpPr>
          <p:nvPr>
            <p:ph type="sldNum" sz="quarter" idx="12"/>
          </p:nvPr>
        </p:nvSpPr>
        <p:spPr/>
        <p:txBody>
          <a:bodyPr/>
          <a:lstStyle/>
          <a:p>
            <a:fld id="{2EDA66DD-F550-4B42-B0FD-23E3F66362FA}" type="slidenum">
              <a:rPr lang="en-US" smtClean="0"/>
              <a:pPr/>
              <a:t>3</a:t>
            </a:fld>
            <a:endParaRPr lang="en-US"/>
          </a:p>
        </p:txBody>
      </p:sp>
      <p:pic>
        <p:nvPicPr>
          <p:cNvPr id="3" name="Picture 2"/>
          <p:cNvPicPr>
            <a:picLocks noChangeAspect="1"/>
          </p:cNvPicPr>
          <p:nvPr/>
        </p:nvPicPr>
        <p:blipFill>
          <a:blip r:embed="rId2" cstate="email">
            <a:extLst>
              <a:ext uri="{28A0092B-C50C-407E-A947-70E740481C1C}">
                <a14:useLocalDpi xmlns="" xmlns:a14="http://schemas.microsoft.com/office/drawing/2010/main"/>
              </a:ext>
            </a:extLst>
          </a:blip>
          <a:stretch>
            <a:fillRect/>
          </a:stretch>
        </p:blipFill>
        <p:spPr>
          <a:xfrm>
            <a:off x="381000" y="1762217"/>
            <a:ext cx="4080792" cy="3048000"/>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48200" y="3200400"/>
            <a:ext cx="3934837" cy="2949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2895205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953000" y="2121849"/>
            <a:ext cx="5486400" cy="3124200"/>
            <a:chOff x="4481004" y="3959693"/>
            <a:chExt cx="4324350" cy="1703070"/>
          </a:xfrm>
        </p:grpSpPr>
        <p:pic>
          <p:nvPicPr>
            <p:cNvPr id="19459"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481004" y="3959693"/>
              <a:ext cx="4324350" cy="1352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96269" y="5281763"/>
              <a:ext cx="2914650" cy="381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40" name="Rectangle 39"/>
          <p:cNvSpPr/>
          <p:nvPr/>
        </p:nvSpPr>
        <p:spPr>
          <a:xfrm>
            <a:off x="5034347" y="2208368"/>
            <a:ext cx="3805084" cy="208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5122837" y="3913660"/>
            <a:ext cx="5309419" cy="208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err="1" smtClean="0"/>
              <a:t>ListReader</a:t>
            </a:r>
            <a:endParaRPr lang="en-US" dirty="0"/>
          </a:p>
        </p:txBody>
      </p:sp>
      <p:sp>
        <p:nvSpPr>
          <p:cNvPr id="3" name="Slide Number Placeholder 2"/>
          <p:cNvSpPr>
            <a:spLocks noGrp="1"/>
          </p:cNvSpPr>
          <p:nvPr>
            <p:ph type="sldNum" sz="quarter" idx="12"/>
          </p:nvPr>
        </p:nvSpPr>
        <p:spPr/>
        <p:txBody>
          <a:bodyPr/>
          <a:lstStyle/>
          <a:p>
            <a:fld id="{2EDA66DD-F550-4B42-B0FD-23E3F66362FA}" type="slidenum">
              <a:rPr lang="en-US" smtClean="0"/>
              <a:pPr/>
              <a:t>30</a:t>
            </a:fld>
            <a:endParaRPr lang="en-US"/>
          </a:p>
        </p:txBody>
      </p:sp>
      <p:pic>
        <p:nvPicPr>
          <p:cNvPr id="10" name="Picture 2" descr="C:\Users\embley\Documents\FHResearchTeam\Proposals&amp;Ideas\ElyPage154.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52400" y="1981200"/>
            <a:ext cx="4666479" cy="3417249"/>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2" name="Straight Connector 11"/>
          <p:cNvCxnSpPr/>
          <p:nvPr/>
        </p:nvCxnSpPr>
        <p:spPr>
          <a:xfrm flipH="1">
            <a:off x="1735952" y="2531664"/>
            <a:ext cx="3511603" cy="922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712899" y="2754501"/>
            <a:ext cx="3542340" cy="2305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582271" y="2900498"/>
            <a:ext cx="3672968" cy="614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473618" y="3069546"/>
            <a:ext cx="2789305" cy="115260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851212" y="3184807"/>
            <a:ext cx="3388659" cy="19978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19400" y="3369224"/>
            <a:ext cx="2435839" cy="108344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728267" y="3453748"/>
            <a:ext cx="3534656" cy="15368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074049" y="4590985"/>
            <a:ext cx="3165822" cy="84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600200" y="3192491"/>
            <a:ext cx="3655039" cy="167255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19460" idx="1"/>
          </p:cNvCxnSpPr>
          <p:nvPr/>
        </p:nvCxnSpPr>
        <p:spPr>
          <a:xfrm flipV="1">
            <a:off x="2133600" y="4896586"/>
            <a:ext cx="3092512" cy="120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3048000" y="5105815"/>
            <a:ext cx="2207239" cy="640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343400" y="4419600"/>
            <a:ext cx="1219200" cy="152400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505200" y="4495800"/>
            <a:ext cx="2057400" cy="144780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429000" y="4800600"/>
            <a:ext cx="2133600" cy="114300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2590800" y="3830266"/>
            <a:ext cx="2679807" cy="149198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486612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693718" y="4038600"/>
            <a:ext cx="6535692" cy="213864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err="1" smtClean="0"/>
              <a:t>ListReader</a:t>
            </a:r>
            <a:endParaRPr lang="en-US" dirty="0"/>
          </a:p>
        </p:txBody>
      </p:sp>
      <p:sp>
        <p:nvSpPr>
          <p:cNvPr id="3" name="Slide Number Placeholder 2"/>
          <p:cNvSpPr>
            <a:spLocks noGrp="1"/>
          </p:cNvSpPr>
          <p:nvPr>
            <p:ph type="sldNum" sz="quarter" idx="12"/>
          </p:nvPr>
        </p:nvSpPr>
        <p:spPr/>
        <p:txBody>
          <a:bodyPr/>
          <a:lstStyle/>
          <a:p>
            <a:fld id="{2EDA66DD-F550-4B42-B0FD-23E3F66362FA}" type="slidenum">
              <a:rPr lang="en-US" smtClean="0"/>
              <a:pPr/>
              <a:t>31</a:t>
            </a:fld>
            <a:endParaRPr lang="en-US"/>
          </a:p>
        </p:txBody>
      </p:sp>
      <p:grpSp>
        <p:nvGrpSpPr>
          <p:cNvPr id="10" name="Group 9"/>
          <p:cNvGrpSpPr/>
          <p:nvPr/>
        </p:nvGrpSpPr>
        <p:grpSpPr>
          <a:xfrm>
            <a:off x="1617518" y="1257385"/>
            <a:ext cx="5334000" cy="2590800"/>
            <a:chOff x="4481004" y="3959693"/>
            <a:chExt cx="4324350" cy="1703070"/>
          </a:xfrm>
        </p:grpSpPr>
        <p:pic>
          <p:nvPicPr>
            <p:cNvPr id="1945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81004" y="3959693"/>
              <a:ext cx="4324350" cy="1352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696269" y="5281763"/>
              <a:ext cx="2914650" cy="381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cxnSp>
        <p:nvCxnSpPr>
          <p:cNvPr id="14" name="Straight Connector 13"/>
          <p:cNvCxnSpPr/>
          <p:nvPr/>
        </p:nvCxnSpPr>
        <p:spPr>
          <a:xfrm>
            <a:off x="2074718" y="2171785"/>
            <a:ext cx="16764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455718" y="2171785"/>
            <a:ext cx="1224906" cy="201921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312718" y="1409785"/>
            <a:ext cx="3810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312718" y="1409785"/>
            <a:ext cx="0" cy="42672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312718" y="5676985"/>
            <a:ext cx="5334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8339735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084308" y="1306122"/>
            <a:ext cx="6953250" cy="227527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err="1" smtClean="0"/>
              <a:t>ListReader</a:t>
            </a:r>
            <a:endParaRPr lang="en-US" dirty="0"/>
          </a:p>
        </p:txBody>
      </p:sp>
      <p:sp>
        <p:nvSpPr>
          <p:cNvPr id="3" name="Slide Number Placeholder 2"/>
          <p:cNvSpPr>
            <a:spLocks noGrp="1"/>
          </p:cNvSpPr>
          <p:nvPr>
            <p:ph type="sldNum" sz="quarter" idx="12"/>
          </p:nvPr>
        </p:nvSpPr>
        <p:spPr/>
        <p:txBody>
          <a:bodyPr/>
          <a:lstStyle/>
          <a:p>
            <a:fld id="{2EDA66DD-F550-4B42-B0FD-23E3F66362FA}" type="slidenum">
              <a:rPr lang="en-US" smtClean="0"/>
              <a:pPr/>
              <a:t>32</a:t>
            </a:fld>
            <a:endParaRPr lang="en-US"/>
          </a:p>
        </p:txBody>
      </p:sp>
      <p:pic>
        <p:nvPicPr>
          <p:cNvPr id="2048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4799" y="4495800"/>
            <a:ext cx="3467100" cy="184785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257799" y="4495800"/>
            <a:ext cx="3616223" cy="184785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1676399" y="3581400"/>
            <a:ext cx="228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724521" y="3581400"/>
            <a:ext cx="11620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99110" y="3577936"/>
            <a:ext cx="12398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04800" y="3745468"/>
            <a:ext cx="8512267" cy="369332"/>
          </a:xfrm>
          <a:prstGeom prst="rect">
            <a:avLst/>
          </a:prstGeom>
          <a:noFill/>
        </p:spPr>
        <p:txBody>
          <a:bodyPr wrap="none" rtlCol="0">
            <a:spAutoFit/>
          </a:bodyPr>
          <a:lstStyle/>
          <a:p>
            <a:pPr algn="ctr"/>
            <a:r>
              <a:rPr lang="en-US" dirty="0" smtClean="0"/>
              <a:t>(([\n])([\d]{1})(\.[ \n])(([A-Z]+[a-z]+|[A-Z]+[a-z]+[A-Z]+[a-z]+)))((,)([ \n])([\d]{4}))((\.)([\n]))</a:t>
            </a:r>
            <a:endParaRPr lang="en-US" dirty="0"/>
          </a:p>
        </p:txBody>
      </p:sp>
      <p:cxnSp>
        <p:nvCxnSpPr>
          <p:cNvPr id="14" name="Straight Connector 13"/>
          <p:cNvCxnSpPr/>
          <p:nvPr/>
        </p:nvCxnSpPr>
        <p:spPr>
          <a:xfrm>
            <a:off x="990599" y="4114800"/>
            <a:ext cx="685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590799" y="4114800"/>
            <a:ext cx="3352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010399" y="4114800"/>
            <a:ext cx="685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809999" y="5257800"/>
            <a:ext cx="1447800" cy="369332"/>
          </a:xfrm>
          <a:prstGeom prst="rect">
            <a:avLst/>
          </a:prstGeom>
          <a:noFill/>
        </p:spPr>
        <p:txBody>
          <a:bodyPr wrap="square" rtlCol="0">
            <a:spAutoFit/>
          </a:bodyPr>
          <a:lstStyle/>
          <a:p>
            <a:pPr algn="ctr"/>
            <a:r>
              <a:rPr lang="en-US" dirty="0" smtClean="0"/>
              <a:t>Label Fields </a:t>
            </a:r>
            <a:endParaRPr lang="en-US" dirty="0"/>
          </a:p>
        </p:txBody>
      </p:sp>
      <p:cxnSp>
        <p:nvCxnSpPr>
          <p:cNvPr id="23" name="Straight Arrow Connector 22"/>
          <p:cNvCxnSpPr/>
          <p:nvPr/>
        </p:nvCxnSpPr>
        <p:spPr>
          <a:xfrm>
            <a:off x="3886199" y="5562600"/>
            <a:ext cx="1295400"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7957985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ListReader</a:t>
            </a:r>
            <a:r>
              <a:rPr lang="en-US" dirty="0" smtClean="0"/>
              <a:t> </a:t>
            </a:r>
            <a:r>
              <a:rPr lang="en-US" sz="2000" dirty="0" smtClean="0"/>
              <a:t>(Thomas Packer)</a:t>
            </a:r>
            <a:endParaRPr lang="en-US" dirty="0"/>
          </a:p>
        </p:txBody>
      </p:sp>
      <p:sp>
        <p:nvSpPr>
          <p:cNvPr id="3" name="Slide Number Placeholder 2"/>
          <p:cNvSpPr>
            <a:spLocks noGrp="1"/>
          </p:cNvSpPr>
          <p:nvPr>
            <p:ph type="sldNum" sz="quarter" idx="12"/>
          </p:nvPr>
        </p:nvSpPr>
        <p:spPr/>
        <p:txBody>
          <a:bodyPr/>
          <a:lstStyle/>
          <a:p>
            <a:fld id="{2EDA66DD-F550-4B42-B0FD-23E3F66362FA}" type="slidenum">
              <a:rPr lang="en-US" smtClean="0"/>
              <a:pPr/>
              <a:t>33</a:t>
            </a:fld>
            <a:endParaRPr lang="en-US"/>
          </a:p>
        </p:txBody>
      </p:sp>
      <p:pic>
        <p:nvPicPr>
          <p:cNvPr id="2150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27364" y="1828800"/>
            <a:ext cx="7695238" cy="3927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5485419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FormReader</a:t>
            </a:r>
            <a:endParaRPr lang="en-US" dirty="0"/>
          </a:p>
        </p:txBody>
      </p:sp>
      <p:sp>
        <p:nvSpPr>
          <p:cNvPr id="3" name="Slide Number Placeholder 2"/>
          <p:cNvSpPr>
            <a:spLocks noGrp="1"/>
          </p:cNvSpPr>
          <p:nvPr>
            <p:ph type="sldNum" sz="quarter" idx="12"/>
          </p:nvPr>
        </p:nvSpPr>
        <p:spPr/>
        <p:txBody>
          <a:bodyPr/>
          <a:lstStyle/>
          <a:p>
            <a:fld id="{2EDA66DD-F550-4B42-B0FD-23E3F66362FA}" type="slidenum">
              <a:rPr lang="en-US" smtClean="0"/>
              <a:pPr/>
              <a:t>34</a:t>
            </a:fld>
            <a:endParaRPr lang="en-US"/>
          </a:p>
        </p:txBody>
      </p:sp>
      <p:pic>
        <p:nvPicPr>
          <p:cNvPr id="1741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181600" y="1304222"/>
            <a:ext cx="3200400" cy="52837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38200" y="1411224"/>
            <a:ext cx="3352800" cy="50697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9513098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EDA66DD-F550-4B42-B0FD-23E3F66362FA}" type="slidenum">
              <a:rPr lang="en-US" smtClean="0"/>
              <a:pPr/>
              <a:t>35</a:t>
            </a:fld>
            <a:endParaRPr lang="en-US"/>
          </a:p>
        </p:txBody>
      </p:sp>
      <p:grpSp>
        <p:nvGrpSpPr>
          <p:cNvPr id="18" name="Group 17"/>
          <p:cNvGrpSpPr/>
          <p:nvPr/>
        </p:nvGrpSpPr>
        <p:grpSpPr>
          <a:xfrm>
            <a:off x="1524000" y="838200"/>
            <a:ext cx="6477000" cy="6019800"/>
            <a:chOff x="1544069" y="990600"/>
            <a:chExt cx="6395446" cy="5791200"/>
          </a:xfrm>
        </p:grpSpPr>
        <p:pic>
          <p:nvPicPr>
            <p:cNvPr id="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44069" y="990600"/>
              <a:ext cx="5895975" cy="5791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971800" y="5749790"/>
              <a:ext cx="4096250" cy="369332"/>
            </a:xfrm>
            <a:prstGeom prst="rect">
              <a:avLst/>
            </a:prstGeom>
            <a:solidFill>
              <a:schemeClr val="bg1"/>
            </a:solidFill>
            <a:ln>
              <a:solidFill>
                <a:srgbClr val="00B050"/>
              </a:solidFill>
            </a:ln>
          </p:spPr>
          <p:txBody>
            <a:bodyPr wrap="none" rtlCol="0">
              <a:spAutoFit/>
            </a:bodyPr>
            <a:lstStyle/>
            <a:p>
              <a:r>
                <a:rPr lang="en-US" dirty="0" smtClean="0"/>
                <a:t>Donald Fielding Frost &amp; Helen Glade Frost</a:t>
              </a:r>
              <a:endParaRPr lang="en-US" dirty="0"/>
            </a:p>
          </p:txBody>
        </p:sp>
        <p:sp>
          <p:nvSpPr>
            <p:cNvPr id="8" name="TextBox 7"/>
            <p:cNvSpPr txBox="1"/>
            <p:nvPr/>
          </p:nvSpPr>
          <p:spPr>
            <a:xfrm>
              <a:off x="1770985" y="4642450"/>
              <a:ext cx="2676567" cy="369332"/>
            </a:xfrm>
            <a:prstGeom prst="rect">
              <a:avLst/>
            </a:prstGeom>
            <a:solidFill>
              <a:schemeClr val="bg1"/>
            </a:solidFill>
            <a:ln>
              <a:solidFill>
                <a:srgbClr val="00B050"/>
              </a:solidFill>
            </a:ln>
          </p:spPr>
          <p:txBody>
            <a:bodyPr wrap="none" rtlCol="0">
              <a:spAutoFit/>
            </a:bodyPr>
            <a:lstStyle/>
            <a:p>
              <a:r>
                <a:rPr lang="en-US" dirty="0" smtClean="0"/>
                <a:t>Donald Glade &amp; Lynn Frost</a:t>
              </a:r>
              <a:endParaRPr lang="en-US" dirty="0"/>
            </a:p>
          </p:txBody>
        </p:sp>
        <p:sp>
          <p:nvSpPr>
            <p:cNvPr id="9" name="TextBox 8"/>
            <p:cNvSpPr txBox="1"/>
            <p:nvPr/>
          </p:nvSpPr>
          <p:spPr>
            <a:xfrm>
              <a:off x="2316328" y="3137130"/>
              <a:ext cx="3166764" cy="369332"/>
            </a:xfrm>
            <a:prstGeom prst="rect">
              <a:avLst/>
            </a:prstGeom>
            <a:solidFill>
              <a:schemeClr val="bg1"/>
            </a:solidFill>
            <a:ln>
              <a:solidFill>
                <a:srgbClr val="00B050"/>
              </a:solidFill>
            </a:ln>
          </p:spPr>
          <p:txBody>
            <a:bodyPr wrap="none" rtlCol="0">
              <a:spAutoFit/>
            </a:bodyPr>
            <a:lstStyle/>
            <a:p>
              <a:r>
                <a:rPr lang="en-US" dirty="0" smtClean="0"/>
                <a:t>Brian Fielding &amp; Susan Fox Frost</a:t>
              </a:r>
              <a:endParaRPr lang="en-US" dirty="0"/>
            </a:p>
          </p:txBody>
        </p:sp>
        <p:sp>
          <p:nvSpPr>
            <p:cNvPr id="10" name="TextBox 9"/>
            <p:cNvSpPr txBox="1"/>
            <p:nvPr/>
          </p:nvSpPr>
          <p:spPr>
            <a:xfrm>
              <a:off x="2037652" y="3892118"/>
              <a:ext cx="2469074" cy="369332"/>
            </a:xfrm>
            <a:prstGeom prst="rect">
              <a:avLst/>
            </a:prstGeom>
            <a:solidFill>
              <a:schemeClr val="bg1"/>
            </a:solidFill>
            <a:ln>
              <a:solidFill>
                <a:srgbClr val="00B050"/>
              </a:solidFill>
            </a:ln>
          </p:spPr>
          <p:txBody>
            <a:bodyPr wrap="none" rtlCol="0">
              <a:spAutoFit/>
            </a:bodyPr>
            <a:lstStyle/>
            <a:p>
              <a:r>
                <a:rPr lang="en-US" dirty="0" smtClean="0"/>
                <a:t>Dale &amp; Anne Frost Elkins</a:t>
              </a:r>
              <a:endParaRPr lang="en-US" dirty="0"/>
            </a:p>
          </p:txBody>
        </p:sp>
        <p:sp>
          <p:nvSpPr>
            <p:cNvPr id="11" name="TextBox 10"/>
            <p:cNvSpPr txBox="1"/>
            <p:nvPr/>
          </p:nvSpPr>
          <p:spPr>
            <a:xfrm>
              <a:off x="5857329" y="3118920"/>
              <a:ext cx="1629613" cy="369332"/>
            </a:xfrm>
            <a:prstGeom prst="rect">
              <a:avLst/>
            </a:prstGeom>
            <a:solidFill>
              <a:schemeClr val="bg1"/>
            </a:solidFill>
            <a:ln>
              <a:solidFill>
                <a:srgbClr val="00B050"/>
              </a:solidFill>
            </a:ln>
          </p:spPr>
          <p:txBody>
            <a:bodyPr wrap="none" rtlCol="0">
              <a:spAutoFit/>
            </a:bodyPr>
            <a:lstStyle/>
            <a:p>
              <a:r>
                <a:rPr lang="en-US" dirty="0" smtClean="0"/>
                <a:t>Alex Reed Frost</a:t>
              </a:r>
              <a:endParaRPr lang="en-US" dirty="0"/>
            </a:p>
          </p:txBody>
        </p:sp>
        <p:sp>
          <p:nvSpPr>
            <p:cNvPr id="12" name="TextBox 11"/>
            <p:cNvSpPr txBox="1"/>
            <p:nvPr/>
          </p:nvSpPr>
          <p:spPr>
            <a:xfrm>
              <a:off x="4849721" y="4273118"/>
              <a:ext cx="2526204" cy="369332"/>
            </a:xfrm>
            <a:prstGeom prst="rect">
              <a:avLst/>
            </a:prstGeom>
            <a:solidFill>
              <a:schemeClr val="bg1"/>
            </a:solidFill>
            <a:ln>
              <a:solidFill>
                <a:srgbClr val="00B050"/>
              </a:solidFill>
            </a:ln>
          </p:spPr>
          <p:txBody>
            <a:bodyPr wrap="none" rtlCol="0">
              <a:spAutoFit/>
            </a:bodyPr>
            <a:lstStyle/>
            <a:p>
              <a:r>
                <a:rPr lang="en-US" dirty="0" smtClean="0"/>
                <a:t>Kent &amp; Sally Frost Britton</a:t>
              </a:r>
              <a:endParaRPr lang="en-US" dirty="0"/>
            </a:p>
          </p:txBody>
        </p:sp>
        <p:sp>
          <p:nvSpPr>
            <p:cNvPr id="13" name="TextBox 12"/>
            <p:cNvSpPr txBox="1"/>
            <p:nvPr/>
          </p:nvSpPr>
          <p:spPr>
            <a:xfrm>
              <a:off x="4420973" y="2363986"/>
              <a:ext cx="1226554" cy="369332"/>
            </a:xfrm>
            <a:prstGeom prst="rect">
              <a:avLst/>
            </a:prstGeom>
            <a:solidFill>
              <a:schemeClr val="bg1"/>
            </a:solidFill>
            <a:ln>
              <a:solidFill>
                <a:srgbClr val="00B050"/>
              </a:solidFill>
            </a:ln>
          </p:spPr>
          <p:txBody>
            <a:bodyPr wrap="none" rtlCol="0">
              <a:spAutoFit/>
            </a:bodyPr>
            <a:lstStyle/>
            <a:p>
              <a:r>
                <a:rPr lang="en-US" dirty="0" smtClean="0"/>
                <a:t>Bryce Frost</a:t>
              </a:r>
              <a:endParaRPr lang="en-US" dirty="0"/>
            </a:p>
          </p:txBody>
        </p:sp>
        <p:sp>
          <p:nvSpPr>
            <p:cNvPr id="14" name="TextBox 13"/>
            <p:cNvSpPr txBox="1"/>
            <p:nvPr/>
          </p:nvSpPr>
          <p:spPr>
            <a:xfrm>
              <a:off x="5001659" y="3701534"/>
              <a:ext cx="2937856" cy="369332"/>
            </a:xfrm>
            <a:prstGeom prst="rect">
              <a:avLst/>
            </a:prstGeom>
            <a:solidFill>
              <a:schemeClr val="bg1"/>
            </a:solidFill>
            <a:ln>
              <a:solidFill>
                <a:srgbClr val="00B050"/>
              </a:solidFill>
            </a:ln>
          </p:spPr>
          <p:txBody>
            <a:bodyPr wrap="none" rtlCol="0">
              <a:spAutoFit/>
            </a:bodyPr>
            <a:lstStyle/>
            <a:p>
              <a:r>
                <a:rPr lang="en-US" dirty="0" smtClean="0"/>
                <a:t>Kenneth Wesley &amp; Ellen Frost</a:t>
              </a:r>
              <a:endParaRPr lang="en-US" dirty="0"/>
            </a:p>
          </p:txBody>
        </p:sp>
        <p:sp>
          <p:nvSpPr>
            <p:cNvPr id="15" name="TextBox 14"/>
            <p:cNvSpPr txBox="1"/>
            <p:nvPr/>
          </p:nvSpPr>
          <p:spPr>
            <a:xfrm>
              <a:off x="4250382" y="1796534"/>
              <a:ext cx="1232710" cy="369332"/>
            </a:xfrm>
            <a:prstGeom prst="rect">
              <a:avLst/>
            </a:prstGeom>
            <a:solidFill>
              <a:schemeClr val="bg1"/>
            </a:solidFill>
            <a:ln>
              <a:solidFill>
                <a:srgbClr val="00B050"/>
              </a:solidFill>
            </a:ln>
          </p:spPr>
          <p:txBody>
            <a:bodyPr wrap="none" rtlCol="0">
              <a:spAutoFit/>
            </a:bodyPr>
            <a:lstStyle/>
            <a:p>
              <a:r>
                <a:rPr lang="en-US" dirty="0" smtClean="0"/>
                <a:t>Travis Frost</a:t>
              </a:r>
              <a:endParaRPr lang="en-US" dirty="0"/>
            </a:p>
          </p:txBody>
        </p:sp>
        <p:sp>
          <p:nvSpPr>
            <p:cNvPr id="16" name="TextBox 15"/>
            <p:cNvSpPr txBox="1"/>
            <p:nvPr/>
          </p:nvSpPr>
          <p:spPr>
            <a:xfrm>
              <a:off x="1972904" y="2363986"/>
              <a:ext cx="1997791" cy="369332"/>
            </a:xfrm>
            <a:prstGeom prst="rect">
              <a:avLst/>
            </a:prstGeom>
            <a:solidFill>
              <a:schemeClr val="bg1"/>
            </a:solidFill>
            <a:ln>
              <a:solidFill>
                <a:srgbClr val="00B050"/>
              </a:solidFill>
            </a:ln>
          </p:spPr>
          <p:txBody>
            <a:bodyPr wrap="none" rtlCol="0">
              <a:spAutoFit/>
            </a:bodyPr>
            <a:lstStyle/>
            <a:p>
              <a:r>
                <a:rPr lang="en-US" dirty="0" smtClean="0"/>
                <a:t>Michael Brian Frost</a:t>
              </a:r>
              <a:endParaRPr lang="en-US" dirty="0"/>
            </a:p>
          </p:txBody>
        </p:sp>
        <p:sp>
          <p:nvSpPr>
            <p:cNvPr id="17" name="TextBox 16"/>
            <p:cNvSpPr txBox="1"/>
            <p:nvPr/>
          </p:nvSpPr>
          <p:spPr>
            <a:xfrm>
              <a:off x="2718074" y="1796534"/>
              <a:ext cx="1332609" cy="369332"/>
            </a:xfrm>
            <a:prstGeom prst="rect">
              <a:avLst/>
            </a:prstGeom>
            <a:solidFill>
              <a:schemeClr val="bg1"/>
            </a:solidFill>
            <a:ln>
              <a:solidFill>
                <a:srgbClr val="00B050"/>
              </a:solidFill>
            </a:ln>
          </p:spPr>
          <p:txBody>
            <a:bodyPr wrap="none" rtlCol="0">
              <a:spAutoFit/>
            </a:bodyPr>
            <a:lstStyle/>
            <a:p>
              <a:r>
                <a:rPr lang="en-US" dirty="0" smtClean="0"/>
                <a:t>Jordan Frost</a:t>
              </a:r>
              <a:endParaRPr lang="en-US" dirty="0"/>
            </a:p>
          </p:txBody>
        </p:sp>
      </p:grpSp>
      <p:pic>
        <p:nvPicPr>
          <p:cNvPr id="1026" name="Picture 2" descr="Free Interactive Pedigree Chart"/>
          <p:cNvPicPr>
            <a:picLocks noChangeAspect="1" noChangeArrowheads="1"/>
          </p:cNvPicPr>
          <p:nvPr/>
        </p:nvPicPr>
        <p:blipFill>
          <a:blip r:embed="rId3"/>
          <a:srcRect/>
          <a:stretch>
            <a:fillRect/>
          </a:stretch>
        </p:blipFill>
        <p:spPr bwMode="auto">
          <a:xfrm>
            <a:off x="609600" y="1600200"/>
            <a:ext cx="1905000" cy="2286001"/>
          </a:xfrm>
          <a:prstGeom prst="rect">
            <a:avLst/>
          </a:prstGeom>
          <a:noFill/>
          <a:ln>
            <a:solidFill>
              <a:schemeClr val="tx1"/>
            </a:solidFill>
          </a:ln>
        </p:spPr>
      </p:pic>
      <p:pic>
        <p:nvPicPr>
          <p:cNvPr id="5" name="Picture 5"/>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248400" y="1143000"/>
            <a:ext cx="2143125" cy="21431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9"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096000" y="3657600"/>
            <a:ext cx="2888938" cy="21196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 name="Picture 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62000" y="4648200"/>
            <a:ext cx="2667000" cy="19749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0"/>
            <a:ext cx="8229600" cy="1143000"/>
          </a:xfrm>
        </p:spPr>
        <p:txBody>
          <a:bodyPr/>
          <a:lstStyle/>
          <a:p>
            <a:r>
              <a:rPr lang="en-US" dirty="0" err="1" smtClean="0"/>
              <a:t>ChartReader</a:t>
            </a:r>
            <a:r>
              <a:rPr lang="en-US" dirty="0" smtClean="0"/>
              <a:t>, </a:t>
            </a:r>
            <a:r>
              <a:rPr lang="en-US" smtClean="0"/>
              <a:t>Table </a:t>
            </a:r>
            <a:r>
              <a:rPr lang="en-US" smtClean="0"/>
              <a:t>Reader, …</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BYU CS Colloquium</a:t>
            </a:r>
            <a:endParaRPr lang="en-US"/>
          </a:p>
        </p:txBody>
      </p:sp>
      <p:sp>
        <p:nvSpPr>
          <p:cNvPr id="4" name="Slide Number Placeholder 3"/>
          <p:cNvSpPr>
            <a:spLocks noGrp="1"/>
          </p:cNvSpPr>
          <p:nvPr>
            <p:ph type="sldNum" sz="quarter" idx="12"/>
          </p:nvPr>
        </p:nvSpPr>
        <p:spPr/>
        <p:txBody>
          <a:bodyPr/>
          <a:lstStyle/>
          <a:p>
            <a:fld id="{53EFF4EF-0227-4244-97D0-C24F74FEC9C8}" type="slidenum">
              <a:rPr lang="en-US" smtClean="0"/>
              <a:pPr/>
              <a:t>36</a:t>
            </a:fld>
            <a:endParaRPr lang="en-US"/>
          </a:p>
        </p:txBody>
      </p:sp>
      <p:sp>
        <p:nvSpPr>
          <p:cNvPr id="25" name="Date Placeholder 24"/>
          <p:cNvSpPr>
            <a:spLocks noGrp="1"/>
          </p:cNvSpPr>
          <p:nvPr>
            <p:ph type="dt" sz="half" idx="10"/>
          </p:nvPr>
        </p:nvSpPr>
        <p:spPr/>
        <p:txBody>
          <a:bodyPr/>
          <a:lstStyle/>
          <a:p>
            <a:fld id="{5D480ED4-6DCD-4361-80DC-9C649F34B60E}" type="datetime1">
              <a:rPr lang="en-US" smtClean="0"/>
              <a:pPr/>
              <a:t>3/20/2014</a:t>
            </a:fld>
            <a:endParaRPr lang="en-US"/>
          </a:p>
        </p:txBody>
      </p:sp>
      <p:sp>
        <p:nvSpPr>
          <p:cNvPr id="31" name="Title 30"/>
          <p:cNvSpPr>
            <a:spLocks noGrp="1"/>
          </p:cNvSpPr>
          <p:nvPr>
            <p:ph type="title"/>
          </p:nvPr>
        </p:nvSpPr>
        <p:spPr/>
        <p:txBody>
          <a:bodyPr>
            <a:normAutofit/>
          </a:bodyPr>
          <a:lstStyle/>
          <a:p>
            <a:r>
              <a:rPr lang="en-US" dirty="0" err="1" smtClean="0"/>
              <a:t>OntoSoar</a:t>
            </a:r>
            <a:r>
              <a:rPr lang="en-US" dirty="0" smtClean="0"/>
              <a:t> </a:t>
            </a:r>
            <a:r>
              <a:rPr lang="en-US" sz="2000" dirty="0" smtClean="0"/>
              <a:t>(Peter Lindes, Deryle Lonsdale)</a:t>
            </a:r>
            <a:endParaRPr lang="en-US" sz="2000" dirty="0"/>
          </a:p>
        </p:txBody>
      </p:sp>
      <p:pic>
        <p:nvPicPr>
          <p:cNvPr id="3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24000" y="1295634"/>
            <a:ext cx="6248400" cy="46815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2771509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err="1" smtClean="0"/>
              <a:t>OntoSoar</a:t>
            </a:r>
            <a:r>
              <a:rPr lang="en-US" dirty="0" smtClean="0"/>
              <a:t> </a:t>
            </a:r>
            <a:r>
              <a:rPr lang="en-US" sz="1800" dirty="0" smtClean="0"/>
              <a:t>(Peter Lindes, Deryle Lonsdale)</a:t>
            </a:r>
            <a:endParaRPr lang="en-US" dirty="0"/>
          </a:p>
        </p:txBody>
      </p:sp>
      <p:sp>
        <p:nvSpPr>
          <p:cNvPr id="3" name="Footer Placeholder 2"/>
          <p:cNvSpPr>
            <a:spLocks noGrp="1"/>
          </p:cNvSpPr>
          <p:nvPr>
            <p:ph type="ftr" sz="quarter" idx="11"/>
          </p:nvPr>
        </p:nvSpPr>
        <p:spPr/>
        <p:txBody>
          <a:bodyPr/>
          <a:lstStyle/>
          <a:p>
            <a:r>
              <a:rPr lang="en-US" smtClean="0"/>
              <a:t>BYU CS Colloquium</a:t>
            </a:r>
            <a:endParaRPr lang="en-US"/>
          </a:p>
        </p:txBody>
      </p:sp>
      <p:sp>
        <p:nvSpPr>
          <p:cNvPr id="4" name="Slide Number Placeholder 3"/>
          <p:cNvSpPr>
            <a:spLocks noGrp="1"/>
          </p:cNvSpPr>
          <p:nvPr>
            <p:ph type="sldNum" sz="quarter" idx="12"/>
          </p:nvPr>
        </p:nvSpPr>
        <p:spPr/>
        <p:txBody>
          <a:bodyPr/>
          <a:lstStyle/>
          <a:p>
            <a:fld id="{53EFF4EF-0227-4244-97D0-C24F74FEC9C8}" type="slidenum">
              <a:rPr lang="en-US" smtClean="0"/>
              <a:pPr/>
              <a:t>37</a:t>
            </a:fld>
            <a:endParaRPr lang="en-US"/>
          </a:p>
        </p:txBody>
      </p:sp>
      <p:sp>
        <p:nvSpPr>
          <p:cNvPr id="5" name="TextBox 4"/>
          <p:cNvSpPr txBox="1"/>
          <p:nvPr/>
        </p:nvSpPr>
        <p:spPr>
          <a:xfrm>
            <a:off x="457200" y="1219200"/>
            <a:ext cx="2632452" cy="1200329"/>
          </a:xfrm>
          <a:prstGeom prst="rect">
            <a:avLst/>
          </a:prstGeom>
          <a:noFill/>
        </p:spPr>
        <p:txBody>
          <a:bodyPr wrap="none" rtlCol="0">
            <a:spAutoFit/>
          </a:bodyPr>
          <a:lstStyle/>
          <a:p>
            <a:r>
              <a:rPr lang="en-US" dirty="0" smtClean="0"/>
              <a:t>+--------------</a:t>
            </a:r>
            <a:r>
              <a:rPr lang="en-US" dirty="0" err="1" smtClean="0"/>
              <a:t>Xp</a:t>
            </a:r>
            <a:r>
              <a:rPr lang="en-US" dirty="0" smtClean="0"/>
              <a:t>-------------+</a:t>
            </a:r>
          </a:p>
          <a:p>
            <a:r>
              <a:rPr lang="en-US" dirty="0" smtClean="0"/>
              <a:t>+Wd+--Ss-+</a:t>
            </a:r>
            <a:r>
              <a:rPr lang="en-US" dirty="0" err="1" smtClean="0"/>
              <a:t>MVp+IN</a:t>
            </a:r>
            <a:r>
              <a:rPr lang="en-US" dirty="0" smtClean="0"/>
              <a:t>-+     |</a:t>
            </a:r>
          </a:p>
          <a:p>
            <a:r>
              <a:rPr lang="en-US" dirty="0" smtClean="0"/>
              <a:t>|      |         |        |      |    |</a:t>
            </a:r>
          </a:p>
          <a:p>
            <a:r>
              <a:rPr lang="en-US" dirty="0" smtClean="0"/>
              <a:t>^  Mary  </a:t>
            </a:r>
            <a:r>
              <a:rPr lang="en-US" dirty="0" err="1" smtClean="0"/>
              <a:t>died.v</a:t>
            </a:r>
            <a:r>
              <a:rPr lang="en-US" dirty="0" smtClean="0"/>
              <a:t>  in  1853 .</a:t>
            </a:r>
            <a:endParaRPr lang="en-US" dirty="0"/>
          </a:p>
        </p:txBody>
      </p:sp>
      <p:sp>
        <p:nvSpPr>
          <p:cNvPr id="6" name="TextBox 5"/>
          <p:cNvSpPr txBox="1"/>
          <p:nvPr/>
        </p:nvSpPr>
        <p:spPr>
          <a:xfrm>
            <a:off x="1295400" y="3352800"/>
            <a:ext cx="1236236" cy="1200329"/>
          </a:xfrm>
          <a:prstGeom prst="rect">
            <a:avLst/>
          </a:prstGeom>
          <a:noFill/>
        </p:spPr>
        <p:txBody>
          <a:bodyPr wrap="none" rtlCol="0">
            <a:spAutoFit/>
          </a:bodyPr>
          <a:lstStyle/>
          <a:p>
            <a:r>
              <a:rPr lang="en-US" dirty="0" smtClean="0"/>
              <a:t>in(died,N4)</a:t>
            </a:r>
          </a:p>
          <a:p>
            <a:r>
              <a:rPr lang="en-US" dirty="0" smtClean="0"/>
              <a:t>1853(N4)</a:t>
            </a:r>
          </a:p>
          <a:p>
            <a:r>
              <a:rPr lang="en-US" dirty="0" smtClean="0"/>
              <a:t>Mary(N2)</a:t>
            </a:r>
          </a:p>
          <a:p>
            <a:r>
              <a:rPr lang="en-US" dirty="0" smtClean="0"/>
              <a:t>died(N2)</a:t>
            </a:r>
          </a:p>
        </p:txBody>
      </p:sp>
      <p:sp>
        <p:nvSpPr>
          <p:cNvPr id="7" name="TextBox 6"/>
          <p:cNvSpPr txBox="1"/>
          <p:nvPr/>
        </p:nvSpPr>
        <p:spPr>
          <a:xfrm>
            <a:off x="944880" y="4770120"/>
            <a:ext cx="3400996" cy="1477328"/>
          </a:xfrm>
          <a:prstGeom prst="rect">
            <a:avLst/>
          </a:prstGeom>
          <a:noFill/>
        </p:spPr>
        <p:txBody>
          <a:bodyPr wrap="none" rtlCol="0">
            <a:spAutoFit/>
          </a:bodyPr>
          <a:lstStyle/>
          <a:p>
            <a:r>
              <a:rPr lang="en-US" dirty="0" smtClean="0"/>
              <a:t>Person(X1)</a:t>
            </a:r>
          </a:p>
          <a:p>
            <a:r>
              <a:rPr lang="en-US" dirty="0" smtClean="0"/>
              <a:t>Name(X2,"Mary")</a:t>
            </a:r>
          </a:p>
          <a:p>
            <a:r>
              <a:rPr lang="en-US" dirty="0" smtClean="0"/>
              <a:t>Person(X1) has Name(X2)</a:t>
            </a:r>
          </a:p>
          <a:p>
            <a:r>
              <a:rPr lang="en-US" dirty="0" err="1" smtClean="0"/>
              <a:t>DeathDate</a:t>
            </a:r>
            <a:r>
              <a:rPr lang="en-US" dirty="0" smtClean="0"/>
              <a:t>(X3,"1853")</a:t>
            </a:r>
          </a:p>
          <a:p>
            <a:r>
              <a:rPr lang="en-US" dirty="0" smtClean="0"/>
              <a:t>Person(X1) died on </a:t>
            </a:r>
            <a:r>
              <a:rPr lang="en-US" dirty="0" err="1" smtClean="0"/>
              <a:t>DeathDate</a:t>
            </a:r>
            <a:r>
              <a:rPr lang="en-US" dirty="0" smtClean="0"/>
              <a:t>(X3)</a:t>
            </a:r>
            <a:endParaRPr lang="en-US" dirty="0"/>
          </a:p>
        </p:txBody>
      </p:sp>
      <p:sp>
        <p:nvSpPr>
          <p:cNvPr id="8" name="Date Placeholder 7"/>
          <p:cNvSpPr>
            <a:spLocks noGrp="1"/>
          </p:cNvSpPr>
          <p:nvPr>
            <p:ph type="dt" sz="half" idx="10"/>
          </p:nvPr>
        </p:nvSpPr>
        <p:spPr/>
        <p:txBody>
          <a:bodyPr/>
          <a:lstStyle/>
          <a:p>
            <a:fld id="{30C96883-1362-47B0-8395-60F39395BC5E}" type="datetime1">
              <a:rPr lang="en-US" smtClean="0"/>
              <a:pPr/>
              <a:t>3/20/2014</a:t>
            </a:fld>
            <a:endParaRPr lang="en-US"/>
          </a:p>
        </p:txBody>
      </p:sp>
      <p:pic>
        <p:nvPicPr>
          <p:cNvPr id="9" name="Picture 3" descr="C:\Users\Joseph\Documents\MastersThesis\thesisImages\ExtractedPerson.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24400" y="1447800"/>
            <a:ext cx="4074155" cy="2819400"/>
          </a:xfrm>
          <a:prstGeom prst="rect">
            <a:avLst/>
          </a:prstGeom>
          <a:noFill/>
          <a:ln>
            <a:noFill/>
          </a:ln>
          <a:extLst>
            <a:ext uri="{909E8E84-426E-40DD-AFC4-6F175D3DCCD1}">
              <a14:hiddenFill xmlns="" xmlns:a14="http://schemas.microsoft.com/office/drawing/2010/main">
                <a:solidFill>
                  <a:srgbClr val="FFFFFF"/>
                </a:solidFill>
              </a14:hiddenFill>
            </a:ext>
          </a:extLst>
        </p:spPr>
      </p:pic>
      <p:sp>
        <p:nvSpPr>
          <p:cNvPr id="10" name="TextBox 9"/>
          <p:cNvSpPr txBox="1"/>
          <p:nvPr/>
        </p:nvSpPr>
        <p:spPr>
          <a:xfrm>
            <a:off x="5029200" y="4419600"/>
            <a:ext cx="3258328" cy="1477328"/>
          </a:xfrm>
          <a:prstGeom prst="rect">
            <a:avLst/>
          </a:prstGeom>
          <a:noFill/>
        </p:spPr>
        <p:txBody>
          <a:bodyPr wrap="none" rtlCol="0">
            <a:spAutoFit/>
          </a:bodyPr>
          <a:lstStyle/>
          <a:p>
            <a:r>
              <a:rPr lang="en-US" dirty="0" smtClean="0"/>
              <a:t>Person(…)</a:t>
            </a:r>
          </a:p>
          <a:p>
            <a:r>
              <a:rPr lang="en-US" dirty="0" smtClean="0"/>
              <a:t>Name(…)</a:t>
            </a:r>
          </a:p>
          <a:p>
            <a:r>
              <a:rPr lang="en-US" dirty="0" smtClean="0"/>
              <a:t>Person(…) has Name(…)</a:t>
            </a:r>
          </a:p>
          <a:p>
            <a:r>
              <a:rPr lang="en-US" dirty="0" err="1" smtClean="0"/>
              <a:t>DeathDate</a:t>
            </a:r>
            <a:r>
              <a:rPr lang="en-US" dirty="0" smtClean="0"/>
              <a:t>(…)</a:t>
            </a:r>
          </a:p>
          <a:p>
            <a:r>
              <a:rPr lang="en-US" dirty="0" smtClean="0"/>
              <a:t>Person(…) died on </a:t>
            </a:r>
            <a:r>
              <a:rPr lang="en-US" dirty="0" err="1" smtClean="0"/>
              <a:t>DeathDate</a:t>
            </a:r>
            <a:r>
              <a:rPr lang="en-US" dirty="0" smtClean="0"/>
              <a:t>(…)</a:t>
            </a:r>
            <a:endParaRPr lang="en-US" dirty="0"/>
          </a:p>
        </p:txBody>
      </p:sp>
      <p:sp>
        <p:nvSpPr>
          <p:cNvPr id="11" name="TextBox 10"/>
          <p:cNvSpPr txBox="1"/>
          <p:nvPr/>
        </p:nvSpPr>
        <p:spPr>
          <a:xfrm>
            <a:off x="6664191" y="1863738"/>
            <a:ext cx="548548" cy="584775"/>
          </a:xfrm>
          <a:prstGeom prst="rect">
            <a:avLst/>
          </a:prstGeom>
          <a:noFill/>
        </p:spPr>
        <p:txBody>
          <a:bodyPr wrap="none" rtlCol="0">
            <a:spAutoFit/>
          </a:bodyPr>
          <a:lstStyle/>
          <a:p>
            <a:r>
              <a:rPr lang="en-US" sz="1600" dirty="0" smtClean="0">
                <a:solidFill>
                  <a:srgbClr val="FF0000"/>
                </a:solidFill>
              </a:rPr>
              <a:t>died</a:t>
            </a:r>
          </a:p>
          <a:p>
            <a:r>
              <a:rPr lang="en-US" sz="1600" dirty="0" smtClean="0">
                <a:solidFill>
                  <a:srgbClr val="FF0000"/>
                </a:solidFill>
              </a:rPr>
              <a:t>on</a:t>
            </a:r>
            <a:endParaRPr lang="en-US" sz="1600" dirty="0">
              <a:solidFill>
                <a:srgbClr val="FF0000"/>
              </a:solidFill>
            </a:endParaRPr>
          </a:p>
        </p:txBody>
      </p:sp>
      <p:cxnSp>
        <p:nvCxnSpPr>
          <p:cNvPr id="13" name="Straight Connector 12"/>
          <p:cNvCxnSpPr/>
          <p:nvPr/>
        </p:nvCxnSpPr>
        <p:spPr>
          <a:xfrm rot="5400000" flipH="1" flipV="1">
            <a:off x="6477794" y="2109922"/>
            <a:ext cx="457200" cy="1588"/>
          </a:xfrm>
          <a:prstGeom prst="line">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1485900" y="2857500"/>
            <a:ext cx="685800" cy="1588"/>
          </a:xfrm>
          <a:prstGeom prst="line">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066800" y="2667000"/>
            <a:ext cx="612668" cy="369332"/>
          </a:xfrm>
          <a:prstGeom prst="rect">
            <a:avLst/>
          </a:prstGeom>
          <a:noFill/>
        </p:spPr>
        <p:txBody>
          <a:bodyPr wrap="none" rtlCol="0">
            <a:spAutoFit/>
          </a:bodyPr>
          <a:lstStyle/>
          <a:p>
            <a:r>
              <a:rPr lang="en-US" b="1" dirty="0" smtClean="0">
                <a:solidFill>
                  <a:srgbClr val="00B050"/>
                </a:solidFill>
              </a:rPr>
              <a:t>Soar</a:t>
            </a:r>
            <a:endParaRPr lang="en-US" b="1" dirty="0">
              <a:solidFill>
                <a:srgbClr val="00B050"/>
              </a:solidFill>
            </a:endParaRPr>
          </a:p>
        </p:txBody>
      </p:sp>
      <p:cxnSp>
        <p:nvCxnSpPr>
          <p:cNvPr id="22" name="Straight Connector 21"/>
          <p:cNvCxnSpPr/>
          <p:nvPr/>
        </p:nvCxnSpPr>
        <p:spPr>
          <a:xfrm rot="5400000">
            <a:off x="6211094" y="4380706"/>
            <a:ext cx="685800" cy="1588"/>
          </a:xfrm>
          <a:prstGeom prst="line">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705600" y="4343400"/>
            <a:ext cx="881780" cy="369332"/>
          </a:xfrm>
          <a:prstGeom prst="rect">
            <a:avLst/>
          </a:prstGeom>
          <a:noFill/>
        </p:spPr>
        <p:txBody>
          <a:bodyPr wrap="none" rtlCol="0">
            <a:spAutoFit/>
          </a:bodyPr>
          <a:lstStyle/>
          <a:p>
            <a:r>
              <a:rPr lang="en-US" b="1" dirty="0" err="1" smtClean="0">
                <a:solidFill>
                  <a:srgbClr val="00B050"/>
                </a:solidFill>
              </a:rPr>
              <a:t>OntoES</a:t>
            </a:r>
            <a:endParaRPr lang="en-US" b="1" dirty="0">
              <a:solidFill>
                <a:srgbClr val="00B050"/>
              </a:solidFill>
            </a:endParaRPr>
          </a:p>
        </p:txBody>
      </p:sp>
      <p:cxnSp>
        <p:nvCxnSpPr>
          <p:cNvPr id="25" name="Straight Connector 24"/>
          <p:cNvCxnSpPr>
            <a:stCxn id="6" idx="3"/>
          </p:cNvCxnSpPr>
          <p:nvPr/>
        </p:nvCxnSpPr>
        <p:spPr>
          <a:xfrm>
            <a:off x="2531636" y="3952965"/>
            <a:ext cx="744964" cy="84763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0800000" flipV="1">
            <a:off x="3276600" y="4724400"/>
            <a:ext cx="1600200" cy="762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2895600" y="4800600"/>
            <a:ext cx="381000" cy="381000"/>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OntoSoar</a:t>
            </a:r>
            <a:r>
              <a:rPr lang="en-US" dirty="0" smtClean="0"/>
              <a:t> </a:t>
            </a:r>
            <a:r>
              <a:rPr lang="en-US" sz="2000" dirty="0" smtClean="0"/>
              <a:t>(Peter Lindes, Deryle Lonsdale)</a:t>
            </a:r>
            <a:endParaRPr lang="en-US" sz="2000" dirty="0"/>
          </a:p>
        </p:txBody>
      </p:sp>
      <p:sp>
        <p:nvSpPr>
          <p:cNvPr id="3" name="Footer Placeholder 2"/>
          <p:cNvSpPr>
            <a:spLocks noGrp="1"/>
          </p:cNvSpPr>
          <p:nvPr>
            <p:ph type="ftr" sz="quarter" idx="11"/>
          </p:nvPr>
        </p:nvSpPr>
        <p:spPr/>
        <p:txBody>
          <a:bodyPr/>
          <a:lstStyle/>
          <a:p>
            <a:r>
              <a:rPr lang="en-US" smtClean="0"/>
              <a:t>BYU CS Colloquium</a:t>
            </a:r>
            <a:endParaRPr lang="en-US"/>
          </a:p>
        </p:txBody>
      </p:sp>
      <p:sp>
        <p:nvSpPr>
          <p:cNvPr id="4" name="Slide Number Placeholder 3"/>
          <p:cNvSpPr>
            <a:spLocks noGrp="1"/>
          </p:cNvSpPr>
          <p:nvPr>
            <p:ph type="sldNum" sz="quarter" idx="12"/>
          </p:nvPr>
        </p:nvSpPr>
        <p:spPr/>
        <p:txBody>
          <a:bodyPr/>
          <a:lstStyle/>
          <a:p>
            <a:fld id="{53EFF4EF-0227-4244-97D0-C24F74FEC9C8}" type="slidenum">
              <a:rPr lang="en-US" smtClean="0"/>
              <a:pPr/>
              <a:t>38</a:t>
            </a:fld>
            <a:endParaRPr lang="en-US"/>
          </a:p>
        </p:txBody>
      </p:sp>
      <p:pic>
        <p:nvPicPr>
          <p:cNvPr id="53249" name="Picture 1" descr="C:\Documents and Settings\David W. Embley\My Documents\WoK\ER13.keynote\Keynote\Presentation\EmmaGobleTextSnippet.PNG"/>
          <p:cNvPicPr>
            <a:picLocks noChangeAspect="1" noChangeArrowheads="1"/>
          </p:cNvPicPr>
          <p:nvPr/>
        </p:nvPicPr>
        <p:blipFill>
          <a:blip r:embed="rId3" cstate="print"/>
          <a:srcRect/>
          <a:stretch>
            <a:fillRect/>
          </a:stretch>
        </p:blipFill>
        <p:spPr bwMode="auto">
          <a:xfrm>
            <a:off x="381000" y="1447800"/>
            <a:ext cx="8470232" cy="1676400"/>
          </a:xfrm>
          <a:prstGeom prst="rect">
            <a:avLst/>
          </a:prstGeom>
          <a:noFill/>
        </p:spPr>
      </p:pic>
      <p:sp>
        <p:nvSpPr>
          <p:cNvPr id="8" name="Oval 7"/>
          <p:cNvSpPr/>
          <p:nvPr/>
        </p:nvSpPr>
        <p:spPr>
          <a:xfrm>
            <a:off x="228600" y="1779270"/>
            <a:ext cx="2590800" cy="201930"/>
          </a:xfrm>
          <a:prstGeom prst="ellipse">
            <a:avLst/>
          </a:prstGeom>
          <a:solidFill>
            <a:srgbClr val="FF0000">
              <a:alpha val="2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28600" y="2388870"/>
            <a:ext cx="1447800" cy="182880"/>
          </a:xfrm>
          <a:prstGeom prst="ellipse">
            <a:avLst/>
          </a:prstGeom>
          <a:solidFill>
            <a:srgbClr val="FF0000">
              <a:alpha val="2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990600" y="2617470"/>
            <a:ext cx="457200" cy="144780"/>
          </a:xfrm>
          <a:prstGeom prst="ellipse">
            <a:avLst/>
          </a:prstGeom>
          <a:solidFill>
            <a:srgbClr val="FF0000">
              <a:alpha val="2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47691" y="3810000"/>
            <a:ext cx="2736850" cy="19589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Oval 4"/>
          <p:cNvSpPr/>
          <p:nvPr/>
        </p:nvSpPr>
        <p:spPr>
          <a:xfrm>
            <a:off x="2743200" y="3733800"/>
            <a:ext cx="3581400" cy="685800"/>
          </a:xfrm>
          <a:prstGeom prst="ellipse">
            <a:avLst/>
          </a:prstGeom>
          <a:solidFill>
            <a:srgbClr val="FF0000">
              <a:alpha val="2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819400" y="1779270"/>
            <a:ext cx="1981200" cy="228600"/>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221480" y="2571750"/>
            <a:ext cx="2514600" cy="247650"/>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048000" y="5105400"/>
            <a:ext cx="1447800" cy="663580"/>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410200" y="1727835"/>
            <a:ext cx="5105400" cy="280036"/>
          </a:xfrm>
          <a:prstGeom prst="ellipse">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137195" y="1676399"/>
            <a:ext cx="24765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5"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057400" y="1981201"/>
            <a:ext cx="6278880" cy="2324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2181224" y="1981199"/>
            <a:ext cx="2476500" cy="3048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6" name="Picture 4"/>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523999" y="2785110"/>
            <a:ext cx="3638550" cy="2400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7345679" y="2579369"/>
            <a:ext cx="1341121" cy="2286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2181224" y="2676525"/>
            <a:ext cx="24765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060995" y="2552701"/>
            <a:ext cx="2476500" cy="266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8" name="Picture 6"/>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4468906" y="5029200"/>
            <a:ext cx="17145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3" name="Date Placeholder 22"/>
          <p:cNvSpPr>
            <a:spLocks noGrp="1"/>
          </p:cNvSpPr>
          <p:nvPr>
            <p:ph type="dt" sz="half" idx="10"/>
          </p:nvPr>
        </p:nvSpPr>
        <p:spPr/>
        <p:txBody>
          <a:bodyPr/>
          <a:lstStyle/>
          <a:p>
            <a:fld id="{D1A90BD0-9BAD-400A-9529-FFE3AB0E7314}" type="datetime1">
              <a:rPr lang="en-US" smtClean="0"/>
              <a:pPr/>
              <a:t>3/20/2014</a:t>
            </a:fld>
            <a:endParaRPr lang="en-US"/>
          </a:p>
        </p:txBody>
      </p:sp>
    </p:spTree>
    <p:extLst>
      <p:ext uri="{BB962C8B-B14F-4D97-AF65-F5344CB8AC3E}">
        <p14:creationId xmlns="" xmlns:p14="http://schemas.microsoft.com/office/powerpoint/2010/main" val="19324796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BYU CS Colloquium</a:t>
            </a:r>
            <a:endParaRPr lang="en-US"/>
          </a:p>
        </p:txBody>
      </p:sp>
      <p:sp>
        <p:nvSpPr>
          <p:cNvPr id="4" name="Slide Number Placeholder 3"/>
          <p:cNvSpPr>
            <a:spLocks noGrp="1"/>
          </p:cNvSpPr>
          <p:nvPr>
            <p:ph type="sldNum" sz="quarter" idx="12"/>
          </p:nvPr>
        </p:nvSpPr>
        <p:spPr/>
        <p:txBody>
          <a:bodyPr/>
          <a:lstStyle/>
          <a:p>
            <a:fld id="{53EFF4EF-0227-4244-97D0-C24F74FEC9C8}" type="slidenum">
              <a:rPr lang="en-US" smtClean="0"/>
              <a:pPr/>
              <a:t>39</a:t>
            </a:fld>
            <a:endParaRPr lang="en-US"/>
          </a:p>
        </p:txBody>
      </p:sp>
      <p:pic>
        <p:nvPicPr>
          <p:cNvPr id="921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410444" y="1570549"/>
            <a:ext cx="2467463" cy="17647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712242" y="1868134"/>
            <a:ext cx="4060727" cy="1169551"/>
          </a:xfrm>
          <a:prstGeom prst="rect">
            <a:avLst/>
          </a:prstGeom>
          <a:noFill/>
        </p:spPr>
        <p:txBody>
          <a:bodyPr wrap="none" rtlCol="0">
            <a:spAutoFit/>
          </a:bodyPr>
          <a:lstStyle/>
          <a:p>
            <a:r>
              <a:rPr lang="en-US" sz="1400" dirty="0" smtClean="0"/>
              <a:t>+---------------------------------</a:t>
            </a:r>
            <a:r>
              <a:rPr lang="en-US" sz="1400" dirty="0" err="1" smtClean="0"/>
              <a:t>Xp</a:t>
            </a:r>
            <a:r>
              <a:rPr lang="en-US" sz="1400" dirty="0" smtClean="0"/>
              <a:t>------------------------------+</a:t>
            </a:r>
          </a:p>
          <a:p>
            <a:r>
              <a:rPr lang="en-US" sz="1400" dirty="0" smtClean="0"/>
              <a:t>|                   +--------</a:t>
            </a:r>
            <a:r>
              <a:rPr lang="en-US" sz="1400" dirty="0" err="1" smtClean="0"/>
              <a:t>Ost</a:t>
            </a:r>
            <a:r>
              <a:rPr lang="en-US" sz="1400" dirty="0" smtClean="0"/>
              <a:t>--------+            +-----</a:t>
            </a:r>
            <a:r>
              <a:rPr lang="en-US" sz="1400" dirty="0" err="1" smtClean="0"/>
              <a:t>Js</a:t>
            </a:r>
            <a:r>
              <a:rPr lang="en-US" sz="1400" dirty="0" smtClean="0"/>
              <a:t>-----+     |</a:t>
            </a:r>
          </a:p>
          <a:p>
            <a:r>
              <a:rPr lang="en-US" sz="1400" dirty="0" smtClean="0"/>
              <a:t>+-</a:t>
            </a:r>
            <a:r>
              <a:rPr lang="en-US" sz="1400" dirty="0" err="1" smtClean="0"/>
              <a:t>Wd</a:t>
            </a:r>
            <a:r>
              <a:rPr lang="en-US" sz="1400" dirty="0" smtClean="0"/>
              <a:t>-+-</a:t>
            </a:r>
            <a:r>
              <a:rPr lang="en-US" sz="1400" dirty="0" err="1" smtClean="0"/>
              <a:t>Ss</a:t>
            </a:r>
            <a:r>
              <a:rPr lang="en-US" sz="1400" dirty="0" smtClean="0"/>
              <a:t>-+          +-----A-----+--</a:t>
            </a:r>
            <a:r>
              <a:rPr lang="en-US" sz="1400" dirty="0" err="1" smtClean="0"/>
              <a:t>Mp</a:t>
            </a:r>
            <a:r>
              <a:rPr lang="en-US" sz="1400" dirty="0" smtClean="0"/>
              <a:t>---+  +---DG--+     |</a:t>
            </a:r>
          </a:p>
          <a:p>
            <a:r>
              <a:rPr lang="en-US" sz="1400" dirty="0" smtClean="0"/>
              <a:t>|         |       |         |                |             |   |             |     |</a:t>
            </a:r>
          </a:p>
          <a:p>
            <a:r>
              <a:rPr lang="en-US" sz="1400" dirty="0" smtClean="0"/>
              <a:t>^ Emma </a:t>
            </a:r>
            <a:r>
              <a:rPr lang="en-US" sz="1400" dirty="0" err="1" smtClean="0"/>
              <a:t>was.v</a:t>
            </a:r>
            <a:r>
              <a:rPr lang="en-US" sz="1400" dirty="0" smtClean="0"/>
              <a:t> </a:t>
            </a:r>
            <a:r>
              <a:rPr lang="en-US" sz="1400" dirty="0" err="1" smtClean="0"/>
              <a:t>official.a</a:t>
            </a:r>
            <a:r>
              <a:rPr lang="en-US" sz="1400" dirty="0" smtClean="0"/>
              <a:t> </a:t>
            </a:r>
            <a:r>
              <a:rPr lang="en-US" sz="1400" dirty="0" err="1" smtClean="0"/>
              <a:t>historian.n</a:t>
            </a:r>
            <a:r>
              <a:rPr lang="en-US" sz="1400" dirty="0" smtClean="0"/>
              <a:t> of the NYCDAR .</a:t>
            </a:r>
            <a:endParaRPr lang="en-US" sz="1400" dirty="0"/>
          </a:p>
        </p:txBody>
      </p:sp>
      <p:sp>
        <p:nvSpPr>
          <p:cNvPr id="17" name="TextBox 16"/>
          <p:cNvSpPr txBox="1"/>
          <p:nvPr/>
        </p:nvSpPr>
        <p:spPr>
          <a:xfrm>
            <a:off x="1784666" y="4095700"/>
            <a:ext cx="1254959" cy="1169551"/>
          </a:xfrm>
          <a:prstGeom prst="rect">
            <a:avLst/>
          </a:prstGeom>
          <a:noFill/>
        </p:spPr>
        <p:txBody>
          <a:bodyPr wrap="none" rtlCol="0">
            <a:spAutoFit/>
          </a:bodyPr>
          <a:lstStyle/>
          <a:p>
            <a:r>
              <a:rPr lang="en-US" sz="1400" dirty="0" smtClean="0"/>
              <a:t>“of”(x1,x2)</a:t>
            </a:r>
          </a:p>
          <a:p>
            <a:r>
              <a:rPr lang="en-US" sz="1400" dirty="0" smtClean="0"/>
              <a:t>“NYCDAR”(x2)</a:t>
            </a:r>
          </a:p>
          <a:p>
            <a:r>
              <a:rPr lang="en-US" sz="1400" dirty="0" smtClean="0"/>
              <a:t>“Emma”(x1)</a:t>
            </a:r>
          </a:p>
          <a:p>
            <a:r>
              <a:rPr lang="en-US" sz="1400" dirty="0" smtClean="0"/>
              <a:t>“historian”(x1)</a:t>
            </a:r>
          </a:p>
          <a:p>
            <a:r>
              <a:rPr lang="en-US" sz="1400" dirty="0" smtClean="0"/>
              <a:t>“official”(x1)</a:t>
            </a:r>
            <a:endParaRPr lang="en-US" sz="1400" dirty="0"/>
          </a:p>
        </p:txBody>
      </p:sp>
      <p:sp>
        <p:nvSpPr>
          <p:cNvPr id="20" name="TextBox 19"/>
          <p:cNvSpPr txBox="1"/>
          <p:nvPr/>
        </p:nvSpPr>
        <p:spPr>
          <a:xfrm>
            <a:off x="5823683" y="4251148"/>
            <a:ext cx="2173224" cy="954107"/>
          </a:xfrm>
          <a:prstGeom prst="rect">
            <a:avLst/>
          </a:prstGeom>
          <a:noFill/>
        </p:spPr>
        <p:txBody>
          <a:bodyPr wrap="none" rtlCol="0">
            <a:spAutoFit/>
          </a:bodyPr>
          <a:lstStyle/>
          <a:p>
            <a:r>
              <a:rPr lang="en-US" sz="1400" dirty="0" smtClean="0"/>
              <a:t>Name(“Emma”)</a:t>
            </a:r>
          </a:p>
          <a:p>
            <a:r>
              <a:rPr lang="en-US" sz="1400" dirty="0"/>
              <a:t>Officer(“historian</a:t>
            </a:r>
            <a:r>
              <a:rPr lang="en-US" sz="1400" dirty="0" smtClean="0"/>
              <a:t>”)</a:t>
            </a:r>
            <a:endParaRPr lang="en-US" sz="1400" dirty="0"/>
          </a:p>
          <a:p>
            <a:r>
              <a:rPr lang="en-US" sz="1400" dirty="0" smtClean="0"/>
              <a:t>Organization(“NYCDAR”)</a:t>
            </a:r>
          </a:p>
          <a:p>
            <a:r>
              <a:rPr lang="en-US" sz="1400" dirty="0" smtClean="0"/>
              <a:t>Person–Name(y1,“Emma”) </a:t>
            </a:r>
          </a:p>
        </p:txBody>
      </p:sp>
      <p:cxnSp>
        <p:nvCxnSpPr>
          <p:cNvPr id="24" name="Straight Connector 23"/>
          <p:cNvCxnSpPr/>
          <p:nvPr/>
        </p:nvCxnSpPr>
        <p:spPr>
          <a:xfrm flipH="1">
            <a:off x="2412145" y="4405037"/>
            <a:ext cx="4060373" cy="2754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412145" y="4680475"/>
            <a:ext cx="4804443" cy="3663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687036" y="4473388"/>
            <a:ext cx="4241949" cy="3406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16" name="Straight Connector 9215"/>
          <p:cNvCxnSpPr/>
          <p:nvPr/>
        </p:nvCxnSpPr>
        <p:spPr>
          <a:xfrm flipV="1">
            <a:off x="2687036" y="4643717"/>
            <a:ext cx="3785482" cy="243776"/>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219" name="Straight Connector 9218"/>
          <p:cNvCxnSpPr/>
          <p:nvPr/>
        </p:nvCxnSpPr>
        <p:spPr>
          <a:xfrm flipV="1">
            <a:off x="2268071" y="3953436"/>
            <a:ext cx="144074" cy="215152"/>
          </a:xfrm>
          <a:prstGeom prst="line">
            <a:avLst/>
          </a:prstGeom>
        </p:spPr>
        <p:style>
          <a:lnRef idx="1">
            <a:schemeClr val="accent1"/>
          </a:lnRef>
          <a:fillRef idx="0">
            <a:schemeClr val="accent1"/>
          </a:fillRef>
          <a:effectRef idx="0">
            <a:schemeClr val="accent1"/>
          </a:effectRef>
          <a:fontRef idx="minor">
            <a:schemeClr val="tx1"/>
          </a:fontRef>
        </p:style>
      </p:cxnSp>
      <p:cxnSp>
        <p:nvCxnSpPr>
          <p:cNvPr id="9225" name="Straight Connector 9224"/>
          <p:cNvCxnSpPr/>
          <p:nvPr/>
        </p:nvCxnSpPr>
        <p:spPr>
          <a:xfrm>
            <a:off x="2412145" y="3953436"/>
            <a:ext cx="71079" cy="215152"/>
          </a:xfrm>
          <a:prstGeom prst="line">
            <a:avLst/>
          </a:prstGeom>
        </p:spPr>
        <p:style>
          <a:lnRef idx="1">
            <a:schemeClr val="accent1"/>
          </a:lnRef>
          <a:fillRef idx="0">
            <a:schemeClr val="accent1"/>
          </a:fillRef>
          <a:effectRef idx="0">
            <a:schemeClr val="accent1"/>
          </a:effectRef>
          <a:fontRef idx="minor">
            <a:schemeClr val="tx1"/>
          </a:fontRef>
        </p:style>
      </p:cxnSp>
      <p:cxnSp>
        <p:nvCxnSpPr>
          <p:cNvPr id="9227" name="Straight Connector 9226"/>
          <p:cNvCxnSpPr/>
          <p:nvPr/>
        </p:nvCxnSpPr>
        <p:spPr>
          <a:xfrm flipV="1">
            <a:off x="2687036" y="5089371"/>
            <a:ext cx="539741" cy="38441"/>
          </a:xfrm>
          <a:prstGeom prst="line">
            <a:avLst/>
          </a:prstGeom>
        </p:spPr>
        <p:style>
          <a:lnRef idx="1">
            <a:schemeClr val="accent1"/>
          </a:lnRef>
          <a:fillRef idx="0">
            <a:schemeClr val="accent1"/>
          </a:fillRef>
          <a:effectRef idx="0">
            <a:schemeClr val="accent1"/>
          </a:effectRef>
          <a:fontRef idx="minor">
            <a:schemeClr val="tx1"/>
          </a:fontRef>
        </p:style>
      </p:cxnSp>
      <p:cxnSp>
        <p:nvCxnSpPr>
          <p:cNvPr id="9229" name="Straight Connector 9228"/>
          <p:cNvCxnSpPr/>
          <p:nvPr/>
        </p:nvCxnSpPr>
        <p:spPr>
          <a:xfrm flipH="1" flipV="1">
            <a:off x="2841812" y="4975413"/>
            <a:ext cx="384965" cy="113958"/>
          </a:xfrm>
          <a:prstGeom prst="line">
            <a:avLst/>
          </a:prstGeom>
        </p:spPr>
        <p:style>
          <a:lnRef idx="1">
            <a:schemeClr val="accent1"/>
          </a:lnRef>
          <a:fillRef idx="0">
            <a:schemeClr val="accent1"/>
          </a:fillRef>
          <a:effectRef idx="0">
            <a:schemeClr val="accent1"/>
          </a:effectRef>
          <a:fontRef idx="minor">
            <a:schemeClr val="tx1"/>
          </a:fontRef>
        </p:style>
      </p:cxnSp>
      <p:cxnSp>
        <p:nvCxnSpPr>
          <p:cNvPr id="9231" name="Straight Connector 9230"/>
          <p:cNvCxnSpPr/>
          <p:nvPr/>
        </p:nvCxnSpPr>
        <p:spPr>
          <a:xfrm flipH="1" flipV="1">
            <a:off x="2687036" y="4728201"/>
            <a:ext cx="539741" cy="361170"/>
          </a:xfrm>
          <a:prstGeom prst="line">
            <a:avLst/>
          </a:prstGeom>
        </p:spPr>
        <p:style>
          <a:lnRef idx="1">
            <a:schemeClr val="accent1"/>
          </a:lnRef>
          <a:fillRef idx="0">
            <a:schemeClr val="accent1"/>
          </a:fillRef>
          <a:effectRef idx="0">
            <a:schemeClr val="accent1"/>
          </a:effectRef>
          <a:fontRef idx="minor">
            <a:schemeClr val="tx1"/>
          </a:fontRef>
        </p:style>
      </p:cxnSp>
      <p:sp>
        <p:nvSpPr>
          <p:cNvPr id="9234" name="TextBox 9233"/>
          <p:cNvSpPr txBox="1"/>
          <p:nvPr/>
        </p:nvSpPr>
        <p:spPr>
          <a:xfrm>
            <a:off x="6647623" y="3584104"/>
            <a:ext cx="868956" cy="369332"/>
          </a:xfrm>
          <a:prstGeom prst="rect">
            <a:avLst/>
          </a:prstGeom>
          <a:noFill/>
        </p:spPr>
        <p:txBody>
          <a:bodyPr wrap="none" rtlCol="0">
            <a:spAutoFit/>
          </a:bodyPr>
          <a:lstStyle/>
          <a:p>
            <a:r>
              <a:rPr lang="en-US" dirty="0" err="1" smtClean="0">
                <a:solidFill>
                  <a:srgbClr val="00B050"/>
                </a:solidFill>
              </a:rPr>
              <a:t>OntoES</a:t>
            </a:r>
            <a:endParaRPr lang="en-US" dirty="0">
              <a:solidFill>
                <a:srgbClr val="00B050"/>
              </a:solidFill>
            </a:endParaRPr>
          </a:p>
        </p:txBody>
      </p:sp>
      <p:sp>
        <p:nvSpPr>
          <p:cNvPr id="9235" name="TextBox 9234"/>
          <p:cNvSpPr txBox="1"/>
          <p:nvPr/>
        </p:nvSpPr>
        <p:spPr>
          <a:xfrm>
            <a:off x="1676400" y="3276600"/>
            <a:ext cx="603050" cy="369332"/>
          </a:xfrm>
          <a:prstGeom prst="rect">
            <a:avLst/>
          </a:prstGeom>
          <a:noFill/>
        </p:spPr>
        <p:txBody>
          <a:bodyPr wrap="none" rtlCol="0">
            <a:spAutoFit/>
          </a:bodyPr>
          <a:lstStyle/>
          <a:p>
            <a:r>
              <a:rPr lang="en-US" dirty="0" smtClean="0">
                <a:solidFill>
                  <a:srgbClr val="00B050"/>
                </a:solidFill>
              </a:rPr>
              <a:t>Soar</a:t>
            </a:r>
            <a:endParaRPr lang="en-US" dirty="0">
              <a:solidFill>
                <a:srgbClr val="00B050"/>
              </a:solidFill>
            </a:endParaRPr>
          </a:p>
        </p:txBody>
      </p:sp>
      <p:sp>
        <p:nvSpPr>
          <p:cNvPr id="9239" name="TextBox 9238"/>
          <p:cNvSpPr txBox="1"/>
          <p:nvPr/>
        </p:nvSpPr>
        <p:spPr>
          <a:xfrm>
            <a:off x="1636109" y="5804275"/>
            <a:ext cx="5861476" cy="369332"/>
          </a:xfrm>
          <a:prstGeom prst="rect">
            <a:avLst/>
          </a:prstGeom>
          <a:noFill/>
        </p:spPr>
        <p:txBody>
          <a:bodyPr wrap="none" rtlCol="0">
            <a:spAutoFit/>
          </a:bodyPr>
          <a:lstStyle/>
          <a:p>
            <a:r>
              <a:rPr lang="en-US" dirty="0" smtClean="0"/>
              <a:t>Person-Officer-Organization(y1,“official </a:t>
            </a:r>
            <a:r>
              <a:rPr lang="en-US" dirty="0" err="1" smtClean="0"/>
              <a:t>historian”,“NYCDAR</a:t>
            </a:r>
            <a:r>
              <a:rPr lang="en-US" dirty="0" smtClean="0"/>
              <a:t>”)</a:t>
            </a:r>
          </a:p>
        </p:txBody>
      </p:sp>
      <p:sp>
        <p:nvSpPr>
          <p:cNvPr id="25" name="Date Placeholder 24"/>
          <p:cNvSpPr>
            <a:spLocks noGrp="1"/>
          </p:cNvSpPr>
          <p:nvPr>
            <p:ph type="dt" sz="half" idx="10"/>
          </p:nvPr>
        </p:nvSpPr>
        <p:spPr/>
        <p:txBody>
          <a:bodyPr/>
          <a:lstStyle/>
          <a:p>
            <a:fld id="{5D480ED4-6DCD-4361-80DC-9C649F34B60E}" type="datetime1">
              <a:rPr lang="en-US" smtClean="0"/>
              <a:pPr/>
              <a:t>3/20/2014</a:t>
            </a:fld>
            <a:endParaRPr lang="en-US"/>
          </a:p>
        </p:txBody>
      </p:sp>
      <p:cxnSp>
        <p:nvCxnSpPr>
          <p:cNvPr id="27" name="Straight Connector 26"/>
          <p:cNvCxnSpPr/>
          <p:nvPr/>
        </p:nvCxnSpPr>
        <p:spPr>
          <a:xfrm rot="5400000">
            <a:off x="6287294" y="3847306"/>
            <a:ext cx="685800" cy="1588"/>
          </a:xfrm>
          <a:prstGeom prst="line">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4077494" y="5371306"/>
            <a:ext cx="685800" cy="1588"/>
          </a:xfrm>
          <a:prstGeom prst="line">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2020094" y="3466306"/>
            <a:ext cx="685800" cy="1588"/>
          </a:xfrm>
          <a:prstGeom prst="line">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412145" y="3953436"/>
            <a:ext cx="330460" cy="451601"/>
          </a:xfrm>
          <a:prstGeom prst="line">
            <a:avLst/>
          </a:prstGeom>
        </p:spPr>
        <p:style>
          <a:lnRef idx="1">
            <a:schemeClr val="accent1"/>
          </a:lnRef>
          <a:fillRef idx="0">
            <a:schemeClr val="accent1"/>
          </a:fillRef>
          <a:effectRef idx="0">
            <a:schemeClr val="accent1"/>
          </a:effectRef>
          <a:fontRef idx="minor">
            <a:schemeClr val="tx1"/>
          </a:fontRef>
        </p:style>
      </p:cxnSp>
      <p:sp>
        <p:nvSpPr>
          <p:cNvPr id="31" name="Title 30"/>
          <p:cNvSpPr>
            <a:spLocks noGrp="1"/>
          </p:cNvSpPr>
          <p:nvPr>
            <p:ph type="title"/>
          </p:nvPr>
        </p:nvSpPr>
        <p:spPr/>
        <p:txBody>
          <a:bodyPr>
            <a:normAutofit/>
          </a:bodyPr>
          <a:lstStyle/>
          <a:p>
            <a:r>
              <a:rPr lang="en-US" dirty="0" err="1" smtClean="0"/>
              <a:t>OntoSoar</a:t>
            </a:r>
            <a:r>
              <a:rPr lang="en-US" dirty="0" smtClean="0"/>
              <a:t> </a:t>
            </a:r>
            <a:r>
              <a:rPr lang="en-US" sz="2000" dirty="0" smtClean="0"/>
              <a:t>(Peter Lindes, Deryle Lonsdale)</a:t>
            </a:r>
            <a:endParaRPr lang="en-US" sz="2000" dirty="0"/>
          </a:p>
        </p:txBody>
      </p:sp>
    </p:spTree>
    <p:extLst>
      <p:ext uri="{BB962C8B-B14F-4D97-AF65-F5344CB8AC3E}">
        <p14:creationId xmlns="" xmlns:p14="http://schemas.microsoft.com/office/powerpoint/2010/main" val="427715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2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2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2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2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2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2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Field Capture: Blur Detection</a:t>
            </a:r>
            <a:endParaRPr lang="en-US" dirty="0"/>
          </a:p>
        </p:txBody>
      </p:sp>
      <p:sp>
        <p:nvSpPr>
          <p:cNvPr id="2" name="Slide Number Placeholder 1"/>
          <p:cNvSpPr>
            <a:spLocks noGrp="1"/>
          </p:cNvSpPr>
          <p:nvPr>
            <p:ph type="sldNum" sz="quarter" idx="12"/>
          </p:nvPr>
        </p:nvSpPr>
        <p:spPr/>
        <p:txBody>
          <a:bodyPr/>
          <a:lstStyle/>
          <a:p>
            <a:fld id="{2EDA66DD-F550-4B42-B0FD-23E3F66362FA}" type="slidenum">
              <a:rPr lang="en-US" smtClean="0"/>
              <a:pPr/>
              <a:t>4</a:t>
            </a:fld>
            <a:endParaRPr lang="en-US" dirty="0"/>
          </a:p>
        </p:txBody>
      </p:sp>
      <p:sp>
        <p:nvSpPr>
          <p:cNvPr id="7" name="Text Placeholder 3"/>
          <p:cNvSpPr txBox="1">
            <a:spLocks/>
          </p:cNvSpPr>
          <p:nvPr/>
        </p:nvSpPr>
        <p:spPr>
          <a:xfrm>
            <a:off x="315753" y="1752600"/>
            <a:ext cx="2743200" cy="548640"/>
          </a:xfrm>
          <a:prstGeom prst="rect">
            <a:avLst/>
          </a:prstGeom>
          <a:solidFill>
            <a:schemeClr val="accent1"/>
          </a:solidFill>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smtClean="0"/>
              <a:t>Sharp/Focused</a:t>
            </a:r>
            <a:endParaRPr lang="en-US" dirty="0"/>
          </a:p>
        </p:txBody>
      </p:sp>
      <p:pic>
        <p:nvPicPr>
          <p:cNvPr id="8" name="Content Placeholder 13" descr="PassExample.PNG"/>
          <p:cNvPicPr>
            <a:picLocks noChangeAspect="1"/>
          </p:cNvPicPr>
          <p:nvPr/>
        </p:nvPicPr>
        <p:blipFill>
          <a:blip r:embed="rId2" cstate="print"/>
          <a:stretch>
            <a:fillRect/>
          </a:stretch>
        </p:blipFill>
        <p:spPr>
          <a:xfrm>
            <a:off x="315753" y="2531860"/>
            <a:ext cx="2805747" cy="2497340"/>
          </a:xfrm>
          <a:prstGeom prst="rect">
            <a:avLst/>
          </a:prstGeom>
        </p:spPr>
      </p:pic>
      <p:pic>
        <p:nvPicPr>
          <p:cNvPr id="9" name="Content Placeholder 15" descr="BlurExample.PNG"/>
          <p:cNvPicPr>
            <a:picLocks noChangeAspect="1"/>
          </p:cNvPicPr>
          <p:nvPr/>
        </p:nvPicPr>
        <p:blipFill>
          <a:blip r:embed="rId3" cstate="print"/>
          <a:stretch>
            <a:fillRect/>
          </a:stretch>
        </p:blipFill>
        <p:spPr>
          <a:xfrm>
            <a:off x="6106953" y="2514600"/>
            <a:ext cx="2797429" cy="2519151"/>
          </a:xfrm>
          <a:prstGeom prst="rect">
            <a:avLst/>
          </a:prstGeom>
        </p:spPr>
      </p:pic>
      <p:pic>
        <p:nvPicPr>
          <p:cNvPr id="10" name="Picture 9" descr="oofExample.PNG"/>
          <p:cNvPicPr>
            <a:picLocks noChangeAspect="1"/>
          </p:cNvPicPr>
          <p:nvPr/>
        </p:nvPicPr>
        <p:blipFill>
          <a:blip r:embed="rId4" cstate="print"/>
          <a:stretch>
            <a:fillRect/>
          </a:stretch>
        </p:blipFill>
        <p:spPr>
          <a:xfrm>
            <a:off x="3211353" y="2514600"/>
            <a:ext cx="2770061" cy="2514600"/>
          </a:xfrm>
          <a:prstGeom prst="rect">
            <a:avLst/>
          </a:prstGeom>
        </p:spPr>
      </p:pic>
      <p:sp>
        <p:nvSpPr>
          <p:cNvPr id="11" name="Text Placeholder 3"/>
          <p:cNvSpPr txBox="1">
            <a:spLocks/>
          </p:cNvSpPr>
          <p:nvPr/>
        </p:nvSpPr>
        <p:spPr>
          <a:xfrm>
            <a:off x="3439953" y="1752600"/>
            <a:ext cx="2362199" cy="548640"/>
          </a:xfrm>
          <a:prstGeom prst="rect">
            <a:avLst/>
          </a:prstGeom>
          <a:solidFill>
            <a:schemeClr val="accent1"/>
          </a:solidFill>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smtClean="0"/>
              <a:t>Out of Focus</a:t>
            </a:r>
            <a:endParaRPr lang="en-US" dirty="0"/>
          </a:p>
        </p:txBody>
      </p:sp>
      <p:sp>
        <p:nvSpPr>
          <p:cNvPr id="12" name="Text Placeholder 3"/>
          <p:cNvSpPr txBox="1">
            <a:spLocks/>
          </p:cNvSpPr>
          <p:nvPr/>
        </p:nvSpPr>
        <p:spPr>
          <a:xfrm>
            <a:off x="6183153" y="1752600"/>
            <a:ext cx="2590800" cy="548640"/>
          </a:xfrm>
          <a:prstGeom prst="rect">
            <a:avLst/>
          </a:prstGeom>
          <a:solidFill>
            <a:schemeClr val="accent1"/>
          </a:solidFill>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smtClean="0"/>
              <a:t>Motion Blur</a:t>
            </a:r>
            <a:endParaRPr lang="en-US" dirty="0"/>
          </a:p>
        </p:txBody>
      </p:sp>
    </p:spTree>
    <p:extLst>
      <p:ext uri="{BB962C8B-B14F-4D97-AF65-F5344CB8AC3E}">
        <p14:creationId xmlns="" xmlns:p14="http://schemas.microsoft.com/office/powerpoint/2010/main" val="28322158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GreenFIE</a:t>
            </a:r>
            <a:r>
              <a:rPr lang="en-US" dirty="0" smtClean="0"/>
              <a:t>-HD</a:t>
            </a:r>
            <a:r>
              <a:rPr lang="en-US" baseline="30000" dirty="0" smtClean="0"/>
              <a:t>++</a:t>
            </a:r>
            <a:endParaRPr lang="en-US" baseline="30000" dirty="0"/>
          </a:p>
        </p:txBody>
      </p:sp>
      <p:sp>
        <p:nvSpPr>
          <p:cNvPr id="4" name="Slide Number Placeholder 3"/>
          <p:cNvSpPr>
            <a:spLocks noGrp="1"/>
          </p:cNvSpPr>
          <p:nvPr>
            <p:ph type="sldNum" sz="quarter" idx="12"/>
          </p:nvPr>
        </p:nvSpPr>
        <p:spPr/>
        <p:txBody>
          <a:bodyPr/>
          <a:lstStyle/>
          <a:p>
            <a:fld id="{2EDA66DD-F550-4B42-B0FD-23E3F66362FA}" type="slidenum">
              <a:rPr lang="en-US" smtClean="0"/>
              <a:pPr/>
              <a:t>40</a:t>
            </a:fld>
            <a:endParaRPr lang="en-US"/>
          </a:p>
        </p:txBody>
      </p:sp>
      <p:sp>
        <p:nvSpPr>
          <p:cNvPr id="6" name="TextBox 5"/>
          <p:cNvSpPr txBox="1"/>
          <p:nvPr/>
        </p:nvSpPr>
        <p:spPr>
          <a:xfrm>
            <a:off x="1424355" y="1917412"/>
            <a:ext cx="1924886" cy="2554545"/>
          </a:xfrm>
          <a:prstGeom prst="rect">
            <a:avLst/>
          </a:prstGeom>
          <a:noFill/>
        </p:spPr>
        <p:txBody>
          <a:bodyPr wrap="none" rtlCol="0">
            <a:spAutoFit/>
          </a:bodyPr>
          <a:lstStyle/>
          <a:p>
            <a:r>
              <a:rPr lang="en-US" sz="3200" dirty="0" err="1" smtClean="0"/>
              <a:t>FROntIER</a:t>
            </a:r>
            <a:endParaRPr lang="en-US" sz="3200" dirty="0" smtClean="0"/>
          </a:p>
          <a:p>
            <a:endParaRPr lang="en-US" sz="3200" dirty="0"/>
          </a:p>
          <a:p>
            <a:r>
              <a:rPr lang="en-US" sz="3200" dirty="0" err="1" smtClean="0"/>
              <a:t>ListReader</a:t>
            </a:r>
            <a:endParaRPr lang="en-US" sz="3200" dirty="0" smtClean="0"/>
          </a:p>
          <a:p>
            <a:endParaRPr lang="en-US" sz="3200" dirty="0"/>
          </a:p>
          <a:p>
            <a:r>
              <a:rPr lang="en-US" sz="3200" dirty="0" err="1" smtClean="0"/>
              <a:t>OntoSoar</a:t>
            </a:r>
            <a:endParaRPr lang="en-US" sz="3200" dirty="0"/>
          </a:p>
        </p:txBody>
      </p:sp>
      <p:sp>
        <p:nvSpPr>
          <p:cNvPr id="7" name="TextBox 6"/>
          <p:cNvSpPr txBox="1"/>
          <p:nvPr/>
        </p:nvSpPr>
        <p:spPr>
          <a:xfrm>
            <a:off x="5158155" y="2902296"/>
            <a:ext cx="2333716" cy="584775"/>
          </a:xfrm>
          <a:prstGeom prst="rect">
            <a:avLst/>
          </a:prstGeom>
          <a:noFill/>
        </p:spPr>
        <p:txBody>
          <a:bodyPr wrap="none" rtlCol="0">
            <a:spAutoFit/>
          </a:bodyPr>
          <a:lstStyle/>
          <a:p>
            <a:r>
              <a:rPr lang="en-US" sz="3200" dirty="0" err="1" smtClean="0"/>
              <a:t>GreenFIE</a:t>
            </a:r>
            <a:r>
              <a:rPr lang="en-US" sz="3200" dirty="0" smtClean="0"/>
              <a:t>-HD</a:t>
            </a:r>
            <a:endParaRPr lang="en-US" sz="3200" dirty="0"/>
          </a:p>
        </p:txBody>
      </p:sp>
      <p:sp>
        <p:nvSpPr>
          <p:cNvPr id="8" name="TextBox 7"/>
          <p:cNvSpPr txBox="1"/>
          <p:nvPr/>
        </p:nvSpPr>
        <p:spPr>
          <a:xfrm>
            <a:off x="3733800" y="4343400"/>
            <a:ext cx="1828800" cy="707886"/>
          </a:xfrm>
          <a:prstGeom prst="rect">
            <a:avLst/>
          </a:prstGeom>
          <a:noFill/>
        </p:spPr>
        <p:txBody>
          <a:bodyPr wrap="square" rtlCol="0">
            <a:spAutoFit/>
          </a:bodyPr>
          <a:lstStyle/>
          <a:p>
            <a:r>
              <a:rPr lang="en-US" sz="2000" b="1" dirty="0" smtClean="0">
                <a:solidFill>
                  <a:srgbClr val="00B050"/>
                </a:solidFill>
              </a:rPr>
              <a:t>Ever learning &amp; improving</a:t>
            </a:r>
            <a:endParaRPr lang="en-US" sz="2000" b="1" dirty="0">
              <a:solidFill>
                <a:srgbClr val="00B050"/>
              </a:solidFill>
            </a:endParaRPr>
          </a:p>
        </p:txBody>
      </p:sp>
      <p:sp>
        <p:nvSpPr>
          <p:cNvPr id="9" name="TextBox 8"/>
          <p:cNvSpPr txBox="1"/>
          <p:nvPr/>
        </p:nvSpPr>
        <p:spPr>
          <a:xfrm>
            <a:off x="3481755" y="2298412"/>
            <a:ext cx="572593" cy="1569660"/>
          </a:xfrm>
          <a:prstGeom prst="rect">
            <a:avLst/>
          </a:prstGeom>
          <a:noFill/>
        </p:spPr>
        <p:txBody>
          <a:bodyPr wrap="none" rtlCol="0">
            <a:spAutoFit/>
          </a:bodyPr>
          <a:lstStyle/>
          <a:p>
            <a:r>
              <a:rPr lang="en-US" sz="9600" dirty="0" smtClean="0">
                <a:solidFill>
                  <a:srgbClr val="00B050"/>
                </a:solidFill>
              </a:rPr>
              <a:t>}</a:t>
            </a:r>
            <a:endParaRPr lang="en-US" sz="9600" dirty="0">
              <a:solidFill>
                <a:srgbClr val="00B050"/>
              </a:solidFill>
            </a:endParaRPr>
          </a:p>
        </p:txBody>
      </p:sp>
      <p:sp>
        <p:nvSpPr>
          <p:cNvPr id="10" name="Right Arrow 9"/>
          <p:cNvSpPr/>
          <p:nvPr/>
        </p:nvSpPr>
        <p:spPr>
          <a:xfrm>
            <a:off x="4206748" y="2984212"/>
            <a:ext cx="951407" cy="368588"/>
          </a:xfrm>
          <a:prstGeom prst="rightArrow">
            <a:avLst>
              <a:gd name="adj1" fmla="val 39213"/>
              <a:gd name="adj2" fmla="val 74269"/>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rved Down Arrow 12"/>
          <p:cNvSpPr/>
          <p:nvPr/>
        </p:nvSpPr>
        <p:spPr>
          <a:xfrm rot="9703206">
            <a:off x="2910254" y="4192876"/>
            <a:ext cx="3505200" cy="1295400"/>
          </a:xfrm>
          <a:prstGeom prst="curved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 xmlns:p14="http://schemas.microsoft.com/office/powerpoint/2010/main" val="23848442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219200"/>
            <a:ext cx="8153400" cy="4893647"/>
          </a:xfrm>
          <a:prstGeom prst="rect">
            <a:avLst/>
          </a:prstGeom>
          <a:noFill/>
        </p:spPr>
        <p:txBody>
          <a:bodyPr wrap="square" rtlCol="0">
            <a:spAutoFit/>
          </a:bodyPr>
          <a:lstStyle/>
          <a:p>
            <a:r>
              <a:rPr lang="en-US" sz="2400" dirty="0" smtClean="0"/>
              <a:t>Strategic Planning</a:t>
            </a:r>
            <a:endParaRPr lang="en-US" sz="2400" dirty="0"/>
          </a:p>
          <a:p>
            <a:r>
              <a:rPr lang="en-US" sz="2400" dirty="0" smtClean="0"/>
              <a:t>     Field Negotiations</a:t>
            </a:r>
            <a:endParaRPr lang="en-US" sz="2400" dirty="0"/>
          </a:p>
          <a:p>
            <a:r>
              <a:rPr lang="en-US" sz="2400" dirty="0" smtClean="0"/>
              <a:t>          Field </a:t>
            </a:r>
            <a:r>
              <a:rPr lang="en-US" sz="2400" dirty="0"/>
              <a:t>Capture</a:t>
            </a:r>
          </a:p>
          <a:p>
            <a:r>
              <a:rPr lang="en-US" sz="2400" dirty="0" smtClean="0"/>
              <a:t>               HQ </a:t>
            </a:r>
            <a:r>
              <a:rPr lang="en-US" sz="2400" dirty="0"/>
              <a:t>Image &amp; Metadata Ingest</a:t>
            </a:r>
          </a:p>
          <a:p>
            <a:r>
              <a:rPr lang="en-US" sz="2400" dirty="0" smtClean="0"/>
              <a:t>                    Image Auditing</a:t>
            </a:r>
          </a:p>
          <a:p>
            <a:r>
              <a:rPr lang="en-US" sz="2400" dirty="0"/>
              <a:t> </a:t>
            </a:r>
            <a:r>
              <a:rPr lang="en-US" sz="2400" dirty="0" smtClean="0"/>
              <a:t>                        Cataloging</a:t>
            </a:r>
            <a:endParaRPr lang="en-US" sz="2400" dirty="0"/>
          </a:p>
          <a:p>
            <a:r>
              <a:rPr lang="en-US" sz="2400" dirty="0"/>
              <a:t> </a:t>
            </a:r>
            <a:r>
              <a:rPr lang="en-US" sz="2400" dirty="0" smtClean="0"/>
              <a:t>                             Collection Treatment</a:t>
            </a:r>
          </a:p>
          <a:p>
            <a:r>
              <a:rPr lang="en-US" sz="2400" dirty="0"/>
              <a:t> </a:t>
            </a:r>
            <a:r>
              <a:rPr lang="en-US" sz="2400" dirty="0" smtClean="0"/>
              <a:t>                                  </a:t>
            </a:r>
            <a:r>
              <a:rPr lang="en-US" sz="2400" dirty="0" err="1" smtClean="0"/>
              <a:t>Waypointing</a:t>
            </a:r>
            <a:endParaRPr lang="en-US" sz="2400" dirty="0" smtClean="0"/>
          </a:p>
          <a:p>
            <a:r>
              <a:rPr lang="en-US" sz="2400" dirty="0"/>
              <a:t> </a:t>
            </a:r>
            <a:r>
              <a:rPr lang="en-US" sz="2400" dirty="0" smtClean="0"/>
              <a:t>                                       Book Scanning</a:t>
            </a:r>
            <a:endParaRPr lang="en-US" sz="2400" dirty="0"/>
          </a:p>
          <a:p>
            <a:r>
              <a:rPr lang="en-US" sz="2400" dirty="0"/>
              <a:t> </a:t>
            </a:r>
            <a:r>
              <a:rPr lang="en-US" sz="2400" dirty="0" smtClean="0"/>
              <a:t>                                            Oral </a:t>
            </a:r>
            <a:r>
              <a:rPr lang="en-US" sz="2400" dirty="0"/>
              <a:t>History </a:t>
            </a:r>
            <a:r>
              <a:rPr lang="en-US" sz="2400" dirty="0" smtClean="0"/>
              <a:t>Recording</a:t>
            </a:r>
            <a:endParaRPr lang="en-US" sz="2400" dirty="0"/>
          </a:p>
          <a:p>
            <a:r>
              <a:rPr lang="en-US" sz="2400" dirty="0"/>
              <a:t> </a:t>
            </a:r>
            <a:r>
              <a:rPr lang="en-US" sz="2400" dirty="0" smtClean="0"/>
              <a:t>                                                 Indexing</a:t>
            </a:r>
            <a:endParaRPr lang="en-US" sz="2400" dirty="0"/>
          </a:p>
          <a:p>
            <a:r>
              <a:rPr lang="en-US" sz="2400" dirty="0" smtClean="0"/>
              <a:t>                                                       Post-Processing/Quality Control</a:t>
            </a:r>
            <a:endParaRPr lang="en-US" sz="2400" dirty="0"/>
          </a:p>
          <a:p>
            <a:r>
              <a:rPr lang="en-US" sz="2400" dirty="0"/>
              <a:t> </a:t>
            </a:r>
            <a:r>
              <a:rPr lang="en-US" sz="2400" dirty="0" smtClean="0"/>
              <a:t>                                                           Load </a:t>
            </a:r>
            <a:r>
              <a:rPr lang="en-US" sz="2400" dirty="0"/>
              <a:t>to Search Engine, Publish</a:t>
            </a:r>
          </a:p>
        </p:txBody>
      </p:sp>
      <p:sp>
        <p:nvSpPr>
          <p:cNvPr id="2" name="Title 1"/>
          <p:cNvSpPr>
            <a:spLocks noGrp="1"/>
          </p:cNvSpPr>
          <p:nvPr>
            <p:ph type="title"/>
          </p:nvPr>
        </p:nvSpPr>
        <p:spPr>
          <a:xfrm>
            <a:off x="457200" y="127000"/>
            <a:ext cx="8229600" cy="1143000"/>
          </a:xfrm>
        </p:spPr>
        <p:txBody>
          <a:bodyPr/>
          <a:lstStyle/>
          <a:p>
            <a:r>
              <a:rPr lang="en-US" dirty="0" smtClean="0"/>
              <a:t>Research Wish List</a:t>
            </a:r>
            <a:endParaRPr lang="en-US" dirty="0"/>
          </a:p>
        </p:txBody>
      </p:sp>
      <p:sp>
        <p:nvSpPr>
          <p:cNvPr id="3" name="Slide Number Placeholder 2"/>
          <p:cNvSpPr>
            <a:spLocks noGrp="1"/>
          </p:cNvSpPr>
          <p:nvPr>
            <p:ph type="sldNum" sz="quarter" idx="12"/>
          </p:nvPr>
        </p:nvSpPr>
        <p:spPr/>
        <p:txBody>
          <a:bodyPr/>
          <a:lstStyle/>
          <a:p>
            <a:fld id="{2EDA66DD-F550-4B42-B0FD-23E3F66362FA}" type="slidenum">
              <a:rPr lang="en-US" smtClean="0"/>
              <a:pPr/>
              <a:t>41</a:t>
            </a:fld>
            <a:endParaRPr lang="en-US"/>
          </a:p>
        </p:txBody>
      </p:sp>
      <p:sp>
        <p:nvSpPr>
          <p:cNvPr id="6" name="TextBox 5"/>
          <p:cNvSpPr txBox="1"/>
          <p:nvPr/>
        </p:nvSpPr>
        <p:spPr>
          <a:xfrm>
            <a:off x="5943600" y="2441378"/>
            <a:ext cx="2743200" cy="1015663"/>
          </a:xfrm>
          <a:prstGeom prst="rect">
            <a:avLst/>
          </a:prstGeom>
          <a:noFill/>
        </p:spPr>
        <p:txBody>
          <a:bodyPr wrap="square" rtlCol="0">
            <a:spAutoFit/>
          </a:bodyPr>
          <a:lstStyle/>
          <a:p>
            <a:r>
              <a:rPr lang="en-US" sz="2000" dirty="0" smtClean="0">
                <a:solidFill>
                  <a:srgbClr val="FF0000"/>
                </a:solidFill>
              </a:rPr>
              <a:t>OCR alignment with images across fonts and typesetting layouts</a:t>
            </a:r>
          </a:p>
        </p:txBody>
      </p:sp>
      <p:cxnSp>
        <p:nvCxnSpPr>
          <p:cNvPr id="8" name="Straight Connector 7"/>
          <p:cNvCxnSpPr/>
          <p:nvPr/>
        </p:nvCxnSpPr>
        <p:spPr>
          <a:xfrm flipV="1">
            <a:off x="5486400" y="3457041"/>
            <a:ext cx="990600" cy="79179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320801" y="5245288"/>
            <a:ext cx="2184399" cy="707886"/>
          </a:xfrm>
          <a:prstGeom prst="rect">
            <a:avLst/>
          </a:prstGeom>
          <a:noFill/>
        </p:spPr>
        <p:txBody>
          <a:bodyPr wrap="square" rtlCol="0">
            <a:spAutoFit/>
          </a:bodyPr>
          <a:lstStyle/>
          <a:p>
            <a:r>
              <a:rPr lang="en-US" sz="2000" dirty="0" smtClean="0">
                <a:solidFill>
                  <a:srgbClr val="FF0000"/>
                </a:solidFill>
              </a:rPr>
              <a:t>Semantic OCR error correction</a:t>
            </a:r>
            <a:endParaRPr lang="en-US" sz="2000" dirty="0">
              <a:solidFill>
                <a:srgbClr val="FF0000"/>
              </a:solidFill>
            </a:endParaRPr>
          </a:p>
        </p:txBody>
      </p:sp>
      <p:cxnSp>
        <p:nvCxnSpPr>
          <p:cNvPr id="16" name="Straight Connector 15"/>
          <p:cNvCxnSpPr/>
          <p:nvPr/>
        </p:nvCxnSpPr>
        <p:spPr>
          <a:xfrm flipV="1">
            <a:off x="3136901" y="5218331"/>
            <a:ext cx="1130299" cy="32316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28600" y="3810000"/>
            <a:ext cx="2590801" cy="1323439"/>
          </a:xfrm>
          <a:prstGeom prst="rect">
            <a:avLst/>
          </a:prstGeom>
          <a:noFill/>
        </p:spPr>
        <p:txBody>
          <a:bodyPr wrap="square" rtlCol="0">
            <a:spAutoFit/>
          </a:bodyPr>
          <a:lstStyle/>
          <a:p>
            <a:r>
              <a:rPr lang="en-US" sz="2000" dirty="0" smtClean="0">
                <a:solidFill>
                  <a:srgbClr val="FF0000"/>
                </a:solidFill>
              </a:rPr>
              <a:t>Automated extraction from filled-in forms, tables and </a:t>
            </a:r>
            <a:r>
              <a:rPr lang="en-US" sz="2000" dirty="0" err="1" smtClean="0">
                <a:solidFill>
                  <a:srgbClr val="FF0000"/>
                </a:solidFill>
              </a:rPr>
              <a:t>ahnentafel</a:t>
            </a:r>
            <a:r>
              <a:rPr lang="en-US" sz="2000" dirty="0" smtClean="0">
                <a:solidFill>
                  <a:srgbClr val="FF0000"/>
                </a:solidFill>
              </a:rPr>
              <a:t> templates</a:t>
            </a:r>
            <a:endParaRPr lang="en-US" sz="2000" dirty="0">
              <a:solidFill>
                <a:srgbClr val="FF0000"/>
              </a:solidFill>
            </a:endParaRPr>
          </a:p>
        </p:txBody>
      </p:sp>
      <p:cxnSp>
        <p:nvCxnSpPr>
          <p:cNvPr id="22" name="Straight Connector 21"/>
          <p:cNvCxnSpPr/>
          <p:nvPr/>
        </p:nvCxnSpPr>
        <p:spPr>
          <a:xfrm>
            <a:off x="2743200" y="4367480"/>
            <a:ext cx="1524000" cy="66172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flipV="1">
            <a:off x="5181600" y="3200400"/>
            <a:ext cx="685800" cy="304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486400" y="3429001"/>
            <a:ext cx="1600200" cy="160019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743200" y="4343400"/>
            <a:ext cx="838200"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flipH="1" flipV="1">
            <a:off x="2743200" y="3810000"/>
            <a:ext cx="533400" cy="5334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2494802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219200"/>
            <a:ext cx="8153400" cy="4893647"/>
          </a:xfrm>
          <a:prstGeom prst="rect">
            <a:avLst/>
          </a:prstGeom>
          <a:noFill/>
        </p:spPr>
        <p:txBody>
          <a:bodyPr wrap="square" rtlCol="0">
            <a:spAutoFit/>
          </a:bodyPr>
          <a:lstStyle/>
          <a:p>
            <a:r>
              <a:rPr lang="en-US" sz="2400" dirty="0" smtClean="0"/>
              <a:t>Strategic Planning</a:t>
            </a:r>
            <a:endParaRPr lang="en-US" sz="2400" dirty="0"/>
          </a:p>
          <a:p>
            <a:r>
              <a:rPr lang="en-US" sz="2400" dirty="0" smtClean="0"/>
              <a:t>     Field Negotiations</a:t>
            </a:r>
            <a:endParaRPr lang="en-US" sz="2400" dirty="0"/>
          </a:p>
          <a:p>
            <a:r>
              <a:rPr lang="en-US" sz="2400" dirty="0" smtClean="0"/>
              <a:t>          Field </a:t>
            </a:r>
            <a:r>
              <a:rPr lang="en-US" sz="2400" dirty="0"/>
              <a:t>Capture</a:t>
            </a:r>
          </a:p>
          <a:p>
            <a:r>
              <a:rPr lang="en-US" sz="2400" dirty="0" smtClean="0"/>
              <a:t>               HQ </a:t>
            </a:r>
            <a:r>
              <a:rPr lang="en-US" sz="2400" dirty="0"/>
              <a:t>Image &amp; Metadata Ingest</a:t>
            </a:r>
          </a:p>
          <a:p>
            <a:r>
              <a:rPr lang="en-US" sz="2400" dirty="0" smtClean="0"/>
              <a:t>                    Image Auditing</a:t>
            </a:r>
          </a:p>
          <a:p>
            <a:r>
              <a:rPr lang="en-US" sz="2400" dirty="0"/>
              <a:t> </a:t>
            </a:r>
            <a:r>
              <a:rPr lang="en-US" sz="2400" dirty="0" smtClean="0"/>
              <a:t>                        Cataloging</a:t>
            </a:r>
            <a:endParaRPr lang="en-US" sz="2400" dirty="0"/>
          </a:p>
          <a:p>
            <a:r>
              <a:rPr lang="en-US" sz="2400" dirty="0"/>
              <a:t> </a:t>
            </a:r>
            <a:r>
              <a:rPr lang="en-US" sz="2400" dirty="0" smtClean="0"/>
              <a:t>                             Collection Treatment</a:t>
            </a:r>
          </a:p>
          <a:p>
            <a:r>
              <a:rPr lang="en-US" sz="2400" dirty="0"/>
              <a:t> </a:t>
            </a:r>
            <a:r>
              <a:rPr lang="en-US" sz="2400" dirty="0" smtClean="0"/>
              <a:t>                                  </a:t>
            </a:r>
            <a:r>
              <a:rPr lang="en-US" sz="2400" dirty="0" err="1" smtClean="0"/>
              <a:t>Waypointing</a:t>
            </a:r>
            <a:endParaRPr lang="en-US" sz="2400" dirty="0" smtClean="0"/>
          </a:p>
          <a:p>
            <a:r>
              <a:rPr lang="en-US" sz="2400" dirty="0"/>
              <a:t> </a:t>
            </a:r>
            <a:r>
              <a:rPr lang="en-US" sz="2400" dirty="0" smtClean="0"/>
              <a:t>                                       Book Scanning</a:t>
            </a:r>
            <a:endParaRPr lang="en-US" sz="2400" dirty="0"/>
          </a:p>
          <a:p>
            <a:r>
              <a:rPr lang="en-US" sz="2400" dirty="0"/>
              <a:t> </a:t>
            </a:r>
            <a:r>
              <a:rPr lang="en-US" sz="2400" dirty="0" smtClean="0"/>
              <a:t>                                            Oral </a:t>
            </a:r>
            <a:r>
              <a:rPr lang="en-US" sz="2400" dirty="0"/>
              <a:t>History </a:t>
            </a:r>
            <a:r>
              <a:rPr lang="en-US" sz="2400" dirty="0" smtClean="0"/>
              <a:t>Recording</a:t>
            </a:r>
            <a:endParaRPr lang="en-US" sz="2400" dirty="0"/>
          </a:p>
          <a:p>
            <a:r>
              <a:rPr lang="en-US" sz="2400" dirty="0"/>
              <a:t> </a:t>
            </a:r>
            <a:r>
              <a:rPr lang="en-US" sz="2400" dirty="0" smtClean="0"/>
              <a:t>                                                 Indexing</a:t>
            </a:r>
            <a:endParaRPr lang="en-US" sz="2400" dirty="0"/>
          </a:p>
          <a:p>
            <a:r>
              <a:rPr lang="en-US" sz="2400" dirty="0" smtClean="0"/>
              <a:t>                                                       Post-Processing/Quality Control</a:t>
            </a:r>
            <a:endParaRPr lang="en-US" sz="2400" dirty="0"/>
          </a:p>
          <a:p>
            <a:r>
              <a:rPr lang="en-US" sz="2400" dirty="0"/>
              <a:t> </a:t>
            </a:r>
            <a:r>
              <a:rPr lang="en-US" sz="2400" dirty="0" smtClean="0"/>
              <a:t>                                                           Load </a:t>
            </a:r>
            <a:r>
              <a:rPr lang="en-US" sz="2400" dirty="0"/>
              <a:t>to Search Engine, Publish</a:t>
            </a:r>
          </a:p>
        </p:txBody>
      </p:sp>
      <p:sp>
        <p:nvSpPr>
          <p:cNvPr id="2" name="Title 1"/>
          <p:cNvSpPr>
            <a:spLocks noGrp="1"/>
          </p:cNvSpPr>
          <p:nvPr>
            <p:ph type="title"/>
          </p:nvPr>
        </p:nvSpPr>
        <p:spPr>
          <a:xfrm>
            <a:off x="457200" y="127000"/>
            <a:ext cx="8229600" cy="1143000"/>
          </a:xfrm>
        </p:spPr>
        <p:txBody>
          <a:bodyPr/>
          <a:lstStyle/>
          <a:p>
            <a:r>
              <a:rPr lang="en-US" dirty="0" smtClean="0"/>
              <a:t>Research Wish List </a:t>
            </a:r>
            <a:r>
              <a:rPr lang="en-US" sz="2000" dirty="0" smtClean="0"/>
              <a:t>(Jake </a:t>
            </a:r>
            <a:r>
              <a:rPr lang="en-US" sz="2000" dirty="0" err="1" smtClean="0"/>
              <a:t>Gehring</a:t>
            </a:r>
            <a:r>
              <a:rPr lang="en-US" sz="2000" dirty="0" smtClean="0"/>
              <a:t>)</a:t>
            </a:r>
            <a:endParaRPr lang="en-US" dirty="0"/>
          </a:p>
        </p:txBody>
      </p:sp>
      <p:sp>
        <p:nvSpPr>
          <p:cNvPr id="3" name="Slide Number Placeholder 2"/>
          <p:cNvSpPr>
            <a:spLocks noGrp="1"/>
          </p:cNvSpPr>
          <p:nvPr>
            <p:ph type="sldNum" sz="quarter" idx="12"/>
          </p:nvPr>
        </p:nvSpPr>
        <p:spPr/>
        <p:txBody>
          <a:bodyPr/>
          <a:lstStyle/>
          <a:p>
            <a:fld id="{2EDA66DD-F550-4B42-B0FD-23E3F66362FA}" type="slidenum">
              <a:rPr lang="en-US" smtClean="0"/>
              <a:pPr/>
              <a:t>42</a:t>
            </a:fld>
            <a:endParaRPr lang="en-US"/>
          </a:p>
        </p:txBody>
      </p:sp>
      <p:sp>
        <p:nvSpPr>
          <p:cNvPr id="6" name="TextBox 5"/>
          <p:cNvSpPr txBox="1"/>
          <p:nvPr/>
        </p:nvSpPr>
        <p:spPr>
          <a:xfrm>
            <a:off x="6273801" y="2133600"/>
            <a:ext cx="2514599" cy="1015663"/>
          </a:xfrm>
          <a:prstGeom prst="rect">
            <a:avLst/>
          </a:prstGeom>
          <a:noFill/>
        </p:spPr>
        <p:txBody>
          <a:bodyPr wrap="square" rtlCol="0">
            <a:spAutoFit/>
          </a:bodyPr>
          <a:lstStyle/>
          <a:p>
            <a:r>
              <a:rPr lang="en-US" sz="2000" dirty="0" smtClean="0">
                <a:solidFill>
                  <a:srgbClr val="FF0000"/>
                </a:solidFill>
              </a:rPr>
              <a:t>Facial recognition based on labeled faces in other photos </a:t>
            </a:r>
          </a:p>
        </p:txBody>
      </p:sp>
      <p:cxnSp>
        <p:nvCxnSpPr>
          <p:cNvPr id="8" name="Straight Connector 7"/>
          <p:cNvCxnSpPr/>
          <p:nvPr/>
        </p:nvCxnSpPr>
        <p:spPr>
          <a:xfrm flipV="1">
            <a:off x="5486400" y="3149264"/>
            <a:ext cx="1600200" cy="109956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92200" y="5245288"/>
            <a:ext cx="2184399" cy="707886"/>
          </a:xfrm>
          <a:prstGeom prst="rect">
            <a:avLst/>
          </a:prstGeom>
          <a:noFill/>
        </p:spPr>
        <p:txBody>
          <a:bodyPr wrap="square" rtlCol="0">
            <a:spAutoFit/>
          </a:bodyPr>
          <a:lstStyle/>
          <a:p>
            <a:r>
              <a:rPr lang="en-US" sz="2000" dirty="0" smtClean="0">
                <a:solidFill>
                  <a:srgbClr val="FF0000"/>
                </a:solidFill>
              </a:rPr>
              <a:t>Snippet indexing on mobile devices</a:t>
            </a:r>
            <a:endParaRPr lang="en-US" sz="2000" dirty="0">
              <a:solidFill>
                <a:srgbClr val="FF0000"/>
              </a:solidFill>
            </a:endParaRPr>
          </a:p>
        </p:txBody>
      </p:sp>
      <p:cxnSp>
        <p:nvCxnSpPr>
          <p:cNvPr id="16" name="Straight Connector 15"/>
          <p:cNvCxnSpPr/>
          <p:nvPr/>
        </p:nvCxnSpPr>
        <p:spPr>
          <a:xfrm flipV="1">
            <a:off x="3136901" y="5218331"/>
            <a:ext cx="1130299" cy="32316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33400" y="4248833"/>
            <a:ext cx="2590801" cy="707886"/>
          </a:xfrm>
          <a:prstGeom prst="rect">
            <a:avLst/>
          </a:prstGeom>
          <a:noFill/>
        </p:spPr>
        <p:txBody>
          <a:bodyPr wrap="square" rtlCol="0">
            <a:spAutoFit/>
          </a:bodyPr>
          <a:lstStyle/>
          <a:p>
            <a:r>
              <a:rPr lang="en-US" sz="2000" dirty="0" smtClean="0">
                <a:solidFill>
                  <a:srgbClr val="FF0000"/>
                </a:solidFill>
              </a:rPr>
              <a:t>Social/collaborative indexing environments</a:t>
            </a:r>
            <a:endParaRPr lang="en-US" sz="2000" dirty="0">
              <a:solidFill>
                <a:srgbClr val="FF0000"/>
              </a:solidFill>
            </a:endParaRPr>
          </a:p>
        </p:txBody>
      </p:sp>
      <p:cxnSp>
        <p:nvCxnSpPr>
          <p:cNvPr id="22" name="Straight Connector 21"/>
          <p:cNvCxnSpPr/>
          <p:nvPr/>
        </p:nvCxnSpPr>
        <p:spPr>
          <a:xfrm>
            <a:off x="2895600" y="4571998"/>
            <a:ext cx="1371600" cy="45720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7834847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219200"/>
            <a:ext cx="8153400" cy="4893647"/>
          </a:xfrm>
          <a:prstGeom prst="rect">
            <a:avLst/>
          </a:prstGeom>
          <a:noFill/>
        </p:spPr>
        <p:txBody>
          <a:bodyPr wrap="square" rtlCol="0">
            <a:spAutoFit/>
          </a:bodyPr>
          <a:lstStyle/>
          <a:p>
            <a:r>
              <a:rPr lang="en-US" sz="2400" dirty="0" smtClean="0"/>
              <a:t>Strategic Planning</a:t>
            </a:r>
            <a:endParaRPr lang="en-US" sz="2400" dirty="0"/>
          </a:p>
          <a:p>
            <a:r>
              <a:rPr lang="en-US" sz="2400" dirty="0" smtClean="0"/>
              <a:t>     Field Negotiations</a:t>
            </a:r>
            <a:endParaRPr lang="en-US" sz="2400" dirty="0"/>
          </a:p>
          <a:p>
            <a:r>
              <a:rPr lang="en-US" sz="2400" dirty="0" smtClean="0"/>
              <a:t>          Field </a:t>
            </a:r>
            <a:r>
              <a:rPr lang="en-US" sz="2400" dirty="0"/>
              <a:t>Capture</a:t>
            </a:r>
          </a:p>
          <a:p>
            <a:r>
              <a:rPr lang="en-US" sz="2400" dirty="0" smtClean="0"/>
              <a:t>               HQ </a:t>
            </a:r>
            <a:r>
              <a:rPr lang="en-US" sz="2400" dirty="0"/>
              <a:t>Image &amp; Metadata Ingest</a:t>
            </a:r>
          </a:p>
          <a:p>
            <a:r>
              <a:rPr lang="en-US" sz="2400" dirty="0" smtClean="0"/>
              <a:t>                    Image Auditing</a:t>
            </a:r>
          </a:p>
          <a:p>
            <a:r>
              <a:rPr lang="en-US" sz="2400" dirty="0"/>
              <a:t> </a:t>
            </a:r>
            <a:r>
              <a:rPr lang="en-US" sz="2400" dirty="0" smtClean="0"/>
              <a:t>                        Cataloging</a:t>
            </a:r>
            <a:endParaRPr lang="en-US" sz="2400" dirty="0"/>
          </a:p>
          <a:p>
            <a:r>
              <a:rPr lang="en-US" sz="2400" dirty="0"/>
              <a:t> </a:t>
            </a:r>
            <a:r>
              <a:rPr lang="en-US" sz="2400" dirty="0" smtClean="0"/>
              <a:t>                             Collection Treatment</a:t>
            </a:r>
          </a:p>
          <a:p>
            <a:r>
              <a:rPr lang="en-US" sz="2400" dirty="0"/>
              <a:t> </a:t>
            </a:r>
            <a:r>
              <a:rPr lang="en-US" sz="2400" dirty="0" smtClean="0"/>
              <a:t>                                  </a:t>
            </a:r>
            <a:r>
              <a:rPr lang="en-US" sz="2400" dirty="0" err="1" smtClean="0"/>
              <a:t>Waypointing</a:t>
            </a:r>
            <a:endParaRPr lang="en-US" sz="2400" dirty="0" smtClean="0"/>
          </a:p>
          <a:p>
            <a:r>
              <a:rPr lang="en-US" sz="2400" dirty="0"/>
              <a:t> </a:t>
            </a:r>
            <a:r>
              <a:rPr lang="en-US" sz="2400" dirty="0" smtClean="0"/>
              <a:t>                                       Book Scanning</a:t>
            </a:r>
            <a:endParaRPr lang="en-US" sz="2400" dirty="0"/>
          </a:p>
          <a:p>
            <a:r>
              <a:rPr lang="en-US" sz="2400" dirty="0"/>
              <a:t> </a:t>
            </a:r>
            <a:r>
              <a:rPr lang="en-US" sz="2400" dirty="0" smtClean="0"/>
              <a:t>                                            Oral </a:t>
            </a:r>
            <a:r>
              <a:rPr lang="en-US" sz="2400" dirty="0"/>
              <a:t>History </a:t>
            </a:r>
            <a:r>
              <a:rPr lang="en-US" sz="2400" dirty="0" smtClean="0"/>
              <a:t>Recording</a:t>
            </a:r>
            <a:endParaRPr lang="en-US" sz="2400" dirty="0"/>
          </a:p>
          <a:p>
            <a:r>
              <a:rPr lang="en-US" sz="2400" dirty="0"/>
              <a:t> </a:t>
            </a:r>
            <a:r>
              <a:rPr lang="en-US" sz="2400" dirty="0" smtClean="0"/>
              <a:t>                                                 Indexing</a:t>
            </a:r>
            <a:endParaRPr lang="en-US" sz="2400" dirty="0"/>
          </a:p>
          <a:p>
            <a:r>
              <a:rPr lang="en-US" sz="2400" dirty="0" smtClean="0"/>
              <a:t>                                                       Post-Processing/Quality Control</a:t>
            </a:r>
            <a:endParaRPr lang="en-US" sz="2400" dirty="0"/>
          </a:p>
          <a:p>
            <a:r>
              <a:rPr lang="en-US" sz="2400" dirty="0"/>
              <a:t> </a:t>
            </a:r>
            <a:r>
              <a:rPr lang="en-US" sz="2400" dirty="0" smtClean="0"/>
              <a:t>                                                           Load </a:t>
            </a:r>
            <a:r>
              <a:rPr lang="en-US" sz="2400" dirty="0"/>
              <a:t>to Search Engine, Publish</a:t>
            </a:r>
          </a:p>
        </p:txBody>
      </p:sp>
      <p:sp>
        <p:nvSpPr>
          <p:cNvPr id="2" name="Title 1"/>
          <p:cNvSpPr>
            <a:spLocks noGrp="1"/>
          </p:cNvSpPr>
          <p:nvPr>
            <p:ph type="title"/>
          </p:nvPr>
        </p:nvSpPr>
        <p:spPr>
          <a:xfrm>
            <a:off x="457200" y="127000"/>
            <a:ext cx="8229600" cy="1143000"/>
          </a:xfrm>
        </p:spPr>
        <p:txBody>
          <a:bodyPr/>
          <a:lstStyle/>
          <a:p>
            <a:r>
              <a:rPr lang="en-US" dirty="0" smtClean="0"/>
              <a:t>Research Wish List </a:t>
            </a:r>
            <a:r>
              <a:rPr lang="en-US" sz="2000" dirty="0" smtClean="0"/>
              <a:t>(Jake </a:t>
            </a:r>
            <a:r>
              <a:rPr lang="en-US" sz="2000" dirty="0" err="1" smtClean="0"/>
              <a:t>Gehring</a:t>
            </a:r>
            <a:r>
              <a:rPr lang="en-US" sz="2000" dirty="0" smtClean="0"/>
              <a:t>)</a:t>
            </a:r>
            <a:endParaRPr lang="en-US" dirty="0"/>
          </a:p>
        </p:txBody>
      </p:sp>
      <p:sp>
        <p:nvSpPr>
          <p:cNvPr id="3" name="Slide Number Placeholder 2"/>
          <p:cNvSpPr>
            <a:spLocks noGrp="1"/>
          </p:cNvSpPr>
          <p:nvPr>
            <p:ph type="sldNum" sz="quarter" idx="12"/>
          </p:nvPr>
        </p:nvSpPr>
        <p:spPr/>
        <p:txBody>
          <a:bodyPr/>
          <a:lstStyle/>
          <a:p>
            <a:fld id="{2EDA66DD-F550-4B42-B0FD-23E3F66362FA}" type="slidenum">
              <a:rPr lang="en-US" smtClean="0"/>
              <a:pPr/>
              <a:t>43</a:t>
            </a:fld>
            <a:endParaRPr lang="en-US"/>
          </a:p>
        </p:txBody>
      </p:sp>
      <p:sp>
        <p:nvSpPr>
          <p:cNvPr id="6" name="TextBox 5"/>
          <p:cNvSpPr txBox="1"/>
          <p:nvPr/>
        </p:nvSpPr>
        <p:spPr>
          <a:xfrm>
            <a:off x="6273801" y="2133600"/>
            <a:ext cx="2514599" cy="1015663"/>
          </a:xfrm>
          <a:prstGeom prst="rect">
            <a:avLst/>
          </a:prstGeom>
          <a:noFill/>
        </p:spPr>
        <p:txBody>
          <a:bodyPr wrap="square" rtlCol="0">
            <a:spAutoFit/>
          </a:bodyPr>
          <a:lstStyle/>
          <a:p>
            <a:r>
              <a:rPr lang="en-US" sz="2000" dirty="0" smtClean="0">
                <a:solidFill>
                  <a:srgbClr val="FF0000"/>
                </a:solidFill>
              </a:rPr>
              <a:t>Extraction of lineage-linked data in register-style tables</a:t>
            </a:r>
          </a:p>
        </p:txBody>
      </p:sp>
      <p:cxnSp>
        <p:nvCxnSpPr>
          <p:cNvPr id="8" name="Straight Connector 7"/>
          <p:cNvCxnSpPr/>
          <p:nvPr/>
        </p:nvCxnSpPr>
        <p:spPr>
          <a:xfrm flipV="1">
            <a:off x="5562600" y="3149264"/>
            <a:ext cx="1524000" cy="119413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92200" y="5245288"/>
            <a:ext cx="2336800" cy="1015663"/>
          </a:xfrm>
          <a:prstGeom prst="rect">
            <a:avLst/>
          </a:prstGeom>
          <a:noFill/>
        </p:spPr>
        <p:txBody>
          <a:bodyPr wrap="square" rtlCol="0">
            <a:spAutoFit/>
          </a:bodyPr>
          <a:lstStyle/>
          <a:p>
            <a:r>
              <a:rPr lang="en-US" sz="2000" dirty="0" smtClean="0">
                <a:solidFill>
                  <a:srgbClr val="FF0000"/>
                </a:solidFill>
              </a:rPr>
              <a:t>Search results clustering based on kinship networks</a:t>
            </a:r>
            <a:endParaRPr lang="en-US" sz="2000" dirty="0">
              <a:solidFill>
                <a:srgbClr val="FF0000"/>
              </a:solidFill>
            </a:endParaRPr>
          </a:p>
        </p:txBody>
      </p:sp>
      <p:cxnSp>
        <p:nvCxnSpPr>
          <p:cNvPr id="16" name="Straight Connector 15"/>
          <p:cNvCxnSpPr/>
          <p:nvPr/>
        </p:nvCxnSpPr>
        <p:spPr>
          <a:xfrm>
            <a:off x="3276600" y="5704448"/>
            <a:ext cx="1638300" cy="16295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409700" y="4248833"/>
            <a:ext cx="1524000" cy="707886"/>
          </a:xfrm>
          <a:prstGeom prst="rect">
            <a:avLst/>
          </a:prstGeom>
          <a:noFill/>
        </p:spPr>
        <p:txBody>
          <a:bodyPr wrap="square" rtlCol="0">
            <a:spAutoFit/>
          </a:bodyPr>
          <a:lstStyle/>
          <a:p>
            <a:r>
              <a:rPr lang="en-US" sz="2000" dirty="0" smtClean="0">
                <a:solidFill>
                  <a:srgbClr val="FF0000"/>
                </a:solidFill>
              </a:rPr>
              <a:t>Handwriting recognition</a:t>
            </a:r>
            <a:endParaRPr lang="en-US" sz="2000" dirty="0">
              <a:solidFill>
                <a:srgbClr val="FF0000"/>
              </a:solidFill>
            </a:endParaRPr>
          </a:p>
        </p:txBody>
      </p:sp>
      <p:cxnSp>
        <p:nvCxnSpPr>
          <p:cNvPr id="22" name="Straight Connector 21"/>
          <p:cNvCxnSpPr/>
          <p:nvPr/>
        </p:nvCxnSpPr>
        <p:spPr>
          <a:xfrm>
            <a:off x="2895600" y="4571998"/>
            <a:ext cx="1371600" cy="45720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1360256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219200"/>
            <a:ext cx="8153400" cy="4893647"/>
          </a:xfrm>
          <a:prstGeom prst="rect">
            <a:avLst/>
          </a:prstGeom>
          <a:noFill/>
        </p:spPr>
        <p:txBody>
          <a:bodyPr wrap="square" rtlCol="0">
            <a:spAutoFit/>
          </a:bodyPr>
          <a:lstStyle/>
          <a:p>
            <a:r>
              <a:rPr lang="en-US" sz="2400" dirty="0" smtClean="0"/>
              <a:t>Strategic Planning</a:t>
            </a:r>
            <a:endParaRPr lang="en-US" sz="2400" dirty="0"/>
          </a:p>
          <a:p>
            <a:r>
              <a:rPr lang="en-US" sz="2400" dirty="0" smtClean="0"/>
              <a:t>     Field Negotiations</a:t>
            </a:r>
            <a:endParaRPr lang="en-US" sz="2400" dirty="0"/>
          </a:p>
          <a:p>
            <a:r>
              <a:rPr lang="en-US" sz="2400" dirty="0" smtClean="0"/>
              <a:t>          Field </a:t>
            </a:r>
            <a:r>
              <a:rPr lang="en-US" sz="2400" dirty="0"/>
              <a:t>Capture</a:t>
            </a:r>
          </a:p>
          <a:p>
            <a:r>
              <a:rPr lang="en-US" sz="2400" dirty="0" smtClean="0"/>
              <a:t>               HQ </a:t>
            </a:r>
            <a:r>
              <a:rPr lang="en-US" sz="2400" dirty="0"/>
              <a:t>Image &amp; Metadata Ingest</a:t>
            </a:r>
          </a:p>
          <a:p>
            <a:r>
              <a:rPr lang="en-US" sz="2400" dirty="0" smtClean="0"/>
              <a:t>                    Image Auditing</a:t>
            </a:r>
          </a:p>
          <a:p>
            <a:r>
              <a:rPr lang="en-US" sz="2400" dirty="0"/>
              <a:t> </a:t>
            </a:r>
            <a:r>
              <a:rPr lang="en-US" sz="2400" dirty="0" smtClean="0"/>
              <a:t>                        Cataloging</a:t>
            </a:r>
            <a:endParaRPr lang="en-US" sz="2400" dirty="0"/>
          </a:p>
          <a:p>
            <a:r>
              <a:rPr lang="en-US" sz="2400" dirty="0"/>
              <a:t> </a:t>
            </a:r>
            <a:r>
              <a:rPr lang="en-US" sz="2400" dirty="0" smtClean="0"/>
              <a:t>                             Collection Treatment</a:t>
            </a:r>
          </a:p>
          <a:p>
            <a:r>
              <a:rPr lang="en-US" sz="2400" dirty="0"/>
              <a:t> </a:t>
            </a:r>
            <a:r>
              <a:rPr lang="en-US" sz="2400" dirty="0" smtClean="0"/>
              <a:t>                                  </a:t>
            </a:r>
            <a:r>
              <a:rPr lang="en-US" sz="2400" dirty="0" err="1" smtClean="0"/>
              <a:t>Waypointing</a:t>
            </a:r>
            <a:endParaRPr lang="en-US" sz="2400" dirty="0" smtClean="0"/>
          </a:p>
          <a:p>
            <a:r>
              <a:rPr lang="en-US" sz="2400" dirty="0"/>
              <a:t> </a:t>
            </a:r>
            <a:r>
              <a:rPr lang="en-US" sz="2400" dirty="0" smtClean="0"/>
              <a:t>                                       Book Scanning</a:t>
            </a:r>
            <a:endParaRPr lang="en-US" sz="2400" dirty="0"/>
          </a:p>
          <a:p>
            <a:r>
              <a:rPr lang="en-US" sz="2400" dirty="0"/>
              <a:t> </a:t>
            </a:r>
            <a:r>
              <a:rPr lang="en-US" sz="2400" dirty="0" smtClean="0"/>
              <a:t>                                            Oral </a:t>
            </a:r>
            <a:r>
              <a:rPr lang="en-US" sz="2400" dirty="0"/>
              <a:t>History </a:t>
            </a:r>
            <a:r>
              <a:rPr lang="en-US" sz="2400" dirty="0" smtClean="0"/>
              <a:t>Recording</a:t>
            </a:r>
            <a:endParaRPr lang="en-US" sz="2400" dirty="0"/>
          </a:p>
          <a:p>
            <a:r>
              <a:rPr lang="en-US" sz="2400" dirty="0"/>
              <a:t> </a:t>
            </a:r>
            <a:r>
              <a:rPr lang="en-US" sz="2400" dirty="0" smtClean="0"/>
              <a:t>                                                 Indexing</a:t>
            </a:r>
            <a:endParaRPr lang="en-US" sz="2400" dirty="0"/>
          </a:p>
          <a:p>
            <a:r>
              <a:rPr lang="en-US" sz="2400" dirty="0" smtClean="0"/>
              <a:t>                                                       Post-Processing/Quality Control</a:t>
            </a:r>
            <a:endParaRPr lang="en-US" sz="2400" dirty="0"/>
          </a:p>
          <a:p>
            <a:r>
              <a:rPr lang="en-US" sz="2400" dirty="0"/>
              <a:t> </a:t>
            </a:r>
            <a:r>
              <a:rPr lang="en-US" sz="2400" dirty="0" smtClean="0"/>
              <a:t>                                                           Load </a:t>
            </a:r>
            <a:r>
              <a:rPr lang="en-US" sz="2400" dirty="0"/>
              <a:t>to Search Engine, Publish</a:t>
            </a:r>
          </a:p>
        </p:txBody>
      </p:sp>
      <p:sp>
        <p:nvSpPr>
          <p:cNvPr id="2" name="Title 1"/>
          <p:cNvSpPr>
            <a:spLocks noGrp="1"/>
          </p:cNvSpPr>
          <p:nvPr>
            <p:ph type="title"/>
          </p:nvPr>
        </p:nvSpPr>
        <p:spPr>
          <a:xfrm>
            <a:off x="457200" y="127000"/>
            <a:ext cx="8229600" cy="1143000"/>
          </a:xfrm>
        </p:spPr>
        <p:txBody>
          <a:bodyPr/>
          <a:lstStyle/>
          <a:p>
            <a:r>
              <a:rPr lang="en-US" dirty="0" smtClean="0"/>
              <a:t>Research Wish List </a:t>
            </a:r>
            <a:r>
              <a:rPr lang="en-US" sz="2000" dirty="0" smtClean="0"/>
              <a:t>(Jake </a:t>
            </a:r>
            <a:r>
              <a:rPr lang="en-US" sz="2000" dirty="0" err="1" smtClean="0"/>
              <a:t>Gehring</a:t>
            </a:r>
            <a:r>
              <a:rPr lang="en-US" sz="2000" dirty="0" smtClean="0"/>
              <a:t>)</a:t>
            </a:r>
            <a:endParaRPr lang="en-US" dirty="0"/>
          </a:p>
        </p:txBody>
      </p:sp>
      <p:sp>
        <p:nvSpPr>
          <p:cNvPr id="3" name="Slide Number Placeholder 2"/>
          <p:cNvSpPr>
            <a:spLocks noGrp="1"/>
          </p:cNvSpPr>
          <p:nvPr>
            <p:ph type="sldNum" sz="quarter" idx="12"/>
          </p:nvPr>
        </p:nvSpPr>
        <p:spPr/>
        <p:txBody>
          <a:bodyPr/>
          <a:lstStyle/>
          <a:p>
            <a:fld id="{2EDA66DD-F550-4B42-B0FD-23E3F66362FA}" type="slidenum">
              <a:rPr lang="en-US" smtClean="0"/>
              <a:pPr/>
              <a:t>44</a:t>
            </a:fld>
            <a:endParaRPr lang="en-US"/>
          </a:p>
        </p:txBody>
      </p:sp>
      <p:sp>
        <p:nvSpPr>
          <p:cNvPr id="6" name="TextBox 5"/>
          <p:cNvSpPr txBox="1"/>
          <p:nvPr/>
        </p:nvSpPr>
        <p:spPr>
          <a:xfrm>
            <a:off x="6273801" y="2133600"/>
            <a:ext cx="2514599" cy="707886"/>
          </a:xfrm>
          <a:prstGeom prst="rect">
            <a:avLst/>
          </a:prstGeom>
          <a:noFill/>
        </p:spPr>
        <p:txBody>
          <a:bodyPr wrap="square" rtlCol="0">
            <a:spAutoFit/>
          </a:bodyPr>
          <a:lstStyle/>
          <a:p>
            <a:r>
              <a:rPr lang="en-US" sz="2000" dirty="0" smtClean="0">
                <a:solidFill>
                  <a:srgbClr val="FF0000"/>
                </a:solidFill>
              </a:rPr>
              <a:t>Extraction of lineage-linked data from text</a:t>
            </a:r>
          </a:p>
        </p:txBody>
      </p:sp>
      <p:cxnSp>
        <p:nvCxnSpPr>
          <p:cNvPr id="8" name="Straight Connector 7"/>
          <p:cNvCxnSpPr/>
          <p:nvPr/>
        </p:nvCxnSpPr>
        <p:spPr>
          <a:xfrm flipV="1">
            <a:off x="5486400" y="2841486"/>
            <a:ext cx="1600200" cy="140734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92200" y="5245288"/>
            <a:ext cx="2336800" cy="707886"/>
          </a:xfrm>
          <a:prstGeom prst="rect">
            <a:avLst/>
          </a:prstGeom>
          <a:noFill/>
        </p:spPr>
        <p:txBody>
          <a:bodyPr wrap="square" rtlCol="0">
            <a:spAutoFit/>
          </a:bodyPr>
          <a:lstStyle/>
          <a:p>
            <a:r>
              <a:rPr lang="en-US" sz="2000" dirty="0" smtClean="0">
                <a:solidFill>
                  <a:srgbClr val="FF0000"/>
                </a:solidFill>
              </a:rPr>
              <a:t>Records hinting for historical collections</a:t>
            </a:r>
            <a:endParaRPr lang="en-US" sz="2000" dirty="0">
              <a:solidFill>
                <a:srgbClr val="FF0000"/>
              </a:solidFill>
            </a:endParaRPr>
          </a:p>
        </p:txBody>
      </p:sp>
      <p:cxnSp>
        <p:nvCxnSpPr>
          <p:cNvPr id="16" name="Straight Connector 15"/>
          <p:cNvCxnSpPr/>
          <p:nvPr/>
        </p:nvCxnSpPr>
        <p:spPr>
          <a:xfrm>
            <a:off x="3136901" y="5541497"/>
            <a:ext cx="1777999" cy="32590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81001" y="3894890"/>
            <a:ext cx="2438400" cy="1015663"/>
          </a:xfrm>
          <a:prstGeom prst="rect">
            <a:avLst/>
          </a:prstGeom>
          <a:noFill/>
        </p:spPr>
        <p:txBody>
          <a:bodyPr wrap="square" rtlCol="0">
            <a:spAutoFit/>
          </a:bodyPr>
          <a:lstStyle/>
          <a:p>
            <a:r>
              <a:rPr lang="en-US" sz="2000" dirty="0" smtClean="0">
                <a:solidFill>
                  <a:srgbClr val="FF0000"/>
                </a:solidFill>
              </a:rPr>
              <a:t>Newspaper scanning, zoning, article concatenation</a:t>
            </a:r>
            <a:endParaRPr lang="en-US" sz="2000" dirty="0">
              <a:solidFill>
                <a:srgbClr val="FF0000"/>
              </a:solidFill>
            </a:endParaRPr>
          </a:p>
        </p:txBody>
      </p:sp>
      <p:cxnSp>
        <p:nvCxnSpPr>
          <p:cNvPr id="22" name="Straight Connector 21"/>
          <p:cNvCxnSpPr/>
          <p:nvPr/>
        </p:nvCxnSpPr>
        <p:spPr>
          <a:xfrm flipV="1">
            <a:off x="3136901" y="4602776"/>
            <a:ext cx="825499" cy="93872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133600" y="3666023"/>
            <a:ext cx="685801" cy="22886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6416694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219200"/>
            <a:ext cx="8153400" cy="4893647"/>
          </a:xfrm>
          <a:prstGeom prst="rect">
            <a:avLst/>
          </a:prstGeom>
          <a:noFill/>
        </p:spPr>
        <p:txBody>
          <a:bodyPr wrap="square" rtlCol="0">
            <a:spAutoFit/>
          </a:bodyPr>
          <a:lstStyle/>
          <a:p>
            <a:r>
              <a:rPr lang="en-US" sz="2400" dirty="0" smtClean="0"/>
              <a:t>Strategic Planning</a:t>
            </a:r>
            <a:endParaRPr lang="en-US" sz="2400" dirty="0"/>
          </a:p>
          <a:p>
            <a:r>
              <a:rPr lang="en-US" sz="2400" dirty="0" smtClean="0"/>
              <a:t>     Field Negotiations</a:t>
            </a:r>
            <a:endParaRPr lang="en-US" sz="2400" dirty="0"/>
          </a:p>
          <a:p>
            <a:r>
              <a:rPr lang="en-US" sz="2400" dirty="0" smtClean="0"/>
              <a:t>          Field </a:t>
            </a:r>
            <a:r>
              <a:rPr lang="en-US" sz="2400" dirty="0"/>
              <a:t>Capture</a:t>
            </a:r>
          </a:p>
          <a:p>
            <a:r>
              <a:rPr lang="en-US" sz="2400" dirty="0" smtClean="0"/>
              <a:t>               HQ </a:t>
            </a:r>
            <a:r>
              <a:rPr lang="en-US" sz="2400" dirty="0"/>
              <a:t>Image &amp; Metadata Ingest</a:t>
            </a:r>
          </a:p>
          <a:p>
            <a:r>
              <a:rPr lang="en-US" sz="2400" dirty="0" smtClean="0"/>
              <a:t>                    Image Auditing</a:t>
            </a:r>
          </a:p>
          <a:p>
            <a:r>
              <a:rPr lang="en-US" sz="2400" dirty="0"/>
              <a:t> </a:t>
            </a:r>
            <a:r>
              <a:rPr lang="en-US" sz="2400" dirty="0" smtClean="0"/>
              <a:t>                        Cataloging</a:t>
            </a:r>
            <a:endParaRPr lang="en-US" sz="2400" dirty="0"/>
          </a:p>
          <a:p>
            <a:r>
              <a:rPr lang="en-US" sz="2400" dirty="0"/>
              <a:t> </a:t>
            </a:r>
            <a:r>
              <a:rPr lang="en-US" sz="2400" dirty="0" smtClean="0"/>
              <a:t>                             Collection Treatment</a:t>
            </a:r>
          </a:p>
          <a:p>
            <a:r>
              <a:rPr lang="en-US" sz="2400" dirty="0"/>
              <a:t> </a:t>
            </a:r>
            <a:r>
              <a:rPr lang="en-US" sz="2400" dirty="0" smtClean="0"/>
              <a:t>                                  </a:t>
            </a:r>
            <a:r>
              <a:rPr lang="en-US" sz="2400" dirty="0" err="1" smtClean="0"/>
              <a:t>Waypointing</a:t>
            </a:r>
            <a:endParaRPr lang="en-US" sz="2400" dirty="0" smtClean="0"/>
          </a:p>
          <a:p>
            <a:r>
              <a:rPr lang="en-US" sz="2400" dirty="0"/>
              <a:t> </a:t>
            </a:r>
            <a:r>
              <a:rPr lang="en-US" sz="2400" dirty="0" smtClean="0"/>
              <a:t>                                       Book Scanning</a:t>
            </a:r>
            <a:endParaRPr lang="en-US" sz="2400" dirty="0"/>
          </a:p>
          <a:p>
            <a:r>
              <a:rPr lang="en-US" sz="2400" dirty="0"/>
              <a:t> </a:t>
            </a:r>
            <a:r>
              <a:rPr lang="en-US" sz="2400" dirty="0" smtClean="0"/>
              <a:t>                                            Oral </a:t>
            </a:r>
            <a:r>
              <a:rPr lang="en-US" sz="2400" dirty="0"/>
              <a:t>History </a:t>
            </a:r>
            <a:r>
              <a:rPr lang="en-US" sz="2400" dirty="0" smtClean="0"/>
              <a:t>Recording</a:t>
            </a:r>
            <a:endParaRPr lang="en-US" sz="2400" dirty="0"/>
          </a:p>
          <a:p>
            <a:r>
              <a:rPr lang="en-US" sz="2400" dirty="0"/>
              <a:t> </a:t>
            </a:r>
            <a:r>
              <a:rPr lang="en-US" sz="2400" dirty="0" smtClean="0"/>
              <a:t>                                                 Indexing</a:t>
            </a:r>
            <a:endParaRPr lang="en-US" sz="2400" dirty="0"/>
          </a:p>
          <a:p>
            <a:r>
              <a:rPr lang="en-US" sz="2400" dirty="0" smtClean="0"/>
              <a:t>                                                       Post-Processing/Quality Control</a:t>
            </a:r>
            <a:endParaRPr lang="en-US" sz="2400" dirty="0"/>
          </a:p>
          <a:p>
            <a:r>
              <a:rPr lang="en-US" sz="2400" dirty="0"/>
              <a:t> </a:t>
            </a:r>
            <a:r>
              <a:rPr lang="en-US" sz="2400" dirty="0" smtClean="0"/>
              <a:t>                                                           Load </a:t>
            </a:r>
            <a:r>
              <a:rPr lang="en-US" sz="2400" dirty="0"/>
              <a:t>to Search Engine, Publish</a:t>
            </a:r>
          </a:p>
        </p:txBody>
      </p:sp>
      <p:sp>
        <p:nvSpPr>
          <p:cNvPr id="2" name="Title 1"/>
          <p:cNvSpPr>
            <a:spLocks noGrp="1"/>
          </p:cNvSpPr>
          <p:nvPr>
            <p:ph type="title"/>
          </p:nvPr>
        </p:nvSpPr>
        <p:spPr>
          <a:xfrm>
            <a:off x="457200" y="127000"/>
            <a:ext cx="8229600" cy="1143000"/>
          </a:xfrm>
        </p:spPr>
        <p:txBody>
          <a:bodyPr/>
          <a:lstStyle/>
          <a:p>
            <a:r>
              <a:rPr lang="en-US" dirty="0" smtClean="0"/>
              <a:t>Research Wish List </a:t>
            </a:r>
            <a:r>
              <a:rPr lang="en-US" sz="2000" dirty="0" smtClean="0"/>
              <a:t>(Jake </a:t>
            </a:r>
            <a:r>
              <a:rPr lang="en-US" sz="2000" dirty="0" err="1" smtClean="0"/>
              <a:t>Gehring</a:t>
            </a:r>
            <a:r>
              <a:rPr lang="en-US" sz="2000" dirty="0" smtClean="0"/>
              <a:t>)</a:t>
            </a:r>
            <a:endParaRPr lang="en-US" dirty="0"/>
          </a:p>
        </p:txBody>
      </p:sp>
      <p:sp>
        <p:nvSpPr>
          <p:cNvPr id="3" name="Slide Number Placeholder 2"/>
          <p:cNvSpPr>
            <a:spLocks noGrp="1"/>
          </p:cNvSpPr>
          <p:nvPr>
            <p:ph type="sldNum" sz="quarter" idx="12"/>
          </p:nvPr>
        </p:nvSpPr>
        <p:spPr/>
        <p:txBody>
          <a:bodyPr/>
          <a:lstStyle/>
          <a:p>
            <a:fld id="{2EDA66DD-F550-4B42-B0FD-23E3F66362FA}" type="slidenum">
              <a:rPr lang="en-US" smtClean="0"/>
              <a:pPr/>
              <a:t>45</a:t>
            </a:fld>
            <a:endParaRPr lang="en-US"/>
          </a:p>
        </p:txBody>
      </p:sp>
      <p:sp>
        <p:nvSpPr>
          <p:cNvPr id="6" name="TextBox 5"/>
          <p:cNvSpPr txBox="1"/>
          <p:nvPr/>
        </p:nvSpPr>
        <p:spPr>
          <a:xfrm>
            <a:off x="6299201" y="2637837"/>
            <a:ext cx="2514599" cy="707886"/>
          </a:xfrm>
          <a:prstGeom prst="rect">
            <a:avLst/>
          </a:prstGeom>
          <a:noFill/>
        </p:spPr>
        <p:txBody>
          <a:bodyPr wrap="square" rtlCol="0">
            <a:spAutoFit/>
          </a:bodyPr>
          <a:lstStyle/>
          <a:p>
            <a:r>
              <a:rPr lang="en-US" sz="2000" dirty="0" smtClean="0">
                <a:solidFill>
                  <a:srgbClr val="FF0000"/>
                </a:solidFill>
              </a:rPr>
              <a:t>Automatic document classification</a:t>
            </a:r>
          </a:p>
        </p:txBody>
      </p:sp>
      <p:cxnSp>
        <p:nvCxnSpPr>
          <p:cNvPr id="8" name="Straight Connector 7"/>
          <p:cNvCxnSpPr>
            <a:endCxn id="6" idx="1"/>
          </p:cNvCxnSpPr>
          <p:nvPr/>
        </p:nvCxnSpPr>
        <p:spPr>
          <a:xfrm flipV="1">
            <a:off x="5410200" y="2991780"/>
            <a:ext cx="889001" cy="40172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81000" y="3557860"/>
            <a:ext cx="2514600" cy="1015663"/>
          </a:xfrm>
          <a:prstGeom prst="rect">
            <a:avLst/>
          </a:prstGeom>
          <a:noFill/>
        </p:spPr>
        <p:txBody>
          <a:bodyPr wrap="square" rtlCol="0">
            <a:spAutoFit/>
          </a:bodyPr>
          <a:lstStyle/>
          <a:p>
            <a:r>
              <a:rPr lang="en-US" sz="2000" dirty="0" smtClean="0">
                <a:solidFill>
                  <a:srgbClr val="FF0000"/>
                </a:solidFill>
              </a:rPr>
              <a:t>Image capture software to eliminate blur and focus issues</a:t>
            </a:r>
            <a:endParaRPr lang="en-US" sz="2000" dirty="0">
              <a:solidFill>
                <a:srgbClr val="FF0000"/>
              </a:solidFill>
            </a:endParaRPr>
          </a:p>
        </p:txBody>
      </p:sp>
      <p:cxnSp>
        <p:nvCxnSpPr>
          <p:cNvPr id="16" name="Straight Connector 15"/>
          <p:cNvCxnSpPr/>
          <p:nvPr/>
        </p:nvCxnSpPr>
        <p:spPr>
          <a:xfrm flipV="1">
            <a:off x="3136901" y="5105400"/>
            <a:ext cx="1130299" cy="43609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14400" y="5359568"/>
            <a:ext cx="2438400" cy="707886"/>
          </a:xfrm>
          <a:prstGeom prst="rect">
            <a:avLst/>
          </a:prstGeom>
          <a:noFill/>
        </p:spPr>
        <p:txBody>
          <a:bodyPr wrap="square" rtlCol="0">
            <a:spAutoFit/>
          </a:bodyPr>
          <a:lstStyle/>
          <a:p>
            <a:r>
              <a:rPr lang="en-US" sz="2000" dirty="0" smtClean="0">
                <a:solidFill>
                  <a:srgbClr val="FF0000"/>
                </a:solidFill>
              </a:rPr>
              <a:t>Efficient routing of work to volunteers</a:t>
            </a:r>
            <a:endParaRPr lang="en-US" sz="2000" dirty="0">
              <a:solidFill>
                <a:srgbClr val="FF0000"/>
              </a:solidFill>
            </a:endParaRPr>
          </a:p>
        </p:txBody>
      </p:sp>
      <p:cxnSp>
        <p:nvCxnSpPr>
          <p:cNvPr id="22" name="Straight Connector 21"/>
          <p:cNvCxnSpPr/>
          <p:nvPr/>
        </p:nvCxnSpPr>
        <p:spPr>
          <a:xfrm flipV="1">
            <a:off x="1295400" y="2438400"/>
            <a:ext cx="342900" cy="110676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466850" y="3124202"/>
            <a:ext cx="895350" cy="53860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0571245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Slide Number Placeholder 2"/>
          <p:cNvSpPr>
            <a:spLocks noGrp="1"/>
          </p:cNvSpPr>
          <p:nvPr>
            <p:ph type="sldNum" sz="quarter" idx="12"/>
          </p:nvPr>
        </p:nvSpPr>
        <p:spPr/>
        <p:txBody>
          <a:bodyPr/>
          <a:lstStyle/>
          <a:p>
            <a:fld id="{2EDA66DD-F550-4B42-B0FD-23E3F66362FA}" type="slidenum">
              <a:rPr lang="en-US" smtClean="0"/>
              <a:pPr/>
              <a:t>46</a:t>
            </a:fld>
            <a:endParaRPr lang="en-US"/>
          </a:p>
        </p:txBody>
      </p:sp>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7200" y="455865"/>
            <a:ext cx="2590800" cy="36585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14600" y="2249651"/>
            <a:ext cx="3690477" cy="24633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962201" y="1567934"/>
            <a:ext cx="4693080" cy="369332"/>
          </a:xfrm>
          <a:prstGeom prst="rect">
            <a:avLst/>
          </a:prstGeom>
          <a:noFill/>
        </p:spPr>
        <p:txBody>
          <a:bodyPr wrap="none" rtlCol="0">
            <a:spAutoFit/>
          </a:bodyPr>
          <a:lstStyle/>
          <a:p>
            <a:r>
              <a:rPr lang="en-US" dirty="0" smtClean="0">
                <a:solidFill>
                  <a:srgbClr val="FF0000"/>
                </a:solidFill>
              </a:rPr>
              <a:t>Streamline the Pipeline: Research Opportunities</a:t>
            </a:r>
            <a:endParaRPr lang="en-US" dirty="0">
              <a:solidFill>
                <a:srgbClr val="FF0000"/>
              </a:solidFill>
            </a:endParaRPr>
          </a:p>
        </p:txBody>
      </p:sp>
      <p:sp>
        <p:nvSpPr>
          <p:cNvPr id="5" name="TextBox 4"/>
          <p:cNvSpPr txBox="1"/>
          <p:nvPr/>
        </p:nvSpPr>
        <p:spPr>
          <a:xfrm>
            <a:off x="304800" y="5119456"/>
            <a:ext cx="4874254" cy="369332"/>
          </a:xfrm>
          <a:prstGeom prst="rect">
            <a:avLst/>
          </a:prstGeom>
          <a:noFill/>
        </p:spPr>
        <p:txBody>
          <a:bodyPr wrap="square" rtlCol="0">
            <a:spAutoFit/>
          </a:bodyPr>
          <a:lstStyle/>
          <a:p>
            <a:r>
              <a:rPr lang="en-US" dirty="0" smtClean="0">
                <a:solidFill>
                  <a:srgbClr val="FF0000"/>
                </a:solidFill>
              </a:rPr>
              <a:t>“turn … the heart of the children to their fathers”</a:t>
            </a:r>
            <a:endParaRPr lang="en-US" dirty="0">
              <a:solidFill>
                <a:srgbClr val="FF0000"/>
              </a:solidFill>
            </a:endParaRPr>
          </a:p>
        </p:txBody>
      </p:sp>
      <p:pic>
        <p:nvPicPr>
          <p:cNvPr id="6149"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257800" y="3505200"/>
            <a:ext cx="3617341" cy="26786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9155436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Field Capture: Blur Detection</a:t>
            </a:r>
            <a:endParaRPr lang="en-US" dirty="0"/>
          </a:p>
        </p:txBody>
      </p:sp>
      <p:sp>
        <p:nvSpPr>
          <p:cNvPr id="2" name="Slide Number Placeholder 1"/>
          <p:cNvSpPr>
            <a:spLocks noGrp="1"/>
          </p:cNvSpPr>
          <p:nvPr>
            <p:ph type="sldNum" sz="quarter" idx="12"/>
          </p:nvPr>
        </p:nvSpPr>
        <p:spPr/>
        <p:txBody>
          <a:bodyPr/>
          <a:lstStyle/>
          <a:p>
            <a:fld id="{2EDA66DD-F550-4B42-B0FD-23E3F66362FA}" type="slidenum">
              <a:rPr lang="en-US" smtClean="0"/>
              <a:pPr/>
              <a:t>5</a:t>
            </a:fld>
            <a:endParaRPr lang="en-US" dirty="0"/>
          </a:p>
        </p:txBody>
      </p:sp>
      <p:sp>
        <p:nvSpPr>
          <p:cNvPr id="7" name="Text Placeholder 3"/>
          <p:cNvSpPr txBox="1">
            <a:spLocks/>
          </p:cNvSpPr>
          <p:nvPr/>
        </p:nvSpPr>
        <p:spPr>
          <a:xfrm>
            <a:off x="315753" y="1752600"/>
            <a:ext cx="2743200" cy="548640"/>
          </a:xfrm>
          <a:prstGeom prst="rect">
            <a:avLst/>
          </a:prstGeom>
          <a:solidFill>
            <a:schemeClr val="accent1"/>
          </a:solidFill>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smtClean="0"/>
              <a:t>Sharp/Focused</a:t>
            </a:r>
            <a:endParaRPr lang="en-US" dirty="0"/>
          </a:p>
        </p:txBody>
      </p:sp>
      <p:pic>
        <p:nvPicPr>
          <p:cNvPr id="8" name="Content Placeholder 13" descr="PassExample.PNG"/>
          <p:cNvPicPr>
            <a:picLocks noChangeAspect="1"/>
          </p:cNvPicPr>
          <p:nvPr/>
        </p:nvPicPr>
        <p:blipFill>
          <a:blip r:embed="rId2" cstate="print"/>
          <a:stretch>
            <a:fillRect/>
          </a:stretch>
        </p:blipFill>
        <p:spPr>
          <a:xfrm>
            <a:off x="315753" y="2531860"/>
            <a:ext cx="2805747" cy="2497340"/>
          </a:xfrm>
          <a:prstGeom prst="rect">
            <a:avLst/>
          </a:prstGeom>
        </p:spPr>
      </p:pic>
      <p:pic>
        <p:nvPicPr>
          <p:cNvPr id="9" name="Content Placeholder 15" descr="BlurExample.PNG"/>
          <p:cNvPicPr>
            <a:picLocks noChangeAspect="1"/>
          </p:cNvPicPr>
          <p:nvPr/>
        </p:nvPicPr>
        <p:blipFill>
          <a:blip r:embed="rId3" cstate="print"/>
          <a:stretch>
            <a:fillRect/>
          </a:stretch>
        </p:blipFill>
        <p:spPr>
          <a:xfrm>
            <a:off x="6106953" y="2514600"/>
            <a:ext cx="2797429" cy="2519151"/>
          </a:xfrm>
          <a:prstGeom prst="rect">
            <a:avLst/>
          </a:prstGeom>
        </p:spPr>
      </p:pic>
      <p:pic>
        <p:nvPicPr>
          <p:cNvPr id="10" name="Picture 9" descr="oofExample.PNG"/>
          <p:cNvPicPr>
            <a:picLocks noChangeAspect="1"/>
          </p:cNvPicPr>
          <p:nvPr/>
        </p:nvPicPr>
        <p:blipFill>
          <a:blip r:embed="rId4" cstate="print"/>
          <a:stretch>
            <a:fillRect/>
          </a:stretch>
        </p:blipFill>
        <p:spPr>
          <a:xfrm>
            <a:off x="3211353" y="2514600"/>
            <a:ext cx="2770061" cy="2514600"/>
          </a:xfrm>
          <a:prstGeom prst="rect">
            <a:avLst/>
          </a:prstGeom>
        </p:spPr>
      </p:pic>
      <p:sp>
        <p:nvSpPr>
          <p:cNvPr id="11" name="Text Placeholder 3"/>
          <p:cNvSpPr txBox="1">
            <a:spLocks/>
          </p:cNvSpPr>
          <p:nvPr/>
        </p:nvSpPr>
        <p:spPr>
          <a:xfrm>
            <a:off x="3439953" y="1752600"/>
            <a:ext cx="2362199" cy="548640"/>
          </a:xfrm>
          <a:prstGeom prst="rect">
            <a:avLst/>
          </a:prstGeom>
          <a:solidFill>
            <a:schemeClr val="accent1"/>
          </a:solidFill>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smtClean="0"/>
              <a:t>Out of Focus</a:t>
            </a:r>
            <a:endParaRPr lang="en-US" dirty="0"/>
          </a:p>
        </p:txBody>
      </p:sp>
      <p:sp>
        <p:nvSpPr>
          <p:cNvPr id="12" name="Text Placeholder 3"/>
          <p:cNvSpPr txBox="1">
            <a:spLocks/>
          </p:cNvSpPr>
          <p:nvPr/>
        </p:nvSpPr>
        <p:spPr>
          <a:xfrm>
            <a:off x="6183153" y="1752600"/>
            <a:ext cx="2590800" cy="548640"/>
          </a:xfrm>
          <a:prstGeom prst="rect">
            <a:avLst/>
          </a:prstGeom>
          <a:solidFill>
            <a:schemeClr val="accent1"/>
          </a:solidFill>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smtClean="0"/>
              <a:t>Motion Blur</a:t>
            </a:r>
            <a:endParaRPr lang="en-US" dirty="0"/>
          </a:p>
        </p:txBody>
      </p:sp>
      <p:sp>
        <p:nvSpPr>
          <p:cNvPr id="13" name="TextBox 12"/>
          <p:cNvSpPr txBox="1"/>
          <p:nvPr/>
        </p:nvSpPr>
        <p:spPr>
          <a:xfrm>
            <a:off x="3211353" y="5181600"/>
            <a:ext cx="2743200" cy="1477328"/>
          </a:xfrm>
          <a:prstGeom prst="rect">
            <a:avLst/>
          </a:prstGeom>
          <a:noFill/>
        </p:spPr>
        <p:txBody>
          <a:bodyPr wrap="square" rtlCol="0">
            <a:spAutoFit/>
          </a:bodyPr>
          <a:lstStyle/>
          <a:p>
            <a:r>
              <a:rPr lang="en-US" i="1" dirty="0" smtClean="0"/>
              <a:t>“More than two transitional pixels between the edge of a high contrast line and the background.” </a:t>
            </a:r>
            <a:endParaRPr lang="en-US" dirty="0"/>
          </a:p>
        </p:txBody>
      </p:sp>
      <p:sp>
        <p:nvSpPr>
          <p:cNvPr id="14" name="TextBox 13"/>
          <p:cNvSpPr txBox="1"/>
          <p:nvPr/>
        </p:nvSpPr>
        <p:spPr>
          <a:xfrm>
            <a:off x="6183153" y="5181600"/>
            <a:ext cx="2667000" cy="1200329"/>
          </a:xfrm>
          <a:prstGeom prst="rect">
            <a:avLst/>
          </a:prstGeom>
          <a:noFill/>
        </p:spPr>
        <p:txBody>
          <a:bodyPr wrap="square" rtlCol="0">
            <a:spAutoFit/>
          </a:bodyPr>
          <a:lstStyle/>
          <a:p>
            <a:r>
              <a:rPr lang="en-US" i="1" dirty="0" smtClean="0"/>
              <a:t>“Transitional pixels in a single direction exceed one pixel.”</a:t>
            </a:r>
          </a:p>
          <a:p>
            <a:endParaRPr lang="en-US" dirty="0"/>
          </a:p>
        </p:txBody>
      </p:sp>
      <p:cxnSp>
        <p:nvCxnSpPr>
          <p:cNvPr id="15" name="Straight Arrow Connector 14"/>
          <p:cNvCxnSpPr/>
          <p:nvPr/>
        </p:nvCxnSpPr>
        <p:spPr>
          <a:xfrm flipH="1">
            <a:off x="3668553" y="3657600"/>
            <a:ext cx="838200"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659153" y="2590800"/>
            <a:ext cx="0" cy="9144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811553" y="3657600"/>
            <a:ext cx="914400"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659153" y="3810000"/>
            <a:ext cx="0" cy="9906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3897153" y="2971800"/>
            <a:ext cx="609600" cy="5334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3897153" y="3810000"/>
            <a:ext cx="609600" cy="6096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811553" y="3810000"/>
            <a:ext cx="533400" cy="6858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4811553" y="2971800"/>
            <a:ext cx="685800" cy="5334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4607337" y="3642360"/>
            <a:ext cx="91440" cy="91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Arrow Connector 23"/>
          <p:cNvCxnSpPr/>
          <p:nvPr/>
        </p:nvCxnSpPr>
        <p:spPr>
          <a:xfrm flipH="1">
            <a:off x="6487953" y="3657600"/>
            <a:ext cx="838200"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7478553" y="2895600"/>
            <a:ext cx="0" cy="6096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7630953" y="3657600"/>
            <a:ext cx="609600"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7478553" y="3810000"/>
            <a:ext cx="0" cy="9144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6945153" y="3124200"/>
            <a:ext cx="381000" cy="381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6564153" y="3810000"/>
            <a:ext cx="762000" cy="762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7630953" y="3810000"/>
            <a:ext cx="457200" cy="5334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7630953" y="3124200"/>
            <a:ext cx="381000" cy="381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426737" y="3642360"/>
            <a:ext cx="91440" cy="91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Arrow Connector 32"/>
          <p:cNvCxnSpPr/>
          <p:nvPr/>
        </p:nvCxnSpPr>
        <p:spPr>
          <a:xfrm flipH="1">
            <a:off x="1230153" y="3657600"/>
            <a:ext cx="304800"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1687353" y="3200400"/>
            <a:ext cx="0" cy="3048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1839753" y="3657600"/>
            <a:ext cx="381000"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1687353" y="3810000"/>
            <a:ext cx="0" cy="381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1306353" y="3276600"/>
            <a:ext cx="228600" cy="2286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1306353" y="3810000"/>
            <a:ext cx="228600" cy="2286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1839753" y="3810000"/>
            <a:ext cx="228600" cy="2286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1839753" y="3276600"/>
            <a:ext cx="304800" cy="2286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1635537" y="3642360"/>
            <a:ext cx="91440" cy="91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 xmlns:p14="http://schemas.microsoft.com/office/powerpoint/2010/main" val="15283159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Field Capture: Blur Detection</a:t>
            </a:r>
            <a:endParaRPr lang="en-US" dirty="0"/>
          </a:p>
        </p:txBody>
      </p:sp>
      <p:sp>
        <p:nvSpPr>
          <p:cNvPr id="2" name="Slide Number Placeholder 1"/>
          <p:cNvSpPr>
            <a:spLocks noGrp="1"/>
          </p:cNvSpPr>
          <p:nvPr>
            <p:ph type="sldNum" sz="quarter" idx="12"/>
          </p:nvPr>
        </p:nvSpPr>
        <p:spPr/>
        <p:txBody>
          <a:bodyPr/>
          <a:lstStyle/>
          <a:p>
            <a:fld id="{2EDA66DD-F550-4B42-B0FD-23E3F66362FA}" type="slidenum">
              <a:rPr lang="en-US" smtClean="0"/>
              <a:pPr/>
              <a:t>6</a:t>
            </a:fld>
            <a:endParaRPr lang="en-US" dirty="0"/>
          </a:p>
        </p:txBody>
      </p:sp>
      <p:pic>
        <p:nvPicPr>
          <p:cNvPr id="42" name="Picture 3"/>
          <p:cNvPicPr>
            <a:picLocks noChangeAspect="1" noChangeArrowheads="1"/>
          </p:cNvPicPr>
          <p:nvPr/>
        </p:nvPicPr>
        <p:blipFill>
          <a:blip r:embed="rId2" cstate="print"/>
          <a:srcRect/>
          <a:stretch>
            <a:fillRect/>
          </a:stretch>
        </p:blipFill>
        <p:spPr bwMode="auto">
          <a:xfrm>
            <a:off x="306468" y="1524000"/>
            <a:ext cx="8800266" cy="4510782"/>
          </a:xfrm>
          <a:prstGeom prst="rect">
            <a:avLst/>
          </a:prstGeom>
          <a:noFill/>
          <a:ln w="9525">
            <a:noFill/>
            <a:miter lim="800000"/>
            <a:headEnd/>
            <a:tailEnd/>
          </a:ln>
          <a:effectLst/>
        </p:spPr>
      </p:pic>
      <p:sp>
        <p:nvSpPr>
          <p:cNvPr id="43" name="Rectangle 42"/>
          <p:cNvSpPr/>
          <p:nvPr/>
        </p:nvSpPr>
        <p:spPr>
          <a:xfrm>
            <a:off x="267534" y="1447800"/>
            <a:ext cx="2286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p:cNvSpPr/>
          <p:nvPr/>
        </p:nvSpPr>
        <p:spPr>
          <a:xfrm>
            <a:off x="267534" y="5791200"/>
            <a:ext cx="8610600"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p:cNvSpPr/>
          <p:nvPr/>
        </p:nvSpPr>
        <p:spPr>
          <a:xfrm>
            <a:off x="343734" y="1524000"/>
            <a:ext cx="85344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p:cNvSpPr/>
          <p:nvPr/>
        </p:nvSpPr>
        <p:spPr>
          <a:xfrm>
            <a:off x="1410534" y="2133600"/>
            <a:ext cx="1371600" cy="914400"/>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Failed</a:t>
            </a:r>
          </a:p>
          <a:p>
            <a:pPr algn="ctr"/>
            <a:r>
              <a:rPr lang="en-US" dirty="0" smtClean="0"/>
              <a:t>82.0%</a:t>
            </a:r>
            <a:endParaRPr lang="en-US" dirty="0"/>
          </a:p>
        </p:txBody>
      </p:sp>
      <p:sp>
        <p:nvSpPr>
          <p:cNvPr id="47" name="Rectangle 46"/>
          <p:cNvSpPr/>
          <p:nvPr/>
        </p:nvSpPr>
        <p:spPr>
          <a:xfrm>
            <a:off x="4610934" y="2133600"/>
            <a:ext cx="1371600" cy="914400"/>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Passed</a:t>
            </a:r>
          </a:p>
          <a:p>
            <a:pPr algn="ctr"/>
            <a:r>
              <a:rPr lang="en-US" dirty="0" smtClean="0"/>
              <a:t>83.5%</a:t>
            </a:r>
            <a:endParaRPr lang="en-US" dirty="0"/>
          </a:p>
        </p:txBody>
      </p:sp>
      <p:sp>
        <p:nvSpPr>
          <p:cNvPr id="48" name="Rectangle 47"/>
          <p:cNvSpPr/>
          <p:nvPr/>
        </p:nvSpPr>
        <p:spPr>
          <a:xfrm>
            <a:off x="6668334" y="1524000"/>
            <a:ext cx="2438400" cy="4514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Connector 48"/>
          <p:cNvCxnSpPr/>
          <p:nvPr/>
        </p:nvCxnSpPr>
        <p:spPr>
          <a:xfrm>
            <a:off x="6968140" y="3276600"/>
            <a:ext cx="723900"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968140" y="2286000"/>
            <a:ext cx="7239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995871" y="4920449"/>
            <a:ext cx="723900"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995871" y="4114800"/>
            <a:ext cx="723900" cy="0"/>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7734369" y="2101334"/>
            <a:ext cx="588494" cy="369332"/>
          </a:xfrm>
          <a:prstGeom prst="rect">
            <a:avLst/>
          </a:prstGeom>
          <a:noFill/>
        </p:spPr>
        <p:txBody>
          <a:bodyPr wrap="none" rtlCol="0">
            <a:spAutoFit/>
          </a:bodyPr>
          <a:lstStyle/>
          <a:p>
            <a:r>
              <a:rPr lang="en-US" dirty="0" smtClean="0"/>
              <a:t>Pass</a:t>
            </a:r>
            <a:endParaRPr lang="en-US" dirty="0"/>
          </a:p>
        </p:txBody>
      </p:sp>
      <p:cxnSp>
        <p:nvCxnSpPr>
          <p:cNvPr id="54" name="Straight Connector 53"/>
          <p:cNvCxnSpPr/>
          <p:nvPr/>
        </p:nvCxnSpPr>
        <p:spPr>
          <a:xfrm>
            <a:off x="6968140" y="2971800"/>
            <a:ext cx="723900" cy="0"/>
          </a:xfrm>
          <a:prstGeom prst="line">
            <a:avLst/>
          </a:prstGeom>
          <a:ln w="3175">
            <a:solidFill>
              <a:srgbClr val="7030A0"/>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7748425" y="2787134"/>
            <a:ext cx="500650" cy="369332"/>
          </a:xfrm>
          <a:prstGeom prst="rect">
            <a:avLst/>
          </a:prstGeom>
          <a:noFill/>
        </p:spPr>
        <p:txBody>
          <a:bodyPr wrap="none" rtlCol="0">
            <a:spAutoFit/>
          </a:bodyPr>
          <a:lstStyle/>
          <a:p>
            <a:r>
              <a:rPr lang="en-US" dirty="0" smtClean="0"/>
              <a:t>Fail</a:t>
            </a:r>
            <a:endParaRPr lang="en-US" dirty="0"/>
          </a:p>
        </p:txBody>
      </p:sp>
      <p:sp>
        <p:nvSpPr>
          <p:cNvPr id="56" name="TextBox 55"/>
          <p:cNvSpPr txBox="1"/>
          <p:nvPr/>
        </p:nvSpPr>
        <p:spPr>
          <a:xfrm>
            <a:off x="7748425" y="3091934"/>
            <a:ext cx="1279517" cy="369332"/>
          </a:xfrm>
          <a:prstGeom prst="rect">
            <a:avLst/>
          </a:prstGeom>
          <a:noFill/>
        </p:spPr>
        <p:txBody>
          <a:bodyPr wrap="none" rtlCol="0">
            <a:spAutoFit/>
          </a:bodyPr>
          <a:lstStyle/>
          <a:p>
            <a:r>
              <a:rPr lang="en-US" dirty="0" smtClean="0"/>
              <a:t>(smoothed)</a:t>
            </a:r>
            <a:endParaRPr lang="en-US" dirty="0"/>
          </a:p>
        </p:txBody>
      </p:sp>
      <p:cxnSp>
        <p:nvCxnSpPr>
          <p:cNvPr id="57" name="Straight Connector 56"/>
          <p:cNvCxnSpPr/>
          <p:nvPr/>
        </p:nvCxnSpPr>
        <p:spPr>
          <a:xfrm>
            <a:off x="6988461" y="3781044"/>
            <a:ext cx="723900" cy="0"/>
          </a:xfrm>
          <a:prstGeom prst="line">
            <a:avLst/>
          </a:prstGeom>
          <a:ln w="3175">
            <a:solidFill>
              <a:srgbClr val="C00000"/>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761476" y="3596378"/>
            <a:ext cx="564578" cy="369332"/>
          </a:xfrm>
          <a:prstGeom prst="rect">
            <a:avLst/>
          </a:prstGeom>
          <a:noFill/>
        </p:spPr>
        <p:txBody>
          <a:bodyPr wrap="none" rtlCol="0">
            <a:spAutoFit/>
          </a:bodyPr>
          <a:lstStyle/>
          <a:p>
            <a:r>
              <a:rPr lang="en-US" dirty="0" smtClean="0"/>
              <a:t>Blur</a:t>
            </a:r>
            <a:endParaRPr lang="en-US" dirty="0"/>
          </a:p>
        </p:txBody>
      </p:sp>
      <p:sp>
        <p:nvSpPr>
          <p:cNvPr id="59" name="TextBox 58"/>
          <p:cNvSpPr txBox="1"/>
          <p:nvPr/>
        </p:nvSpPr>
        <p:spPr>
          <a:xfrm>
            <a:off x="7771461" y="3886200"/>
            <a:ext cx="1279517" cy="369332"/>
          </a:xfrm>
          <a:prstGeom prst="rect">
            <a:avLst/>
          </a:prstGeom>
          <a:noFill/>
        </p:spPr>
        <p:txBody>
          <a:bodyPr wrap="none" rtlCol="0">
            <a:spAutoFit/>
          </a:bodyPr>
          <a:lstStyle/>
          <a:p>
            <a:r>
              <a:rPr lang="en-US" dirty="0" smtClean="0"/>
              <a:t>(smoothed)</a:t>
            </a:r>
            <a:endParaRPr lang="en-US" dirty="0"/>
          </a:p>
        </p:txBody>
      </p:sp>
      <p:cxnSp>
        <p:nvCxnSpPr>
          <p:cNvPr id="60" name="Straight Connector 59"/>
          <p:cNvCxnSpPr/>
          <p:nvPr/>
        </p:nvCxnSpPr>
        <p:spPr>
          <a:xfrm>
            <a:off x="7010469" y="4552142"/>
            <a:ext cx="723900" cy="0"/>
          </a:xfrm>
          <a:prstGeom prst="line">
            <a:avLst/>
          </a:prstGeom>
          <a:ln w="31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771461" y="4367476"/>
            <a:ext cx="1367747" cy="369332"/>
          </a:xfrm>
          <a:prstGeom prst="rect">
            <a:avLst/>
          </a:prstGeom>
          <a:noFill/>
        </p:spPr>
        <p:txBody>
          <a:bodyPr wrap="none" rtlCol="0">
            <a:spAutoFit/>
          </a:bodyPr>
          <a:lstStyle/>
          <a:p>
            <a:r>
              <a:rPr lang="en-US" dirty="0" smtClean="0"/>
              <a:t>Out of Focus</a:t>
            </a:r>
            <a:endParaRPr lang="en-US" dirty="0"/>
          </a:p>
        </p:txBody>
      </p:sp>
      <p:sp>
        <p:nvSpPr>
          <p:cNvPr id="62" name="TextBox 61"/>
          <p:cNvSpPr txBox="1"/>
          <p:nvPr/>
        </p:nvSpPr>
        <p:spPr>
          <a:xfrm>
            <a:off x="7761476" y="4735783"/>
            <a:ext cx="1279517" cy="369332"/>
          </a:xfrm>
          <a:prstGeom prst="rect">
            <a:avLst/>
          </a:prstGeom>
          <a:noFill/>
        </p:spPr>
        <p:txBody>
          <a:bodyPr wrap="none" rtlCol="0">
            <a:spAutoFit/>
          </a:bodyPr>
          <a:lstStyle/>
          <a:p>
            <a:r>
              <a:rPr lang="en-US" dirty="0" smtClean="0"/>
              <a:t>(smoothed)</a:t>
            </a:r>
            <a:endParaRPr lang="en-US" dirty="0"/>
          </a:p>
        </p:txBody>
      </p:sp>
    </p:spTree>
    <p:extLst>
      <p:ext uri="{BB962C8B-B14F-4D97-AF65-F5344CB8AC3E}">
        <p14:creationId xmlns="" xmlns:p14="http://schemas.microsoft.com/office/powerpoint/2010/main" val="7189778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Load to Search Engine:</a:t>
            </a:r>
            <a:br>
              <a:rPr lang="en-US" dirty="0" smtClean="0"/>
            </a:br>
            <a:r>
              <a:rPr lang="en-US" dirty="0" smtClean="0"/>
              <a:t>Constraint Satisfaction </a:t>
            </a:r>
            <a:r>
              <a:rPr lang="en-US" sz="2000" dirty="0" smtClean="0"/>
              <a:t>(Scott </a:t>
            </a:r>
            <a:r>
              <a:rPr lang="en-US" sz="2000" dirty="0" err="1" smtClean="0"/>
              <a:t>Woodfield</a:t>
            </a:r>
            <a:r>
              <a:rPr lang="en-US" sz="2000" dirty="0" smtClean="0"/>
              <a:t>)</a:t>
            </a:r>
            <a:endParaRPr lang="en-US" dirty="0"/>
          </a:p>
        </p:txBody>
      </p:sp>
      <p:sp>
        <p:nvSpPr>
          <p:cNvPr id="3" name="Slide Number Placeholder 2"/>
          <p:cNvSpPr>
            <a:spLocks noGrp="1"/>
          </p:cNvSpPr>
          <p:nvPr>
            <p:ph type="sldNum" sz="quarter" idx="12"/>
          </p:nvPr>
        </p:nvSpPr>
        <p:spPr/>
        <p:txBody>
          <a:bodyPr/>
          <a:lstStyle/>
          <a:p>
            <a:fld id="{2EDA66DD-F550-4B42-B0FD-23E3F66362FA}" type="slidenum">
              <a:rPr lang="en-US" smtClean="0"/>
              <a:pPr/>
              <a:t>7</a:t>
            </a:fld>
            <a:endParaRPr lang="en-US"/>
          </a:p>
        </p:txBody>
      </p:sp>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00" y="1905000"/>
            <a:ext cx="5399743" cy="4348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1511226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Load to Search Engine:</a:t>
            </a:r>
            <a:br>
              <a:rPr lang="en-US" dirty="0" smtClean="0"/>
            </a:br>
            <a:r>
              <a:rPr lang="en-US" dirty="0" smtClean="0"/>
              <a:t>Constraint Satisfaction </a:t>
            </a:r>
            <a:r>
              <a:rPr lang="en-US" sz="2000" dirty="0" smtClean="0"/>
              <a:t>(Scott </a:t>
            </a:r>
            <a:r>
              <a:rPr lang="en-US" sz="2000" dirty="0" err="1" smtClean="0"/>
              <a:t>Woodfield</a:t>
            </a:r>
            <a:r>
              <a:rPr lang="en-US" sz="2000" dirty="0" smtClean="0"/>
              <a:t>)</a:t>
            </a:r>
            <a:endParaRPr lang="en-US" dirty="0"/>
          </a:p>
        </p:txBody>
      </p:sp>
      <p:sp>
        <p:nvSpPr>
          <p:cNvPr id="3" name="Slide Number Placeholder 2"/>
          <p:cNvSpPr>
            <a:spLocks noGrp="1"/>
          </p:cNvSpPr>
          <p:nvPr>
            <p:ph type="sldNum" sz="quarter" idx="12"/>
          </p:nvPr>
        </p:nvSpPr>
        <p:spPr/>
        <p:txBody>
          <a:bodyPr/>
          <a:lstStyle/>
          <a:p>
            <a:fld id="{2EDA66DD-F550-4B42-B0FD-23E3F66362FA}" type="slidenum">
              <a:rPr lang="en-US" smtClean="0"/>
              <a:pPr/>
              <a:t>8</a:t>
            </a:fld>
            <a:endParaRPr lang="en-US"/>
          </a:p>
        </p:txBody>
      </p:sp>
      <p:pic>
        <p:nvPicPr>
          <p:cNvPr id="307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24000" y="1905000"/>
            <a:ext cx="5399743" cy="4348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4079080"/>
            <a:ext cx="3910494" cy="2616101"/>
          </a:xfrm>
          <a:prstGeom prst="rect">
            <a:avLst/>
          </a:prstGeom>
          <a:noFill/>
        </p:spPr>
        <p:txBody>
          <a:bodyPr wrap="none" rtlCol="0">
            <a:spAutoFit/>
          </a:bodyPr>
          <a:lstStyle/>
          <a:p>
            <a:r>
              <a:rPr lang="en-US" sz="1600" dirty="0" smtClean="0">
                <a:solidFill>
                  <a:srgbClr val="FF0000"/>
                </a:solidFill>
              </a:rPr>
              <a:t>Existing assertions:</a:t>
            </a:r>
          </a:p>
          <a:p>
            <a:r>
              <a:rPr lang="en-US" sz="1600" dirty="0" smtClean="0">
                <a:solidFill>
                  <a:srgbClr val="FF0000"/>
                </a:solidFill>
              </a:rPr>
              <a:t>Blood type of father, mother, and child all A-.</a:t>
            </a:r>
          </a:p>
          <a:p>
            <a:r>
              <a:rPr lang="en-US" sz="1600" dirty="0" smtClean="0">
                <a:solidFill>
                  <a:srgbClr val="FF0000"/>
                </a:solidFill>
              </a:rPr>
              <a:t>New assertion:</a:t>
            </a:r>
          </a:p>
          <a:p>
            <a:r>
              <a:rPr lang="en-US" sz="1600" dirty="0">
                <a:solidFill>
                  <a:srgbClr val="FF0000"/>
                </a:solidFill>
              </a:rPr>
              <a:t>C</a:t>
            </a:r>
            <a:r>
              <a:rPr lang="en-US" sz="1600" dirty="0" smtClean="0">
                <a:solidFill>
                  <a:srgbClr val="FF0000"/>
                </a:solidFill>
              </a:rPr>
              <a:t>hild’s blood type B-</a:t>
            </a:r>
          </a:p>
          <a:p>
            <a:endParaRPr lang="en-US" sz="1600" dirty="0" smtClean="0">
              <a:solidFill>
                <a:srgbClr val="FF0000"/>
              </a:solidFill>
            </a:endParaRPr>
          </a:p>
          <a:p>
            <a:r>
              <a:rPr lang="en-US" sz="1600" dirty="0" smtClean="0">
                <a:solidFill>
                  <a:srgbClr val="FF0000"/>
                </a:solidFill>
              </a:rPr>
              <a:t>Conclusions: Probability = 0.0.</a:t>
            </a:r>
          </a:p>
          <a:p>
            <a:pPr marL="342900" indent="-342900">
              <a:buAutoNum type="arabicParenBoth"/>
            </a:pPr>
            <a:r>
              <a:rPr lang="en-US" sz="1600" dirty="0" smtClean="0">
                <a:solidFill>
                  <a:srgbClr val="FF0000"/>
                </a:solidFill>
              </a:rPr>
              <a:t>Parentage wrong</a:t>
            </a:r>
          </a:p>
          <a:p>
            <a:pPr marL="342900" indent="-342900">
              <a:buAutoNum type="arabicParenBoth"/>
            </a:pPr>
            <a:r>
              <a:rPr lang="en-US" sz="1600" dirty="0" smtClean="0">
                <a:solidFill>
                  <a:srgbClr val="FF0000"/>
                </a:solidFill>
              </a:rPr>
              <a:t>One or more blood types wrong</a:t>
            </a:r>
          </a:p>
          <a:p>
            <a:endParaRPr lang="en-US" dirty="0" smtClean="0"/>
          </a:p>
          <a:p>
            <a:endParaRPr lang="en-US" dirty="0"/>
          </a:p>
        </p:txBody>
      </p:sp>
      <p:cxnSp>
        <p:nvCxnSpPr>
          <p:cNvPr id="6" name="Straight Connector 5"/>
          <p:cNvCxnSpPr/>
          <p:nvPr/>
        </p:nvCxnSpPr>
        <p:spPr>
          <a:xfrm>
            <a:off x="228600" y="5257800"/>
            <a:ext cx="3124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8118833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8550"/>
            <a:ext cx="8229600" cy="1143000"/>
          </a:xfrm>
        </p:spPr>
        <p:txBody>
          <a:bodyPr>
            <a:normAutofit/>
          </a:bodyPr>
          <a:lstStyle/>
          <a:p>
            <a:r>
              <a:rPr lang="en-US" dirty="0" smtClean="0"/>
              <a:t>Automated </a:t>
            </a:r>
            <a:r>
              <a:rPr lang="en-US" dirty="0" smtClean="0">
                <a:solidFill>
                  <a:srgbClr val="00B050"/>
                </a:solidFill>
              </a:rPr>
              <a:t>“Green” </a:t>
            </a:r>
            <a:r>
              <a:rPr lang="en-US" dirty="0" smtClean="0"/>
              <a:t>Indexing</a:t>
            </a:r>
            <a:endParaRPr lang="en-US" dirty="0"/>
          </a:p>
        </p:txBody>
      </p:sp>
      <p:sp>
        <p:nvSpPr>
          <p:cNvPr id="4" name="Content Placeholder 3"/>
          <p:cNvSpPr>
            <a:spLocks noGrp="1"/>
          </p:cNvSpPr>
          <p:nvPr>
            <p:ph idx="1"/>
          </p:nvPr>
        </p:nvSpPr>
        <p:spPr>
          <a:xfrm>
            <a:off x="457200" y="2074001"/>
            <a:ext cx="8229600" cy="4343400"/>
          </a:xfrm>
        </p:spPr>
        <p:txBody>
          <a:bodyPr>
            <a:normAutofit fontScale="85000" lnSpcReduction="20000"/>
          </a:bodyPr>
          <a:lstStyle/>
          <a:p>
            <a:r>
              <a:rPr lang="en-US" dirty="0" smtClean="0"/>
              <a:t>Intelligent Indexing</a:t>
            </a:r>
          </a:p>
          <a:p>
            <a:r>
              <a:rPr lang="en-US" dirty="0" smtClean="0"/>
              <a:t>“Click” Annotator</a:t>
            </a:r>
          </a:p>
          <a:p>
            <a:r>
              <a:rPr lang="en-US" dirty="0" err="1" smtClean="0"/>
              <a:t>GreenFIE</a:t>
            </a:r>
            <a:r>
              <a:rPr lang="en-US" dirty="0" smtClean="0"/>
              <a:t>-HD</a:t>
            </a:r>
          </a:p>
          <a:p>
            <a:r>
              <a:rPr lang="en-US" dirty="0" smtClean="0"/>
              <a:t>Obituaries (100M+)</a:t>
            </a:r>
          </a:p>
          <a:p>
            <a:pPr lvl="1"/>
            <a:r>
              <a:rPr lang="en-US" dirty="0" err="1" smtClean="0"/>
              <a:t>FROntIER</a:t>
            </a:r>
            <a:endParaRPr lang="en-US" dirty="0"/>
          </a:p>
          <a:p>
            <a:pPr lvl="1"/>
            <a:r>
              <a:rPr lang="en-US" dirty="0" smtClean="0"/>
              <a:t>Machine Learning</a:t>
            </a:r>
          </a:p>
          <a:p>
            <a:r>
              <a:rPr lang="en-US" dirty="0" smtClean="0"/>
              <a:t>Scanned Books (100K+)</a:t>
            </a:r>
          </a:p>
          <a:p>
            <a:pPr lvl="1"/>
            <a:r>
              <a:rPr lang="en-US" dirty="0" err="1" smtClean="0"/>
              <a:t>ListReader</a:t>
            </a:r>
            <a:endParaRPr lang="en-US" dirty="0" smtClean="0"/>
          </a:p>
          <a:p>
            <a:pPr lvl="1"/>
            <a:r>
              <a:rPr lang="en-US" dirty="0" err="1" smtClean="0"/>
              <a:t>FormReader</a:t>
            </a:r>
            <a:r>
              <a:rPr lang="en-US" dirty="0" smtClean="0"/>
              <a:t>/</a:t>
            </a:r>
            <a:r>
              <a:rPr lang="en-US" dirty="0" err="1" smtClean="0"/>
              <a:t>TableReader</a:t>
            </a:r>
            <a:endParaRPr lang="en-US" dirty="0" smtClean="0"/>
          </a:p>
          <a:p>
            <a:pPr lvl="1"/>
            <a:r>
              <a:rPr lang="en-US" dirty="0" err="1" smtClean="0"/>
              <a:t>OntoSoar</a:t>
            </a:r>
            <a:endParaRPr lang="en-US" dirty="0" smtClean="0"/>
          </a:p>
          <a:p>
            <a:r>
              <a:rPr lang="en-US" dirty="0" err="1" smtClean="0"/>
              <a:t>GreenFIE</a:t>
            </a:r>
            <a:r>
              <a:rPr lang="en-US" dirty="0" smtClean="0"/>
              <a:t>-HD</a:t>
            </a:r>
            <a:r>
              <a:rPr lang="en-US" baseline="30000" dirty="0" smtClean="0"/>
              <a:t>++</a:t>
            </a:r>
            <a:endParaRPr lang="en-US" baseline="30000" dirty="0"/>
          </a:p>
        </p:txBody>
      </p:sp>
      <p:sp>
        <p:nvSpPr>
          <p:cNvPr id="3" name="Slide Number Placeholder 2"/>
          <p:cNvSpPr>
            <a:spLocks noGrp="1"/>
          </p:cNvSpPr>
          <p:nvPr>
            <p:ph type="sldNum" sz="quarter" idx="12"/>
          </p:nvPr>
        </p:nvSpPr>
        <p:spPr>
          <a:xfrm>
            <a:off x="6553200" y="6171029"/>
            <a:ext cx="2133600" cy="365125"/>
          </a:xfrm>
        </p:spPr>
        <p:txBody>
          <a:bodyPr/>
          <a:lstStyle/>
          <a:p>
            <a:fld id="{2EDA66DD-F550-4B42-B0FD-23E3F66362FA}" type="slidenum">
              <a:rPr lang="en-US" smtClean="0"/>
              <a:pPr/>
              <a:t>9</a:t>
            </a:fld>
            <a:endParaRPr lang="en-US"/>
          </a:p>
        </p:txBody>
      </p:sp>
      <p:pic>
        <p:nvPicPr>
          <p:cNvPr id="5124"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359474" y="1795879"/>
            <a:ext cx="3634864" cy="2667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681978" y="2405479"/>
            <a:ext cx="2605881" cy="3680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cstate="print"/>
          <a:srcRect/>
          <a:stretch>
            <a:fillRect/>
          </a:stretch>
        </p:blipFill>
        <p:spPr bwMode="auto">
          <a:xfrm>
            <a:off x="5143271" y="3020258"/>
            <a:ext cx="1038359" cy="3276600"/>
          </a:xfrm>
          <a:prstGeom prst="rect">
            <a:avLst/>
          </a:prstGeom>
          <a:noFill/>
          <a:ln w="9525">
            <a:noFill/>
            <a:miter lim="800000"/>
            <a:headEnd/>
            <a:tailEnd/>
          </a:ln>
        </p:spPr>
      </p:pic>
      <p:sp>
        <p:nvSpPr>
          <p:cNvPr id="10" name="TextBox 9"/>
          <p:cNvSpPr txBox="1"/>
          <p:nvPr/>
        </p:nvSpPr>
        <p:spPr>
          <a:xfrm>
            <a:off x="923547" y="1143000"/>
            <a:ext cx="7463005" cy="461665"/>
          </a:xfrm>
          <a:prstGeom prst="rect">
            <a:avLst/>
          </a:prstGeom>
          <a:noFill/>
        </p:spPr>
        <p:txBody>
          <a:bodyPr wrap="none" rtlCol="0">
            <a:spAutoFit/>
          </a:bodyPr>
          <a:lstStyle/>
          <a:p>
            <a:r>
              <a:rPr lang="en-US" sz="2400" dirty="0" smtClean="0">
                <a:solidFill>
                  <a:srgbClr val="00B050"/>
                </a:solidFill>
              </a:rPr>
              <a:t>“Green”: improves with use—learns from user interaction</a:t>
            </a:r>
            <a:endParaRPr lang="en-US" sz="2400" dirty="0">
              <a:solidFill>
                <a:srgbClr val="00B050"/>
              </a:solidFill>
            </a:endParaRPr>
          </a:p>
        </p:txBody>
      </p:sp>
    </p:spTree>
    <p:extLst>
      <p:ext uri="{BB962C8B-B14F-4D97-AF65-F5344CB8AC3E}">
        <p14:creationId xmlns="" xmlns:p14="http://schemas.microsoft.com/office/powerpoint/2010/main" val="30549026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1310</TotalTime>
  <Words>3287</Words>
  <Application>Microsoft Office PowerPoint</Application>
  <PresentationFormat>On-screen Show (4:3)</PresentationFormat>
  <Paragraphs>580</Paragraphs>
  <Slides>46</Slides>
  <Notes>17</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Research in the Acquisition Pipeline</vt:lpstr>
      <vt:lpstr>Acquisition Pipeline</vt:lpstr>
      <vt:lpstr>Field Capture: Blur Detection (Alan Cannaday)</vt:lpstr>
      <vt:lpstr>Field Capture: Blur Detection</vt:lpstr>
      <vt:lpstr>Field Capture: Blur Detection</vt:lpstr>
      <vt:lpstr>Field Capture: Blur Detection</vt:lpstr>
      <vt:lpstr>Load to Search Engine: Constraint Satisfaction (Scott Woodfield)</vt:lpstr>
      <vt:lpstr>Load to Search Engine: Constraint Satisfaction (Scott Woodfield)</vt:lpstr>
      <vt:lpstr>Automated “Green” Indexing</vt:lpstr>
      <vt:lpstr>“Green” Intelligent Indexing (Robert Clawson, Doug Kennard, …, Bill Barrett)</vt:lpstr>
      <vt:lpstr>“Green” Intelligent Indexing</vt:lpstr>
      <vt:lpstr>“Green” Intelligent Indexing</vt:lpstr>
      <vt:lpstr>“Green” Intelligent Indexing</vt:lpstr>
      <vt:lpstr>Annotator (Christopher Almquist, …, Steve Liddle)</vt:lpstr>
      <vt:lpstr>Annotator (Christopher Almquist, …, Steve Liddle)</vt:lpstr>
      <vt:lpstr>GreenFIE-HD (Tae Woo Kim)</vt:lpstr>
      <vt:lpstr>GreenFIE-HD: Extraction Rule Creation</vt:lpstr>
      <vt:lpstr>GreenFIE-HD: Recall Error Resolution</vt:lpstr>
      <vt:lpstr>GreenFIE-HD: Precision Error Resolution</vt:lpstr>
      <vt:lpstr>GreenFIE-HD: Principles</vt:lpstr>
      <vt:lpstr>Obituaries with FROntIER (Joseph Park)</vt:lpstr>
      <vt:lpstr>Obituaries with FROntIER</vt:lpstr>
      <vt:lpstr>Obituaries with FROntIER</vt:lpstr>
      <vt:lpstr>Obituaries with FROntIER</vt:lpstr>
      <vt:lpstr>Obituaries with FROntIER</vt:lpstr>
      <vt:lpstr>Obituaries with FROntIER</vt:lpstr>
      <vt:lpstr>Obituaries with Machine Learning (Pat Schone)</vt:lpstr>
      <vt:lpstr>Obituaries with GreenFIE-HD</vt:lpstr>
      <vt:lpstr>ListReader (Thomas Packer)</vt:lpstr>
      <vt:lpstr>ListReader</vt:lpstr>
      <vt:lpstr>ListReader</vt:lpstr>
      <vt:lpstr>ListReader</vt:lpstr>
      <vt:lpstr>ListReader (Thomas Packer)</vt:lpstr>
      <vt:lpstr>FormReader</vt:lpstr>
      <vt:lpstr>ChartReader, Table Reader, …</vt:lpstr>
      <vt:lpstr>OntoSoar (Peter Lindes, Deryle Lonsdale)</vt:lpstr>
      <vt:lpstr>OntoSoar (Peter Lindes, Deryle Lonsdale)</vt:lpstr>
      <vt:lpstr>OntoSoar (Peter Lindes, Deryle Lonsdale)</vt:lpstr>
      <vt:lpstr>OntoSoar (Peter Lindes, Deryle Lonsdale)</vt:lpstr>
      <vt:lpstr>GreenFIE-HD++</vt:lpstr>
      <vt:lpstr>Research Wish List</vt:lpstr>
      <vt:lpstr>Research Wish List (Jake Gehring)</vt:lpstr>
      <vt:lpstr>Research Wish List (Jake Gehring)</vt:lpstr>
      <vt:lpstr>Research Wish List (Jake Gehring)</vt:lpstr>
      <vt:lpstr>Research Wish List (Jake Gehring)</vt:lpstr>
      <vt:lpstr>Summary</vt:lpstr>
    </vt:vector>
  </TitlesOfParts>
  <Company>LDS Church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Opportunities in the Acquisition Pipeline</dc:title>
  <dc:creator>David Wayne Embley</dc:creator>
  <cp:lastModifiedBy>Embley</cp:lastModifiedBy>
  <cp:revision>86</cp:revision>
  <dcterms:created xsi:type="dcterms:W3CDTF">2014-03-14T15:04:22Z</dcterms:created>
  <dcterms:modified xsi:type="dcterms:W3CDTF">2014-03-20T14:10:13Z</dcterms:modified>
</cp:coreProperties>
</file>