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0" r:id="rId4"/>
    <p:sldId id="258" r:id="rId5"/>
    <p:sldId id="284" r:id="rId6"/>
    <p:sldId id="271" r:id="rId7"/>
    <p:sldId id="266" r:id="rId8"/>
    <p:sldId id="267" r:id="rId9"/>
    <p:sldId id="268" r:id="rId10"/>
    <p:sldId id="270" r:id="rId11"/>
    <p:sldId id="276" r:id="rId12"/>
    <p:sldId id="277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2" autoAdjust="0"/>
    <p:restoredTop sz="79237" autoAdjust="0"/>
  </p:normalViewPr>
  <p:slideViewPr>
    <p:cSldViewPr>
      <p:cViewPr varScale="1">
        <p:scale>
          <a:sx n="94" d="100"/>
          <a:sy n="94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28FD8-31A7-4218-B034-83ECC387CADD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C495A-27DD-43A9-9EA5-BF9636B9B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</a:t>
            </a:r>
            <a:r>
              <a:rPr lang="en-US" baseline="0" dirty="0" smtClean="0"/>
              <a:t>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 points for answers to questions -- answer the questions as posed by the class.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Notice all-caps names.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15 points for the approach -- explain the basic problem and how the authors attacked and solved the problem;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Syntax</a:t>
            </a:r>
            <a:r>
              <a:rPr lang="en-US" baseline="0" dirty="0" smtClean="0"/>
              <a:t> highlighting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With and without</a:t>
            </a:r>
            <a:r>
              <a:rPr lang="en-US" baseline="0" dirty="0" smtClean="0"/>
              <a:t> line parsing.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Now have token IDs.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Ancestry OCR Project:</a:t>
            </a:r>
            <a:br>
              <a:rPr lang="en-US" dirty="0" smtClean="0"/>
            </a:b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Thomas L. Packer</a:t>
            </a:r>
          </a:p>
          <a:p>
            <a:r>
              <a:rPr lang="en-US" dirty="0" smtClean="0"/>
              <a:t>2009.08.18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Extractions</a:t>
            </a:r>
            <a:endParaRPr lang="en-US" dirty="0"/>
          </a:p>
        </p:txBody>
      </p:sp>
      <p:pic>
        <p:nvPicPr>
          <p:cNvPr id="5122" name="Picture 2" descr="C:\TomP\Work\School\Ancestry\Presentations\Pictures\BlakeBook_Thesaurus_PredictedLabels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011550" y="1371600"/>
            <a:ext cx="2779650" cy="4972050"/>
          </a:xfrm>
          <a:prstGeom prst="rect">
            <a:avLst/>
          </a:prstGeom>
          <a:noFill/>
        </p:spPr>
      </p:pic>
      <p:pic>
        <p:nvPicPr>
          <p:cNvPr id="5123" name="Picture 3" descr="C:\TomP\Work\School\Ancestry\Presentations\Pictures\BlakeBook_Cotrained_PredictedLabels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871353" y="1295401"/>
            <a:ext cx="2967847" cy="4857749"/>
          </a:xfrm>
          <a:prstGeom prst="rect">
            <a:avLst/>
          </a:prstGeom>
          <a:noFill/>
        </p:spPr>
      </p:pic>
      <p:pic>
        <p:nvPicPr>
          <p:cNvPr id="5124" name="Picture 4" descr="C:\TomP\Work\School\Ancestry\Presentations\Pictures\BlakeBook_HandLabels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19452" y="609600"/>
            <a:ext cx="2752347" cy="61503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Labeled data sets may not be representative of the whole corpus.</a:t>
            </a:r>
          </a:p>
          <a:p>
            <a:pPr lvl="0"/>
            <a:r>
              <a:rPr lang="en-US" dirty="0" smtClean="0"/>
              <a:t>All target entity types are not represented in the dev. test data.</a:t>
            </a:r>
          </a:p>
          <a:p>
            <a:pPr lvl="0"/>
            <a:r>
              <a:rPr lang="en-US" dirty="0" smtClean="0"/>
              <a:t>Different extractors target different entity structures.</a:t>
            </a:r>
          </a:p>
          <a:p>
            <a:pPr lvl="0"/>
            <a:r>
              <a:rPr lang="en-US" dirty="0" smtClean="0"/>
              <a:t>Entity labeling issues</a:t>
            </a:r>
          </a:p>
          <a:p>
            <a:pPr lvl="1"/>
            <a:r>
              <a:rPr lang="en-US" dirty="0" smtClean="0"/>
              <a:t>Not seen in OCR</a:t>
            </a:r>
          </a:p>
          <a:p>
            <a:pPr lvl="1"/>
            <a:r>
              <a:rPr lang="en-US" dirty="0" smtClean="0"/>
              <a:t>Ambiguous or overlapping labels (name within place)</a:t>
            </a:r>
          </a:p>
          <a:p>
            <a:pPr lvl="1"/>
            <a:r>
              <a:rPr lang="en-US" dirty="0" smtClean="0"/>
              <a:t>OCR errors: correct them?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Hand-label more pages.</a:t>
            </a:r>
          </a:p>
          <a:p>
            <a:r>
              <a:rPr lang="en-US" dirty="0" smtClean="0"/>
              <a:t>Hand-label more entity types and relations.</a:t>
            </a:r>
          </a:p>
          <a:p>
            <a:r>
              <a:rPr lang="en-US" dirty="0" smtClean="0"/>
              <a:t>Define labeling standard.</a:t>
            </a:r>
          </a:p>
          <a:p>
            <a:r>
              <a:rPr lang="en-US" dirty="0" smtClean="0"/>
              <a:t>Compute IAA.</a:t>
            </a:r>
          </a:p>
          <a:p>
            <a:r>
              <a:rPr lang="en-US" dirty="0" smtClean="0"/>
              <a:t>Compare OCR error </a:t>
            </a:r>
            <a:r>
              <a:rPr lang="en-US" smtClean="0"/>
              <a:t>rate to other </a:t>
            </a:r>
            <a:r>
              <a:rPr lang="en-US" dirty="0" smtClean="0"/>
              <a:t>metrics.</a:t>
            </a:r>
          </a:p>
          <a:p>
            <a:r>
              <a:rPr lang="en-US" dirty="0" smtClean="0"/>
              <a:t>Improve line parsing and page structure inference.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TomP\Work\School\DEG\Presentations\Images\Map to the Semantic 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85800"/>
            <a:ext cx="9159902" cy="617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Pipeline 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Books and Categories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Three data file formats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Limitations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TomP\Work\School\Ancestry\Presentations\Pictures\AncestryDilbert, build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133600"/>
            <a:ext cx="1524000" cy="143753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21336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Ancestry .DAT Data Files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29200" y="31242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.XML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95600" y="38100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Experiment File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76800" y="3886200"/>
            <a:ext cx="1066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Extractor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5715000"/>
            <a:ext cx="1066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Evaluator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4800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Predicted Labels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56388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 Labels</a:t>
            </a:r>
          </a:p>
        </p:txBody>
      </p:sp>
      <p:cxnSp>
        <p:nvCxnSpPr>
          <p:cNvPr id="21" name="Straight Arrow Connector 20"/>
          <p:cNvCxnSpPr>
            <a:endCxn id="4" idx="1"/>
          </p:cNvCxnSpPr>
          <p:nvPr/>
        </p:nvCxnSpPr>
        <p:spPr>
          <a:xfrm flipV="1">
            <a:off x="2057400" y="2590800"/>
            <a:ext cx="1143000" cy="4572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6" idx="7"/>
            <a:endCxn id="12" idx="1"/>
          </p:cNvCxnSpPr>
          <p:nvPr/>
        </p:nvCxnSpPr>
        <p:spPr>
          <a:xfrm rot="5400000" flipH="1" flipV="1">
            <a:off x="2196726" y="4038600"/>
            <a:ext cx="622674" cy="77507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8" idx="2"/>
            <a:endCxn id="11" idx="0"/>
          </p:cNvCxnSpPr>
          <p:nvPr/>
        </p:nvCxnSpPr>
        <p:spPr>
          <a:xfrm rot="5400000">
            <a:off x="5276850" y="2914650"/>
            <a:ext cx="381000" cy="381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miley Face 35"/>
          <p:cNvSpPr/>
          <p:nvPr/>
        </p:nvSpPr>
        <p:spPr>
          <a:xfrm>
            <a:off x="1600200" y="4648200"/>
            <a:ext cx="6096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cxnSp>
        <p:nvCxnSpPr>
          <p:cNvPr id="41" name="Straight Arrow Connector 40"/>
          <p:cNvCxnSpPr>
            <a:stCxn id="36" idx="5"/>
            <a:endCxn id="18" idx="1"/>
          </p:cNvCxnSpPr>
          <p:nvPr/>
        </p:nvCxnSpPr>
        <p:spPr>
          <a:xfrm rot="16200000" flipH="1">
            <a:off x="2177676" y="5111376"/>
            <a:ext cx="736974" cy="85127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1" idx="2"/>
            <a:endCxn id="13" idx="0"/>
          </p:cNvCxnSpPr>
          <p:nvPr/>
        </p:nvCxnSpPr>
        <p:spPr>
          <a:xfrm rot="5400000">
            <a:off x="5238750" y="3676650"/>
            <a:ext cx="381000" cy="381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2" idx="3"/>
            <a:endCxn id="13" idx="1"/>
          </p:cNvCxnSpPr>
          <p:nvPr/>
        </p:nvCxnSpPr>
        <p:spPr>
          <a:xfrm flipV="1">
            <a:off x="4191000" y="4076700"/>
            <a:ext cx="685800" cy="381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8" idx="3"/>
            <a:endCxn id="14" idx="1"/>
          </p:cNvCxnSpPr>
          <p:nvPr/>
        </p:nvCxnSpPr>
        <p:spPr>
          <a:xfrm>
            <a:off x="4114800" y="5905500"/>
            <a:ext cx="7620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Smiley Face 65"/>
          <p:cNvSpPr/>
          <p:nvPr/>
        </p:nvSpPr>
        <p:spPr>
          <a:xfrm>
            <a:off x="7086600" y="4267200"/>
            <a:ext cx="5334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29400" y="56388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</a:t>
            </a:r>
          </a:p>
        </p:txBody>
      </p:sp>
      <p:cxnSp>
        <p:nvCxnSpPr>
          <p:cNvPr id="79" name="Straight Arrow Connector 78"/>
          <p:cNvCxnSpPr>
            <a:stCxn id="78" idx="0"/>
            <a:endCxn id="66" idx="4"/>
          </p:cNvCxnSpPr>
          <p:nvPr/>
        </p:nvCxnSpPr>
        <p:spPr>
          <a:xfrm rot="5400000" flipH="1" flipV="1">
            <a:off x="6858000" y="5143500"/>
            <a:ext cx="838200" cy="1524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4" idx="3"/>
            <a:endCxn id="78" idx="1"/>
          </p:cNvCxnSpPr>
          <p:nvPr/>
        </p:nvCxnSpPr>
        <p:spPr>
          <a:xfrm>
            <a:off x="5943600" y="5905500"/>
            <a:ext cx="6858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6" idx="2"/>
            <a:endCxn id="14" idx="0"/>
          </p:cNvCxnSpPr>
          <p:nvPr/>
        </p:nvCxnSpPr>
        <p:spPr>
          <a:xfrm rot="5400000">
            <a:off x="5238750" y="5505450"/>
            <a:ext cx="381000" cy="381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3" idx="2"/>
            <a:endCxn id="16" idx="0"/>
          </p:cNvCxnSpPr>
          <p:nvPr/>
        </p:nvCxnSpPr>
        <p:spPr>
          <a:xfrm rot="16200000" flipH="1">
            <a:off x="5162550" y="4514850"/>
            <a:ext cx="533400" cy="381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953000" y="3962400"/>
            <a:ext cx="1066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Extractor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029200" y="4038600"/>
            <a:ext cx="1066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Extractor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66" idx="2"/>
            <a:endCxn id="104" idx="3"/>
          </p:cNvCxnSpPr>
          <p:nvPr/>
        </p:nvCxnSpPr>
        <p:spPr>
          <a:xfrm rot="10800000">
            <a:off x="6096000" y="4229100"/>
            <a:ext cx="990600" cy="3048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066800" y="12954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Images</a:t>
            </a:r>
          </a:p>
        </p:txBody>
      </p:sp>
      <p:cxnSp>
        <p:nvCxnSpPr>
          <p:cNvPr id="37" name="Straight Arrow Connector 36"/>
          <p:cNvCxnSpPr>
            <a:stCxn id="35" idx="2"/>
          </p:cNvCxnSpPr>
          <p:nvPr/>
        </p:nvCxnSpPr>
        <p:spPr>
          <a:xfrm rot="16200000" flipH="1">
            <a:off x="1162050" y="2228850"/>
            <a:ext cx="990600" cy="381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876800" y="23622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Prep.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4" idx="3"/>
            <a:endCxn id="38" idx="1"/>
          </p:cNvCxnSpPr>
          <p:nvPr/>
        </p:nvCxnSpPr>
        <p:spPr>
          <a:xfrm flipV="1">
            <a:off x="4419600" y="2552700"/>
            <a:ext cx="457200" cy="381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934200" y="3810000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Experimenter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14400" y="5334000"/>
            <a:ext cx="114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Annotator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pic>
        <p:nvPicPr>
          <p:cNvPr id="2050" name="Picture 2" descr="C:\TomP\Work\School\Ancestry\Presentations\Pictures\BookAnalysis, first hal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3600"/>
            <a:ext cx="9144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Java\Work\DEG\Data\Ancestry\2009.06\Cleaned\labels\BlakeBook\00002.0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295400"/>
            <a:ext cx="2989292" cy="5402262"/>
          </a:xfrm>
          <a:prstGeom prst="rect">
            <a:avLst/>
          </a:prstGeom>
          <a:noFill/>
        </p:spPr>
      </p:pic>
      <p:pic>
        <p:nvPicPr>
          <p:cNvPr id="1026" name="Picture 2" descr="C:\Java\Work\DEG\Data\Ancestry\2009.06\Cleaned\labels\BlakeBook\00001.0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150" y="1219200"/>
            <a:ext cx="3124850" cy="5410200"/>
          </a:xfrm>
          <a:prstGeom prst="rect">
            <a:avLst/>
          </a:prstGeom>
          <a:noFill/>
        </p:spPr>
      </p:pic>
      <p:pic>
        <p:nvPicPr>
          <p:cNvPr id="8" name="Picture 3" descr="C:\Java\Work\DEG\Data\Ancestry\2009.06\Cleaned\labels\BlakeBook\00002.0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295400"/>
            <a:ext cx="2989292" cy="5402262"/>
          </a:xfrm>
          <a:prstGeom prst="rect">
            <a:avLst/>
          </a:prstGeom>
          <a:noFill/>
        </p:spPr>
      </p:pic>
      <p:pic>
        <p:nvPicPr>
          <p:cNvPr id="7" name="Picture 2" descr="C:\Java\Work\DEG\Data\Ancestry\2009.06\Cleaned\labels\BlakeBook\00001.0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295400"/>
            <a:ext cx="3124850" cy="541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Preparation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Parse several .DAT formats (thanks to Aaron).</a:t>
            </a:r>
          </a:p>
          <a:p>
            <a:r>
              <a:rPr lang="en-US" dirty="0" smtClean="0"/>
              <a:t>Unified page and token objects.</a:t>
            </a:r>
          </a:p>
          <a:p>
            <a:r>
              <a:rPr lang="en-US" dirty="0" smtClean="0"/>
              <a:t>Write objects to XML.</a:t>
            </a:r>
          </a:p>
          <a:p>
            <a:r>
              <a:rPr lang="en-US" dirty="0" smtClean="0"/>
              <a:t>Split corpus into 3 labeled sets:</a:t>
            </a:r>
          </a:p>
          <a:p>
            <a:pPr lvl="1"/>
            <a:r>
              <a:rPr lang="en-US" dirty="0" smtClean="0"/>
              <a:t>dev. training</a:t>
            </a:r>
          </a:p>
          <a:p>
            <a:pPr lvl="1"/>
            <a:r>
              <a:rPr lang="en-US" dirty="0" smtClean="0"/>
              <a:t>dev. test</a:t>
            </a:r>
          </a:p>
          <a:p>
            <a:pPr lvl="1"/>
            <a:r>
              <a:rPr lang="en-US" dirty="0" smtClean="0"/>
              <a:t>blind test</a:t>
            </a:r>
          </a:p>
          <a:p>
            <a:r>
              <a:rPr lang="en-US" dirty="0" smtClean="0"/>
              <a:t>Hand-label names in 3 sets.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.DAT Files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Genealogy-glh19239901</a:t>
            </a:r>
            <a:r>
              <a:rPr lang="en-US" dirty="0" smtClean="0"/>
              <a:t>þ</a:t>
            </a:r>
            <a:r>
              <a:rPr lang="en-US" dirty="0" smtClean="0">
                <a:solidFill>
                  <a:srgbClr val="00B050"/>
                </a:solidFill>
              </a:rPr>
              <a:t>The Blake family in England</a:t>
            </a:r>
            <a:r>
              <a:rPr lang="en-US" dirty="0" smtClean="0"/>
              <a:t>þ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þ</a:t>
            </a:r>
            <a:r>
              <a:rPr lang="en-US" dirty="0" smtClean="0">
                <a:solidFill>
                  <a:srgbClr val="00B050"/>
                </a:solidFill>
              </a:rPr>
              <a:t>Title </a:t>
            </a:r>
            <a:r>
              <a:rPr lang="en-US" dirty="0" err="1" smtClean="0">
                <a:solidFill>
                  <a:srgbClr val="00B050"/>
                </a:solidFill>
              </a:rPr>
              <a:t>page</a:t>
            </a:r>
            <a:r>
              <a:rPr lang="en-US" dirty="0" err="1" smtClean="0"/>
              <a:t>þ</a:t>
            </a:r>
            <a:r>
              <a:rPr lang="en-US" dirty="0" smtClean="0">
                <a:solidFill>
                  <a:srgbClr val="00B0F0"/>
                </a:solidFill>
              </a:rPr>
              <a:t>254,732,612,879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757,724,1359,871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BLAKE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1504,713,2189,864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FAMILY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621,1058,791,1201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933,1048,1811,1198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ENGLAND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1203,1779,1277,1815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BY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852,1860,1201,1917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FRANCIS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1200,1860,1292,1913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1311,1857,1621,1913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BLAKE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1118,1966,1171,1992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1171,1964,1355,1992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BOSTON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244,2695,466,2746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Reprinted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466,2694,591,2734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590,2694,678,2733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677,2693,796,2733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796,2690,1005,2741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England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1004,2687,1241,2729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Historical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1240,2686,1340,2727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ý1</a:t>
            </a:r>
            <a:r>
              <a:rPr lang="en-US" dirty="0" smtClean="0">
                <a:solidFill>
                  <a:srgbClr val="00B0F0"/>
                </a:solidFill>
              </a:rPr>
              <a:t>339,2682,1646,2734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Genealogical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1645,2681,1844,2731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1843,2680,1925,2720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1923,2679,2125,2727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January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2136,2674,2248,2725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1891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1029,3462,1441,3517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BOSTON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1479,3480,1494,3512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2137,3529,2149,3531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2149,3517,2199,3532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2206,3517,2268,3531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81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2136,3553,2150,3560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2160,3545,2234,3560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0g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737,3567,942,3611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DAVID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942,3564,1178,3609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CLAPP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1177,3561,1248,3605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1248,3560,1405,3605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SON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1417,3554,1762,3610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PRINTERS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2067,3568,2082,3584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2069,3581,2086,3600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3s</a:t>
            </a:r>
            <a:r>
              <a:rPr lang="en-US" dirty="0" smtClean="0"/>
              <a:t>ý</a:t>
            </a:r>
            <a:r>
              <a:rPr lang="en-US" dirty="0" smtClean="0">
                <a:solidFill>
                  <a:srgbClr val="00B0F0"/>
                </a:solidFill>
              </a:rPr>
              <a:t>2139,3579,2194,3584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EZE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.HTML Files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4582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131572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THE BLAKE FAMILY IN ENGLAND BY FRANCIS E BLAKE OF BOSTON Reprinted from the New England Historical and Genealogical Register for January 1891 BOSTON : * I 81 * 0g DAVID CLAPP &amp; SON PRINTERS * 3s EZE ' 1 I 1891 * f 3 * - ? 33 2 I ? l * * ? 2 2 3 ' 00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1 2 2 t 221 2 2i I * t ( - ' Lt = 3a ? 22 3 1 ( 0 22 ' J '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577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THE BLAKE FAMILY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 ENGLAND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BY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FRANCIS E BLAKE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OF BOSTON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Reprinted from the New England Historical and Genealogical Register for January 1891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BOSTON :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DAVID CLAPP &amp; SON PRINTERS * 3s * * EZE I 0g ' 1 81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1891 I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1 2 2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 221 2 </a:t>
                      </a:r>
                      <a:br>
                        <a:rPr lang="en-US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* t ( - ' = Lt 3a 2i ? 22 3 0 1 ( J 22 I ' '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.XML Files</a:t>
            </a:r>
            <a:endParaRPr lang="en-US" dirty="0"/>
          </a:p>
        </p:txBody>
      </p:sp>
      <p:pic>
        <p:nvPicPr>
          <p:cNvPr id="2052" name="Picture 4" descr="C:\TomP\Work\School\Ancestry\Presentations\Pictures\XmlBlakeBookTitlePag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4087906" cy="3886200"/>
          </a:xfrm>
          <a:prstGeom prst="rect">
            <a:avLst/>
          </a:prstGeom>
          <a:noFill/>
        </p:spPr>
      </p:pic>
      <p:pic>
        <p:nvPicPr>
          <p:cNvPr id="2053" name="Picture 5" descr="C:\TomP\Work\School\Ancestry\Presentations\Pictures\XmlBlakeBookTitlePag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895600"/>
            <a:ext cx="4289502" cy="3471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382</Words>
  <Application>Microsoft Office PowerPoint</Application>
  <PresentationFormat>On-screen Show (4:3)</PresentationFormat>
  <Paragraphs>83</Paragraphs>
  <Slides>13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Ancestry OCR Project: Data</vt:lpstr>
      <vt:lpstr>Outline</vt:lpstr>
      <vt:lpstr>Pipeline</vt:lpstr>
      <vt:lpstr>Books</vt:lpstr>
      <vt:lpstr>Images</vt:lpstr>
      <vt:lpstr>Data Preparation</vt:lpstr>
      <vt:lpstr>.DAT Files</vt:lpstr>
      <vt:lpstr>.HTML Files</vt:lpstr>
      <vt:lpstr>.XML Files</vt:lpstr>
      <vt:lpstr>Extractions</vt:lpstr>
      <vt:lpstr>Limitations</vt:lpstr>
      <vt:lpstr>Future Work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Ontologies and the Semantic Web</dc:title>
  <dc:creator/>
  <cp:lastModifiedBy>Thomas L. Packer</cp:lastModifiedBy>
  <cp:revision>489</cp:revision>
  <dcterms:created xsi:type="dcterms:W3CDTF">2006-08-16T00:00:00Z</dcterms:created>
  <dcterms:modified xsi:type="dcterms:W3CDTF">2009-08-25T16:16:19Z</dcterms:modified>
</cp:coreProperties>
</file>