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82" r:id="rId2"/>
    <p:sldId id="281" r:id="rId3"/>
    <p:sldId id="261" r:id="rId4"/>
    <p:sldId id="264" r:id="rId5"/>
    <p:sldId id="287" r:id="rId6"/>
    <p:sldId id="274" r:id="rId7"/>
    <p:sldId id="290" r:id="rId8"/>
    <p:sldId id="288" r:id="rId9"/>
    <p:sldId id="289" r:id="rId10"/>
    <p:sldId id="263" r:id="rId11"/>
    <p:sldId id="279" r:id="rId12"/>
    <p:sldId id="285" r:id="rId13"/>
    <p:sldId id="286" r:id="rId14"/>
    <p:sldId id="28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722" autoAdjust="0"/>
    <p:restoredTop sz="79237" autoAdjust="0"/>
  </p:normalViewPr>
  <p:slideViewPr>
    <p:cSldViewPr>
      <p:cViewPr varScale="1">
        <p:scale>
          <a:sx n="94" d="100"/>
          <a:sy n="94" d="100"/>
        </p:scale>
        <p:origin x="-1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TomP\Work\School\Ancestry\AncestryOcrProgress-2009.08.18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TomP\Work\School\Ancestry\AncestryOcrProgress-2009.08.18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9.4596734730192741E-2"/>
          <c:y val="3.0522390886706205E-2"/>
          <c:w val="0.74261316210966077"/>
          <c:h val="0.76643472143301672"/>
        </c:manualLayout>
      </c:layout>
      <c:barChart>
        <c:barDir val="col"/>
        <c:grouping val="clustered"/>
        <c:ser>
          <c:idx val="0"/>
          <c:order val="0"/>
          <c:tx>
            <c:strRef>
              <c:f>'Baseline 2'!$B$1</c:f>
              <c:strCache>
                <c:ptCount val="1"/>
                <c:pt idx="0">
                  <c:v>Case-Sensitive + Initials</c:v>
                </c:pt>
              </c:strCache>
            </c:strRef>
          </c:tx>
          <c:dLbls>
            <c:dLbl>
              <c:idx val="5"/>
              <c:layout>
                <c:manualLayout>
                  <c:x val="-1.0522358769587126E-2"/>
                  <c:y val="5.8651017364241814E-3"/>
                </c:manualLayout>
              </c:layout>
              <c:showVal val="1"/>
            </c:dLbl>
            <c:numFmt formatCode="0%" sourceLinked="0"/>
            <c:txPr>
              <a:bodyPr/>
              <a:lstStyle/>
              <a:p>
                <a:pPr>
                  <a:defRPr sz="1000"/>
                </a:pPr>
                <a:endParaRPr lang="en-US"/>
              </a:p>
            </c:txPr>
            <c:showVal val="1"/>
          </c:dLbls>
          <c:cat>
            <c:strRef>
              <c:f>'Baseline 2'!$A$2:$A$5</c:f>
              <c:strCache>
                <c:ptCount val="4"/>
                <c:pt idx="0">
                  <c:v>Given Name (F)</c:v>
                </c:pt>
                <c:pt idx="1">
                  <c:v>Surname (F)</c:v>
                </c:pt>
                <c:pt idx="2">
                  <c:v>Full Name (F)</c:v>
                </c:pt>
                <c:pt idx="3">
                  <c:v>Total (F)</c:v>
                </c:pt>
              </c:strCache>
            </c:strRef>
          </c:cat>
          <c:val>
            <c:numRef>
              <c:f>'Baseline 2'!$B$2:$B$5</c:f>
              <c:numCache>
                <c:formatCode>0.0%</c:formatCode>
                <c:ptCount val="4"/>
                <c:pt idx="0">
                  <c:v>0.65410000000000013</c:v>
                </c:pt>
                <c:pt idx="1">
                  <c:v>0.4129000000000001</c:v>
                </c:pt>
                <c:pt idx="2">
                  <c:v>0.33300000000000007</c:v>
                </c:pt>
                <c:pt idx="3">
                  <c:v>0.47980000000000006</c:v>
                </c:pt>
              </c:numCache>
            </c:numRef>
          </c:val>
        </c:ser>
        <c:ser>
          <c:idx val="1"/>
          <c:order val="1"/>
          <c:tx>
            <c:strRef>
              <c:f>'Baseline 2'!$C$1</c:f>
              <c:strCache>
                <c:ptCount val="1"/>
                <c:pt idx="0">
                  <c:v>Case-Sensitive + No Initials</c:v>
                </c:pt>
              </c:strCache>
            </c:strRef>
          </c:tx>
          <c:dLbls>
            <c:dLbl>
              <c:idx val="4"/>
              <c:layout>
                <c:manualLayout>
                  <c:x val="4.5095823298230446E-3"/>
                  <c:y val="3.9100678242827832E-3"/>
                </c:manualLayout>
              </c:layout>
              <c:showVal val="1"/>
            </c:dLbl>
            <c:dLbl>
              <c:idx val="6"/>
              <c:layout>
                <c:manualLayout>
                  <c:x val="1.5031822737669207E-2"/>
                  <c:y val="0"/>
                </c:manualLayout>
              </c:layout>
              <c:showVal val="1"/>
            </c:dLbl>
            <c:dLbl>
              <c:idx val="8"/>
              <c:layout>
                <c:manualLayout>
                  <c:x val="7.5159705497050673E-3"/>
                  <c:y val="-5.8651017364242473E-3"/>
                </c:manualLayout>
              </c:layout>
              <c:showVal val="1"/>
            </c:dLbl>
            <c:numFmt formatCode="0%" sourceLinked="0"/>
            <c:txPr>
              <a:bodyPr/>
              <a:lstStyle/>
              <a:p>
                <a:pPr>
                  <a:defRPr sz="1000"/>
                </a:pPr>
                <a:endParaRPr lang="en-US"/>
              </a:p>
            </c:txPr>
            <c:showVal val="1"/>
          </c:dLbls>
          <c:cat>
            <c:strRef>
              <c:f>'Baseline 2'!$A$2:$A$5</c:f>
              <c:strCache>
                <c:ptCount val="4"/>
                <c:pt idx="0">
                  <c:v>Given Name (F)</c:v>
                </c:pt>
                <c:pt idx="1">
                  <c:v>Surname (F)</c:v>
                </c:pt>
                <c:pt idx="2">
                  <c:v>Full Name (F)</c:v>
                </c:pt>
                <c:pt idx="3">
                  <c:v>Total (F)</c:v>
                </c:pt>
              </c:strCache>
            </c:strRef>
          </c:cat>
          <c:val>
            <c:numRef>
              <c:f>'Baseline 2'!$C$2:$C$5</c:f>
              <c:numCache>
                <c:formatCode>0.0%</c:formatCode>
                <c:ptCount val="4"/>
                <c:pt idx="0">
                  <c:v>0.52410000000000001</c:v>
                </c:pt>
                <c:pt idx="1">
                  <c:v>0.40820000000000001</c:v>
                </c:pt>
                <c:pt idx="2">
                  <c:v>0.31750000000000006</c:v>
                </c:pt>
                <c:pt idx="3">
                  <c:v>0.40450000000000008</c:v>
                </c:pt>
              </c:numCache>
            </c:numRef>
          </c:val>
        </c:ser>
        <c:ser>
          <c:idx val="2"/>
          <c:order val="2"/>
          <c:tx>
            <c:strRef>
              <c:f>'Baseline 2'!$D$1</c:f>
              <c:strCache>
                <c:ptCount val="1"/>
                <c:pt idx="0">
                  <c:v>Case-Insensitive + Initials</c:v>
                </c:pt>
              </c:strCache>
            </c:strRef>
          </c:tx>
          <c:dLbls>
            <c:numFmt formatCode="0%" sourceLinked="0"/>
            <c:txPr>
              <a:bodyPr/>
              <a:lstStyle/>
              <a:p>
                <a:pPr>
                  <a:defRPr sz="1000"/>
                </a:pPr>
                <a:endParaRPr lang="en-US"/>
              </a:p>
            </c:txPr>
            <c:showVal val="1"/>
          </c:dLbls>
          <c:cat>
            <c:strRef>
              <c:f>'Baseline 2'!$A$2:$A$5</c:f>
              <c:strCache>
                <c:ptCount val="4"/>
                <c:pt idx="0">
                  <c:v>Given Name (F)</c:v>
                </c:pt>
                <c:pt idx="1">
                  <c:v>Surname (F)</c:v>
                </c:pt>
                <c:pt idx="2">
                  <c:v>Full Name (F)</c:v>
                </c:pt>
                <c:pt idx="3">
                  <c:v>Total (F)</c:v>
                </c:pt>
              </c:strCache>
            </c:strRef>
          </c:cat>
          <c:val>
            <c:numRef>
              <c:f>'Baseline 2'!$D$2:$D$5</c:f>
              <c:numCache>
                <c:formatCode>0.0%</c:formatCode>
                <c:ptCount val="4"/>
                <c:pt idx="0">
                  <c:v>0.54790000000000005</c:v>
                </c:pt>
                <c:pt idx="1">
                  <c:v>0.29860000000000003</c:v>
                </c:pt>
                <c:pt idx="2">
                  <c:v>0.15310000000000001</c:v>
                </c:pt>
                <c:pt idx="3">
                  <c:v>0.35580000000000006</c:v>
                </c:pt>
              </c:numCache>
            </c:numRef>
          </c:val>
        </c:ser>
        <c:axId val="81553664"/>
        <c:axId val="81563648"/>
      </c:barChart>
      <c:catAx>
        <c:axId val="81553664"/>
        <c:scaling>
          <c:orientation val="minMax"/>
        </c:scaling>
        <c:axPos val="b"/>
        <c:tickLblPos val="nextTo"/>
        <c:crossAx val="81563648"/>
        <c:crosses val="autoZero"/>
        <c:auto val="1"/>
        <c:lblAlgn val="ctr"/>
        <c:lblOffset val="100"/>
      </c:catAx>
      <c:valAx>
        <c:axId val="81563648"/>
        <c:scaling>
          <c:orientation val="minMax"/>
          <c:max val="1"/>
        </c:scaling>
        <c:axPos val="l"/>
        <c:majorGridlines/>
        <c:numFmt formatCode="0%" sourceLinked="0"/>
        <c:tickLblPos val="nextTo"/>
        <c:crossAx val="8155366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539893114613466"/>
          <c:y val="0.26431570171375673"/>
          <c:w val="0.13245140422002236"/>
          <c:h val="0.42430977304307615"/>
        </c:manualLayout>
      </c:layout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'Baseline, Cotrained 2'!$B$1</c:f>
              <c:strCache>
                <c:ptCount val="1"/>
                <c:pt idx="0">
                  <c:v>Baseline</c:v>
                </c:pt>
              </c:strCache>
            </c:strRef>
          </c:tx>
          <c:dLbls>
            <c:numFmt formatCode="0%" sourceLinked="0"/>
            <c:txPr>
              <a:bodyPr/>
              <a:lstStyle/>
              <a:p>
                <a:pPr>
                  <a:defRPr sz="1050"/>
                </a:pPr>
                <a:endParaRPr lang="en-US"/>
              </a:p>
            </c:txPr>
            <c:showVal val="1"/>
          </c:dLbls>
          <c:cat>
            <c:strRef>
              <c:f>'Baseline, Cotrained 2'!$A$2:$A$6</c:f>
              <c:strCache>
                <c:ptCount val="5"/>
                <c:pt idx="0">
                  <c:v>Given Name (F)</c:v>
                </c:pt>
                <c:pt idx="1">
                  <c:v>Surname (F)</c:v>
                </c:pt>
                <c:pt idx="2">
                  <c:v>Full Name (F)</c:v>
                </c:pt>
                <c:pt idx="3">
                  <c:v>Total (F)</c:v>
                </c:pt>
                <c:pt idx="4">
                  <c:v>Macro-Ave (F)</c:v>
                </c:pt>
              </c:strCache>
            </c:strRef>
          </c:cat>
          <c:val>
            <c:numRef>
              <c:f>'Baseline, Cotrained 2'!$B$2:$B$6</c:f>
              <c:numCache>
                <c:formatCode>0.0%</c:formatCode>
                <c:ptCount val="5"/>
                <c:pt idx="0">
                  <c:v>0.72360000000000013</c:v>
                </c:pt>
                <c:pt idx="1">
                  <c:v>0.12989999999999999</c:v>
                </c:pt>
                <c:pt idx="2">
                  <c:v>0.68270000000000008</c:v>
                </c:pt>
                <c:pt idx="3">
                  <c:v>0.62100000000000011</c:v>
                </c:pt>
                <c:pt idx="4" formatCode="0.00%">
                  <c:v>0.65630000000000011</c:v>
                </c:pt>
              </c:numCache>
            </c:numRef>
          </c:val>
        </c:ser>
        <c:ser>
          <c:idx val="1"/>
          <c:order val="1"/>
          <c:tx>
            <c:strRef>
              <c:f>'Baseline, Cotrained 2'!$C$1</c:f>
              <c:strCache>
                <c:ptCount val="1"/>
                <c:pt idx="0">
                  <c:v>Cotrained</c:v>
                </c:pt>
              </c:strCache>
            </c:strRef>
          </c:tx>
          <c:dLbls>
            <c:numFmt formatCode="0%" sourceLinked="0"/>
            <c:txPr>
              <a:bodyPr/>
              <a:lstStyle/>
              <a:p>
                <a:pPr>
                  <a:defRPr sz="1050"/>
                </a:pPr>
                <a:endParaRPr lang="en-US"/>
              </a:p>
            </c:txPr>
            <c:showVal val="1"/>
          </c:dLbls>
          <c:cat>
            <c:strRef>
              <c:f>'Baseline, Cotrained 2'!$A$2:$A$6</c:f>
              <c:strCache>
                <c:ptCount val="5"/>
                <c:pt idx="0">
                  <c:v>Given Name (F)</c:v>
                </c:pt>
                <c:pt idx="1">
                  <c:v>Surname (F)</c:v>
                </c:pt>
                <c:pt idx="2">
                  <c:v>Full Name (F)</c:v>
                </c:pt>
                <c:pt idx="3">
                  <c:v>Total (F)</c:v>
                </c:pt>
                <c:pt idx="4">
                  <c:v>Macro-Ave (F)</c:v>
                </c:pt>
              </c:strCache>
            </c:strRef>
          </c:cat>
          <c:val>
            <c:numRef>
              <c:f>'Baseline, Cotrained 2'!$C$2:$C$6</c:f>
              <c:numCache>
                <c:formatCode>0.0%</c:formatCode>
                <c:ptCount val="5"/>
                <c:pt idx="0">
                  <c:v>0.78569999999999995</c:v>
                </c:pt>
                <c:pt idx="1">
                  <c:v>0.55559999999999998</c:v>
                </c:pt>
                <c:pt idx="2">
                  <c:v>0.64420000000000011</c:v>
                </c:pt>
                <c:pt idx="3">
                  <c:v>0.68149999999999999</c:v>
                </c:pt>
                <c:pt idx="4" formatCode="0.00%">
                  <c:v>0.77470000000000028</c:v>
                </c:pt>
              </c:numCache>
            </c:numRef>
          </c:val>
        </c:ser>
        <c:axId val="81589376"/>
        <c:axId val="81590912"/>
      </c:barChart>
      <c:catAx>
        <c:axId val="81589376"/>
        <c:scaling>
          <c:orientation val="minMax"/>
        </c:scaling>
        <c:axPos val="b"/>
        <c:tickLblPos val="nextTo"/>
        <c:crossAx val="81590912"/>
        <c:crosses val="autoZero"/>
        <c:auto val="1"/>
        <c:lblAlgn val="ctr"/>
        <c:lblOffset val="100"/>
      </c:catAx>
      <c:valAx>
        <c:axId val="81590912"/>
        <c:scaling>
          <c:orientation val="minMax"/>
          <c:max val="1"/>
          <c:min val="0"/>
        </c:scaling>
        <c:axPos val="l"/>
        <c:majorGridlines/>
        <c:numFmt formatCode="0%" sourceLinked="0"/>
        <c:tickLblPos val="nextTo"/>
        <c:crossAx val="81589376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A28FD8-31A7-4218-B034-83ECC387CADD}" type="datetimeFigureOut">
              <a:rPr lang="en-US" smtClean="0"/>
              <a:pPr/>
              <a:t>8/25/2009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4C495A-27DD-43A9-9EA5-BF9636B9B4B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4C495A-27DD-43A9-9EA5-BF9636B9B4B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Green</a:t>
            </a:r>
            <a:r>
              <a:rPr lang="en-US" baseline="0" dirty="0" smtClean="0"/>
              <a:t> are correct from initial models.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Red are incorrect from initial models.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Orange are </a:t>
            </a:r>
            <a:r>
              <a:rPr lang="en-US" baseline="0" smtClean="0"/>
              <a:t>correct updates </a:t>
            </a:r>
            <a:r>
              <a:rPr lang="en-US" baseline="0" dirty="0" smtClean="0"/>
              <a:t>to initial models.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4C495A-27DD-43A9-9EA5-BF9636B9B4B3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Blake given name.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No co-training</a:t>
            </a:r>
            <a:r>
              <a:rPr lang="en-US" baseline="0" dirty="0" smtClean="0"/>
              <a:t> for full names.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Even better macro-average (over 10% increase in all P, R, F).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4C495A-27DD-43A9-9EA5-BF9636B9B4B3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4C495A-27DD-43A9-9EA5-BF9636B9B4B3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Each</a:t>
            </a:r>
            <a:r>
              <a:rPr lang="en-US" baseline="0" dirty="0" smtClean="0"/>
              <a:t> point.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4C495A-27DD-43A9-9EA5-BF9636B9B4B3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5 points for answers to questions -- answer the questions as posed by the class.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4C495A-27DD-43A9-9EA5-BF9636B9B4B3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Each step.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4C495A-27DD-43A9-9EA5-BF9636B9B4B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5 points for the overview -- introduce the work and state the goals and objectives of the authors;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4C495A-27DD-43A9-9EA5-BF9636B9B4B3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Three experiments</a:t>
            </a:r>
            <a:r>
              <a:rPr lang="en-US" baseline="0" dirty="0" smtClean="0"/>
              <a:t> with baseline.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4C495A-27DD-43A9-9EA5-BF9636B9B4B3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4C495A-27DD-43A9-9EA5-BF9636B9B4B3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5 points for the overview -- introduce the work and state the goals and objectives of the authors;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4C495A-27DD-43A9-9EA5-BF9636B9B4B3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5 points for the overview -- introduce the work and state the goals and objectives of the authors;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4C495A-27DD-43A9-9EA5-BF9636B9B4B3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Each step.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4C495A-27DD-43A9-9EA5-BF9636B9B4B3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Each step.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4C495A-27DD-43A9-9EA5-BF9636B9B4B3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8/25/2009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8/25/2009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8/25/2009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8/25/2009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8/25/2009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8/25/2009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8/25/2009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Ancestry OCR Project:</a:t>
            </a:r>
            <a:br>
              <a:rPr lang="en-US" dirty="0" smtClean="0"/>
            </a:br>
            <a:r>
              <a:rPr lang="en-US" dirty="0" smtClean="0"/>
              <a:t>Extractors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Thomas L. Packer</a:t>
            </a:r>
          </a:p>
          <a:p>
            <a:r>
              <a:rPr lang="en-US" dirty="0" smtClean="0"/>
              <a:t>2009.08.18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838200"/>
          </a:xfrm>
        </p:spPr>
        <p:txBody>
          <a:bodyPr/>
          <a:lstStyle/>
          <a:p>
            <a:r>
              <a:rPr lang="en-US" dirty="0" smtClean="0"/>
              <a:t>OCR Documents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114800" y="1295400"/>
            <a:ext cx="4572000" cy="53340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Seed models:</a:t>
            </a:r>
          </a:p>
          <a:p>
            <a:pPr lvl="1"/>
            <a:r>
              <a:rPr lang="en-US" dirty="0" smtClean="0"/>
              <a:t>Prefix: “</a:t>
            </a:r>
            <a:r>
              <a:rPr lang="en-US" dirty="0" err="1" smtClean="0"/>
              <a:t>Mrs</a:t>
            </a:r>
            <a:r>
              <a:rPr lang="en-US" dirty="0" smtClean="0"/>
              <a:t>”, Miss”, “</a:t>
            </a:r>
            <a:r>
              <a:rPr lang="en-US" dirty="0" err="1" smtClean="0"/>
              <a:t>Mr</a:t>
            </a:r>
            <a:r>
              <a:rPr lang="en-US" dirty="0" smtClean="0"/>
              <a:t>”</a:t>
            </a:r>
          </a:p>
          <a:p>
            <a:pPr lvl="1"/>
            <a:r>
              <a:rPr lang="en-US" dirty="0" smtClean="0"/>
              <a:t>Initials: “A”, “B”, “C”, …</a:t>
            </a:r>
          </a:p>
          <a:p>
            <a:pPr lvl="1"/>
            <a:r>
              <a:rPr lang="en-US" dirty="0" smtClean="0"/>
              <a:t>Given Name: “Charles”, “Francis”, Herbert”</a:t>
            </a:r>
          </a:p>
          <a:p>
            <a:pPr lvl="1"/>
            <a:r>
              <a:rPr lang="en-US" dirty="0" smtClean="0"/>
              <a:t>Surname: “Goodrich”, Wells”</a:t>
            </a:r>
          </a:p>
          <a:p>
            <a:pPr lvl="1"/>
            <a:r>
              <a:rPr lang="en-US" dirty="0" err="1" smtClean="0"/>
              <a:t>Stopword</a:t>
            </a:r>
            <a:r>
              <a:rPr lang="en-US" dirty="0" smtClean="0"/>
              <a:t>: “Jewell”, “Graves”</a:t>
            </a:r>
          </a:p>
          <a:p>
            <a:r>
              <a:rPr lang="en-US" dirty="0" smtClean="0"/>
              <a:t>Updates: </a:t>
            </a:r>
          </a:p>
          <a:p>
            <a:pPr lvl="1"/>
            <a:r>
              <a:rPr lang="en-US" dirty="0" smtClean="0"/>
              <a:t>Prefix: first token in line</a:t>
            </a:r>
          </a:p>
          <a:p>
            <a:pPr lvl="1"/>
            <a:r>
              <a:rPr lang="en-US" dirty="0" smtClean="0"/>
              <a:t>Given Name: between ‘Prefix’ and ‘Initial’</a:t>
            </a:r>
          </a:p>
          <a:p>
            <a:pPr lvl="1"/>
            <a:r>
              <a:rPr lang="en-US" dirty="0" smtClean="0"/>
              <a:t>Surname: between initial and &lt;/S&gt;</a:t>
            </a:r>
          </a:p>
          <a:p>
            <a:pPr lvl="1"/>
            <a:endParaRPr lang="en-US" dirty="0" smtClean="0"/>
          </a:p>
        </p:txBody>
      </p:sp>
      <p:sp>
        <p:nvSpPr>
          <p:cNvPr id="5" name="Content Placeholder 7"/>
          <p:cNvSpPr txBox="1">
            <a:spLocks/>
          </p:cNvSpPr>
          <p:nvPr/>
        </p:nvSpPr>
        <p:spPr>
          <a:xfrm>
            <a:off x="304800" y="1524000"/>
            <a:ext cx="3733800" cy="4953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M RS CHARLES A JEWELL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MRS FRANCIS B COOI EN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MRS P W ELILSWVORT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MRs HERBERT C ADSWVORTH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MRS HENRY E TAINTOR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MR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DANIEl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H WELLS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MRS ARTHUR L GOODRICH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Miss JOSEPHINE WHITE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Mss JULIA A GRAVES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Ms H B LANGDON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Miss MARY H ADAMS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Miss ELIZA F Mix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'MRs MIARY C ST )NEC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MIRS AI I ERT H PITKIN</a:t>
            </a:r>
          </a:p>
        </p:txBody>
      </p:sp>
      <p:sp>
        <p:nvSpPr>
          <p:cNvPr id="6" name="Rectangle 5"/>
          <p:cNvSpPr/>
          <p:nvPr/>
        </p:nvSpPr>
        <p:spPr>
          <a:xfrm>
            <a:off x="720090" y="1874520"/>
            <a:ext cx="537210" cy="217170"/>
          </a:xfrm>
          <a:prstGeom prst="rect">
            <a:avLst/>
          </a:prstGeom>
          <a:solidFill>
            <a:srgbClr val="00B050">
              <a:alpha val="48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31521" y="2137410"/>
            <a:ext cx="525780" cy="251460"/>
          </a:xfrm>
          <a:prstGeom prst="rect">
            <a:avLst/>
          </a:prstGeom>
          <a:solidFill>
            <a:srgbClr val="00B050">
              <a:alpha val="48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08660" y="2461260"/>
            <a:ext cx="525780" cy="251460"/>
          </a:xfrm>
          <a:prstGeom prst="rect">
            <a:avLst/>
          </a:prstGeom>
          <a:solidFill>
            <a:srgbClr val="00B050">
              <a:alpha val="48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20090" y="2771336"/>
            <a:ext cx="525780" cy="251460"/>
          </a:xfrm>
          <a:prstGeom prst="rect">
            <a:avLst/>
          </a:prstGeom>
          <a:solidFill>
            <a:srgbClr val="00B050">
              <a:alpha val="48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27710" y="3361886"/>
            <a:ext cx="525780" cy="251460"/>
          </a:xfrm>
          <a:prstGeom prst="rect">
            <a:avLst/>
          </a:prstGeom>
          <a:solidFill>
            <a:srgbClr val="00B050">
              <a:alpha val="48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3683578"/>
            <a:ext cx="525780" cy="251460"/>
          </a:xfrm>
          <a:prstGeom prst="rect">
            <a:avLst/>
          </a:prstGeom>
          <a:solidFill>
            <a:srgbClr val="00B050">
              <a:alpha val="48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35330" y="4590358"/>
            <a:ext cx="525780" cy="251460"/>
          </a:xfrm>
          <a:prstGeom prst="rect">
            <a:avLst/>
          </a:prstGeom>
          <a:solidFill>
            <a:srgbClr val="00B050">
              <a:alpha val="48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35330" y="4902778"/>
            <a:ext cx="525780" cy="251460"/>
          </a:xfrm>
          <a:prstGeom prst="rect">
            <a:avLst/>
          </a:prstGeom>
          <a:solidFill>
            <a:srgbClr val="00B050">
              <a:alpha val="48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762000" y="5226628"/>
            <a:ext cx="525780" cy="251460"/>
          </a:xfrm>
          <a:prstGeom prst="rect">
            <a:avLst/>
          </a:prstGeom>
          <a:solidFill>
            <a:srgbClr val="00B050">
              <a:alpha val="48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2244090" y="1577340"/>
            <a:ext cx="201930" cy="220980"/>
          </a:xfrm>
          <a:prstGeom prst="rect">
            <a:avLst/>
          </a:prstGeom>
          <a:solidFill>
            <a:srgbClr val="00B050">
              <a:alpha val="48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727710" y="3087566"/>
            <a:ext cx="403860" cy="213360"/>
          </a:xfrm>
          <a:prstGeom prst="rect">
            <a:avLst/>
          </a:prstGeom>
          <a:solidFill>
            <a:srgbClr val="00B050">
              <a:alpha val="48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2156460" y="1866900"/>
            <a:ext cx="201930" cy="220980"/>
          </a:xfrm>
          <a:prstGeom prst="rect">
            <a:avLst/>
          </a:prstGeom>
          <a:solidFill>
            <a:srgbClr val="00B050">
              <a:alpha val="48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245870" y="2167890"/>
            <a:ext cx="156210" cy="198120"/>
          </a:xfrm>
          <a:prstGeom prst="rect">
            <a:avLst/>
          </a:prstGeom>
          <a:solidFill>
            <a:srgbClr val="00B050">
              <a:alpha val="48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466850" y="2171700"/>
            <a:ext cx="201930" cy="220980"/>
          </a:xfrm>
          <a:prstGeom prst="rect">
            <a:avLst/>
          </a:prstGeom>
          <a:solidFill>
            <a:srgbClr val="00B050">
              <a:alpha val="48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2194560" y="2476500"/>
            <a:ext cx="201930" cy="220980"/>
          </a:xfrm>
          <a:prstGeom prst="rect">
            <a:avLst/>
          </a:prstGeom>
          <a:solidFill>
            <a:srgbClr val="00B050">
              <a:alpha val="48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973167" y="2783179"/>
            <a:ext cx="201930" cy="220980"/>
          </a:xfrm>
          <a:prstGeom prst="rect">
            <a:avLst/>
          </a:prstGeom>
          <a:solidFill>
            <a:srgbClr val="00B050">
              <a:alpha val="48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874520" y="3095186"/>
            <a:ext cx="201930" cy="220980"/>
          </a:xfrm>
          <a:prstGeom prst="rect">
            <a:avLst/>
          </a:prstGeom>
          <a:solidFill>
            <a:srgbClr val="00B050">
              <a:alpha val="48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2162428" y="3407193"/>
            <a:ext cx="151114" cy="206337"/>
          </a:xfrm>
          <a:prstGeom prst="rect">
            <a:avLst/>
          </a:prstGeom>
          <a:solidFill>
            <a:srgbClr val="00B050">
              <a:alpha val="48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1779270" y="4011238"/>
            <a:ext cx="201930" cy="220980"/>
          </a:xfrm>
          <a:prstGeom prst="rect">
            <a:avLst/>
          </a:prstGeom>
          <a:solidFill>
            <a:srgbClr val="00B050">
              <a:alpha val="48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1112704" y="4316038"/>
            <a:ext cx="140785" cy="212075"/>
          </a:xfrm>
          <a:prstGeom prst="rect">
            <a:avLst/>
          </a:prstGeom>
          <a:solidFill>
            <a:srgbClr val="00B050">
              <a:alpha val="48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1287780" y="4319848"/>
            <a:ext cx="201930" cy="220980"/>
          </a:xfrm>
          <a:prstGeom prst="rect">
            <a:avLst/>
          </a:prstGeom>
          <a:solidFill>
            <a:srgbClr val="00B050">
              <a:alpha val="48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1912620" y="4609408"/>
            <a:ext cx="201930" cy="220980"/>
          </a:xfrm>
          <a:prstGeom prst="rect">
            <a:avLst/>
          </a:prstGeom>
          <a:solidFill>
            <a:srgbClr val="00B050">
              <a:alpha val="48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1836420" y="4925638"/>
            <a:ext cx="201930" cy="220980"/>
          </a:xfrm>
          <a:prstGeom prst="rect">
            <a:avLst/>
          </a:prstGeom>
          <a:solidFill>
            <a:srgbClr val="00B050">
              <a:alpha val="48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2004060" y="5230438"/>
            <a:ext cx="201930" cy="220980"/>
          </a:xfrm>
          <a:prstGeom prst="rect">
            <a:avLst/>
          </a:prstGeom>
          <a:solidFill>
            <a:srgbClr val="00B050">
              <a:alpha val="48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2122170" y="5531428"/>
            <a:ext cx="201930" cy="220980"/>
          </a:xfrm>
          <a:prstGeom prst="rect">
            <a:avLst/>
          </a:prstGeom>
          <a:solidFill>
            <a:srgbClr val="00B050">
              <a:alpha val="48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762000" y="1562100"/>
            <a:ext cx="201930" cy="220980"/>
          </a:xfrm>
          <a:prstGeom prst="rect">
            <a:avLst/>
          </a:prstGeom>
          <a:solidFill>
            <a:srgbClr val="FF0000">
              <a:alpha val="48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1299210" y="1581150"/>
            <a:ext cx="975360" cy="179070"/>
          </a:xfrm>
          <a:prstGeom prst="rect">
            <a:avLst/>
          </a:prstGeom>
          <a:solidFill>
            <a:srgbClr val="00B050">
              <a:alpha val="48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1303020" y="1885950"/>
            <a:ext cx="891540" cy="213360"/>
          </a:xfrm>
          <a:prstGeom prst="rect">
            <a:avLst/>
          </a:prstGeom>
          <a:solidFill>
            <a:srgbClr val="00B050">
              <a:alpha val="48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1249680" y="2476500"/>
            <a:ext cx="952500" cy="213360"/>
          </a:xfrm>
          <a:prstGeom prst="rect">
            <a:avLst/>
          </a:prstGeom>
          <a:solidFill>
            <a:srgbClr val="00B050">
              <a:alpha val="48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2420439" y="3690255"/>
            <a:ext cx="777240" cy="217170"/>
          </a:xfrm>
          <a:prstGeom prst="rect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2341268" y="3391218"/>
            <a:ext cx="1203960" cy="232410"/>
          </a:xfrm>
          <a:prstGeom prst="rect">
            <a:avLst/>
          </a:prstGeom>
          <a:solidFill>
            <a:srgbClr val="00B050">
              <a:alpha val="48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2129790" y="3083756"/>
            <a:ext cx="704850" cy="224790"/>
          </a:xfrm>
          <a:prstGeom prst="rect">
            <a:avLst/>
          </a:prstGeom>
          <a:solidFill>
            <a:srgbClr val="00B050">
              <a:alpha val="48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2476086" y="1585786"/>
            <a:ext cx="795923" cy="209963"/>
          </a:xfrm>
          <a:prstGeom prst="rect">
            <a:avLst/>
          </a:prstGeom>
          <a:solidFill>
            <a:srgbClr val="FF0000">
              <a:alpha val="48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2016132" y="4007841"/>
            <a:ext cx="837237" cy="211799"/>
          </a:xfrm>
          <a:prstGeom prst="rect">
            <a:avLst/>
          </a:prstGeom>
          <a:solidFill>
            <a:srgbClr val="FF0000">
              <a:alpha val="48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715224" y="4008759"/>
            <a:ext cx="463581" cy="221898"/>
          </a:xfrm>
          <a:prstGeom prst="rect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728949" y="4311722"/>
            <a:ext cx="350704" cy="216391"/>
          </a:xfrm>
          <a:prstGeom prst="rect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728031" y="5538267"/>
            <a:ext cx="560942" cy="223735"/>
          </a:xfrm>
          <a:prstGeom prst="rect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1266067" y="2779459"/>
            <a:ext cx="672902" cy="228145"/>
          </a:xfrm>
          <a:prstGeom prst="rect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1123766" y="3081052"/>
            <a:ext cx="705034" cy="212992"/>
          </a:xfrm>
          <a:prstGeom prst="rect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1265148" y="3406966"/>
            <a:ext cx="839074" cy="206567"/>
          </a:xfrm>
          <a:prstGeom prst="rect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1230217" y="3711766"/>
            <a:ext cx="1149426" cy="210239"/>
          </a:xfrm>
          <a:prstGeom prst="rect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1207265" y="4022075"/>
            <a:ext cx="577468" cy="197386"/>
          </a:xfrm>
          <a:prstGeom prst="rect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1291728" y="4611477"/>
            <a:ext cx="577468" cy="197386"/>
          </a:xfrm>
          <a:prstGeom prst="rect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1267856" y="4918115"/>
            <a:ext cx="577468" cy="197386"/>
          </a:xfrm>
          <a:prstGeom prst="rect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1296316" y="5243113"/>
            <a:ext cx="653670" cy="199220"/>
          </a:xfrm>
          <a:prstGeom prst="rect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1713166" y="2193275"/>
            <a:ext cx="1360539" cy="197386"/>
          </a:xfrm>
          <a:prstGeom prst="rect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2429262" y="2495321"/>
            <a:ext cx="1360539" cy="197386"/>
          </a:xfrm>
          <a:prstGeom prst="rect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/>
          <p:cNvSpPr/>
          <p:nvPr/>
        </p:nvSpPr>
        <p:spPr>
          <a:xfrm>
            <a:off x="2180464" y="2790940"/>
            <a:ext cx="904259" cy="205648"/>
          </a:xfrm>
          <a:prstGeom prst="rect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1509353" y="4324121"/>
            <a:ext cx="1068594" cy="192795"/>
          </a:xfrm>
          <a:prstGeom prst="rect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2168529" y="4630758"/>
            <a:ext cx="795008" cy="183614"/>
          </a:xfrm>
          <a:prstGeom prst="rect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2066623" y="4952083"/>
            <a:ext cx="412172" cy="214828"/>
          </a:xfrm>
          <a:prstGeom prst="rect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/>
          <p:cNvSpPr/>
          <p:nvPr/>
        </p:nvSpPr>
        <p:spPr>
          <a:xfrm>
            <a:off x="2456761" y="1553378"/>
            <a:ext cx="815250" cy="234110"/>
          </a:xfrm>
          <a:prstGeom prst="rect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2245647" y="5249539"/>
            <a:ext cx="795008" cy="183614"/>
          </a:xfrm>
          <a:prstGeom prst="rect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2354898" y="5545158"/>
            <a:ext cx="729825" cy="172596"/>
          </a:xfrm>
          <a:prstGeom prst="rect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/>
          <p:cNvSpPr/>
          <p:nvPr/>
        </p:nvSpPr>
        <p:spPr>
          <a:xfrm>
            <a:off x="2025310" y="3999123"/>
            <a:ext cx="861109" cy="233190"/>
          </a:xfrm>
          <a:prstGeom prst="rect">
            <a:avLst/>
          </a:prstGeom>
          <a:solidFill>
            <a:schemeClr val="accent6">
              <a:alpha val="48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  <p:bldP spid="6" grpId="0" uiExpand="1" animBg="1"/>
      <p:bldP spid="7" grpId="0" uiExpand="1" animBg="1"/>
      <p:bldP spid="9" grpId="0" uiExpand="1" animBg="1"/>
      <p:bldP spid="10" grpId="0" uiExpand="1" animBg="1"/>
      <p:bldP spid="11" grpId="0" uiExpand="1" animBg="1"/>
      <p:bldP spid="12" grpId="0" uiExpand="1" animBg="1"/>
      <p:bldP spid="13" grpId="0" uiExpand="1" animBg="1"/>
      <p:bldP spid="14" grpId="0" uiExpand="1" animBg="1"/>
      <p:bldP spid="15" grpId="0" uiExpand="1" animBg="1"/>
      <p:bldP spid="16" grpId="0" uiExpand="1" animBg="1"/>
      <p:bldP spid="17" grpId="0" uiExpand="1" animBg="1"/>
      <p:bldP spid="18" grpId="0" uiExpand="1" animBg="1"/>
      <p:bldP spid="19" grpId="0" uiExpand="1" animBg="1"/>
      <p:bldP spid="20" grpId="0" uiExpand="1" animBg="1"/>
      <p:bldP spid="21" grpId="0" uiExpand="1" animBg="1"/>
      <p:bldP spid="22" grpId="0" uiExpand="1" animBg="1"/>
      <p:bldP spid="23" grpId="0" uiExpand="1" animBg="1"/>
      <p:bldP spid="24" grpId="0" uiExpand="1" animBg="1"/>
      <p:bldP spid="25" grpId="0" uiExpand="1" animBg="1"/>
      <p:bldP spid="26" grpId="0" uiExpand="1" animBg="1"/>
      <p:bldP spid="27" grpId="0" uiExpand="1" animBg="1"/>
      <p:bldP spid="28" grpId="0" uiExpand="1" animBg="1"/>
      <p:bldP spid="29" grpId="0" uiExpand="1" animBg="1"/>
      <p:bldP spid="30" grpId="0" uiExpand="1" animBg="1"/>
      <p:bldP spid="31" grpId="0" uiExpand="1" animBg="1"/>
      <p:bldP spid="32" grpId="0" uiExpand="1" animBg="1"/>
      <p:bldP spid="33" grpId="0" uiExpand="1" animBg="1"/>
      <p:bldP spid="34" grpId="0" uiExpand="1" animBg="1"/>
      <p:bldP spid="35" grpId="0" uiExpand="1" animBg="1"/>
      <p:bldP spid="37" grpId="0" uiExpand="1" animBg="1"/>
      <p:bldP spid="38" grpId="0" uiExpand="1" animBg="1"/>
      <p:bldP spid="39" grpId="0" uiExpand="1" animBg="1"/>
      <p:bldP spid="40" grpId="0" uiExpand="1" animBg="1"/>
      <p:bldP spid="41" grpId="0" uiExpand="1" animBg="1"/>
      <p:bldP spid="42" grpId="0" uiExpand="1" animBg="1"/>
      <p:bldP spid="43" grpId="0" uiExpand="1" animBg="1"/>
      <p:bldP spid="44" grpId="0" uiExpand="1" animBg="1"/>
      <p:bldP spid="45" grpId="0" uiExpand="1" animBg="1"/>
      <p:bldP spid="46" grpId="0" uiExpand="1" animBg="1"/>
      <p:bldP spid="47" grpId="0" uiExpand="1" animBg="1"/>
      <p:bldP spid="48" grpId="0" uiExpand="1" animBg="1"/>
      <p:bldP spid="49" grpId="0" uiExpand="1" animBg="1"/>
      <p:bldP spid="50" grpId="0" uiExpand="1" animBg="1"/>
      <p:bldP spid="51" grpId="0" uiExpand="1" animBg="1"/>
      <p:bldP spid="52" grpId="0" uiExpand="1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2" grpId="0" animBg="1"/>
      <p:bldP spid="63" grpId="0" animBg="1"/>
      <p:bldP spid="6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Baseline &amp; Co-training (Blake)</a:t>
            </a:r>
            <a:endParaRPr lang="en-US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0" y="1600200"/>
          <a:ext cx="91440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Limitations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Very little time spent:</a:t>
            </a:r>
          </a:p>
          <a:p>
            <a:pPr lvl="1"/>
            <a:r>
              <a:rPr lang="en-US" dirty="0" smtClean="0"/>
              <a:t>Baseline extractor:  1 day</a:t>
            </a:r>
          </a:p>
          <a:p>
            <a:pPr lvl="1"/>
            <a:r>
              <a:rPr lang="en-US" dirty="0" smtClean="0"/>
              <a:t>Co-trained extractor:  3 days</a:t>
            </a:r>
          </a:p>
          <a:p>
            <a:pPr lvl="1"/>
            <a:r>
              <a:rPr lang="en-US" dirty="0" smtClean="0"/>
              <a:t>Overhead:  2 months</a:t>
            </a:r>
          </a:p>
          <a:p>
            <a:pPr lvl="0"/>
            <a:r>
              <a:rPr lang="en-US" dirty="0" smtClean="0"/>
              <a:t>Extractor’s parameters tuned on dev test</a:t>
            </a:r>
          </a:p>
          <a:p>
            <a:pPr lvl="1"/>
            <a:r>
              <a:rPr lang="en-US" dirty="0" smtClean="0"/>
              <a:t>Need to evaluate on blind test data</a:t>
            </a:r>
          </a:p>
          <a:p>
            <a:pPr lvl="0"/>
            <a:r>
              <a:rPr lang="en-US" dirty="0" smtClean="0"/>
              <a:t>Micro-averages are reported here </a:t>
            </a:r>
          </a:p>
          <a:p>
            <a:pPr lvl="1"/>
            <a:r>
              <a:rPr lang="en-US" dirty="0" smtClean="0"/>
              <a:t>Small classes dominated by large classes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Work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Continue fun competition (and beat NLP lab </a:t>
            </a:r>
            <a:r>
              <a:rPr lang="en-US" dirty="0" smtClean="0">
                <a:sym typeface="Wingdings" pitchFamily="2" charset="2"/>
              </a:rPr>
              <a:t>).</a:t>
            </a:r>
          </a:p>
          <a:p>
            <a:r>
              <a:rPr lang="en-US" dirty="0" smtClean="0"/>
              <a:t>Improve baseline.</a:t>
            </a:r>
          </a:p>
          <a:p>
            <a:r>
              <a:rPr lang="en-US" dirty="0" smtClean="0"/>
              <a:t>True co-training:</a:t>
            </a:r>
          </a:p>
          <a:p>
            <a:pPr lvl="1"/>
            <a:r>
              <a:rPr lang="en-US" dirty="0" smtClean="0"/>
              <a:t>Use training data to initialize bootstrapping.</a:t>
            </a:r>
          </a:p>
          <a:p>
            <a:pPr lvl="1"/>
            <a:r>
              <a:rPr lang="en-US" dirty="0" smtClean="0"/>
              <a:t>Uncouple the base learners.</a:t>
            </a:r>
          </a:p>
          <a:p>
            <a:r>
              <a:rPr lang="en-US" dirty="0" smtClean="0"/>
              <a:t>More features (conjunctions and coordinates).</a:t>
            </a:r>
          </a:p>
          <a:p>
            <a:r>
              <a:rPr lang="en-US" dirty="0" smtClean="0"/>
              <a:t>Different base learners.</a:t>
            </a:r>
          </a:p>
          <a:p>
            <a:r>
              <a:rPr lang="en-US" dirty="0" smtClean="0"/>
              <a:t>Bootstrap entities and relations (beyond tokens).</a:t>
            </a:r>
          </a:p>
          <a:p>
            <a:r>
              <a:rPr lang="en-US" dirty="0" smtClean="0"/>
              <a:t>More data, distributed execution.</a:t>
            </a:r>
          </a:p>
          <a:p>
            <a:r>
              <a:rPr lang="en-US" dirty="0" smtClean="0"/>
              <a:t>Theoretically sound ML foundation.</a:t>
            </a:r>
          </a:p>
          <a:p>
            <a:r>
              <a:rPr lang="en-US" dirty="0" smtClean="0"/>
              <a:t>Resurrect CFG chart-parser extractor for comparison.</a:t>
            </a:r>
          </a:p>
          <a:p>
            <a:r>
              <a:rPr lang="en-US" dirty="0" smtClean="0"/>
              <a:t>Trade-offs of manual book-specific rules.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TomP\Work\School\DEG\Presentations\Images\Map to the Semantic Web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" y="685800"/>
            <a:ext cx="9159902" cy="61722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Questions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Outline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Baseline (Dictionary) Extractor and Results</a:t>
            </a:r>
          </a:p>
          <a:p>
            <a:r>
              <a:rPr lang="en-US" dirty="0" smtClean="0"/>
              <a:t>Co-trained Extractor</a:t>
            </a:r>
          </a:p>
          <a:p>
            <a:r>
              <a:rPr lang="en-US" dirty="0" smtClean="0"/>
              <a:t>Correct Name for “Co-trained” Extractor</a:t>
            </a:r>
          </a:p>
          <a:p>
            <a:r>
              <a:rPr lang="en-US" dirty="0" smtClean="0"/>
              <a:t>Limited Results</a:t>
            </a:r>
          </a:p>
          <a:p>
            <a:r>
              <a:rPr lang="en-US" dirty="0" smtClean="0"/>
              <a:t>Limitations</a:t>
            </a:r>
          </a:p>
          <a:p>
            <a:r>
              <a:rPr lang="en-US" dirty="0" smtClean="0"/>
              <a:t>Future Work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Baseline (Dictionary) Extractor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/>
            <a:r>
              <a:rPr lang="en-US" dirty="0" smtClean="0"/>
              <a:t>Tokens</a:t>
            </a:r>
          </a:p>
          <a:p>
            <a:pPr marL="914400" lvl="1" indent="-514350"/>
            <a:r>
              <a:rPr lang="en-US" dirty="0" smtClean="0"/>
              <a:t>First matching dictionary</a:t>
            </a:r>
          </a:p>
          <a:p>
            <a:pPr marL="914400" lvl="1" indent="-514350"/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18,000 given names </a:t>
            </a:r>
            <a:r>
              <a:rPr lang="en-US" dirty="0" smtClean="0"/>
              <a:t>from Project Gutenberg (by Grady Ward)</a:t>
            </a:r>
          </a:p>
          <a:p>
            <a:pPr marL="914400" lvl="1" indent="-514350"/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160,000 surnames </a:t>
            </a:r>
            <a:r>
              <a:rPr lang="en-US" dirty="0" smtClean="0"/>
              <a:t>from Ancestry.com Message Boards</a:t>
            </a:r>
          </a:p>
          <a:p>
            <a:pPr marL="914400" lvl="1" indent="-514350"/>
            <a:r>
              <a:rPr lang="en-US" dirty="0" smtClean="0"/>
              <a:t>Hand-written list of initials, titles, stop-words, etc.</a:t>
            </a:r>
          </a:p>
          <a:p>
            <a:pPr marL="514350" indent="-514350"/>
            <a:r>
              <a:rPr lang="en-US" dirty="0" smtClean="0"/>
              <a:t>Full Name Entities</a:t>
            </a:r>
          </a:p>
          <a:p>
            <a:pPr marL="914400" lvl="1" indent="-514350"/>
            <a:r>
              <a:rPr lang="en-US" dirty="0" smtClean="0"/>
              <a:t>Any contiguous sequence of labeled tokens.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82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Baseline Extractor (F-Measure, All Data)</a:t>
            </a:r>
            <a:endParaRPr lang="en-US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0" y="1600200"/>
          <a:ext cx="91440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Books</a:t>
            </a:r>
            <a:endParaRPr lang="en-US" dirty="0"/>
          </a:p>
        </p:txBody>
      </p:sp>
      <p:pic>
        <p:nvPicPr>
          <p:cNvPr id="3074" name="Picture 2" descr="C:\TomP\Work\School\Ancestry\Presentations\Pictures\BookAnalysi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524000"/>
            <a:ext cx="9144000" cy="4800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Co-trained Extractor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/>
            <a:r>
              <a:rPr lang="en-US" dirty="0" smtClean="0"/>
              <a:t>Complimentary base learners/views:</a:t>
            </a:r>
          </a:p>
          <a:p>
            <a:pPr marL="914400" lvl="1" indent="-514350"/>
            <a:r>
              <a:rPr lang="en-US" dirty="0" smtClean="0"/>
              <a:t>Internal model</a:t>
            </a:r>
          </a:p>
          <a:p>
            <a:pPr marL="914400" lvl="1" indent="-514350"/>
            <a:r>
              <a:rPr lang="en-US" dirty="0" smtClean="0"/>
              <a:t>External model</a:t>
            </a:r>
          </a:p>
          <a:p>
            <a:pPr marL="514350" indent="-514350"/>
            <a:r>
              <a:rPr lang="en-US" dirty="0" smtClean="0"/>
              <a:t>Internal model:</a:t>
            </a:r>
          </a:p>
          <a:p>
            <a:pPr marL="914400" lvl="1" indent="-514350"/>
            <a:r>
              <a:rPr lang="en-US" dirty="0" smtClean="0"/>
              <a:t>Initialized from baseline dictionaries</a:t>
            </a:r>
          </a:p>
          <a:p>
            <a:pPr marL="914400" lvl="1" indent="-514350"/>
            <a:r>
              <a:rPr lang="en-US" dirty="0" smtClean="0"/>
              <a:t>Only feature: token text</a:t>
            </a:r>
          </a:p>
          <a:p>
            <a:pPr marL="514350" indent="-514350"/>
            <a:r>
              <a:rPr lang="en-US" dirty="0" smtClean="0"/>
              <a:t>External Model:</a:t>
            </a:r>
          </a:p>
          <a:p>
            <a:pPr marL="914400" lvl="1" indent="-514350"/>
            <a:r>
              <a:rPr lang="en-US" dirty="0" smtClean="0"/>
              <a:t>Neighbor text (2)</a:t>
            </a:r>
          </a:p>
          <a:p>
            <a:pPr marL="914400" lvl="1" indent="-514350"/>
            <a:r>
              <a:rPr lang="en-US" dirty="0" smtClean="0"/>
              <a:t>Neighbor label (2)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Co-trained Extractor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/>
            <a:r>
              <a:rPr lang="en-US" dirty="0" smtClean="0"/>
              <a:t>Base learner = Decision list</a:t>
            </a:r>
          </a:p>
          <a:p>
            <a:pPr marL="514350" indent="-514350"/>
            <a:r>
              <a:rPr lang="en-US" dirty="0" smtClean="0"/>
              <a:t>Iteratively trained by adding new rule or updating its probability.</a:t>
            </a:r>
          </a:p>
          <a:p>
            <a:pPr marL="514350" indent="-514350"/>
            <a:r>
              <a:rPr lang="en-US" dirty="0" smtClean="0"/>
              <a:t>Changes occur on each iteration based on token labels assigned in previous iteration (by other model).</a:t>
            </a:r>
          </a:p>
          <a:p>
            <a:pPr marL="514350" indent="-514350"/>
            <a:r>
              <a:rPr lang="en-US" dirty="0" smtClean="0"/>
              <a:t>Each rule maps a feature to a probability distribution over labels.</a:t>
            </a:r>
          </a:p>
          <a:p>
            <a:pPr marL="514350" indent="-514350"/>
            <a:r>
              <a:rPr lang="en-US" dirty="0" smtClean="0"/>
              <a:t>Probability of seeing a label on a token given the feature.</a:t>
            </a:r>
          </a:p>
          <a:p>
            <a:pPr marL="514350" indent="-514350"/>
            <a:r>
              <a:rPr lang="en-US" dirty="0" smtClean="0"/>
              <a:t>For each token, final label is a combination of both model’s decisions.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Would Tom Mitchell call it co-training?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It </a:t>
            </a:r>
            <a:r>
              <a:rPr lang="en-US" i="1" dirty="0" smtClean="0"/>
              <a:t>is</a:t>
            </a:r>
            <a:r>
              <a:rPr lang="en-US" dirty="0" smtClean="0"/>
              <a:t> co-training:</a:t>
            </a:r>
          </a:p>
          <a:p>
            <a:pPr lvl="1"/>
            <a:r>
              <a:rPr lang="en-US" dirty="0" smtClean="0"/>
              <a:t>Two base learners trained on each others’ most confident decisions.</a:t>
            </a:r>
          </a:p>
          <a:p>
            <a:pPr lvl="1"/>
            <a:r>
              <a:rPr lang="en-US" dirty="0" smtClean="0"/>
              <a:t>Each learner uses a different view of same data.</a:t>
            </a:r>
          </a:p>
          <a:p>
            <a:r>
              <a:rPr lang="en-US" dirty="0" smtClean="0"/>
              <a:t>It </a:t>
            </a:r>
            <a:r>
              <a:rPr lang="en-US" i="1" dirty="0" smtClean="0"/>
              <a:t>is not </a:t>
            </a:r>
            <a:r>
              <a:rPr lang="en-US" dirty="0" smtClean="0"/>
              <a:t>co-training:</a:t>
            </a:r>
          </a:p>
          <a:p>
            <a:pPr lvl="1"/>
            <a:r>
              <a:rPr lang="en-US" dirty="0" smtClean="0"/>
              <a:t>Is each view sufficient?</a:t>
            </a:r>
          </a:p>
          <a:p>
            <a:pPr lvl="1"/>
            <a:r>
              <a:rPr lang="en-US" dirty="0" smtClean="0"/>
              <a:t>Does not start with hand-labeled training data.</a:t>
            </a:r>
          </a:p>
          <a:p>
            <a:pPr lvl="1"/>
            <a:r>
              <a:rPr lang="en-US" dirty="0" smtClean="0"/>
              <a:t>New labels based on both base learners on each iteration.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Would Tom Packer call it co-training?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I’ll call it:  Tightly-coupled, Unsupervised Co-training</a:t>
            </a:r>
          </a:p>
          <a:p>
            <a:r>
              <a:rPr lang="en-US" dirty="0" smtClean="0"/>
              <a:t>Only his thesis committee will care.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2149</TotalTime>
  <Words>635</Words>
  <Application>Microsoft Office PowerPoint</Application>
  <PresentationFormat>On-screen Show (4:3)</PresentationFormat>
  <Paragraphs>126</Paragraphs>
  <Slides>14</Slides>
  <Notes>14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Ancestry OCR Project: Extractors</vt:lpstr>
      <vt:lpstr>Outline</vt:lpstr>
      <vt:lpstr>Baseline (Dictionary) Extractor</vt:lpstr>
      <vt:lpstr>Baseline Extractor (F-Measure, All Data)</vt:lpstr>
      <vt:lpstr>Books</vt:lpstr>
      <vt:lpstr>Co-trained Extractor</vt:lpstr>
      <vt:lpstr>Co-trained Extractor</vt:lpstr>
      <vt:lpstr>Would Tom Mitchell call it co-training?</vt:lpstr>
      <vt:lpstr>Would Tom Packer call it co-training?</vt:lpstr>
      <vt:lpstr>OCR Documents</vt:lpstr>
      <vt:lpstr>Baseline &amp; Co-training (Blake)</vt:lpstr>
      <vt:lpstr>Limitations</vt:lpstr>
      <vt:lpstr>Future Work</vt:lpstr>
      <vt:lpstr>Questions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Ontologies and the Semantic Web</dc:title>
  <dc:creator/>
  <cp:lastModifiedBy>Thomas L. Packer</cp:lastModifiedBy>
  <cp:revision>489</cp:revision>
  <dcterms:created xsi:type="dcterms:W3CDTF">2006-08-16T00:00:00Z</dcterms:created>
  <dcterms:modified xsi:type="dcterms:W3CDTF">2009-08-25T16:16:36Z</dcterms:modified>
</cp:coreProperties>
</file>