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8"/>
  </p:notesMasterIdLst>
  <p:handoutMasterIdLst>
    <p:handoutMasterId r:id="rId109"/>
  </p:handoutMasterIdLst>
  <p:sldIdLst>
    <p:sldId id="256" r:id="rId2"/>
    <p:sldId id="257" r:id="rId3"/>
    <p:sldId id="412" r:id="rId4"/>
    <p:sldId id="258" r:id="rId5"/>
    <p:sldId id="299" r:id="rId6"/>
    <p:sldId id="298" r:id="rId7"/>
    <p:sldId id="390" r:id="rId8"/>
    <p:sldId id="297" r:id="rId9"/>
    <p:sldId id="296" r:id="rId10"/>
    <p:sldId id="295" r:id="rId11"/>
    <p:sldId id="293" r:id="rId12"/>
    <p:sldId id="294" r:id="rId13"/>
    <p:sldId id="300" r:id="rId14"/>
    <p:sldId id="301" r:id="rId15"/>
    <p:sldId id="348" r:id="rId16"/>
    <p:sldId id="262" r:id="rId17"/>
    <p:sldId id="413" r:id="rId18"/>
    <p:sldId id="263" r:id="rId19"/>
    <p:sldId id="267" r:id="rId20"/>
    <p:sldId id="268" r:id="rId21"/>
    <p:sldId id="393" r:id="rId22"/>
    <p:sldId id="392" r:id="rId23"/>
    <p:sldId id="394" r:id="rId24"/>
    <p:sldId id="417" r:id="rId25"/>
    <p:sldId id="399" r:id="rId26"/>
    <p:sldId id="396" r:id="rId27"/>
    <p:sldId id="397" r:id="rId28"/>
    <p:sldId id="398" r:id="rId29"/>
    <p:sldId id="414" r:id="rId30"/>
    <p:sldId id="395" r:id="rId31"/>
    <p:sldId id="266" r:id="rId32"/>
    <p:sldId id="303" r:id="rId33"/>
    <p:sldId id="304" r:id="rId34"/>
    <p:sldId id="305" r:id="rId35"/>
    <p:sldId id="306" r:id="rId36"/>
    <p:sldId id="307" r:id="rId37"/>
    <p:sldId id="309" r:id="rId38"/>
    <p:sldId id="310" r:id="rId39"/>
    <p:sldId id="311" r:id="rId40"/>
    <p:sldId id="312" r:id="rId41"/>
    <p:sldId id="339" r:id="rId42"/>
    <p:sldId id="313" r:id="rId43"/>
    <p:sldId id="314" r:id="rId44"/>
    <p:sldId id="321" r:id="rId45"/>
    <p:sldId id="320" r:id="rId46"/>
    <p:sldId id="322" r:id="rId47"/>
    <p:sldId id="323" r:id="rId48"/>
    <p:sldId id="350" r:id="rId49"/>
    <p:sldId id="326" r:id="rId50"/>
    <p:sldId id="327" r:id="rId51"/>
    <p:sldId id="328" r:id="rId52"/>
    <p:sldId id="329" r:id="rId53"/>
    <p:sldId id="330" r:id="rId54"/>
    <p:sldId id="351" r:id="rId55"/>
    <p:sldId id="340" r:id="rId56"/>
    <p:sldId id="400" r:id="rId57"/>
    <p:sldId id="341" r:id="rId58"/>
    <p:sldId id="342" r:id="rId59"/>
    <p:sldId id="333" r:id="rId60"/>
    <p:sldId id="343" r:id="rId61"/>
    <p:sldId id="337" r:id="rId62"/>
    <p:sldId id="366" r:id="rId63"/>
    <p:sldId id="364" r:id="rId64"/>
    <p:sldId id="365" r:id="rId65"/>
    <p:sldId id="363" r:id="rId66"/>
    <p:sldId id="345" r:id="rId67"/>
    <p:sldId id="367" r:id="rId68"/>
    <p:sldId id="368" r:id="rId69"/>
    <p:sldId id="370" r:id="rId70"/>
    <p:sldId id="376" r:id="rId71"/>
    <p:sldId id="377" r:id="rId72"/>
    <p:sldId id="378" r:id="rId73"/>
    <p:sldId id="415" r:id="rId74"/>
    <p:sldId id="403" r:id="rId75"/>
    <p:sldId id="269" r:id="rId76"/>
    <p:sldId id="272" r:id="rId77"/>
    <p:sldId id="273" r:id="rId78"/>
    <p:sldId id="274" r:id="rId79"/>
    <p:sldId id="275" r:id="rId80"/>
    <p:sldId id="277" r:id="rId81"/>
    <p:sldId id="278" r:id="rId82"/>
    <p:sldId id="292" r:id="rId83"/>
    <p:sldId id="355" r:id="rId84"/>
    <p:sldId id="356" r:id="rId85"/>
    <p:sldId id="405" r:id="rId86"/>
    <p:sldId id="406" r:id="rId87"/>
    <p:sldId id="407" r:id="rId88"/>
    <p:sldId id="408" r:id="rId89"/>
    <p:sldId id="410" r:id="rId90"/>
    <p:sldId id="411" r:id="rId91"/>
    <p:sldId id="382" r:id="rId92"/>
    <p:sldId id="383" r:id="rId93"/>
    <p:sldId id="317" r:id="rId94"/>
    <p:sldId id="384" r:id="rId95"/>
    <p:sldId id="279" r:id="rId96"/>
    <p:sldId id="280" r:id="rId97"/>
    <p:sldId id="281" r:id="rId98"/>
    <p:sldId id="282" r:id="rId99"/>
    <p:sldId id="283" r:id="rId100"/>
    <p:sldId id="358" r:id="rId101"/>
    <p:sldId id="318" r:id="rId102"/>
    <p:sldId id="319" r:id="rId103"/>
    <p:sldId id="416" r:id="rId104"/>
    <p:sldId id="404" r:id="rId105"/>
    <p:sldId id="353" r:id="rId106"/>
    <p:sldId id="418"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880" autoAdjust="0"/>
    <p:restoredTop sz="91116" autoAdjust="0"/>
  </p:normalViewPr>
  <p:slideViewPr>
    <p:cSldViewPr>
      <p:cViewPr varScale="1">
        <p:scale>
          <a:sx n="47" d="100"/>
          <a:sy n="47" d="100"/>
        </p:scale>
        <p:origin x="-102" y="-534"/>
      </p:cViewPr>
      <p:guideLst>
        <p:guide orient="horz" pos="2160"/>
        <p:guide pos="2880"/>
      </p:guideLst>
    </p:cSldViewPr>
  </p:slideViewPr>
  <p:outlineViewPr>
    <p:cViewPr>
      <p:scale>
        <a:sx n="33" d="100"/>
        <a:sy n="33" d="100"/>
      </p:scale>
      <p:origin x="0" y="152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00D9A-F165-4C0B-A032-28446FB9F9D9}" type="datetimeFigureOut">
              <a:rPr lang="en-US" smtClean="0"/>
              <a:pPr/>
              <a:t>11/15/2013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1BE50A-AA5E-4386-BF6D-6D9F65E279EB}" type="slidenum">
              <a:rPr lang="en-US" smtClean="0"/>
              <a:pPr/>
              <a:t>‹#›</a:t>
            </a:fld>
            <a:endParaRPr lang="en-US"/>
          </a:p>
        </p:txBody>
      </p:sp>
    </p:spTree>
    <p:extLst>
      <p:ext uri="{BB962C8B-B14F-4D97-AF65-F5344CB8AC3E}">
        <p14:creationId xmlns:p14="http://schemas.microsoft.com/office/powerpoint/2010/main" xmlns="" val="172900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D7C52-3781-493A-9168-FBAAD55BF16E}" type="datetimeFigureOut">
              <a:rPr lang="en-US" smtClean="0"/>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2D949-B8E2-4079-848E-EE182B9C4403}" type="slidenum">
              <a:rPr lang="en-US" smtClean="0"/>
              <a:pPr/>
              <a:t>‹#›</a:t>
            </a:fld>
            <a:endParaRPr lang="en-US"/>
          </a:p>
        </p:txBody>
      </p:sp>
    </p:spTree>
    <p:extLst>
      <p:ext uri="{BB962C8B-B14F-4D97-AF65-F5344CB8AC3E}">
        <p14:creationId xmlns:p14="http://schemas.microsoft.com/office/powerpoint/2010/main" xmlns="" val="309962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 my talk will convince you that CM has a role not only in BIG DATA, but it will “open your eyes” to the possibilities for interesting CM research in the BIG DATA arena.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main thrust is and has always been about organizing data [Chen, TODS’76]</a:t>
            </a:r>
          </a:p>
          <a:p>
            <a:r>
              <a:rPr lang="en-US" dirty="0" smtClean="0"/>
              <a:t>And, that’s one of the challenges of BIG DATA … but can’t work with in the traditional manner because:</a:t>
            </a:r>
          </a:p>
          <a:p>
            <a:pPr lvl="1"/>
            <a:r>
              <a:rPr lang="en-US" dirty="0" smtClean="0"/>
              <a:t>Volume: too big to do by hand (as is traditionally done when we create a CM for a database)</a:t>
            </a:r>
          </a:p>
          <a:p>
            <a:pPr lvl="1"/>
            <a:r>
              <a:rPr lang="en-US" dirty="0" smtClean="0"/>
              <a:t>Variety: too much heterogeneity</a:t>
            </a:r>
          </a:p>
          <a:p>
            <a:pPr lvl="1"/>
            <a:r>
              <a:rPr lang="en-US" dirty="0" smtClean="0"/>
              <a:t>Velocity: comes at us too fast</a:t>
            </a:r>
          </a:p>
          <a:p>
            <a:pPr lvl="1"/>
            <a:r>
              <a:rPr lang="en-US" dirty="0" smtClean="0"/>
              <a:t>Veracity: And, with too much uncertainty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Chen’s 76 article illustrated to show historical groundings with comments about its original contributions (including mapping to database) – to organize data well for search and business transaction processing … </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major projects underway to enable user search queries</a:t>
            </a:r>
          </a:p>
          <a:p>
            <a:pPr lvl="1"/>
            <a:r>
              <a:rPr lang="en-US" dirty="0" smtClean="0"/>
              <a:t> Google’s knowledge graph, </a:t>
            </a:r>
            <a:r>
              <a:rPr lang="en-US" dirty="0" err="1" smtClean="0"/>
              <a:t>Dbpedia</a:t>
            </a:r>
            <a:r>
              <a:rPr lang="en-US" dirty="0" smtClean="0"/>
              <a:t>, Yahoo’s “Web of Concepts” initiative [Kumar et al., PODS’09],  Meta-web, others?</a:t>
            </a:r>
          </a:p>
          <a:p>
            <a:pPr lvl="1"/>
            <a:r>
              <a:rPr lang="en-US" dirty="0" smtClean="0"/>
              <a:t>Give a one-slide essence picture of each</a:t>
            </a:r>
          </a:p>
          <a:p>
            <a:r>
              <a:rPr lang="en-US" dirty="0" smtClean="0"/>
              <a:t>Point out the connection to conceptual modeling</a:t>
            </a:r>
          </a:p>
          <a:p>
            <a:pPr lvl="1"/>
            <a:r>
              <a:rPr lang="en-US" dirty="0" smtClean="0"/>
              <a:t>See abstract in ER13 paper</a:t>
            </a:r>
          </a:p>
          <a:p>
            <a:pPr lvl="1"/>
            <a:r>
              <a:rPr lang="en-US" dirty="0" err="1" smtClean="0"/>
              <a:t>Wrt</a:t>
            </a:r>
            <a:r>
              <a:rPr lang="en-US" dirty="0" smtClean="0"/>
              <a:t> veracity: verified conceptualization (in Meadow’s hierarchy)</a:t>
            </a:r>
          </a:p>
          <a:p>
            <a:r>
              <a:rPr lang="en-US" dirty="0" smtClean="0"/>
              <a:t>Transition to our project – the </a:t>
            </a:r>
            <a:r>
              <a:rPr lang="en-US" dirty="0" err="1" smtClean="0"/>
              <a:t>WoK</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DBpedia</a:t>
            </a:r>
            <a:r>
              <a:rPr lang="en-US" dirty="0" smtClean="0"/>
              <a:t> — from "DB" for "database" — is a project aiming to extract structured content from the information created as part of the Wikipedia project. This structured information is then made available on the World Wide Web.[1] </a:t>
            </a:r>
            <a:r>
              <a:rPr lang="en-US" dirty="0" err="1" smtClean="0"/>
              <a:t>DBpedia</a:t>
            </a:r>
            <a:r>
              <a:rPr lang="en-US" dirty="0" smtClean="0"/>
              <a:t> allows users to query relationships and properties associated with Wikipedia resources, including links to other related datasets.[2] </a:t>
            </a:r>
            <a:r>
              <a:rPr lang="en-US" dirty="0" err="1" smtClean="0"/>
              <a:t>DBpedia</a:t>
            </a:r>
            <a:r>
              <a:rPr lang="en-US" dirty="0" smtClean="0"/>
              <a:t> has been described by Tim Berners-Lee as one of the more famous parts of the Linked Data project.[3]</a:t>
            </a:r>
          </a:p>
          <a:p>
            <a:r>
              <a:rPr lang="en-US" dirty="0" err="1" smtClean="0"/>
              <a:t>DBpedia</a:t>
            </a:r>
            <a:r>
              <a:rPr lang="en-US" dirty="0" smtClean="0"/>
              <a:t> extracts factual information from Wikipedia pages, allowing users to find answers to questions where the information is spread across many different Wikipedia articles. Data is accessed using an SQL-like query language for RDF called SPARQL.</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acquired Meta-Web</a:t>
            </a:r>
            <a:r>
              <a:rPr lang="en-US" baseline="0" dirty="0" smtClean="0"/>
              <a:t>  </a:t>
            </a:r>
            <a:r>
              <a:rPr lang="en-US" dirty="0" smtClean="0"/>
              <a:t>Some image + I should have a bit of explanation for myself.</a:t>
            </a:r>
          </a:p>
          <a:p>
            <a:endParaRPr lang="en-US" dirty="0" smtClean="0"/>
          </a:p>
          <a:p>
            <a:r>
              <a:rPr lang="en-US" dirty="0" smtClean="0"/>
              <a:t>Google’s Knowledge Graph isn’t just rooted in public sources such as Freebase, Wikipedia and the CIA World </a:t>
            </a:r>
            <a:r>
              <a:rPr lang="en-US" dirty="0" err="1" smtClean="0"/>
              <a:t>Factbook</a:t>
            </a:r>
            <a:r>
              <a:rPr lang="en-US" dirty="0" smtClean="0"/>
              <a:t>. It’s also augmented at a much larger scale—because we’re focused on comprehensive breadth and depth. It currently contains more than 500 million objects, as well as more than 3.5 billion facts about and relationships between these different objects. And it’s tuned based on what people search for, and what we find out on the web. …  It’s not just a catalog of objects; it also models all these inter-relationships. It’s the intelligence between these different entities that’s the key.  If you just enter “</a:t>
            </a:r>
            <a:r>
              <a:rPr lang="en-US" dirty="0" err="1" smtClean="0"/>
              <a:t>Taj</a:t>
            </a:r>
            <a:r>
              <a:rPr lang="en-US" dirty="0" smtClean="0"/>
              <a:t> </a:t>
            </a:r>
            <a:r>
              <a:rPr lang="en-US" dirty="0" err="1" smtClean="0"/>
              <a:t>Mahal</a:t>
            </a:r>
            <a:r>
              <a:rPr lang="en-US" dirty="0" smtClean="0"/>
              <a:t>”, Google graph will want to know whether you are asking about the landmark, the musician, or the Casino Resort in Atlantic City, NJ.</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evolution of engines will converge search, a URL produced by an algorithm, with portals. It stores and serves content from articles to images to videos laid out on a Web page that looks something similar to an interactive newspaper. </a:t>
            </a:r>
          </a:p>
          <a:p>
            <a:r>
              <a:rPr lang="en-US" dirty="0" smtClean="0"/>
              <a:t>The game has changed. None of us -- Google, Microsoft or Yahoo --really understand how to deliver the next immersive experience.</a:t>
            </a:r>
          </a:p>
          <a:p>
            <a:endParaRPr lang="en-US" dirty="0" smtClean="0"/>
          </a:p>
          <a:p>
            <a:r>
              <a:rPr lang="en-US" dirty="0" smtClean="0"/>
              <a:t>what is a food web yahoo answers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23</a:t>
            </a:fld>
            <a:endParaRPr lang="en-US"/>
          </a:p>
        </p:txBody>
      </p:sp>
    </p:spTree>
    <p:extLst>
      <p:ext uri="{BB962C8B-B14F-4D97-AF65-F5344CB8AC3E}">
        <p14:creationId xmlns:p14="http://schemas.microsoft.com/office/powerpoint/2010/main" xmlns="" val="368891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Microsoft’s Satori and Google’s Knowledge Graph both extract data from the unstructured information on webpages to create a structured database of the “nouns” of the Internet: people, places, things, and the relationships between them all.</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25</a:t>
            </a:fld>
            <a:endParaRPr lang="en-US"/>
          </a:p>
        </p:txBody>
      </p:sp>
    </p:spTree>
    <p:extLst>
      <p:ext uri="{BB962C8B-B14F-4D97-AF65-F5344CB8AC3E}">
        <p14:creationId xmlns:p14="http://schemas.microsoft.com/office/powerpoint/2010/main" xmlns="" val="67143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  “The Semantic Web” featured in Scientific American in May, 2001.</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2013: ingesting</a:t>
            </a:r>
            <a:r>
              <a:rPr lang="en-US" baseline="0" dirty="0" smtClean="0"/>
              <a:t> roughly </a:t>
            </a:r>
            <a:r>
              <a:rPr lang="en-US" dirty="0" smtClean="0"/>
              <a:t>400M</a:t>
            </a:r>
            <a:r>
              <a:rPr lang="en-US" baseline="0" dirty="0" smtClean="0"/>
              <a:t> images from the Granite Mt. Vault and 100M images from a couple of hundred cameras in many dozens of locations around the world. </a:t>
            </a:r>
          </a:p>
          <a:p>
            <a:endParaRPr lang="en-US" dirty="0" smtClean="0"/>
          </a:p>
          <a:p>
            <a:r>
              <a:rPr lang="en-US" dirty="0" smtClean="0"/>
              <a:t>Estimated size; Estimated size (assuming 500 bytes per record and 10K bytes per high-resolution image at 14 years at this rate): </a:t>
            </a:r>
          </a:p>
          <a:p>
            <a:r>
              <a:rPr lang="en-US" dirty="0" smtClean="0"/>
              <a:t>2.94TB</a:t>
            </a:r>
          </a:p>
          <a:p>
            <a:r>
              <a:rPr lang="en-US" dirty="0" smtClean="0"/>
              <a:t>55.4TB</a:t>
            </a:r>
          </a:p>
          <a:p>
            <a:endParaRPr lang="en-US" dirty="0" smtClean="0"/>
          </a:p>
          <a:p>
            <a:endParaRPr lang="en-US" dirty="0" smtClean="0"/>
          </a:p>
          <a:p>
            <a:r>
              <a:rPr lang="en-US" dirty="0" smtClean="0"/>
              <a:t>FamilySearch.org—Facts and Statistics</a:t>
            </a:r>
          </a:p>
          <a:p>
            <a:r>
              <a:rPr lang="en-US" dirty="0" smtClean="0"/>
              <a:t>Launch date	24 May 1999</a:t>
            </a:r>
          </a:p>
          <a:p>
            <a:r>
              <a:rPr lang="en-US" dirty="0" smtClean="0"/>
              <a:t>Number of names in searchable databases	Over 3.5 billion</a:t>
            </a:r>
          </a:p>
          <a:p>
            <a:r>
              <a:rPr lang="en-US" dirty="0" smtClean="0"/>
              <a:t>Number of historic records published online each month	Over 35 million</a:t>
            </a:r>
          </a:p>
          <a:p>
            <a:r>
              <a:rPr lang="en-US" dirty="0" smtClean="0"/>
              <a:t>Number of digital images published online each month from original source documents	Over 33 million</a:t>
            </a:r>
          </a:p>
          <a:p>
            <a:r>
              <a:rPr lang="en-US" dirty="0" smtClean="0"/>
              <a:t>Number of searchable historic record collections online	1,363</a:t>
            </a:r>
          </a:p>
          <a:p>
            <a:r>
              <a:rPr lang="en-US" dirty="0" smtClean="0"/>
              <a:t>Number of indexed names published per year	Over 200 million</a:t>
            </a:r>
          </a:p>
          <a:p>
            <a:r>
              <a:rPr lang="en-US" dirty="0" smtClean="0"/>
              <a:t>Number of visits per day	Over 10 million</a:t>
            </a:r>
          </a:p>
          <a:p>
            <a:r>
              <a:rPr lang="en-US" dirty="0" smtClean="0"/>
              <a:t>Number of visitors per day	Over 85,000</a:t>
            </a:r>
          </a:p>
          <a:p>
            <a:r>
              <a:rPr lang="en-US" dirty="0" smtClean="0"/>
              <a:t>Number of pages viewed per day	Over 5 million</a:t>
            </a:r>
          </a:p>
          <a:p>
            <a:r>
              <a:rPr lang="en-US" dirty="0" smtClean="0"/>
              <a:t>Page views since launch	Over 16.6 billion</a:t>
            </a:r>
          </a:p>
          <a:p>
            <a:r>
              <a:rPr lang="en-US" dirty="0" smtClean="0"/>
              <a:t>Visits since launch	712 million</a:t>
            </a:r>
          </a:p>
          <a:p>
            <a:r>
              <a:rPr lang="en-US" dirty="0" smtClean="0"/>
              <a:t>Visitors since launch	308 million</a:t>
            </a:r>
          </a:p>
          <a:p>
            <a:r>
              <a:rPr lang="en-US" dirty="0" smtClean="0"/>
              <a:t>Number of online indexing volunteers	Over 200,000</a:t>
            </a:r>
          </a:p>
          <a:p>
            <a:r>
              <a:rPr lang="en-US" dirty="0" smtClean="0"/>
              <a:t>Number of registered users	Over 1 million</a:t>
            </a:r>
          </a:p>
          <a:p>
            <a:r>
              <a:rPr lang="en-US" dirty="0" smtClean="0"/>
              <a:t>Number of family history centers	4,600 in 126 countries</a:t>
            </a:r>
          </a:p>
          <a:p>
            <a:r>
              <a:rPr lang="en-US" dirty="0" smtClean="0"/>
              <a:t>Number of digital books	Over 60,000</a:t>
            </a:r>
          </a:p>
          <a:p>
            <a:endParaRPr lang="en-US" dirty="0" smtClean="0"/>
          </a:p>
          <a:p>
            <a:r>
              <a:rPr lang="en-US" dirty="0" err="1" smtClean="0"/>
              <a:t>FamilySearch</a:t>
            </a:r>
            <a:r>
              <a:rPr lang="en-US" dirty="0" smtClean="0"/>
              <a:t> has 6.875 billion historic records on microfilm that are being digitized and eventually indexed. These records contain an estimated 20.6 billion names.</a:t>
            </a:r>
          </a:p>
          <a:p>
            <a:endParaRPr lang="en-US" dirty="0" smtClean="0"/>
          </a:p>
          <a:p>
            <a:r>
              <a:rPr lang="en-US" dirty="0" err="1" smtClean="0"/>
              <a:t>FamilySearch</a:t>
            </a:r>
            <a:r>
              <a:rPr lang="en-US" dirty="0" smtClean="0"/>
              <a:t> has over 200 digital record preservation camera teams in 45 countries who produce more than 100 million new digital images for free online publication each year.</a:t>
            </a:r>
          </a:p>
          <a:p>
            <a:endParaRPr lang="en-US" dirty="0" smtClean="0"/>
          </a:p>
          <a:p>
            <a:r>
              <a:rPr lang="en-US" dirty="0" smtClean="0"/>
              <a:t>The </a:t>
            </a:r>
            <a:r>
              <a:rPr lang="en-US" dirty="0" err="1" smtClean="0"/>
              <a:t>FamilySearch</a:t>
            </a:r>
            <a:r>
              <a:rPr lang="en-US" dirty="0" smtClean="0"/>
              <a:t> Indexing program is available in English, Dutch, French, German, Italian, Japanese, Polish, Portuguese, Russian, Spanish, and Swedish with more language interfaces and international projects coming.</a:t>
            </a:r>
          </a:p>
          <a:p>
            <a:endParaRPr lang="en-US" dirty="0" smtClean="0"/>
          </a:p>
          <a:p>
            <a:r>
              <a:rPr lang="en-US" dirty="0" smtClean="0"/>
              <a:t>Small BIG</a:t>
            </a:r>
            <a:r>
              <a:rPr lang="en-US" baseline="0" dirty="0" smtClean="0"/>
              <a:t> DATA application – but likely to grow to be a bona </a:t>
            </a:r>
            <a:r>
              <a:rPr lang="en-US" baseline="0" dirty="0" err="1" smtClean="0"/>
              <a:t>fied</a:t>
            </a:r>
            <a:r>
              <a:rPr lang="en-US" baseline="0" dirty="0" smtClean="0"/>
              <a:t> BIG DATA app.  (We said 500 pages/book in our abstract, but that guess was a bit high.)1</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builds links.</a:t>
            </a:r>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33B279-8F18-4E96-86D6-27BB6D76505C}" type="slidenum">
              <a:rPr lang="en-US">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also builds query links.</a:t>
            </a:r>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012291-076F-4A0C-B255-2D33F835569D}" type="slidenum">
              <a:rPr lang="en-US">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Selection of best ontology to answer query.</a:t>
            </a:r>
          </a:p>
        </p:txBody>
      </p:sp>
      <p:sp>
        <p:nvSpPr>
          <p:cNvPr id="921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CE6382-D56F-4FDE-85A2-A511FFFE2120}" type="slidenum">
              <a:rPr lang="en-US">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Mockup as designed.  Actual implementation quite close.  The differences point to where we need to add finishing touches.</a:t>
            </a:r>
          </a:p>
          <a:p>
            <a:pPr eaLnBrk="1" hangingPunct="1">
              <a:spcBef>
                <a:spcPct val="0"/>
              </a:spcBef>
            </a:pPr>
            <a:endParaRPr lang="en-US" dirty="0" smtClean="0"/>
          </a:p>
          <a:p>
            <a:pPr eaLnBrk="1" hangingPunct="1">
              <a:spcBef>
                <a:spcPct val="0"/>
              </a:spcBef>
            </a:pPr>
            <a:r>
              <a:rPr lang="en-US" dirty="0" smtClean="0"/>
              <a:t>Note the conceptual modeling is right in the middle – it’s the “glue” that makes all of this work</a:t>
            </a:r>
            <a:r>
              <a:rPr lang="en-US" baseline="0" dirty="0" smtClean="0"/>
              <a:t> – will come back to this main point and show how CM comes to the rescue.</a:t>
            </a:r>
            <a:endParaRPr lang="en-US" dirty="0" smtClean="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6AA0E7-D04E-4561-90DF-A9716ED69D3D}" type="slidenum">
              <a:rPr lang="en-US">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DATA – volume &amp; velocity too high and variety too much to afford using either training data or rules obtained from experts.</a:t>
            </a:r>
          </a:p>
          <a:p>
            <a:endParaRPr lang="en-US" baseline="0" dirty="0" smtClean="0"/>
          </a:p>
          <a:p>
            <a:r>
              <a:rPr lang="en-US" baseline="0" dirty="0" smtClean="0"/>
              <a:t>Too small to read the page, but can see that it’s patterned; also needs OCR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38</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DATA – volume &amp; velocity too high and variety too much to afford using either training data or rules obtained from experts.</a:t>
            </a:r>
          </a:p>
          <a:p>
            <a:endParaRPr lang="en-US" baseline="0" dirty="0" smtClean="0"/>
          </a:p>
          <a:p>
            <a:r>
              <a:rPr lang="en-US" baseline="0" dirty="0" smtClean="0"/>
              <a:t>Too small to read the page, but can see that it’s patterned; also </a:t>
            </a:r>
            <a:r>
              <a:rPr lang="en-US" baseline="0" smtClean="0"/>
              <a:t>needs OCR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39</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40</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41</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  (The blue </a:t>
            </a:r>
            <a:r>
              <a:rPr lang="en-US" baseline="0" dirty="0" err="1" smtClean="0"/>
              <a:t>regex</a:t>
            </a:r>
            <a:r>
              <a:rPr lang="en-US" baseline="0" dirty="0" smtClean="0"/>
              <a:t> is more complex: </a:t>
            </a:r>
            <a:r>
              <a:rPr lang="en-US" dirty="0" smtClean="0"/>
              <a:t>(\d)\.\s(([A-Z][a-z]{3,6})|[A-Z][a-z][A-Z][a-z]) …)</a:t>
            </a:r>
          </a:p>
          <a:p>
            <a:endParaRPr lang="en-US" dirty="0" smtClean="0"/>
          </a:p>
          <a:p>
            <a:r>
              <a:rPr lang="en-US" dirty="0" smtClean="0"/>
              <a:t>Now,</a:t>
            </a:r>
            <a:r>
              <a:rPr lang="en-US" baseline="0" dirty="0" smtClean="0"/>
              <a:t> for BIG DATA, it’s important that we learn patterns without human-labeled training data and without having human-engineering (specifying the patterns by hand) – to much volume, velocity, variety.</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42</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43</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44</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CM come in?</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45</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CM come in?</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46</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CM come in?</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47</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gets more complex:</a:t>
            </a:r>
            <a:r>
              <a:rPr lang="en-US" baseline="0" dirty="0" smtClean="0"/>
              <a:t> more complex patterns (that likely match elsewhere – not quite, here), more complex forms that correspond to more complex ontologies.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48</a:t>
            </a:fld>
            <a:endParaRPr lang="en-US"/>
          </a:p>
        </p:txBody>
      </p:sp>
    </p:spTree>
    <p:extLst>
      <p:ext uri="{BB962C8B-B14F-4D97-AF65-F5344CB8AC3E}">
        <p14:creationId xmlns:p14="http://schemas.microsoft.com/office/powerpoint/2010/main" xmlns="" val="107734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augmentation to conceptual models</a:t>
            </a:r>
            <a:r>
              <a:rPr lang="en-US" baseline="0" dirty="0" smtClean="0"/>
              <a:t> (later we’ll look at moving conceptual models up the information hierarchy)</a:t>
            </a:r>
            <a:endParaRPr lang="en-US" dirty="0" smtClean="0"/>
          </a:p>
          <a:p>
            <a:r>
              <a:rPr lang="en-US" dirty="0" smtClean="0"/>
              <a:t>Mention the four types:</a:t>
            </a:r>
            <a:r>
              <a:rPr lang="en-US" baseline="0" dirty="0" smtClean="0"/>
              <a:t> lexical object sets ~ named entity recognition, non-lexical object sets ~ ontological commitment; relationship sets; ontology snippets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49</a:t>
            </a:fld>
            <a:endParaRPr lang="en-US"/>
          </a:p>
        </p:txBody>
      </p:sp>
    </p:spTree>
    <p:extLst>
      <p:ext uri="{BB962C8B-B14F-4D97-AF65-F5344CB8AC3E}">
        <p14:creationId xmlns:p14="http://schemas.microsoft.com/office/powerpoint/2010/main" xmlns="" val="3413333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HMM</a:t>
            </a:r>
            <a:r>
              <a:rPr lang="en-US" baseline="0" dirty="0" smtClean="0"/>
              <a:t> = Hidden Markov Models</a:t>
            </a:r>
          </a:p>
          <a:p>
            <a:endParaRPr lang="en-US" baseline="0" dirty="0" smtClean="0"/>
          </a:p>
          <a:p>
            <a:r>
              <a:rPr lang="en-US" dirty="0" smtClean="0"/>
              <a:t>Recognizers</a:t>
            </a:r>
            <a:r>
              <a:rPr lang="en-US" baseline="0" dirty="0" smtClean="0"/>
              <a:t> need not be </a:t>
            </a:r>
            <a:r>
              <a:rPr lang="en-US" baseline="0" dirty="0" err="1" smtClean="0"/>
              <a:t>regex</a:t>
            </a:r>
            <a:r>
              <a:rPr lang="en-US" baseline="0" dirty="0" smtClean="0"/>
              <a:t>-based.  Any recognizer works, so long as it’s results can be mapped to an ontology.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kinds of recognizers … HMM Recognizers particularly useful for cleaning up when we end up with singleton “patterns” (due to non-replicated OCR errors, one-time author comments inserted within a pattern, …) … can make direct use of training data … transition probabilities loosened a bit and ? </a:t>
            </a:r>
            <a:r>
              <a:rPr lang="en-US" baseline="0" dirty="0" err="1" smtClean="0"/>
              <a:t>Derichlet</a:t>
            </a:r>
            <a:r>
              <a:rPr lang="en-US" baseline="0" dirty="0" smtClean="0"/>
              <a:t>?.   Slide shows active learning idea for spotting an as-yet-unseen insertion.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Reemphasize: no hand-produced training data; no human engineering – for BIG DATA applications.</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Soar is a cognitive architecture, created by John Laird, Allen Newell, and Paul </a:t>
            </a:r>
            <a:r>
              <a:rPr lang="en-US" baseline="0" dirty="0" err="1" smtClean="0"/>
              <a:t>Rosenbloom</a:t>
            </a:r>
            <a:r>
              <a:rPr lang="en-US" baseline="0" dirty="0" smtClean="0"/>
              <a:t> at Carnegie Mellon University, now maintained by John Laird's research group at the University of Michigan. It is both a view of what cognition is and an implementation of that view through a computer programming architecture for Artificial Intelligence (AI). Since its beginnings in 1983 and its presentation in a paper in 1987, it has been widely used by AI researchers to model different aspects of human behavior.</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55</a:t>
            </a:fld>
            <a:endParaRPr lang="en-US"/>
          </a:p>
        </p:txBody>
      </p:sp>
    </p:spTree>
    <p:extLst>
      <p:ext uri="{BB962C8B-B14F-4D97-AF65-F5344CB8AC3E}">
        <p14:creationId xmlns:p14="http://schemas.microsoft.com/office/powerpoint/2010/main" xmlns="" val="185765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NSA data center being built in Utah within 35km of our university</a:t>
            </a:r>
            <a:r>
              <a:rPr lang="en-US" baseline="0" dirty="0" smtClean="0"/>
              <a:t> </a:t>
            </a:r>
            <a:r>
              <a:rPr lang="en-US" dirty="0" smtClean="0"/>
              <a:t>purportedly is designed to store at least </a:t>
            </a:r>
            <a:r>
              <a:rPr lang="en-US" dirty="0" err="1" smtClean="0"/>
              <a:t>zettabytes</a:t>
            </a:r>
            <a:r>
              <a:rPr lang="en-US" dirty="0" smtClean="0"/>
              <a:t> (10^21 bytes) and perhaps</a:t>
            </a:r>
            <a:r>
              <a:rPr lang="en-US" baseline="0" dirty="0" smtClean="0"/>
              <a:t> </a:t>
            </a:r>
            <a:r>
              <a:rPr lang="en-US" dirty="0" err="1" smtClean="0"/>
              <a:t>yottabytes</a:t>
            </a:r>
            <a:r>
              <a:rPr lang="en-US" dirty="0" smtClean="0"/>
              <a:t> (10^24 bytes) of data.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12</a:t>
            </a:fld>
            <a:endParaRPr lang="en-US"/>
          </a:p>
        </p:txBody>
      </p:sp>
    </p:spTree>
    <p:extLst>
      <p:ext uri="{BB962C8B-B14F-4D97-AF65-F5344CB8AC3E}">
        <p14:creationId xmlns:p14="http://schemas.microsoft.com/office/powerpoint/2010/main" xmlns="" val="2851079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“was” comes from recognizing the appositive construction.</a:t>
            </a:r>
          </a:p>
          <a:p>
            <a:endParaRPr lang="en-US" dirty="0" smtClean="0"/>
          </a:p>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56</a:t>
            </a:fld>
            <a:endParaRPr lang="en-US"/>
          </a:p>
        </p:txBody>
      </p:sp>
    </p:spTree>
    <p:extLst>
      <p:ext uri="{BB962C8B-B14F-4D97-AF65-F5344CB8AC3E}">
        <p14:creationId xmlns:p14="http://schemas.microsoft.com/office/powerpoint/2010/main" xmlns="" val="1857653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conceptualized,</a:t>
            </a:r>
            <a:r>
              <a:rPr lang="en-US" baseline="0" dirty="0" smtClean="0"/>
              <a:t> lots of interesting things to do.</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57</a:t>
            </a:fld>
            <a:endParaRPr lang="en-US"/>
          </a:p>
        </p:txBody>
      </p:sp>
    </p:spTree>
    <p:extLst>
      <p:ext uri="{BB962C8B-B14F-4D97-AF65-F5344CB8AC3E}">
        <p14:creationId xmlns:p14="http://schemas.microsoft.com/office/powerpoint/2010/main" xmlns="" val="929636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object set has an associated ADT.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59</a:t>
            </a:fld>
            <a:endParaRPr lang="en-US"/>
          </a:p>
        </p:txBody>
      </p:sp>
    </p:spTree>
    <p:extLst>
      <p:ext uri="{BB962C8B-B14F-4D97-AF65-F5344CB8AC3E}">
        <p14:creationId xmlns:p14="http://schemas.microsoft.com/office/powerpoint/2010/main" xmlns="" val="622912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60</a:t>
            </a:fld>
            <a:endParaRPr lang="en-US"/>
          </a:p>
        </p:txBody>
      </p:sp>
    </p:spTree>
    <p:extLst>
      <p:ext uri="{BB962C8B-B14F-4D97-AF65-F5344CB8AC3E}">
        <p14:creationId xmlns:p14="http://schemas.microsoft.com/office/powerpoint/2010/main" xmlns="" val="622912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Note that in the query Cousin is an object set whose elements relate to first cousins in the Person object set, so that when the Person object(s) identified by Donald Lathrop are identified, only the Cousins of these Person object(s) can be filled into the Cousin part of the form.</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66</a:t>
            </a:fld>
            <a:endParaRPr lang="en-US"/>
          </a:p>
        </p:txBody>
      </p:sp>
    </p:spTree>
    <p:extLst>
      <p:ext uri="{BB962C8B-B14F-4D97-AF65-F5344CB8AC3E}">
        <p14:creationId xmlns:p14="http://schemas.microsoft.com/office/powerpoint/2010/main" xmlns="" val="1297568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Open world assumption – thus Gerard Lathrop, because we don’t know when he died.</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67</a:t>
            </a:fld>
            <a:endParaRPr lang="en-US"/>
          </a:p>
        </p:txBody>
      </p:sp>
    </p:spTree>
    <p:extLst>
      <p:ext uri="{BB962C8B-B14F-4D97-AF65-F5344CB8AC3E}">
        <p14:creationId xmlns:p14="http://schemas.microsoft.com/office/powerpoint/2010/main" xmlns="" val="129756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from Volume,</a:t>
            </a:r>
            <a:r>
              <a:rPr lang="en-US" baseline="0" dirty="0" smtClean="0"/>
              <a:t> Velocity, Variety to Veracity.</a:t>
            </a:r>
          </a:p>
          <a:p>
            <a:r>
              <a:rPr lang="en-US" baseline="0" dirty="0" smtClean="0"/>
              <a:t>Plato demands of knowledge that it be a “justified true belief” [</a:t>
            </a:r>
            <a:r>
              <a:rPr lang="en-US" i="1" baseline="0" dirty="0" err="1" smtClean="0"/>
              <a:t>Theatetus</a:t>
            </a:r>
            <a:r>
              <a:rPr lang="en-US" baseline="0" dirty="0" smtClean="0"/>
              <a:t>, by Plato, about 360 BC, translated by Benjamin Jowett].</a:t>
            </a:r>
          </a:p>
          <a:p>
            <a:r>
              <a:rPr lang="en-US" dirty="0" smtClean="0"/>
              <a:t>“truth is knowledge of things as they are, as they were, and as they are to come” (D&amp;C 93:24)</a:t>
            </a:r>
          </a:p>
          <a:p>
            <a:r>
              <a:rPr lang="en-US" dirty="0" smtClean="0"/>
              <a:t>Conceptual Modeling for Veracity: Meadow’s hierarchy. – my take on the topic</a:t>
            </a:r>
            <a:r>
              <a:rPr lang="en-US" baseline="0" dirty="0" smtClean="0"/>
              <a:t> – basic development of conceptual models themselves (using </a:t>
            </a:r>
            <a:r>
              <a:rPr lang="en-US" baseline="0" dirty="0" err="1" smtClean="0"/>
              <a:t>FamilySearch</a:t>
            </a:r>
            <a:r>
              <a:rPr lang="en-US" baseline="0" dirty="0" smtClean="0"/>
              <a:t> as </a:t>
            </a:r>
            <a:r>
              <a:rPr lang="en-US" baseline="0" smtClean="0"/>
              <a:t>an example)</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68</a:t>
            </a:fld>
            <a:endParaRPr lang="en-US"/>
          </a:p>
        </p:txBody>
      </p:sp>
    </p:spTree>
    <p:extLst>
      <p:ext uri="{BB962C8B-B14F-4D97-AF65-F5344CB8AC3E}">
        <p14:creationId xmlns:p14="http://schemas.microsoft.com/office/powerpoint/2010/main" xmlns="" val="781001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loop.  Each node is a person with ID and birth-range.  A result of incorrect merges compounded</a:t>
            </a:r>
            <a:r>
              <a:rPr lang="en-US" baseline="0" dirty="0" smtClean="0"/>
              <a:t> with incorrect parent-child relationships.  Arose as a result of combining information from a number of sources into the common pedigree + allowing wiki-like assertions from patrons.</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70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aseline="0" dirty="0" smtClean="0"/>
              <a:t>Model Reality (e.g., child has only one mother)</a:t>
            </a:r>
          </a:p>
          <a:p>
            <a:pPr marL="228600" indent="-228600">
              <a:buAutoNum type="arabicParenBoth"/>
            </a:pPr>
            <a:r>
              <a:rPr lang="en-US" baseline="0" dirty="0" smtClean="0"/>
              <a:t> Allow Discrepancies (e.g., may have evidence for several mothers and not know which)  Discover improbable cases (e.g., a mother with more than 100 children born to her, or outside the father’s age range of feasibly having a child)</a:t>
            </a:r>
          </a:p>
          <a:p>
            <a:pPr marL="228600" indent="-228600">
              <a:buAutoNum type="arabicParenBoth"/>
            </a:pPr>
            <a:r>
              <a:rPr lang="en-US" baseline="0" dirty="0" smtClean="0"/>
              <a:t> Add evidence in the form of a full conceptual model attached to each object (i.e., to justify membership in a class)  and relationship (i.e., to justify the relationship).  Views can present the most likely based on the evidence (or can fix less likely assertions and then generate the most probable)</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72</a:t>
            </a:fld>
            <a:endParaRPr lang="en-US"/>
          </a:p>
        </p:txBody>
      </p:sp>
    </p:spTree>
    <p:extLst>
      <p:ext uri="{BB962C8B-B14F-4D97-AF65-F5344CB8AC3E}">
        <p14:creationId xmlns:p14="http://schemas.microsoft.com/office/powerpoint/2010/main" xmlns="" val="356792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Documents of interest for a cancer research study – there are tons of sources and many needs ranging</a:t>
            </a:r>
            <a:r>
              <a:rPr lang="en-US" sz="1200" baseline="0" dirty="0" smtClean="0"/>
              <a:t> from homeland security to historical interest to medical and health needs to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to </a:t>
            </a:r>
          </a:p>
          <a:p>
            <a:endParaRPr lang="en-US" dirty="0" smtClean="0"/>
          </a:p>
          <a:p>
            <a:r>
              <a:rPr lang="en-US" dirty="0" smtClean="0"/>
              <a:t>To mitigate</a:t>
            </a:r>
            <a:r>
              <a:rPr lang="en-US" baseline="0" dirty="0" smtClean="0"/>
              <a:t> difficulties in</a:t>
            </a:r>
            <a:r>
              <a:rPr lang="en-US" dirty="0" smtClean="0"/>
              <a:t> BIG DATA applications, we can handle volume, variety,  &amp; velocity by automated</a:t>
            </a:r>
            <a:r>
              <a:rPr lang="en-US" baseline="0" dirty="0" smtClean="0"/>
              <a:t> harvesting and organization of data, and we can handle veracity by evidence-based reasoning.  Further, looking at BIG DATA through Conceptual-Modeling glasses likely leads to many interesting and worthwhile research ideas.</a:t>
            </a:r>
            <a:endParaRPr lang="en-US" dirty="0" smtClean="0"/>
          </a:p>
          <a:p>
            <a:endParaRPr lang="en-US" dirty="0" smtClean="0"/>
          </a:p>
          <a:p>
            <a:r>
              <a:rPr lang="en-US" dirty="0" smtClean="0"/>
              <a:t>CM is not the only</a:t>
            </a:r>
            <a:r>
              <a:rPr lang="en-US" baseline="0" dirty="0" smtClean="0"/>
              <a:t> way to “rescue” BIG DATA, but it is a way (and it has not het reached its potential to rescue).</a:t>
            </a:r>
          </a:p>
          <a:p>
            <a:endParaRPr lang="en-US" baseline="0" dirty="0" smtClean="0"/>
          </a:p>
          <a:p>
            <a:r>
              <a:rPr lang="en-US" baseline="0" dirty="0" smtClean="0"/>
              <a:t>The first sub-bullet is for saying something about family search; the second is to expand beyond.  It’s the “…” that’s important: it represents the challenge for young, up-and-coming researchers.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74</a:t>
            </a:fld>
            <a:endParaRPr lang="en-US"/>
          </a:p>
        </p:txBody>
      </p:sp>
    </p:spTree>
    <p:extLst>
      <p:ext uri="{BB962C8B-B14F-4D97-AF65-F5344CB8AC3E}">
        <p14:creationId xmlns:p14="http://schemas.microsoft.com/office/powerpoint/2010/main" xmlns="" val="3213696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time: likely won’t be able to do all – just say</a:t>
            </a:r>
            <a:r>
              <a:rPr lang="en-US" baseline="0" dirty="0" smtClean="0"/>
              <a:t> they’re illustrated here and skip to those of most interest.</a:t>
            </a:r>
          </a:p>
          <a:p>
            <a:endParaRPr lang="en-US" baseline="0" dirty="0" smtClean="0"/>
          </a:p>
          <a:p>
            <a:r>
              <a:rPr lang="en-US" baseline="0" dirty="0" smtClean="0"/>
              <a:t>Be sure to emphasize the conceptual modeling in each.</a:t>
            </a:r>
            <a:endParaRPr lang="en-US" dirty="0" smtClean="0"/>
          </a:p>
          <a:p>
            <a:endParaRPr lang="en-US" dirty="0" smtClean="0"/>
          </a:p>
          <a:p>
            <a:r>
              <a:rPr lang="en-US" dirty="0" smtClean="0"/>
              <a:t>First Group: ideas we’ve worked on.</a:t>
            </a:r>
            <a:r>
              <a:rPr lang="en-US" baseline="0" dirty="0" smtClean="0"/>
              <a:t>  Second Group: ideas of others.  I’m sure many of you can do even better – and that’s the challenge I want to leave with you.</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75</a:t>
            </a:fld>
            <a:endParaRPr lang="en-US"/>
          </a:p>
        </p:txBody>
      </p:sp>
    </p:spTree>
    <p:extLst>
      <p:ext uri="{BB962C8B-B14F-4D97-AF65-F5344CB8AC3E}">
        <p14:creationId xmlns:p14="http://schemas.microsoft.com/office/powerpoint/2010/main" xmlns="" val="2707115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KB</a:t>
            </a:r>
            <a:r>
              <a:rPr lang="en-US" baseline="0" dirty="0" smtClean="0"/>
              <a:t> (Knowledge Bundle)</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76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FOCIH works.  Also,</a:t>
            </a:r>
            <a:r>
              <a:rPr lang="en-US" baseline="0" dirty="0" smtClean="0"/>
              <a:t> how it will work when we add a filtering mechanism (e.g., minor allele frequency &gt; 1%)</a:t>
            </a:r>
          </a:p>
          <a:p>
            <a:endParaRPr lang="en-US" baseline="0" dirty="0" smtClean="0"/>
          </a:p>
          <a:p>
            <a:r>
              <a:rPr lang="en-US" dirty="0" smtClean="0"/>
              <a:t>SNP: Single Nucleotide Polymorphism</a:t>
            </a:r>
          </a:p>
          <a:p>
            <a:r>
              <a:rPr lang="en-US" dirty="0" smtClean="0"/>
              <a:t>NCBI: National Center for Biotechnology Information</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77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Works by linguistically grounding an extraction ontology.  (e.g., people in the </a:t>
            </a:r>
            <a:r>
              <a:rPr lang="en-US" baseline="0" dirty="0" err="1" smtClean="0"/>
              <a:t>bioInformatics</a:t>
            </a:r>
            <a:r>
              <a:rPr lang="en-US" baseline="0" dirty="0" smtClean="0"/>
              <a:t> community may know about </a:t>
            </a:r>
            <a:r>
              <a:rPr lang="en-US" baseline="0" dirty="0" err="1" smtClean="0"/>
              <a:t>OpenDMAP</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PubMed</a:t>
            </a:r>
            <a:r>
              <a:rPr lang="en-US" dirty="0" smtClean="0"/>
              <a:t>:  Search-engine access to life sciences and biomedical scientific journal articles</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78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sz="1050" dirty="0" smtClean="0"/>
              <a:t>NDIVO</a:t>
            </a:r>
            <a:r>
              <a:rPr lang="en-US" dirty="0" smtClean="0"/>
              <a:t>: personally controlled health record system</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82</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83</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experience too</a:t>
            </a:r>
            <a:r>
              <a:rPr lang="en-US" baseline="0" dirty="0" smtClean="0"/>
              <a:t> (with a smaller sample) – more complex than simple </a:t>
            </a:r>
            <a:r>
              <a:rPr lang="en-US" baseline="0" dirty="0" err="1" smtClean="0"/>
              <a:t>tuples</a:t>
            </a:r>
            <a:r>
              <a:rPr lang="en-US" baseline="0" dirty="0" smtClean="0"/>
              <a:t> of attribute-value pairs.  Table understanding is non-trivial.</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84</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CSIRO, in the next decade, astronomers expect to be processing 10 petabytes of data every hour from the Square </a:t>
            </a:r>
            <a:r>
              <a:rPr lang="en-US" dirty="0" err="1" smtClean="0"/>
              <a:t>Kilometre</a:t>
            </a:r>
            <a:r>
              <a:rPr lang="en-US" dirty="0" smtClean="0"/>
              <a:t> Array (SKA) telescope.[14] The array is thus expected to generate approximately one </a:t>
            </a:r>
            <a:r>
              <a:rPr lang="en-US" dirty="0" err="1" smtClean="0"/>
              <a:t>exabyte</a:t>
            </a:r>
            <a:r>
              <a:rPr lang="en-US" dirty="0" smtClean="0"/>
              <a:t> every four days of operation. According to IBM, the new SKA telescope initiative will generate over an </a:t>
            </a:r>
            <a:r>
              <a:rPr lang="en-US" dirty="0" err="1" smtClean="0"/>
              <a:t>exabyte</a:t>
            </a:r>
            <a:r>
              <a:rPr lang="en-US" dirty="0" smtClean="0"/>
              <a:t> of data every day. IBM is designing hardware to process this information.[15]</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14</a:t>
            </a:fld>
            <a:endParaRPr lang="en-US"/>
          </a:p>
        </p:txBody>
      </p:sp>
    </p:spTree>
    <p:extLst>
      <p:ext uri="{BB962C8B-B14F-4D97-AF65-F5344CB8AC3E}">
        <p14:creationId xmlns:p14="http://schemas.microsoft.com/office/powerpoint/2010/main" xmlns="" val="768827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85</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86</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87</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88</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89</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conceptual models – cascaded …</a:t>
            </a:r>
          </a:p>
          <a:p>
            <a:endParaRPr lang="en-US" baseline="0" dirty="0" smtClean="0"/>
          </a:p>
          <a:p>
            <a:r>
              <a:rPr lang="en-US" dirty="0" smtClean="0"/>
              <a:t>Table Understanding:  table ontology</a:t>
            </a:r>
          </a:p>
          <a:p>
            <a:r>
              <a:rPr lang="en-US" dirty="0" smtClean="0"/>
              <a:t>Too many (Halevy article)</a:t>
            </a:r>
          </a:p>
          <a:p>
            <a:r>
              <a:rPr lang="en-US" dirty="0" smtClean="0"/>
              <a:t>Too much variety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90</a:t>
            </a:fld>
            <a:endParaRPr lang="en-US"/>
          </a:p>
        </p:txBody>
      </p:sp>
    </p:spTree>
    <p:extLst>
      <p:ext uri="{BB962C8B-B14F-4D97-AF65-F5344CB8AC3E}">
        <p14:creationId xmlns:p14="http://schemas.microsoft.com/office/powerpoint/2010/main" xmlns="" val="29559745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0938-CD2E-480B-9CDE-6F7CCAD803D9}" type="slidenum">
              <a:rPr lang="en-US"/>
              <a:pPr/>
              <a:t>91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Recently-Learned</a:t>
            </a:r>
            <a:r>
              <a:rPr lang="en-US" baseline="0" dirty="0" smtClean="0"/>
              <a:t> Facts: Monday, October 21, at 4:50 pm. You can track NELL's progress at http://rtw.ml.cmu.edu.</a:t>
            </a:r>
            <a:endParaRPr lang="en-US" dirty="0" smtClean="0"/>
          </a:p>
          <a:p>
            <a:endParaRPr lang="en-US" dirty="0" smtClean="0"/>
          </a:p>
          <a:p>
            <a:r>
              <a:rPr lang="en-US" dirty="0" smtClean="0"/>
              <a:t>Ask: “What is automated reading.”</a:t>
            </a:r>
          </a:p>
          <a:p>
            <a:endParaRPr lang="en-US" dirty="0" smtClean="0"/>
          </a:p>
          <a:p>
            <a:r>
              <a:rPr lang="en-US" dirty="0" smtClean="0"/>
              <a:t>Automated Reading: NELL, Extraction Ontologies + Inference + </a:t>
            </a:r>
            <a:r>
              <a:rPr lang="en-US" dirty="0" err="1" smtClean="0"/>
              <a:t>OntoSoar</a:t>
            </a:r>
            <a:endParaRPr lang="en-US" dirty="0" smtClean="0"/>
          </a:p>
          <a:p>
            <a:endParaRPr lang="en-US" dirty="0" smtClean="0"/>
          </a:p>
          <a:p>
            <a:r>
              <a:rPr lang="en-US" dirty="0" smtClean="0"/>
              <a:t>NELL: Never-Ending Language Learning</a:t>
            </a:r>
          </a:p>
          <a:p>
            <a:r>
              <a:rPr lang="en-US" dirty="0" smtClean="0"/>
              <a:t>Read the Web</a:t>
            </a:r>
          </a:p>
          <a:p>
            <a:r>
              <a:rPr lang="en-US" dirty="0" smtClean="0"/>
              <a:t>Browse the Knowledge Base!</a:t>
            </a:r>
          </a:p>
          <a:p>
            <a:endParaRPr lang="en-US" dirty="0" smtClean="0"/>
          </a:p>
          <a:p>
            <a:r>
              <a:rPr lang="en-US" dirty="0" smtClean="0"/>
              <a:t>Can computers learn to read? We think so. "Read the Web" is a research project that attempts to create a computer system that learns over time to read the web. Since January 2010, our computer system called NELL (Never-Ending Language Learner) has been running continuously, attempting to perform two tasks each day:</a:t>
            </a:r>
          </a:p>
          <a:p>
            <a:endParaRPr lang="en-US" dirty="0" smtClean="0"/>
          </a:p>
          <a:p>
            <a:r>
              <a:rPr lang="en-US" dirty="0" smtClean="0"/>
              <a:t>    First, it attempts to "read," or extract facts from text found in hundreds of millions of web pages (e.g., </a:t>
            </a:r>
            <a:r>
              <a:rPr lang="en-US" dirty="0" err="1" smtClean="0"/>
              <a:t>playsInstrument</a:t>
            </a:r>
            <a:r>
              <a:rPr lang="en-US" dirty="0" smtClean="0"/>
              <a:t>(</a:t>
            </a:r>
            <a:r>
              <a:rPr lang="en-US" dirty="0" err="1" smtClean="0"/>
              <a:t>George_Harrison</a:t>
            </a:r>
            <a:r>
              <a:rPr lang="en-US" dirty="0" smtClean="0"/>
              <a:t>, guitar)).</a:t>
            </a:r>
          </a:p>
          <a:p>
            <a:r>
              <a:rPr lang="en-US" dirty="0" smtClean="0"/>
              <a:t>    Second, it attempts to improve its reading competence, so that tomorrow it can extract more facts from the web, more accurately.</a:t>
            </a:r>
          </a:p>
          <a:p>
            <a:endParaRPr lang="en-US" dirty="0" smtClean="0"/>
          </a:p>
          <a:p>
            <a:r>
              <a:rPr lang="en-US" dirty="0" smtClean="0"/>
              <a:t>So far, NELL has accumulated over 50 million candidate beliefs by reading the web, and it is considering these at different levels of confidence. NELL has high confidence in 2,002,041 of these beliefs — these are displayed on this website. It is not perfect, but NELL is learning. You can track NELL's progress below or @</a:t>
            </a:r>
            <a:r>
              <a:rPr lang="en-US" dirty="0" err="1" smtClean="0"/>
              <a:t>cmunell</a:t>
            </a:r>
            <a:r>
              <a:rPr lang="en-US" dirty="0" smtClean="0"/>
              <a:t> on Twitter, browse and download its knowledge base, read more about our technical approach, or join the discussion group.</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93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is automated reading.”</a:t>
            </a:r>
          </a:p>
          <a:p>
            <a:endParaRPr lang="en-US" dirty="0" smtClean="0"/>
          </a:p>
          <a:p>
            <a:r>
              <a:rPr lang="en-US" dirty="0" smtClean="0"/>
              <a:t>Automated Reading: NELL, Extraction Ontologies + Inference + </a:t>
            </a:r>
            <a:r>
              <a:rPr lang="en-US" dirty="0" err="1" smtClean="0"/>
              <a:t>OntoSoar</a:t>
            </a:r>
            <a:endParaRPr lang="en-US" dirty="0" smtClean="0"/>
          </a:p>
          <a:p>
            <a:endParaRPr lang="en-US" dirty="0" smtClean="0"/>
          </a:p>
          <a:p>
            <a:r>
              <a:rPr lang="en-US" dirty="0" smtClean="0"/>
              <a:t>NELL: Never-Ending Language Learning</a:t>
            </a:r>
          </a:p>
          <a:p>
            <a:r>
              <a:rPr lang="en-US" dirty="0" smtClean="0"/>
              <a:t>Read the Web</a:t>
            </a:r>
          </a:p>
          <a:p>
            <a:r>
              <a:rPr lang="en-US" dirty="0" smtClean="0"/>
              <a:t>Browse the Knowledge Base!</a:t>
            </a:r>
          </a:p>
          <a:p>
            <a:endParaRPr lang="en-US" dirty="0" smtClean="0"/>
          </a:p>
          <a:p>
            <a:r>
              <a:rPr lang="en-US" dirty="0" smtClean="0"/>
              <a:t>Can computers learn to read? We think so. "Read the Web" is a research project that attempts to create a computer system that learns over time to read the web. Since January 2010, our computer system called NELL (Never-Ending Language Learner) has been running continuously, attempting to perform two tasks each day:</a:t>
            </a:r>
          </a:p>
          <a:p>
            <a:endParaRPr lang="en-US" dirty="0" smtClean="0"/>
          </a:p>
          <a:p>
            <a:r>
              <a:rPr lang="en-US" dirty="0" smtClean="0"/>
              <a:t>    First, it attempts to "read," or extract facts from text found in hundreds of millions of web pages (e.g., </a:t>
            </a:r>
            <a:r>
              <a:rPr lang="en-US" dirty="0" err="1" smtClean="0"/>
              <a:t>playsInstrument</a:t>
            </a:r>
            <a:r>
              <a:rPr lang="en-US" dirty="0" smtClean="0"/>
              <a:t>(</a:t>
            </a:r>
            <a:r>
              <a:rPr lang="en-US" dirty="0" err="1" smtClean="0"/>
              <a:t>George_Harrison</a:t>
            </a:r>
            <a:r>
              <a:rPr lang="en-US" dirty="0" smtClean="0"/>
              <a:t>, guitar)).</a:t>
            </a:r>
          </a:p>
          <a:p>
            <a:r>
              <a:rPr lang="en-US" dirty="0" smtClean="0"/>
              <a:t>    Second, it attempts to improve its reading competence, so that tomorrow it can extract more facts from the web, more accurately.</a:t>
            </a:r>
          </a:p>
          <a:p>
            <a:endParaRPr lang="en-US" dirty="0" smtClean="0"/>
          </a:p>
          <a:p>
            <a:r>
              <a:rPr lang="en-US" dirty="0" smtClean="0"/>
              <a:t>So far, NELL has accumulated over 50 million candidate beliefs by reading the web, and it is considering these at different levels of confidence. NELL has high confidence in 2,002,041 of these beliefs — these are displayed on this website. It is not perfect, but NELL is learning. You can track NELL's progress below or @</a:t>
            </a:r>
            <a:r>
              <a:rPr lang="en-US" dirty="0" err="1" smtClean="0"/>
              <a:t>cmunell</a:t>
            </a:r>
            <a:r>
              <a:rPr lang="en-US" dirty="0" smtClean="0"/>
              <a:t> on Twitter, browse and download its knowledge base, read more about our technical approach, or join the discussion group.</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94</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velocity of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one minute on the internet reported on 20 Mar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340 Million Tweets Per Day (when Twitter turned 6); 400 Million (when Twitter turned 7, 21 Mar 2013)</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15</a:t>
            </a:fld>
            <a:endParaRPr lang="en-US"/>
          </a:p>
        </p:txBody>
      </p:sp>
    </p:spTree>
    <p:extLst>
      <p:ext uri="{BB962C8B-B14F-4D97-AF65-F5344CB8AC3E}">
        <p14:creationId xmlns:p14="http://schemas.microsoft.com/office/powerpoint/2010/main" xmlns="" val="768827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  A quintessential example for ACM-L.</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96</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97</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98</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99</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identify</a:t>
            </a:r>
            <a:r>
              <a:rPr lang="en-US" baseline="0" dirty="0" smtClean="0"/>
              <a:t>, gather, organize, and analyze pertinent information from twitter tweets and use it beneficially?  (My hunch is that organizing the harvested information conceptually would help for many applications.)  Lead into “automated reading” by asking, “Wouldn’t it be nice if a computer could read and understand the tweets?”</a:t>
            </a:r>
          </a:p>
          <a:p>
            <a:endParaRPr lang="en-US" baseline="0" dirty="0" smtClean="0"/>
          </a:p>
          <a:p>
            <a:r>
              <a:rPr lang="en-US" baseline="0" dirty="0" smtClean="0"/>
              <a:t>Is BIG DATA: remember: 100,000 tweets in one minute on the internet (reported on 20 Mar 2013)</a:t>
            </a:r>
          </a:p>
          <a:p>
            <a:r>
              <a:rPr lang="en-US" baseline="0" dirty="0" smtClean="0"/>
              <a:t>   340 Million Tweets Per Day (when Twitter turned 6); 400 Million (when Twitter turned 7, 21 Mar 2013)</a:t>
            </a:r>
          </a:p>
          <a:p>
            <a:endParaRPr lang="en-US" baseline="0" dirty="0" smtClean="0"/>
          </a:p>
          <a:p>
            <a:endParaRPr lang="en-US" baseline="0" dirty="0" smtClean="0"/>
          </a:p>
          <a:p>
            <a:r>
              <a:rPr lang="en-US" dirty="0" smtClean="0"/>
              <a:t>Tweets could warn of a suicide risk, BYU study says</a:t>
            </a:r>
          </a:p>
          <a:p>
            <a:r>
              <a:rPr lang="en-US" dirty="0" smtClean="0"/>
              <a:t>By Lois M. Collins, Deseret News</a:t>
            </a:r>
          </a:p>
          <a:p>
            <a:r>
              <a:rPr lang="en-US" dirty="0" smtClean="0"/>
              <a:t>Published: Thursday, Oct. 10 2013 5:55 p.m. MDT</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100</a:t>
            </a:fld>
            <a:endParaRPr lang="en-US"/>
          </a:p>
        </p:txBody>
      </p:sp>
    </p:spTree>
    <p:extLst>
      <p:ext uri="{BB962C8B-B14F-4D97-AF65-F5344CB8AC3E}">
        <p14:creationId xmlns:p14="http://schemas.microsoft.com/office/powerpoint/2010/main" xmlns="" val="3679160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dirty="0" smtClean="0">
                <a:solidFill>
                  <a:schemeClr val="tx1"/>
                </a:solidFill>
                <a:latin typeface="+mn-lt"/>
                <a:ea typeface="+mn-ea"/>
                <a:cs typeface="+mn-cs"/>
              </a:rPr>
              <a:t>“Conceptual Modeling for the Human Genome Challenge” Oscar</a:t>
            </a:r>
            <a:r>
              <a:rPr lang="en-US" sz="1200" kern="1200" baseline="0" dirty="0" smtClean="0">
                <a:solidFill>
                  <a:schemeClr val="tx1"/>
                </a:solidFill>
                <a:latin typeface="+mn-lt"/>
                <a:ea typeface="+mn-ea"/>
                <a:cs typeface="+mn-cs"/>
              </a:rPr>
              <a:t> Pastor, et al.</a:t>
            </a:r>
            <a:endParaRPr lang="en-US" sz="1200" kern="1200" dirty="0" smtClean="0">
              <a:solidFill>
                <a:schemeClr val="tx1"/>
              </a:solidFill>
              <a:latin typeface="+mn-lt"/>
              <a:ea typeface="+mn-ea"/>
              <a:cs typeface="+mn-cs"/>
            </a:endParaRPr>
          </a:p>
          <a:p>
            <a:pPr rtl="0"/>
            <a:r>
              <a:rPr lang="en-US" sz="1200" kern="1200" dirty="0" smtClean="0">
                <a:solidFill>
                  <a:schemeClr val="tx1"/>
                </a:solidFill>
                <a:latin typeface="+mn-lt"/>
                <a:ea typeface="+mn-ea"/>
                <a:cs typeface="+mn-cs"/>
              </a:rPr>
              <a:t>Gene: A DNA segment containing biological information and hence coding for a RNA and/or </a:t>
            </a:r>
            <a:r>
              <a:rPr lang="en-US" sz="1200" kern="1200" dirty="0" err="1" smtClean="0">
                <a:solidFill>
                  <a:schemeClr val="tx1"/>
                </a:solidFill>
                <a:latin typeface="+mn-lt"/>
                <a:ea typeface="+mn-ea"/>
                <a:cs typeface="+mn-cs"/>
              </a:rPr>
              <a:t>polypedtide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mollecule</a:t>
            </a:r>
            <a:r>
              <a:rPr lang="en-US" sz="1200" kern="1200" dirty="0" smtClean="0">
                <a:solidFill>
                  <a:schemeClr val="tx1"/>
                </a:solidFill>
                <a:latin typeface="+mn-lt"/>
                <a:ea typeface="+mn-ea"/>
                <a:cs typeface="+mn-cs"/>
              </a:rPr>
              <a:t>.</a:t>
            </a:r>
          </a:p>
          <a:p>
            <a:pPr rtl="0"/>
            <a:r>
              <a:rPr lang="en-US" sz="1200" kern="1200" dirty="0" smtClean="0">
                <a:solidFill>
                  <a:schemeClr val="tx1"/>
                </a:solidFill>
                <a:latin typeface="+mn-lt"/>
                <a:ea typeface="+mn-ea"/>
                <a:cs typeface="+mn-cs"/>
              </a:rPr>
              <a:t>Allele : One or two or more alternatives forms of a gene.</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101</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dirty="0" smtClean="0">
                <a:solidFill>
                  <a:schemeClr val="tx1"/>
                </a:solidFill>
                <a:latin typeface="+mn-lt"/>
                <a:ea typeface="+mn-ea"/>
                <a:cs typeface="+mn-cs"/>
              </a:rPr>
              <a:t>Gene View – also Variation View, Pathway View, and more</a:t>
            </a:r>
            <a:r>
              <a:rPr lang="en-US" sz="1200" kern="1200" baseline="0" dirty="0" smtClean="0">
                <a:solidFill>
                  <a:schemeClr val="tx1"/>
                </a:solidFill>
                <a:latin typeface="+mn-lt"/>
                <a:ea typeface="+mn-ea"/>
                <a:cs typeface="+mn-cs"/>
              </a:rPr>
              <a:t> to analyze and meet the challenge.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102</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103</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to </a:t>
            </a:r>
          </a:p>
          <a:p>
            <a:endParaRPr lang="en-US" dirty="0" smtClean="0"/>
          </a:p>
          <a:p>
            <a:r>
              <a:rPr lang="en-US" dirty="0" smtClean="0"/>
              <a:t>To mitigate</a:t>
            </a:r>
            <a:r>
              <a:rPr lang="en-US" baseline="0" dirty="0" smtClean="0"/>
              <a:t> difficulties in</a:t>
            </a:r>
            <a:r>
              <a:rPr lang="en-US" dirty="0" smtClean="0"/>
              <a:t> BIG DATA applications, we can handle volume, variety,  &amp; velocity by automated</a:t>
            </a:r>
            <a:r>
              <a:rPr lang="en-US" baseline="0" dirty="0" smtClean="0"/>
              <a:t> harvesting and organization of data, and we can handle veracity by evidence-based reasoning.  Further, looking at BIG DATA through Conceptual-Modeling glasses likely leads to many interesting and worthwhile research ideas.</a:t>
            </a:r>
            <a:endParaRPr lang="en-US" dirty="0" smtClean="0"/>
          </a:p>
          <a:p>
            <a:endParaRPr lang="en-US" dirty="0" smtClean="0"/>
          </a:p>
          <a:p>
            <a:r>
              <a:rPr lang="en-US" dirty="0" smtClean="0"/>
              <a:t>CM is not the only</a:t>
            </a:r>
            <a:r>
              <a:rPr lang="en-US" baseline="0" dirty="0" smtClean="0"/>
              <a:t> way to “rescue” BIG DATA, but it is a way (and it has not het reached its potential to rescue).</a:t>
            </a:r>
          </a:p>
          <a:p>
            <a:endParaRPr lang="en-US" baseline="0" dirty="0" smtClean="0"/>
          </a:p>
          <a:p>
            <a:r>
              <a:rPr lang="en-US" baseline="0" dirty="0" smtClean="0"/>
              <a:t>The first sub-bullet is for saying something about family search; the second is to expand beyond.  It’s the “…” that’s important: it represents the challenge for young, up-and-coming researchers.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104</a:t>
            </a:fld>
            <a:endParaRPr lang="en-US"/>
          </a:p>
        </p:txBody>
      </p:sp>
    </p:spTree>
    <p:extLst>
      <p:ext uri="{BB962C8B-B14F-4D97-AF65-F5344CB8AC3E}">
        <p14:creationId xmlns:p14="http://schemas.microsoft.com/office/powerpoint/2010/main" xmlns="" val="321369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18:38 – “What is truth?”</a:t>
            </a:r>
          </a:p>
          <a:p>
            <a:endParaRPr lang="en-US" baseline="0" dirty="0" smtClean="0"/>
          </a:p>
          <a:p>
            <a:r>
              <a:rPr lang="en-US" baseline="0" dirty="0" smtClean="0"/>
              <a:t>Lots of uncertainty in BIG DATA – of that we can be certain.  We can also be certain that we that we cannot verify all claims – there are simply too many of them in BIG DATA.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16</a:t>
            </a:fld>
            <a:endParaRPr lang="en-US"/>
          </a:p>
        </p:txBody>
      </p:sp>
    </p:spTree>
    <p:extLst>
      <p:ext uri="{BB962C8B-B14F-4D97-AF65-F5344CB8AC3E}">
        <p14:creationId xmlns:p14="http://schemas.microsoft.com/office/powerpoint/2010/main" xmlns="" val="272584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36956-00A9-4D39-8D84-CB5EF5B678E6}" type="datetime1">
              <a:rPr lang="en-US" smtClean="0"/>
              <a:pPr/>
              <a:t>11/15/2013</a:t>
            </a:fld>
            <a:endParaRPr lang="en-US"/>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7C5A6-6533-4B6E-8A2D-E38984084590}" type="datetime1">
              <a:rPr lang="en-US" smtClean="0"/>
              <a:pPr/>
              <a:t>11/15/2013</a:t>
            </a:fld>
            <a:endParaRPr lang="en-US"/>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AE290-47BB-4CB1-8ED4-A8CEE8E70693}" type="datetime1">
              <a:rPr lang="en-US" smtClean="0"/>
              <a:pPr/>
              <a:t>11/15/2013</a:t>
            </a:fld>
            <a:endParaRPr lang="en-US"/>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DEC287D-F647-4B22-B209-A52323C551F3}" type="slidenum">
              <a:rPr lang="en-US"/>
              <a:pPr/>
              <a:t>‹#›</a:t>
            </a:fld>
            <a:endParaRPr lang="en-US"/>
          </a:p>
        </p:txBody>
      </p:sp>
    </p:spTree>
    <p:extLst>
      <p:ext uri="{BB962C8B-B14F-4D97-AF65-F5344CB8AC3E}">
        <p14:creationId xmlns:p14="http://schemas.microsoft.com/office/powerpoint/2010/main" xmlns="" val="225738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FB4C6-3408-482D-8877-A773805A32B7}" type="datetime1">
              <a:rPr lang="en-US" smtClean="0"/>
              <a:pPr/>
              <a:t>11/15/2013</a:t>
            </a:fld>
            <a:endParaRPr lang="en-US"/>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AF9E0-0332-46BB-9B04-80FCFDB7086C}" type="datetime1">
              <a:rPr lang="en-US" smtClean="0"/>
              <a:pPr/>
              <a:t>11/15/2013</a:t>
            </a:fld>
            <a:endParaRPr lang="en-US"/>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9CA7E-8C0F-490C-BBBD-5F0BC64A8AAB}" type="datetime1">
              <a:rPr lang="en-US" smtClean="0"/>
              <a:pPr/>
              <a:t>11/15/2013</a:t>
            </a:fld>
            <a:endParaRPr lang="en-US"/>
          </a:p>
        </p:txBody>
      </p:sp>
      <p:sp>
        <p:nvSpPr>
          <p:cNvPr id="6" name="Footer Placeholder 5"/>
          <p:cNvSpPr>
            <a:spLocks noGrp="1"/>
          </p:cNvSpPr>
          <p:nvPr>
            <p:ph type="ftr" sz="quarter" idx="11"/>
          </p:nvPr>
        </p:nvSpPr>
        <p:spPr/>
        <p:txBody>
          <a:bodyPr/>
          <a:lstStyle/>
          <a:p>
            <a:r>
              <a:rPr lang="en-US" smtClean="0"/>
              <a:t>ER 2013 Keynote</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FE5D8-7392-466E-BE83-C7B217B2A416}" type="datetime1">
              <a:rPr lang="en-US" smtClean="0"/>
              <a:pPr/>
              <a:t>11/15/2013</a:t>
            </a:fld>
            <a:endParaRPr lang="en-US"/>
          </a:p>
        </p:txBody>
      </p:sp>
      <p:sp>
        <p:nvSpPr>
          <p:cNvPr id="8" name="Footer Placeholder 7"/>
          <p:cNvSpPr>
            <a:spLocks noGrp="1"/>
          </p:cNvSpPr>
          <p:nvPr>
            <p:ph type="ftr" sz="quarter" idx="11"/>
          </p:nvPr>
        </p:nvSpPr>
        <p:spPr/>
        <p:txBody>
          <a:bodyPr/>
          <a:lstStyle/>
          <a:p>
            <a:r>
              <a:rPr lang="en-US" smtClean="0"/>
              <a:t>ER 2013 Keynote</a:t>
            </a:r>
            <a:endParaRPr lang="en-US"/>
          </a:p>
        </p:txBody>
      </p:sp>
      <p:sp>
        <p:nvSpPr>
          <p:cNvPr id="9" name="Slide Number Placeholder 8"/>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8F57B-D48F-4545-B63D-A1E4641FE79D}" type="datetime1">
              <a:rPr lang="en-US" smtClean="0"/>
              <a:pPr/>
              <a:t>11/15/2013</a:t>
            </a:fld>
            <a:endParaRPr lang="en-US"/>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DA5B6-2A66-4E4A-B823-F6AAAB6EB75C}" type="datetime1">
              <a:rPr lang="en-US" smtClean="0"/>
              <a:pPr/>
              <a:t>11/15/2013</a:t>
            </a:fld>
            <a:endParaRPr lang="en-US"/>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D101A-73CC-46D7-9E7B-AA35FD295234}" type="datetime1">
              <a:rPr lang="en-US" smtClean="0"/>
              <a:pPr/>
              <a:t>11/15/2013</a:t>
            </a:fld>
            <a:endParaRPr lang="en-US"/>
          </a:p>
        </p:txBody>
      </p:sp>
      <p:sp>
        <p:nvSpPr>
          <p:cNvPr id="6" name="Footer Placeholder 5"/>
          <p:cNvSpPr>
            <a:spLocks noGrp="1"/>
          </p:cNvSpPr>
          <p:nvPr>
            <p:ph type="ftr" sz="quarter" idx="11"/>
          </p:nvPr>
        </p:nvSpPr>
        <p:spPr/>
        <p:txBody>
          <a:bodyPr/>
          <a:lstStyle/>
          <a:p>
            <a:r>
              <a:rPr lang="en-US" smtClean="0"/>
              <a:t>ER 2013 Keynote</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03791-094A-4A33-9CAA-238772E5F3CE}" type="datetime1">
              <a:rPr lang="en-US" smtClean="0"/>
              <a:pPr/>
              <a:t>11/15/2013</a:t>
            </a:fld>
            <a:endParaRPr lang="en-US"/>
          </a:p>
        </p:txBody>
      </p:sp>
      <p:sp>
        <p:nvSpPr>
          <p:cNvPr id="6" name="Footer Placeholder 5"/>
          <p:cNvSpPr>
            <a:spLocks noGrp="1"/>
          </p:cNvSpPr>
          <p:nvPr>
            <p:ph type="ftr" sz="quarter" idx="11"/>
          </p:nvPr>
        </p:nvSpPr>
        <p:spPr/>
        <p:txBody>
          <a:bodyPr/>
          <a:lstStyle/>
          <a:p>
            <a:r>
              <a:rPr lang="en-US" smtClean="0"/>
              <a:t>ER 2013 Keynote</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36D79-4F1F-4262-89E8-02DDBE7E5AF9}" type="datetime1">
              <a:rPr lang="en-US" smtClean="0"/>
              <a:pPr/>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 2013 Keynote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F4EF-0227-4244-97D0-C24F74FEC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135.png"/></Relationships>
</file>

<file path=ppt/slides/_rels/slide10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37.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0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4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0.gif"/><Relationship Id="rId4" Type="http://schemas.openxmlformats.org/officeDocument/2006/relationships/image" Target="../media/image79.gif"/></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2.gif"/><Relationship Id="rId4" Type="http://schemas.openxmlformats.org/officeDocument/2006/relationships/image" Target="../media/image81.gif"/></Relationships>
</file>

<file path=ppt/slides/_rels/slide52.xml.rels><?xml version="1.0" encoding="UTF-8" standalone="yes"?>
<Relationships xmlns="http://schemas.openxmlformats.org/package/2006/relationships"><Relationship Id="rId8" Type="http://schemas.openxmlformats.org/officeDocument/2006/relationships/image" Target="../media/image81.gif"/><Relationship Id="rId3" Type="http://schemas.openxmlformats.org/officeDocument/2006/relationships/image" Target="../media/image78.png"/><Relationship Id="rId7" Type="http://schemas.openxmlformats.org/officeDocument/2006/relationships/image" Target="../media/image85.gif"/><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4.gif"/><Relationship Id="rId5" Type="http://schemas.openxmlformats.org/officeDocument/2006/relationships/image" Target="../media/image79.gif"/><Relationship Id="rId4" Type="http://schemas.openxmlformats.org/officeDocument/2006/relationships/image" Target="../media/image83.gif"/><Relationship Id="rId9" Type="http://schemas.openxmlformats.org/officeDocument/2006/relationships/image" Target="../media/image86.gif"/></Relationships>
</file>

<file path=ppt/slides/_rels/slide53.xml.rels><?xml version="1.0" encoding="UTF-8" standalone="yes"?>
<Relationships xmlns="http://schemas.openxmlformats.org/package/2006/relationships"><Relationship Id="rId8" Type="http://schemas.openxmlformats.org/officeDocument/2006/relationships/image" Target="../media/image89.gif"/><Relationship Id="rId3" Type="http://schemas.openxmlformats.org/officeDocument/2006/relationships/image" Target="../media/image78.png"/><Relationship Id="rId7" Type="http://schemas.openxmlformats.org/officeDocument/2006/relationships/image" Target="../media/image88.gif"/><Relationship Id="rId12" Type="http://schemas.openxmlformats.org/officeDocument/2006/relationships/image" Target="../media/image81.gif"/><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4.gif"/><Relationship Id="rId11" Type="http://schemas.openxmlformats.org/officeDocument/2006/relationships/image" Target="../media/image90.gif"/><Relationship Id="rId5" Type="http://schemas.openxmlformats.org/officeDocument/2006/relationships/image" Target="../media/image79.gif"/><Relationship Id="rId10" Type="http://schemas.openxmlformats.org/officeDocument/2006/relationships/image" Target="../media/image85.gif"/><Relationship Id="rId4" Type="http://schemas.openxmlformats.org/officeDocument/2006/relationships/image" Target="../media/image87.gif"/><Relationship Id="rId9" Type="http://schemas.openxmlformats.org/officeDocument/2006/relationships/image" Target="../media/image86.gif"/></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71.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115.gi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8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8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5.png"/><Relationship Id="rId4" Type="http://schemas.openxmlformats.org/officeDocument/2006/relationships/image" Target="../media/image124.png"/></Relationships>
</file>

<file path=ppt/slides/_rels/slide8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5.png"/></Relationships>
</file>

<file path=ppt/slides/_rels/slide8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9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image" Target="../media/image129.png"/></Relationships>
</file>

<file path=ppt/slides/_rels/slide9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9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97.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98.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9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vid W. Embley\My Documents\WoK\ER13.keynote\Keynote\Presentation\BigDataPicture.jpg"/>
          <p:cNvPicPr>
            <a:picLocks noChangeAspect="1" noChangeArrowheads="1"/>
          </p:cNvPicPr>
          <p:nvPr/>
        </p:nvPicPr>
        <p:blipFill>
          <a:blip r:embed="rId3" cstate="print">
            <a:lum bright="-53000" contrast="10000"/>
          </a:blip>
          <a:srcRect/>
          <a:stretch>
            <a:fillRect/>
          </a:stretch>
        </p:blipFill>
        <p:spPr bwMode="auto">
          <a:xfrm>
            <a:off x="-5891" y="0"/>
            <a:ext cx="9149891" cy="6853587"/>
          </a:xfrm>
          <a:prstGeom prst="rect">
            <a:avLst/>
          </a:prstGeom>
          <a:noFill/>
        </p:spPr>
      </p:pic>
      <p:sp>
        <p:nvSpPr>
          <p:cNvPr id="2" name="Title 1"/>
          <p:cNvSpPr>
            <a:spLocks noGrp="1"/>
          </p:cNvSpPr>
          <p:nvPr>
            <p:ph type="ctrTitle"/>
          </p:nvPr>
        </p:nvSpPr>
        <p:spPr>
          <a:xfrm>
            <a:off x="685800" y="1371600"/>
            <a:ext cx="7772400" cy="1470025"/>
          </a:xfrm>
        </p:spPr>
        <p:txBody>
          <a:bodyPr>
            <a:normAutofit fontScale="90000"/>
          </a:bodyPr>
          <a:lstStyle/>
          <a:p>
            <a:r>
              <a:rPr lang="en-US" dirty="0" smtClean="0">
                <a:solidFill>
                  <a:srgbClr val="FFFF00"/>
                </a:solidFill>
              </a:rPr>
              <a:t>BIG DATA</a:t>
            </a:r>
            <a:br>
              <a:rPr lang="en-US" dirty="0" smtClean="0">
                <a:solidFill>
                  <a:srgbClr val="FFFF00"/>
                </a:solidFill>
              </a:rPr>
            </a:br>
            <a:r>
              <a:rPr lang="en-US" dirty="0" smtClean="0">
                <a:solidFill>
                  <a:srgbClr val="FFFF00"/>
                </a:solidFill>
              </a:rPr>
              <a:t>Conceptual Modeling to the Rescue</a:t>
            </a:r>
            <a:endParaRPr lang="en-US" dirty="0">
              <a:solidFill>
                <a:srgbClr val="FFFF00"/>
              </a:solidFill>
            </a:endParaRPr>
          </a:p>
        </p:txBody>
      </p:sp>
      <p:sp>
        <p:nvSpPr>
          <p:cNvPr id="3" name="Subtitle 2"/>
          <p:cNvSpPr>
            <a:spLocks noGrp="1"/>
          </p:cNvSpPr>
          <p:nvPr>
            <p:ph type="subTitle" idx="1"/>
          </p:nvPr>
        </p:nvSpPr>
        <p:spPr>
          <a:xfrm>
            <a:off x="1295400" y="3810000"/>
            <a:ext cx="6477000" cy="1752600"/>
          </a:xfrm>
        </p:spPr>
        <p:txBody>
          <a:bodyPr>
            <a:noAutofit/>
          </a:bodyPr>
          <a:lstStyle/>
          <a:p>
            <a:r>
              <a:rPr lang="en-US" sz="2800" dirty="0" smtClean="0">
                <a:solidFill>
                  <a:srgbClr val="FFFF00"/>
                </a:solidFill>
              </a:rPr>
              <a:t>David W. Embley</a:t>
            </a:r>
          </a:p>
          <a:p>
            <a:r>
              <a:rPr lang="en-US" sz="2800" dirty="0" smtClean="0">
                <a:solidFill>
                  <a:srgbClr val="FFFF00"/>
                </a:solidFill>
              </a:rPr>
              <a:t>with special thanks to Stephen W. Liddle and the Data Extraction Research Group at Brigham Young University</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Exabyte (10</a:t>
            </a:r>
            <a:r>
              <a:rPr lang="en-US" baseline="30000" dirty="0" smtClean="0"/>
              <a:t>18</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10</a:t>
            </a:fld>
            <a:endParaRPr lang="en-US"/>
          </a:p>
        </p:txBody>
      </p:sp>
      <p:sp>
        <p:nvSpPr>
          <p:cNvPr id="5" name="TextBox 4"/>
          <p:cNvSpPr txBox="1"/>
          <p:nvPr/>
        </p:nvSpPr>
        <p:spPr>
          <a:xfrm>
            <a:off x="2362200" y="1414790"/>
            <a:ext cx="4452436" cy="523220"/>
          </a:xfrm>
          <a:prstGeom prst="rect">
            <a:avLst/>
          </a:prstGeom>
          <a:noFill/>
        </p:spPr>
        <p:txBody>
          <a:bodyPr wrap="none" rtlCol="0">
            <a:spAutoFit/>
          </a:bodyPr>
          <a:lstStyle/>
          <a:p>
            <a:pPr algn="ctr"/>
            <a:r>
              <a:rPr lang="en-US" sz="2800" dirty="0" smtClean="0"/>
              <a:t>1/5 of the words ever spoken</a:t>
            </a:r>
            <a:endParaRPr lang="en-US" sz="2800" dirty="0"/>
          </a:p>
        </p:txBody>
      </p:sp>
      <p:pic>
        <p:nvPicPr>
          <p:cNvPr id="4098" name="Picture 2" descr="C:\Users\Dave\Documents\ER13.keynote\Keynote\Presentation\exaWordsSpok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2036" y="2362200"/>
            <a:ext cx="3052763" cy="30391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73404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Twitter Suicide </a:t>
            </a:r>
            <a:r>
              <a:rPr lang="en-US" dirty="0" smtClean="0"/>
              <a:t>Study</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100</a:t>
            </a:fld>
            <a:endParaRPr lang="en-US"/>
          </a:p>
        </p:txBody>
      </p:sp>
      <p:sp>
        <p:nvSpPr>
          <p:cNvPr id="5" name="TextBox 4"/>
          <p:cNvSpPr txBox="1"/>
          <p:nvPr/>
        </p:nvSpPr>
        <p:spPr>
          <a:xfrm>
            <a:off x="533400" y="2743200"/>
            <a:ext cx="7516481" cy="1323439"/>
          </a:xfrm>
          <a:prstGeom prst="rect">
            <a:avLst/>
          </a:prstGeom>
          <a:noFill/>
        </p:spPr>
        <p:txBody>
          <a:bodyPr wrap="none" rtlCol="0">
            <a:spAutoFit/>
          </a:bodyPr>
          <a:lstStyle/>
          <a:p>
            <a:pPr algn="ctr"/>
            <a:r>
              <a:rPr lang="en-US" sz="4000" dirty="0" smtClean="0"/>
              <a:t>Tweets </a:t>
            </a:r>
            <a:r>
              <a:rPr lang="en-US" sz="4000" dirty="0"/>
              <a:t>could warn of a suicide </a:t>
            </a:r>
            <a:r>
              <a:rPr lang="en-US" sz="4000" dirty="0" smtClean="0"/>
              <a:t>risk,</a:t>
            </a:r>
          </a:p>
          <a:p>
            <a:pPr algn="ctr"/>
            <a:r>
              <a:rPr lang="en-US" sz="4000" dirty="0" smtClean="0"/>
              <a:t>BYU </a:t>
            </a:r>
            <a:r>
              <a:rPr lang="en-US" sz="4000" dirty="0"/>
              <a:t>study </a:t>
            </a:r>
            <a:r>
              <a:rPr lang="en-US" sz="4000" dirty="0" smtClean="0"/>
              <a:t>says</a:t>
            </a:r>
            <a:endParaRPr lang="en-US" sz="4000" dirty="0"/>
          </a:p>
        </p:txBody>
      </p:sp>
      <p:pic>
        <p:nvPicPr>
          <p:cNvPr id="2050" name="Picture 2" descr="Deseret New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52600"/>
            <a:ext cx="2790825" cy="3810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429000" y="1828800"/>
            <a:ext cx="1430200" cy="369332"/>
          </a:xfrm>
          <a:prstGeom prst="rect">
            <a:avLst/>
          </a:prstGeom>
          <a:noFill/>
        </p:spPr>
        <p:txBody>
          <a:bodyPr wrap="none" rtlCol="0">
            <a:spAutoFit/>
          </a:bodyPr>
          <a:lstStyle/>
          <a:p>
            <a:r>
              <a:rPr lang="en-US" dirty="0"/>
              <a:t>Oct. 10 2013 </a:t>
            </a:r>
          </a:p>
        </p:txBody>
      </p:sp>
      <p:sp>
        <p:nvSpPr>
          <p:cNvPr id="7" name="TextBox 6"/>
          <p:cNvSpPr txBox="1"/>
          <p:nvPr/>
        </p:nvSpPr>
        <p:spPr>
          <a:xfrm>
            <a:off x="1981200" y="4419600"/>
            <a:ext cx="5105400" cy="1200329"/>
          </a:xfrm>
          <a:prstGeom prst="rect">
            <a:avLst/>
          </a:prstGeom>
          <a:noFill/>
        </p:spPr>
        <p:txBody>
          <a:bodyPr wrap="square" rtlCol="0">
            <a:spAutoFit/>
          </a:bodyPr>
          <a:lstStyle/>
          <a:p>
            <a:r>
              <a:rPr lang="en-US" dirty="0" smtClean="0"/>
              <a:t>… Over </a:t>
            </a:r>
            <a:r>
              <a:rPr lang="en-US" dirty="0"/>
              <a:t>three months, the computer scientists screened millions of tweets and identified 37,717 that were "genuinely troubling" from 28,088 unique </a:t>
            </a:r>
            <a:r>
              <a:rPr lang="en-US" dirty="0" smtClean="0"/>
              <a:t>users …</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0644" y="1466456"/>
            <a:ext cx="1331912" cy="109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71799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Modeling for Studying the</a:t>
            </a:r>
            <a:br>
              <a:rPr lang="en-US" dirty="0" smtClean="0"/>
            </a:br>
            <a:r>
              <a:rPr lang="en-US" dirty="0" smtClean="0"/>
              <a:t>Human Genome</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101</a:t>
            </a:fld>
            <a:endParaRPr lang="en-US"/>
          </a:p>
        </p:txBody>
      </p:sp>
      <p:grpSp>
        <p:nvGrpSpPr>
          <p:cNvPr id="11" name="Group 10"/>
          <p:cNvGrpSpPr/>
          <p:nvPr/>
        </p:nvGrpSpPr>
        <p:grpSpPr>
          <a:xfrm>
            <a:off x="1422192" y="1744730"/>
            <a:ext cx="6257925" cy="3895725"/>
            <a:chOff x="-609600" y="1905000"/>
            <a:chExt cx="6257925" cy="3895725"/>
          </a:xfrm>
        </p:grpSpPr>
        <p:pic>
          <p:nvPicPr>
            <p:cNvPr id="1026" name="Picture 2" descr="C:\Documents and Settings\David W. Embley\My Documents\WoK\ER13.keynote\Keynote\Presentation\HumanGenome.Gene.PNG"/>
            <p:cNvPicPr>
              <a:picLocks noChangeAspect="1" noChangeArrowheads="1"/>
            </p:cNvPicPr>
            <p:nvPr/>
          </p:nvPicPr>
          <p:blipFill>
            <a:blip r:embed="rId3" cstate="print"/>
            <a:srcRect/>
            <a:stretch>
              <a:fillRect/>
            </a:stretch>
          </p:blipFill>
          <p:spPr bwMode="auto">
            <a:xfrm>
              <a:off x="-609600" y="1905000"/>
              <a:ext cx="6257925" cy="3895725"/>
            </a:xfrm>
            <a:prstGeom prst="rect">
              <a:avLst/>
            </a:prstGeom>
            <a:noFill/>
          </p:spPr>
        </p:pic>
        <p:cxnSp>
          <p:nvCxnSpPr>
            <p:cNvPr id="7" name="Straight Connector 6"/>
            <p:cNvCxnSpPr/>
            <p:nvPr/>
          </p:nvCxnSpPr>
          <p:spPr>
            <a:xfrm>
              <a:off x="5643564" y="2788443"/>
              <a:ext cx="2380" cy="14525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Modeling for Studying the</a:t>
            </a:r>
            <a:br>
              <a:rPr lang="en-US" dirty="0" smtClean="0"/>
            </a:br>
            <a:r>
              <a:rPr lang="en-US" dirty="0" smtClean="0"/>
              <a:t>Human Genome</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102</a:t>
            </a:fld>
            <a:endParaRPr lang="en-US"/>
          </a:p>
        </p:txBody>
      </p:sp>
      <p:grpSp>
        <p:nvGrpSpPr>
          <p:cNvPr id="5" name="Group 10"/>
          <p:cNvGrpSpPr/>
          <p:nvPr/>
        </p:nvGrpSpPr>
        <p:grpSpPr>
          <a:xfrm>
            <a:off x="1422192" y="1744730"/>
            <a:ext cx="6257925" cy="3895725"/>
            <a:chOff x="-609600" y="1905000"/>
            <a:chExt cx="6257925" cy="3895725"/>
          </a:xfrm>
        </p:grpSpPr>
        <p:pic>
          <p:nvPicPr>
            <p:cNvPr id="1026" name="Picture 2" descr="C:\Documents and Settings\David W. Embley\My Documents\WoK\ER13.keynote\Keynote\Presentation\HumanGenome.Gene.PNG"/>
            <p:cNvPicPr>
              <a:picLocks noChangeAspect="1" noChangeArrowheads="1"/>
            </p:cNvPicPr>
            <p:nvPr/>
          </p:nvPicPr>
          <p:blipFill>
            <a:blip r:embed="rId3" cstate="print"/>
            <a:srcRect/>
            <a:stretch>
              <a:fillRect/>
            </a:stretch>
          </p:blipFill>
          <p:spPr bwMode="auto">
            <a:xfrm>
              <a:off x="-609600" y="1905000"/>
              <a:ext cx="6257925" cy="3895725"/>
            </a:xfrm>
            <a:prstGeom prst="rect">
              <a:avLst/>
            </a:prstGeom>
            <a:noFill/>
          </p:spPr>
        </p:pic>
        <p:cxnSp>
          <p:nvCxnSpPr>
            <p:cNvPr id="7" name="Straight Connector 6"/>
            <p:cNvCxnSpPr/>
            <p:nvPr/>
          </p:nvCxnSpPr>
          <p:spPr>
            <a:xfrm>
              <a:off x="5643564" y="2788443"/>
              <a:ext cx="2380" cy="14525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C:\Documents and Settings\David W. Embley\My Documents\WoK\ER13.keynote\Keynote\Presentation\HumanGenome.GeneCM.PNG"/>
          <p:cNvPicPr>
            <a:picLocks noChangeAspect="1" noChangeArrowheads="1"/>
          </p:cNvPicPr>
          <p:nvPr/>
        </p:nvPicPr>
        <p:blipFill>
          <a:blip r:embed="rId4" cstate="print"/>
          <a:srcRect/>
          <a:stretch>
            <a:fillRect/>
          </a:stretch>
        </p:blipFill>
        <p:spPr bwMode="auto">
          <a:xfrm>
            <a:off x="4624934" y="2971951"/>
            <a:ext cx="3694607" cy="3390828"/>
          </a:xfrm>
          <a:prstGeom prst="rect">
            <a:avLst/>
          </a:prstGeom>
          <a:noFill/>
          <a:ln w="76200">
            <a:solidFill>
              <a:srgbClr val="00B0F0"/>
            </a:solid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solidFill>
                  <a:schemeClr val="bg1">
                    <a:lumMod val="85000"/>
                  </a:schemeClr>
                </a:solidFill>
              </a:rPr>
              <a:t>What is BIG DATA?</a:t>
            </a:r>
          </a:p>
          <a:p>
            <a:r>
              <a:rPr lang="en-US" dirty="0" smtClean="0">
                <a:solidFill>
                  <a:schemeClr val="bg1">
                    <a:lumMod val="85000"/>
                  </a:schemeClr>
                </a:solidFill>
              </a:rPr>
              <a:t>Why should </a:t>
            </a:r>
            <a:r>
              <a:rPr lang="en-US" dirty="0">
                <a:solidFill>
                  <a:schemeClr val="bg1">
                    <a:lumMod val="85000"/>
                  </a:schemeClr>
                </a:solidFill>
              </a:rPr>
              <a:t>C</a:t>
            </a:r>
            <a:r>
              <a:rPr lang="en-US" dirty="0" smtClean="0">
                <a:solidFill>
                  <a:schemeClr val="bg1">
                    <a:lumMod val="85000"/>
                  </a:schemeClr>
                </a:solidFill>
              </a:rPr>
              <a:t>onceptual Modeling apply?</a:t>
            </a:r>
          </a:p>
          <a:p>
            <a:r>
              <a:rPr lang="en-US" dirty="0" smtClean="0">
                <a:solidFill>
                  <a:schemeClr val="bg1">
                    <a:lumMod val="85000"/>
                  </a:schemeClr>
                </a:solidFill>
              </a:rPr>
              <a:t>Examples to show how Conceptual Modeling can “come to the rescue”</a:t>
            </a:r>
          </a:p>
          <a:p>
            <a:r>
              <a:rPr lang="en-US" dirty="0" smtClean="0"/>
              <a:t>Summary (and take-home message):</a:t>
            </a:r>
          </a:p>
          <a:p>
            <a:pPr lvl="1"/>
            <a:r>
              <a:rPr lang="en-US" dirty="0" smtClean="0"/>
              <a:t>Principles that guide the use of Conceptual Modeling in BIG DATA applications</a:t>
            </a:r>
          </a:p>
          <a:p>
            <a:pPr lvl="1"/>
            <a:r>
              <a:rPr lang="en-US" dirty="0" smtClean="0"/>
              <a:t>Challenges and </a:t>
            </a:r>
            <a:r>
              <a:rPr lang="en-US" dirty="0"/>
              <a:t>R</a:t>
            </a:r>
            <a:r>
              <a:rPr lang="en-US" dirty="0" smtClean="0"/>
              <a:t>esearch </a:t>
            </a:r>
            <a:r>
              <a:rPr lang="en-US" dirty="0"/>
              <a:t>O</a:t>
            </a:r>
            <a:r>
              <a:rPr lang="en-US" dirty="0" smtClean="0"/>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103</a:t>
            </a:fld>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solidFill>
                  <a:schemeClr val="accent1"/>
                </a:solidFill>
              </a:rPr>
              <a:t>Principles</a:t>
            </a:r>
            <a:r>
              <a:rPr lang="en-US" dirty="0" smtClean="0"/>
              <a:t> that guide the use of </a:t>
            </a:r>
            <a:r>
              <a:rPr lang="en-US" dirty="0" smtClean="0">
                <a:solidFill>
                  <a:srgbClr val="FF0000"/>
                </a:solidFill>
              </a:rPr>
              <a:t>Conceptual Modeling</a:t>
            </a:r>
            <a:r>
              <a:rPr lang="en-US" dirty="0" smtClean="0"/>
              <a:t> in BIG DATA</a:t>
            </a:r>
            <a:endParaRPr lang="en-US" dirty="0"/>
          </a:p>
        </p:txBody>
      </p:sp>
      <p:sp>
        <p:nvSpPr>
          <p:cNvPr id="3" name="Content Placeholder 2"/>
          <p:cNvSpPr>
            <a:spLocks noGrp="1"/>
          </p:cNvSpPr>
          <p:nvPr>
            <p:ph idx="1"/>
          </p:nvPr>
        </p:nvSpPr>
        <p:spPr>
          <a:xfrm>
            <a:off x="457200" y="1676400"/>
            <a:ext cx="8229600" cy="4800600"/>
          </a:xfrm>
        </p:spPr>
        <p:txBody>
          <a:bodyPr>
            <a:normAutofit lnSpcReduction="10000"/>
          </a:bodyPr>
          <a:lstStyle/>
          <a:p>
            <a:r>
              <a:rPr lang="en-US" dirty="0" smtClean="0">
                <a:solidFill>
                  <a:schemeClr val="accent1"/>
                </a:solidFill>
              </a:rPr>
              <a:t>Harvest</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Extraction ontologies</a:t>
            </a:r>
          </a:p>
          <a:p>
            <a:pPr lvl="1"/>
            <a:r>
              <a:rPr lang="en-US" dirty="0" smtClean="0"/>
              <a:t>And: table understanding, automated reading, … </a:t>
            </a:r>
          </a:p>
          <a:p>
            <a:r>
              <a:rPr lang="en-US" dirty="0" smtClean="0">
                <a:solidFill>
                  <a:schemeClr val="accent1"/>
                </a:solidFill>
              </a:rPr>
              <a:t>Organize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Rich conceptualizations</a:t>
            </a:r>
          </a:p>
          <a:p>
            <a:pPr lvl="1"/>
            <a:r>
              <a:rPr lang="en-US" dirty="0" smtClean="0"/>
              <a:t>And: KBs for research studies, multilingual web, …</a:t>
            </a:r>
          </a:p>
          <a:p>
            <a:r>
              <a:rPr lang="en-US" dirty="0" smtClean="0">
                <a:solidFill>
                  <a:schemeClr val="accent1"/>
                </a:solidFill>
              </a:rPr>
              <a:t>Analyze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Evidence-based reasoning</a:t>
            </a:r>
          </a:p>
          <a:p>
            <a:pPr lvl="1"/>
            <a:r>
              <a:rPr lang="en-US" dirty="0" smtClean="0"/>
              <a:t>And: “what-if”, warning signs search, DNA, …</a:t>
            </a:r>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104</a:t>
            </a:fld>
            <a:endParaRPr lang="en-US"/>
          </a:p>
        </p:txBody>
      </p:sp>
    </p:spTree>
    <p:extLst>
      <p:ext uri="{BB962C8B-B14F-4D97-AF65-F5344CB8AC3E}">
        <p14:creationId xmlns:p14="http://schemas.microsoft.com/office/powerpoint/2010/main" xmlns="" val="40195433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Challenge</a:t>
            </a:r>
            <a:endParaRPr lang="en-US" dirty="0"/>
          </a:p>
        </p:txBody>
      </p:sp>
      <p:sp>
        <p:nvSpPr>
          <p:cNvPr id="3" name="Content Placeholder 2"/>
          <p:cNvSpPr>
            <a:spLocks noGrp="1"/>
          </p:cNvSpPr>
          <p:nvPr>
            <p:ph idx="1"/>
          </p:nvPr>
        </p:nvSpPr>
        <p:spPr>
          <a:xfrm>
            <a:off x="457200" y="1471475"/>
            <a:ext cx="8382000" cy="3047999"/>
          </a:xfrm>
        </p:spPr>
        <p:txBody>
          <a:bodyPr/>
          <a:lstStyle/>
          <a:p>
            <a:r>
              <a:rPr lang="en-US" dirty="0" smtClean="0"/>
              <a:t>Conceptual Modeling Applies to BIG DATA (perhaps more than you might have thought)</a:t>
            </a:r>
          </a:p>
          <a:p>
            <a:endParaRPr lang="en-US" dirty="0" smtClean="0"/>
          </a:p>
          <a:p>
            <a:r>
              <a:rPr lang="en-US" dirty="0" smtClean="0"/>
              <a:t>Challenge: find ways to use conceptual modeling to “rescue”—resolve BIG DATA issues </a:t>
            </a:r>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105</a:t>
            </a:fld>
            <a:endParaRPr lang="en-US" dirty="0"/>
          </a:p>
        </p:txBody>
      </p:sp>
      <p:pic>
        <p:nvPicPr>
          <p:cNvPr id="6" name="Picture 5" descr="DEG.logo.bmp"/>
          <p:cNvPicPr>
            <a:picLocks noChangeAspect="1"/>
          </p:cNvPicPr>
          <p:nvPr/>
        </p:nvPicPr>
        <p:blipFill>
          <a:blip r:embed="rId2" cstate="print"/>
          <a:stretch>
            <a:fillRect/>
          </a:stretch>
        </p:blipFill>
        <p:spPr>
          <a:xfrm>
            <a:off x="7086600" y="5105400"/>
            <a:ext cx="1589081" cy="1752600"/>
          </a:xfrm>
          <a:prstGeom prst="rect">
            <a:avLst/>
          </a:prstGeom>
          <a:noFill/>
        </p:spPr>
      </p:pic>
      <p:sp>
        <p:nvSpPr>
          <p:cNvPr id="7" name="TextBox 6"/>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pic>
        <p:nvPicPr>
          <p:cNvPr id="8" name="Picture 6" descr="https://encrypted-tbn2.gstatic.com/images?q=tbn:ANd9GcTgbibHZQyIWCgb-Fhl3HjVI5l9OaaiM3zHHNPVlYQh0dU_Z2tZjw"/>
          <p:cNvPicPr>
            <a:picLocks noChangeAspect="1" noChangeArrowheads="1"/>
          </p:cNvPicPr>
          <p:nvPr/>
        </p:nvPicPr>
        <p:blipFill>
          <a:blip r:embed="rId3" cstate="print"/>
          <a:srcRect/>
          <a:stretch>
            <a:fillRect/>
          </a:stretch>
        </p:blipFill>
        <p:spPr bwMode="auto">
          <a:xfrm>
            <a:off x="304800" y="5791200"/>
            <a:ext cx="1076325" cy="1076325"/>
          </a:xfrm>
          <a:prstGeom prst="rect">
            <a:avLst/>
          </a:prstGeom>
          <a:noFill/>
        </p:spPr>
      </p:pic>
      <p:sp>
        <p:nvSpPr>
          <p:cNvPr id="10" name="TextBox 9"/>
          <p:cNvSpPr txBox="1"/>
          <p:nvPr/>
        </p:nvSpPr>
        <p:spPr>
          <a:xfrm>
            <a:off x="5638800" y="6172200"/>
            <a:ext cx="1699824" cy="338554"/>
          </a:xfrm>
          <a:prstGeom prst="rect">
            <a:avLst/>
          </a:prstGeom>
          <a:noFill/>
        </p:spPr>
        <p:txBody>
          <a:bodyPr wrap="none" rtlCol="0">
            <a:spAutoFit/>
          </a:bodyPr>
          <a:lstStyle/>
          <a:p>
            <a:r>
              <a:rPr lang="en-US" sz="1600" dirty="0" smtClean="0"/>
              <a:t>www.deg.byu.edu</a:t>
            </a:r>
            <a:endParaRPr lang="en-US" sz="1600" dirty="0"/>
          </a:p>
        </p:txBody>
      </p:sp>
      <p:pic>
        <p:nvPicPr>
          <p:cNvPr id="12" name="Picture 2" descr="C:\Documents and Settings\David W. Embley\My Documents\WoK\ER13.keynote\Keynote\Presentation\FSMosaicTreeLogo.png"/>
          <p:cNvPicPr>
            <a:picLocks noChangeAspect="1" noChangeArrowheads="1"/>
          </p:cNvPicPr>
          <p:nvPr/>
        </p:nvPicPr>
        <p:blipFill>
          <a:blip r:embed="rId4" cstate="print"/>
          <a:srcRect/>
          <a:stretch>
            <a:fillRect/>
          </a:stretch>
        </p:blipFill>
        <p:spPr bwMode="auto">
          <a:xfrm>
            <a:off x="1752600" y="6096000"/>
            <a:ext cx="1905000" cy="495237"/>
          </a:xfrm>
          <a:prstGeom prst="rect">
            <a:avLst/>
          </a:prstGeom>
          <a:noFill/>
        </p:spPr>
      </p:pic>
    </p:spTree>
    <p:extLst>
      <p:ext uri="{BB962C8B-B14F-4D97-AF65-F5344CB8AC3E}">
        <p14:creationId xmlns:p14="http://schemas.microsoft.com/office/powerpoint/2010/main" xmlns="" val="26578357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Challenge</a:t>
            </a:r>
            <a:endParaRPr lang="en-US" dirty="0"/>
          </a:p>
        </p:txBody>
      </p:sp>
      <p:sp>
        <p:nvSpPr>
          <p:cNvPr id="3" name="Content Placeholder 2"/>
          <p:cNvSpPr>
            <a:spLocks noGrp="1"/>
          </p:cNvSpPr>
          <p:nvPr>
            <p:ph idx="1"/>
          </p:nvPr>
        </p:nvSpPr>
        <p:spPr>
          <a:xfrm>
            <a:off x="457200" y="1471475"/>
            <a:ext cx="8382000" cy="3047999"/>
          </a:xfrm>
        </p:spPr>
        <p:txBody>
          <a:bodyPr/>
          <a:lstStyle/>
          <a:p>
            <a:r>
              <a:rPr lang="en-US" dirty="0" smtClean="0"/>
              <a:t>Conceptual Modeling Applies to BIG DATA (perhaps more than you might have thought)</a:t>
            </a:r>
          </a:p>
          <a:p>
            <a:endParaRPr lang="en-US" dirty="0" smtClean="0"/>
          </a:p>
          <a:p>
            <a:r>
              <a:rPr lang="en-US" dirty="0" smtClean="0"/>
              <a:t>Challenge: find ways to use conceptual modeling to “rescue”—resolve BIG DATA issues </a:t>
            </a:r>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106</a:t>
            </a:fld>
            <a:endParaRPr lang="en-US" dirty="0"/>
          </a:p>
        </p:txBody>
      </p:sp>
      <p:pic>
        <p:nvPicPr>
          <p:cNvPr id="6" name="Picture 5" descr="DEG.logo.bmp"/>
          <p:cNvPicPr>
            <a:picLocks noChangeAspect="1"/>
          </p:cNvPicPr>
          <p:nvPr/>
        </p:nvPicPr>
        <p:blipFill>
          <a:blip r:embed="rId2" cstate="print"/>
          <a:stretch>
            <a:fillRect/>
          </a:stretch>
        </p:blipFill>
        <p:spPr>
          <a:xfrm>
            <a:off x="7086600" y="5105400"/>
            <a:ext cx="1589081" cy="1752600"/>
          </a:xfrm>
          <a:prstGeom prst="rect">
            <a:avLst/>
          </a:prstGeom>
          <a:noFill/>
        </p:spPr>
      </p:pic>
      <p:sp>
        <p:nvSpPr>
          <p:cNvPr id="7" name="TextBox 6"/>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pic>
        <p:nvPicPr>
          <p:cNvPr id="8" name="Picture 6" descr="https://encrypted-tbn2.gstatic.com/images?q=tbn:ANd9GcTgbibHZQyIWCgb-Fhl3HjVI5l9OaaiM3zHHNPVlYQh0dU_Z2tZjw"/>
          <p:cNvPicPr>
            <a:picLocks noChangeAspect="1" noChangeArrowheads="1"/>
          </p:cNvPicPr>
          <p:nvPr/>
        </p:nvPicPr>
        <p:blipFill>
          <a:blip r:embed="rId3" cstate="print"/>
          <a:srcRect/>
          <a:stretch>
            <a:fillRect/>
          </a:stretch>
        </p:blipFill>
        <p:spPr bwMode="auto">
          <a:xfrm>
            <a:off x="304800" y="5791200"/>
            <a:ext cx="1076325" cy="1076325"/>
          </a:xfrm>
          <a:prstGeom prst="rect">
            <a:avLst/>
          </a:prstGeom>
          <a:noFill/>
        </p:spPr>
      </p:pic>
      <p:sp>
        <p:nvSpPr>
          <p:cNvPr id="10" name="TextBox 9"/>
          <p:cNvSpPr txBox="1"/>
          <p:nvPr/>
        </p:nvSpPr>
        <p:spPr>
          <a:xfrm>
            <a:off x="5638800" y="6172200"/>
            <a:ext cx="1699824" cy="338554"/>
          </a:xfrm>
          <a:prstGeom prst="rect">
            <a:avLst/>
          </a:prstGeom>
          <a:noFill/>
        </p:spPr>
        <p:txBody>
          <a:bodyPr wrap="none" rtlCol="0">
            <a:spAutoFit/>
          </a:bodyPr>
          <a:lstStyle/>
          <a:p>
            <a:r>
              <a:rPr lang="en-US" sz="1600" dirty="0" smtClean="0"/>
              <a:t>www.deg.byu.edu</a:t>
            </a:r>
            <a:endParaRPr lang="en-US" sz="16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6396" y="4499499"/>
            <a:ext cx="1712181" cy="157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C:\Documents and Settings\David W. Embley\My Documents\WoK\ER13.keynote\Keynote\Presentation\FSMosaicTreeLogo.png"/>
          <p:cNvPicPr>
            <a:picLocks noChangeAspect="1" noChangeArrowheads="1"/>
          </p:cNvPicPr>
          <p:nvPr/>
        </p:nvPicPr>
        <p:blipFill>
          <a:blip r:embed="rId5" cstate="print"/>
          <a:srcRect/>
          <a:stretch>
            <a:fillRect/>
          </a:stretch>
        </p:blipFill>
        <p:spPr bwMode="auto">
          <a:xfrm>
            <a:off x="1752600" y="6096000"/>
            <a:ext cx="1905000" cy="495237"/>
          </a:xfrm>
          <a:prstGeom prst="rect">
            <a:avLst/>
          </a:prstGeom>
          <a:noFill/>
        </p:spPr>
      </p:pic>
    </p:spTree>
    <p:extLst>
      <p:ext uri="{BB962C8B-B14F-4D97-AF65-F5344CB8AC3E}">
        <p14:creationId xmlns:p14="http://schemas.microsoft.com/office/powerpoint/2010/main" xmlns="" val="265783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a:t>
            </a:r>
            <a:r>
              <a:rPr lang="en-US" dirty="0" err="1" smtClean="0"/>
              <a:t>Zettabyte</a:t>
            </a:r>
            <a:r>
              <a:rPr lang="en-US" dirty="0" smtClean="0"/>
              <a:t> (10</a:t>
            </a:r>
            <a:r>
              <a:rPr lang="en-US" baseline="30000" dirty="0" smtClean="0"/>
              <a:t>21</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11</a:t>
            </a:fld>
            <a:endParaRPr lang="en-US"/>
          </a:p>
        </p:txBody>
      </p:sp>
      <p:sp>
        <p:nvSpPr>
          <p:cNvPr id="6" name="TextBox 5"/>
          <p:cNvSpPr txBox="1"/>
          <p:nvPr/>
        </p:nvSpPr>
        <p:spPr>
          <a:xfrm>
            <a:off x="1604376" y="1447800"/>
            <a:ext cx="6120009" cy="523220"/>
          </a:xfrm>
          <a:prstGeom prst="rect">
            <a:avLst/>
          </a:prstGeom>
          <a:noFill/>
        </p:spPr>
        <p:txBody>
          <a:bodyPr wrap="none" rtlCol="0">
            <a:spAutoFit/>
          </a:bodyPr>
          <a:lstStyle/>
          <a:p>
            <a:pPr algn="ctr"/>
            <a:r>
              <a:rPr lang="en-US" sz="2800" dirty="0"/>
              <a:t>G</a:t>
            </a:r>
            <a:r>
              <a:rPr lang="en-US" sz="2800" dirty="0" smtClean="0"/>
              <a:t>rains of sand on all the world’s beache</a:t>
            </a:r>
            <a:r>
              <a:rPr lang="en-US" sz="2800" dirty="0"/>
              <a:t>s</a:t>
            </a:r>
          </a:p>
        </p:txBody>
      </p:sp>
      <p:pic>
        <p:nvPicPr>
          <p:cNvPr id="1026" name="Picture 2" descr="F:\ER13.keynote\Keynote\Presentation\zettaBeac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209800"/>
            <a:ext cx="4162425" cy="334659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Dave\Documents\ER13.keynote\Keynote\Presentation\zettaBeach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2743200"/>
            <a:ext cx="284513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46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4671" y="2439706"/>
            <a:ext cx="1381125" cy="1840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3400" y="2593530"/>
            <a:ext cx="1624542" cy="2164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Volume: </a:t>
            </a:r>
            <a:r>
              <a:rPr lang="en-US" dirty="0" err="1" smtClean="0"/>
              <a:t>Yottabyte</a:t>
            </a:r>
            <a:r>
              <a:rPr lang="en-US" dirty="0" smtClean="0"/>
              <a:t> (10</a:t>
            </a:r>
            <a:r>
              <a:rPr lang="en-US" baseline="30000" dirty="0" smtClean="0"/>
              <a:t>24</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12</a:t>
            </a:fld>
            <a:endParaRPr lang="en-US"/>
          </a:p>
        </p:txBody>
      </p:sp>
      <p:sp>
        <p:nvSpPr>
          <p:cNvPr id="5" name="TextBox 4"/>
          <p:cNvSpPr txBox="1"/>
          <p:nvPr/>
        </p:nvSpPr>
        <p:spPr>
          <a:xfrm>
            <a:off x="2362200" y="1371600"/>
            <a:ext cx="4530599" cy="523220"/>
          </a:xfrm>
          <a:prstGeom prst="rect">
            <a:avLst/>
          </a:prstGeom>
          <a:noFill/>
        </p:spPr>
        <p:txBody>
          <a:bodyPr wrap="none" rtlCol="0">
            <a:spAutoFit/>
          </a:bodyPr>
          <a:lstStyle/>
          <a:p>
            <a:pPr algn="ctr"/>
            <a:r>
              <a:rPr lang="en-US" sz="2800" dirty="0" smtClean="0"/>
              <a:t>Atoms in 7,000 human bodies</a:t>
            </a:r>
            <a:endParaRPr lang="en-US" sz="2800" dirty="0"/>
          </a:p>
        </p:txBody>
      </p:sp>
      <p:pic>
        <p:nvPicPr>
          <p:cNvPr id="5122" name="Picture 2" descr="C:\Users\Dave\Documents\ER13.keynote\Keynote\Presentation\yottaAto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00" y="1598366"/>
            <a:ext cx="984897" cy="98929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Dave\Documents\ER13.keynote\Keynote\Presentation\yottaBod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76471" y="2744506"/>
            <a:ext cx="1847850" cy="24669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rot="19509821">
            <a:off x="3285838" y="1748913"/>
            <a:ext cx="662361" cy="923330"/>
          </a:xfrm>
          <a:prstGeom prst="rect">
            <a:avLst/>
          </a:prstGeom>
          <a:noFill/>
        </p:spPr>
        <p:txBody>
          <a:bodyPr wrap="none" rtlCol="0">
            <a:spAutoFit/>
          </a:bodyPr>
          <a:lstStyle/>
          <a:p>
            <a:r>
              <a:rPr lang="en-US" sz="5400" dirty="0" smtClean="0"/>
              <a:t>…</a:t>
            </a:r>
            <a:endParaRPr lang="en-US" sz="5400" dirty="0"/>
          </a:p>
        </p:txBody>
      </p:sp>
      <p:sp>
        <p:nvSpPr>
          <p:cNvPr id="6" name="TextBox 5"/>
          <p:cNvSpPr txBox="1"/>
          <p:nvPr/>
        </p:nvSpPr>
        <p:spPr>
          <a:xfrm>
            <a:off x="4724400" y="5334000"/>
            <a:ext cx="3610311" cy="646331"/>
          </a:xfrm>
          <a:prstGeom prst="rect">
            <a:avLst/>
          </a:prstGeom>
          <a:noFill/>
        </p:spPr>
        <p:txBody>
          <a:bodyPr wrap="square" rtlCol="0">
            <a:spAutoFit/>
          </a:bodyPr>
          <a:lstStyle/>
          <a:p>
            <a:r>
              <a:rPr lang="en-US" dirty="0" smtClean="0"/>
              <a:t>NSA data site – purportedly designed to store </a:t>
            </a:r>
            <a:r>
              <a:rPr lang="en-US" dirty="0" err="1" smtClean="0"/>
              <a:t>yottabytes</a:t>
            </a:r>
            <a:r>
              <a:rPr lang="en-US" dirty="0" smtClean="0"/>
              <a:t> of data.</a:t>
            </a:r>
            <a:endParaRPr lang="en-US" dirty="0"/>
          </a:p>
        </p:txBody>
      </p:sp>
      <p:pic>
        <p:nvPicPr>
          <p:cNvPr id="1026" name="Picture 2" descr="E:\ER13.keynote\Keynote\Presentation\NSA.BluffdaleFacilit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3400" y="2838584"/>
            <a:ext cx="3581400" cy="238163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Content Placeholder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19800" y="1905000"/>
            <a:ext cx="2743200" cy="1714500"/>
          </a:xfrm>
          <a:prstGeom prst="rect">
            <a:avLst/>
          </a:prstGeom>
        </p:spPr>
      </p:pic>
    </p:spTree>
    <p:extLst>
      <p:ext uri="{BB962C8B-B14F-4D97-AF65-F5344CB8AC3E}">
        <p14:creationId xmlns:p14="http://schemas.microsoft.com/office/powerpoint/2010/main" xmlns="" val="89563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20" y="152400"/>
            <a:ext cx="8229600" cy="1143000"/>
          </a:xfrm>
        </p:spPr>
        <p:txBody>
          <a:bodyPr>
            <a:normAutofit fontScale="90000"/>
          </a:bodyPr>
          <a:lstStyle/>
          <a:p>
            <a:r>
              <a:rPr lang="en-US" dirty="0" smtClean="0"/>
              <a:t>Variety: Heterogeneous Sources</a:t>
            </a:r>
            <a:br>
              <a:rPr lang="en-US" dirty="0" smtClean="0"/>
            </a:br>
            <a:r>
              <a:rPr lang="en-US" dirty="0" smtClean="0"/>
              <a:t>&amp; Diverse Needs</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13</a:t>
            </a:fld>
            <a:endParaRPr lang="en-US"/>
          </a:p>
        </p:txBody>
      </p:sp>
      <p:grpSp>
        <p:nvGrpSpPr>
          <p:cNvPr id="12" name="Group 11"/>
          <p:cNvGrpSpPr/>
          <p:nvPr/>
        </p:nvGrpSpPr>
        <p:grpSpPr>
          <a:xfrm>
            <a:off x="592374" y="1472051"/>
            <a:ext cx="8128492" cy="4750228"/>
            <a:chOff x="751072" y="1804560"/>
            <a:chExt cx="8128492" cy="4750228"/>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1845" y="2133599"/>
              <a:ext cx="4448175" cy="2805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3234045" y="1804560"/>
              <a:ext cx="4724400" cy="1078241"/>
            </a:xfrm>
            <a:prstGeom prst="rect">
              <a:avLst/>
            </a:prstGeom>
            <a:noFill/>
          </p:spPr>
        </p:pic>
        <p:pic>
          <p:nvPicPr>
            <p:cNvPr id="9" name="Picture 8" descr="HumanSubjectInfo1.bmp"/>
            <p:cNvPicPr>
              <a:picLocks noChangeAspect="1"/>
            </p:cNvPicPr>
            <p:nvPr/>
          </p:nvPicPr>
          <p:blipFill>
            <a:blip r:embed="rId5" cstate="print"/>
            <a:stretch>
              <a:fillRect/>
            </a:stretch>
          </p:blipFill>
          <p:spPr>
            <a:xfrm>
              <a:off x="4725918" y="2882801"/>
              <a:ext cx="3995168" cy="3109111"/>
            </a:xfrm>
            <a:prstGeom prst="rect">
              <a:avLst/>
            </a:prstGeom>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1072" y="3810000"/>
              <a:ext cx="2331926" cy="274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Folded Corner 12"/>
            <p:cNvSpPr/>
            <p:nvPr/>
          </p:nvSpPr>
          <p:spPr>
            <a:xfrm>
              <a:off x="2973318" y="3999444"/>
              <a:ext cx="1752600" cy="23658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Radiology Report</a:t>
              </a:r>
            </a:p>
            <a:p>
              <a:pPr algn="ctr"/>
              <a:r>
                <a:rPr lang="en-US" dirty="0" smtClean="0"/>
                <a:t>(John Doe, July 19, 12:14 pm)</a:t>
              </a:r>
              <a:endParaRPr lang="en-US" dirty="0"/>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0" y="4541306"/>
              <a:ext cx="2021564" cy="18240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406290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14</a:t>
            </a:fld>
            <a:endParaRPr lang="en-US"/>
          </a:p>
        </p:txBody>
      </p:sp>
      <p:sp>
        <p:nvSpPr>
          <p:cNvPr id="6" name="TextBox 5"/>
          <p:cNvSpPr txBox="1"/>
          <p:nvPr/>
        </p:nvSpPr>
        <p:spPr>
          <a:xfrm>
            <a:off x="840693" y="1231037"/>
            <a:ext cx="7509620" cy="954107"/>
          </a:xfrm>
          <a:prstGeom prst="rect">
            <a:avLst/>
          </a:prstGeom>
          <a:noFill/>
        </p:spPr>
        <p:txBody>
          <a:bodyPr wrap="none" rtlCol="0">
            <a:spAutoFit/>
          </a:bodyPr>
          <a:lstStyle/>
          <a:p>
            <a:pPr algn="ctr"/>
            <a:r>
              <a:rPr lang="en-US" sz="2800" dirty="0" smtClean="0"/>
              <a:t>Astronomers </a:t>
            </a:r>
            <a:r>
              <a:rPr lang="en-US" sz="2800" dirty="0"/>
              <a:t>expect to be processing 10 </a:t>
            </a:r>
            <a:r>
              <a:rPr lang="en-US" sz="2800" dirty="0" smtClean="0"/>
              <a:t>petabytes</a:t>
            </a:r>
          </a:p>
          <a:p>
            <a:pPr algn="ctr"/>
            <a:r>
              <a:rPr lang="en-US" sz="2800" dirty="0" smtClean="0"/>
              <a:t>of </a:t>
            </a:r>
            <a:r>
              <a:rPr lang="en-US" sz="2800" dirty="0"/>
              <a:t>data every hour from the </a:t>
            </a:r>
            <a:r>
              <a:rPr lang="en-US" sz="2800" dirty="0" smtClean="0"/>
              <a:t>SKA telescope.</a:t>
            </a:r>
            <a:endParaRPr lang="en-US" sz="2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819400"/>
            <a:ext cx="3673928"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7721" y="3800475"/>
            <a:ext cx="3628178" cy="232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088212" y="5032979"/>
            <a:ext cx="3331618" cy="369332"/>
          </a:xfrm>
          <a:prstGeom prst="rect">
            <a:avLst/>
          </a:prstGeom>
          <a:noFill/>
        </p:spPr>
        <p:txBody>
          <a:bodyPr wrap="none" rtlCol="0">
            <a:spAutoFit/>
          </a:bodyPr>
          <a:lstStyle/>
          <a:p>
            <a:r>
              <a:rPr lang="en-US" dirty="0" smtClean="0"/>
              <a:t>Square Kilometer Array Telescope</a:t>
            </a:r>
            <a:endParaRPr lang="en-US" dirty="0"/>
          </a:p>
        </p:txBody>
      </p:sp>
    </p:spTree>
    <p:extLst>
      <p:ext uri="{BB962C8B-B14F-4D97-AF65-F5344CB8AC3E}">
        <p14:creationId xmlns:p14="http://schemas.microsoft.com/office/powerpoint/2010/main" xmlns="" val="2678866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15</a:t>
            </a:fld>
            <a:endParaRPr lang="en-US"/>
          </a:p>
        </p:txBody>
      </p:sp>
      <p:sp>
        <p:nvSpPr>
          <p:cNvPr id="6" name="TextBox 5"/>
          <p:cNvSpPr txBox="1"/>
          <p:nvPr/>
        </p:nvSpPr>
        <p:spPr>
          <a:xfrm>
            <a:off x="685800" y="1219200"/>
            <a:ext cx="4710777" cy="1815882"/>
          </a:xfrm>
          <a:prstGeom prst="rect">
            <a:avLst/>
          </a:prstGeom>
          <a:noFill/>
        </p:spPr>
        <p:txBody>
          <a:bodyPr wrap="none" rtlCol="0">
            <a:spAutoFit/>
          </a:bodyPr>
          <a:lstStyle/>
          <a:p>
            <a:r>
              <a:rPr lang="en-US" sz="2800" dirty="0" smtClean="0"/>
              <a:t>One minute on the Internet:</a:t>
            </a:r>
          </a:p>
          <a:p>
            <a:r>
              <a:rPr lang="en-US" sz="2800" dirty="0" smtClean="0"/>
              <a:t>	640TB data transferred, </a:t>
            </a:r>
          </a:p>
          <a:p>
            <a:r>
              <a:rPr lang="en-US" sz="2800" dirty="0" smtClean="0"/>
              <a:t>	100k tweets,</a:t>
            </a:r>
          </a:p>
          <a:p>
            <a:r>
              <a:rPr lang="en-US" sz="2800" dirty="0" smtClean="0"/>
              <a:t>	204 million e-mails sent</a:t>
            </a:r>
            <a:endParaRPr lang="en-US" sz="2800" dirty="0"/>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3429000"/>
            <a:ext cx="2970036" cy="2438400"/>
          </a:xfrm>
          <a:prstGeom prst="rect">
            <a:avLst/>
          </a:prstGeom>
        </p:spPr>
      </p:pic>
      <p:pic>
        <p:nvPicPr>
          <p:cNvPr id="2050" name="Picture 2" descr="google, amazon, youtube, intel, facebook, twitter, internet, linkedin, flickr, wikipedia, email, research, statistics, future, projections, tweets, infographics, predictions, internet minute, 60 seconds, 2015, global data usage, 640"/>
          <p:cNvPicPr>
            <a:picLocks noChangeAspect="1" noChangeArrowheads="1"/>
          </p:cNvPicPr>
          <p:nvPr/>
        </p:nvPicPr>
        <p:blipFill>
          <a:blip r:embed="rId4" cstate="print"/>
          <a:srcRect/>
          <a:stretch>
            <a:fillRect/>
          </a:stretch>
        </p:blipFill>
        <p:spPr bwMode="auto">
          <a:xfrm>
            <a:off x="6324600" y="685800"/>
            <a:ext cx="2484783" cy="2286000"/>
          </a:xfrm>
          <a:prstGeom prst="rect">
            <a:avLst/>
          </a:prstGeom>
          <a:noFill/>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400" y="3505200"/>
            <a:ext cx="3607633" cy="2400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405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 Uncertainty</a:t>
            </a:r>
            <a:endParaRPr lang="en-US" dirty="0"/>
          </a:p>
        </p:txBody>
      </p:sp>
      <p:sp>
        <p:nvSpPr>
          <p:cNvPr id="3" name="Content Placeholder 2"/>
          <p:cNvSpPr>
            <a:spLocks noGrp="1"/>
          </p:cNvSpPr>
          <p:nvPr>
            <p:ph idx="1"/>
          </p:nvPr>
        </p:nvSpPr>
        <p:spPr>
          <a:xfrm>
            <a:off x="457200" y="1905000"/>
            <a:ext cx="6781800" cy="4525963"/>
          </a:xfrm>
        </p:spPr>
        <p:txBody>
          <a:bodyPr>
            <a:normAutofit fontScale="92500" lnSpcReduction="20000"/>
          </a:bodyPr>
          <a:lstStyle/>
          <a:p>
            <a:r>
              <a:rPr lang="en-US" dirty="0" smtClean="0"/>
              <a:t>An age-old question: </a:t>
            </a:r>
          </a:p>
          <a:p>
            <a:pPr marL="0" indent="0">
              <a:buNone/>
            </a:pPr>
            <a:r>
              <a:rPr lang="en-US" dirty="0" smtClean="0"/>
              <a:t>   “What is truth?”</a:t>
            </a:r>
          </a:p>
          <a:p>
            <a:pPr marL="0" indent="0">
              <a:buNone/>
            </a:pPr>
            <a:endParaRPr lang="en-US" dirty="0" smtClean="0"/>
          </a:p>
          <a:p>
            <a:r>
              <a:rPr lang="en-US" dirty="0" smtClean="0"/>
              <a:t>Einstein: </a:t>
            </a:r>
            <a:r>
              <a:rPr lang="en-US" dirty="0"/>
              <a:t>“The pursuit of truth and </a:t>
            </a:r>
            <a:r>
              <a:rPr lang="en-US" dirty="0" smtClean="0"/>
              <a:t>beauty is </a:t>
            </a:r>
            <a:r>
              <a:rPr lang="en-US" dirty="0"/>
              <a:t>a sphere of activity in which we are </a:t>
            </a:r>
            <a:r>
              <a:rPr lang="en-US" dirty="0" smtClean="0"/>
              <a:t>permitted to </a:t>
            </a:r>
            <a:r>
              <a:rPr lang="en-US" dirty="0"/>
              <a:t>remain children all our lives</a:t>
            </a:r>
            <a:r>
              <a:rPr lang="en-US" dirty="0" smtClean="0"/>
              <a:t>.”</a:t>
            </a:r>
          </a:p>
          <a:p>
            <a:pPr marL="0" indent="0">
              <a:buNone/>
            </a:pPr>
            <a:endParaRPr lang="en-US" dirty="0" smtClean="0"/>
          </a:p>
          <a:p>
            <a:r>
              <a:rPr lang="en-US" dirty="0" smtClean="0"/>
              <a:t>Of one thing we</a:t>
            </a:r>
          </a:p>
          <a:p>
            <a:pPr marL="0" indent="0">
              <a:buNone/>
            </a:pPr>
            <a:r>
              <a:rPr lang="en-US" dirty="0"/>
              <a:t> </a:t>
            </a:r>
            <a:r>
              <a:rPr lang="en-US" dirty="0" smtClean="0"/>
              <a:t>   can be certain:</a:t>
            </a:r>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16</a:t>
            </a:fld>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295400"/>
            <a:ext cx="1790700" cy="195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7069" y="4572000"/>
            <a:ext cx="2438400" cy="162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76200"/>
            <a:ext cx="160020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77787"/>
            <a:ext cx="1597025"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0" name="Picture 8" descr="http://refspace.com/pics/Albert_Einstein.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37836" y="2895600"/>
            <a:ext cx="1567541" cy="21945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solidFill>
                  <a:schemeClr val="bg1">
                    <a:lumMod val="85000"/>
                  </a:schemeClr>
                </a:solidFill>
              </a:rPr>
              <a:t>What is BIG DATA?</a:t>
            </a:r>
          </a:p>
          <a:p>
            <a:r>
              <a:rPr lang="en-US" dirty="0" smtClean="0"/>
              <a:t>Why should </a:t>
            </a:r>
            <a:r>
              <a:rPr lang="en-US" dirty="0"/>
              <a:t>C</a:t>
            </a:r>
            <a:r>
              <a:rPr lang="en-US" dirty="0" smtClean="0"/>
              <a:t>onceptual Modeling apply?</a:t>
            </a:r>
          </a:p>
          <a:p>
            <a:r>
              <a:rPr lang="en-US" dirty="0" smtClean="0">
                <a:solidFill>
                  <a:schemeClr val="bg1">
                    <a:lumMod val="85000"/>
                  </a:schemeClr>
                </a:solidFill>
              </a:rPr>
              <a:t>Examples to show how Conceptual Modeling can “come to the rescue”</a:t>
            </a:r>
          </a:p>
          <a:p>
            <a:r>
              <a:rPr lang="en-US" dirty="0" smtClean="0">
                <a:solidFill>
                  <a:schemeClr val="bg1">
                    <a:lumMod val="85000"/>
                  </a:schemeClr>
                </a:solidFill>
              </a:rPr>
              <a:t>Summary (and take-home message):</a:t>
            </a:r>
          </a:p>
          <a:p>
            <a:pPr lvl="1"/>
            <a:r>
              <a:rPr lang="en-US" dirty="0" smtClean="0">
                <a:solidFill>
                  <a:schemeClr val="bg1">
                    <a:lumMod val="85000"/>
                  </a:schemeClr>
                </a:solidFill>
              </a:rPr>
              <a:t>Principles that guide the use of Conceptual Modeling in BIG DATA applications</a:t>
            </a:r>
          </a:p>
          <a:p>
            <a:pPr lvl="1"/>
            <a:r>
              <a:rPr lang="en-US" dirty="0" smtClean="0">
                <a:solidFill>
                  <a:schemeClr val="bg1">
                    <a:lumMod val="85000"/>
                  </a:schemeClr>
                </a:solidFill>
              </a:rPr>
              <a:t>Challenges and </a:t>
            </a:r>
            <a:r>
              <a:rPr lang="en-US" dirty="0">
                <a:solidFill>
                  <a:schemeClr val="bg1">
                    <a:lumMod val="85000"/>
                  </a:schemeClr>
                </a:solidFill>
              </a:rPr>
              <a:t>R</a:t>
            </a:r>
            <a:r>
              <a:rPr lang="en-US" dirty="0" smtClean="0">
                <a:solidFill>
                  <a:schemeClr val="bg1">
                    <a:lumMod val="85000"/>
                  </a:schemeClr>
                </a:solidFill>
              </a:rPr>
              <a:t>esearch </a:t>
            </a:r>
            <a:r>
              <a:rPr lang="en-US" dirty="0">
                <a:solidFill>
                  <a:schemeClr val="bg1">
                    <a:lumMod val="85000"/>
                  </a:schemeClr>
                </a:solidFill>
              </a:rPr>
              <a:t>O</a:t>
            </a:r>
            <a:r>
              <a:rPr lang="en-US" dirty="0" smtClean="0">
                <a:solidFill>
                  <a:schemeClr val="bg1">
                    <a:lumMod val="8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Conceptual Modeling &amp; BIG DATA</a:t>
            </a:r>
            <a:endParaRPr lang="en-US" dirty="0"/>
          </a:p>
        </p:txBody>
      </p:sp>
      <p:sp>
        <p:nvSpPr>
          <p:cNvPr id="3" name="Content Placeholder 2"/>
          <p:cNvSpPr>
            <a:spLocks noGrp="1"/>
          </p:cNvSpPr>
          <p:nvPr>
            <p:ph idx="1"/>
          </p:nvPr>
        </p:nvSpPr>
        <p:spPr>
          <a:xfrm>
            <a:off x="381000" y="1752600"/>
            <a:ext cx="8534400" cy="4191000"/>
          </a:xfrm>
        </p:spPr>
        <p:txBody>
          <a:bodyPr>
            <a:normAutofit/>
          </a:bodyPr>
          <a:lstStyle/>
          <a:p>
            <a:r>
              <a:rPr lang="en-US" dirty="0" smtClean="0"/>
              <a:t>Main thrust: organizing data [Chen, TODS’76]</a:t>
            </a:r>
          </a:p>
          <a:p>
            <a:r>
              <a:rPr lang="en-US" dirty="0" smtClean="0"/>
              <a:t>And, that’s one of the challenges of BIG DATA … but</a:t>
            </a:r>
          </a:p>
          <a:p>
            <a:pPr lvl="1"/>
            <a:r>
              <a:rPr lang="en-US" dirty="0" smtClean="0"/>
              <a:t>Volume: too big</a:t>
            </a:r>
          </a:p>
          <a:p>
            <a:pPr lvl="1"/>
            <a:r>
              <a:rPr lang="en-US" dirty="0"/>
              <a:t>Variety: </a:t>
            </a:r>
            <a:r>
              <a:rPr lang="en-US" dirty="0" smtClean="0"/>
              <a:t>too much</a:t>
            </a:r>
            <a:endParaRPr lang="en-US" dirty="0"/>
          </a:p>
          <a:p>
            <a:pPr lvl="1"/>
            <a:r>
              <a:rPr lang="en-US" dirty="0" smtClean="0"/>
              <a:t>Velocity: too fast</a:t>
            </a:r>
          </a:p>
          <a:p>
            <a:pPr lvl="1"/>
            <a:r>
              <a:rPr lang="en-US" dirty="0" smtClean="0"/>
              <a:t>Veracity: too uncertainty</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Backward</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19</a:t>
            </a:fld>
            <a:endParaRPr lang="en-US"/>
          </a:p>
        </p:txBody>
      </p:sp>
      <p:pic>
        <p:nvPicPr>
          <p:cNvPr id="1026" name="Picture 2" descr="C:\Documents and Settings\David W. Embley\My Documents\CMhandbook\Chapters\Chapter3-Chen\Fig11.PNG"/>
          <p:cNvPicPr>
            <a:picLocks noChangeAspect="1" noChangeArrowheads="1"/>
          </p:cNvPicPr>
          <p:nvPr/>
        </p:nvPicPr>
        <p:blipFill>
          <a:blip r:embed="rId3" cstate="print"/>
          <a:srcRect/>
          <a:stretch>
            <a:fillRect/>
          </a:stretch>
        </p:blipFill>
        <p:spPr bwMode="auto">
          <a:xfrm>
            <a:off x="609600" y="1524000"/>
            <a:ext cx="4114800" cy="3295650"/>
          </a:xfrm>
          <a:prstGeom prst="rect">
            <a:avLst/>
          </a:prstGeom>
          <a:noFill/>
        </p:spPr>
      </p:pic>
      <p:pic>
        <p:nvPicPr>
          <p:cNvPr id="1028" name="Picture 4" descr="C:\Documents and Settings\David W. Embley\My Documents\CMhandbook\Chapters\Chapter3-Chen\Schema2.PNG"/>
          <p:cNvPicPr>
            <a:picLocks noChangeAspect="1" noChangeArrowheads="1"/>
          </p:cNvPicPr>
          <p:nvPr/>
        </p:nvPicPr>
        <p:blipFill>
          <a:blip r:embed="rId4" cstate="print"/>
          <a:srcRect/>
          <a:stretch>
            <a:fillRect/>
          </a:stretch>
        </p:blipFill>
        <p:spPr bwMode="auto">
          <a:xfrm>
            <a:off x="4724400" y="4358054"/>
            <a:ext cx="4210050" cy="1190625"/>
          </a:xfrm>
          <a:prstGeom prst="rect">
            <a:avLst/>
          </a:prstGeom>
          <a:noFill/>
        </p:spPr>
      </p:pic>
      <p:sp>
        <p:nvSpPr>
          <p:cNvPr id="9" name="Bent Arrow 8"/>
          <p:cNvSpPr/>
          <p:nvPr/>
        </p:nvSpPr>
        <p:spPr>
          <a:xfrm rot="5400000">
            <a:off x="5676900" y="2400300"/>
            <a:ext cx="14478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99758" y="5436577"/>
            <a:ext cx="3734484" cy="646331"/>
          </a:xfrm>
          <a:prstGeom prst="rect">
            <a:avLst/>
          </a:prstGeom>
          <a:noFill/>
        </p:spPr>
        <p:txBody>
          <a:bodyPr wrap="none" rtlCol="0">
            <a:spAutoFit/>
          </a:bodyPr>
          <a:lstStyle/>
          <a:p>
            <a:r>
              <a:rPr lang="en-US" b="1" dirty="0"/>
              <a:t>s</a:t>
            </a:r>
            <a:r>
              <a:rPr lang="en-US" b="1" dirty="0" smtClean="0"/>
              <a:t>elect</a:t>
            </a:r>
            <a:r>
              <a:rPr lang="en-US" dirty="0" smtClean="0"/>
              <a:t> PART-NO, QUANTITY-ON-HAND</a:t>
            </a:r>
          </a:p>
          <a:p>
            <a:r>
              <a:rPr lang="en-US" b="1" dirty="0"/>
              <a:t>w</a:t>
            </a:r>
            <a:r>
              <a:rPr lang="en-US" b="1" dirty="0" smtClean="0"/>
              <a:t>here</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t>What is BIG DATA?</a:t>
            </a:r>
          </a:p>
          <a:p>
            <a:r>
              <a:rPr lang="en-US" dirty="0" smtClean="0"/>
              <a:t>Why should </a:t>
            </a:r>
            <a:r>
              <a:rPr lang="en-US" dirty="0"/>
              <a:t>C</a:t>
            </a:r>
            <a:r>
              <a:rPr lang="en-US" dirty="0" smtClean="0"/>
              <a:t>onceptual Modeling apply?</a:t>
            </a:r>
          </a:p>
          <a:p>
            <a:r>
              <a:rPr lang="en-US" dirty="0" smtClean="0"/>
              <a:t>Examples to show how Conceptual Modeling can “come to the rescue”</a:t>
            </a:r>
          </a:p>
          <a:p>
            <a:r>
              <a:rPr lang="en-US" dirty="0" smtClean="0"/>
              <a:t>Summary (and take-home message):</a:t>
            </a:r>
          </a:p>
          <a:p>
            <a:pPr lvl="1"/>
            <a:r>
              <a:rPr lang="en-US" dirty="0" smtClean="0"/>
              <a:t>Principles that guide the use of Conceptual Modeling in BIG DATA applications</a:t>
            </a:r>
          </a:p>
          <a:p>
            <a:pPr lvl="1"/>
            <a:r>
              <a:rPr lang="en-US" dirty="0" smtClean="0"/>
              <a:t>Challenges and </a:t>
            </a:r>
            <a:r>
              <a:rPr lang="en-US" dirty="0"/>
              <a:t>R</a:t>
            </a:r>
            <a:r>
              <a:rPr lang="en-US" dirty="0" smtClean="0"/>
              <a:t>esearch </a:t>
            </a:r>
            <a:r>
              <a:rPr lang="en-US" dirty="0"/>
              <a:t>O</a:t>
            </a:r>
            <a:r>
              <a:rPr lang="en-US" dirty="0" smtClean="0"/>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r>
              <a:rPr lang="en-US" dirty="0" smtClean="0"/>
              <a:t>Conceptualization of the Web</a:t>
            </a:r>
          </a:p>
          <a:p>
            <a:pPr lvl="1"/>
            <a:r>
              <a:rPr lang="en-US" dirty="0" smtClean="0"/>
              <a:t>Semantic search as well as keyword search</a:t>
            </a:r>
          </a:p>
          <a:p>
            <a:pPr lvl="1"/>
            <a:r>
              <a:rPr lang="en-US" dirty="0" smtClean="0"/>
              <a:t>World-wide knowledge sharing</a:t>
            </a:r>
          </a:p>
          <a:p>
            <a:r>
              <a:rPr lang="en-US" dirty="0" smtClean="0"/>
              <a:t>Examples:</a:t>
            </a:r>
          </a:p>
          <a:p>
            <a:pPr lvl="1"/>
            <a:r>
              <a:rPr lang="en-US" dirty="0" smtClean="0"/>
              <a:t>DB-</a:t>
            </a:r>
            <a:r>
              <a:rPr lang="en-US" dirty="0" err="1" smtClean="0"/>
              <a:t>pedia</a:t>
            </a:r>
            <a:endParaRPr lang="en-US" dirty="0" smtClean="0"/>
          </a:p>
          <a:p>
            <a:pPr lvl="1"/>
            <a:r>
              <a:rPr lang="en-US" dirty="0" smtClean="0"/>
              <a:t>Conceptual Graphs</a:t>
            </a:r>
          </a:p>
          <a:p>
            <a:pPr lvl="2"/>
            <a:r>
              <a:rPr lang="en-US" dirty="0" smtClean="0"/>
              <a:t>Google’s Knowledge Graph</a:t>
            </a:r>
          </a:p>
          <a:p>
            <a:pPr lvl="2"/>
            <a:r>
              <a:rPr lang="en-US" dirty="0"/>
              <a:t>Yahoo!’s Web of Objects</a:t>
            </a:r>
          </a:p>
          <a:p>
            <a:pPr lvl="2"/>
            <a:r>
              <a:rPr lang="en-US" dirty="0" err="1" smtClean="0"/>
              <a:t>Facebook’s</a:t>
            </a:r>
            <a:r>
              <a:rPr lang="en-US" dirty="0" smtClean="0"/>
              <a:t> Graph Search</a:t>
            </a:r>
          </a:p>
          <a:p>
            <a:pPr lvl="2"/>
            <a:r>
              <a:rPr lang="en-US" dirty="0" smtClean="0"/>
              <a:t>Microsoft’s/</a:t>
            </a:r>
            <a:r>
              <a:rPr lang="en-US" dirty="0" err="1" smtClean="0"/>
              <a:t>Bing’s</a:t>
            </a:r>
            <a:r>
              <a:rPr lang="en-US" dirty="0" smtClean="0"/>
              <a:t> Satori Knowledge Base</a:t>
            </a:r>
          </a:p>
          <a:p>
            <a:pPr lvl="1"/>
            <a:r>
              <a:rPr lang="en-US" dirty="0" err="1" smtClean="0"/>
              <a:t>Metaweb</a:t>
            </a:r>
            <a:endParaRPr lang="en-US" dirty="0"/>
          </a:p>
          <a:p>
            <a:pPr lvl="1"/>
            <a:r>
              <a:rPr lang="en-US" dirty="0" err="1" smtClean="0"/>
              <a:t>FamilySearch</a:t>
            </a:r>
            <a:endParaRPr lang="en-US" dirty="0" smtClean="0"/>
          </a:p>
          <a:p>
            <a:r>
              <a:rPr lang="en-US" dirty="0" smtClean="0"/>
              <a:t>Conceptual Modeling should apply!</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20</a:t>
            </a:fld>
            <a:endParaRPr lang="en-US" dirty="0"/>
          </a:p>
        </p:txBody>
      </p:sp>
      <p:pic>
        <p:nvPicPr>
          <p:cNvPr id="158722" name="Picture 2" descr="http://www.cs.rpi.edu/%7Ehendler/Image1.gif"/>
          <p:cNvPicPr>
            <a:picLocks noChangeAspect="1" noChangeArrowheads="1"/>
          </p:cNvPicPr>
          <p:nvPr/>
        </p:nvPicPr>
        <p:blipFill>
          <a:blip r:embed="rId3" cstate="print"/>
          <a:srcRect/>
          <a:stretch>
            <a:fillRect/>
          </a:stretch>
        </p:blipFill>
        <p:spPr bwMode="auto">
          <a:xfrm>
            <a:off x="5105400" y="1905000"/>
            <a:ext cx="3743325" cy="2495551"/>
          </a:xfrm>
          <a:prstGeom prst="rect">
            <a:avLst/>
          </a:prstGeom>
          <a:noFill/>
        </p:spPr>
      </p:pic>
      <p:sp>
        <p:nvSpPr>
          <p:cNvPr id="158724" name="AutoShape 4"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blogs.bmj.com/bmj-journals-development-blog/files/2010/12/semantic-web.jpg"/>
          <p:cNvPicPr>
            <a:picLocks noChangeAspect="1" noChangeArrowheads="1"/>
          </p:cNvPicPr>
          <p:nvPr/>
        </p:nvPicPr>
        <p:blipFill>
          <a:blip r:embed="rId4" cstate="print"/>
          <a:srcRect/>
          <a:stretch>
            <a:fillRect/>
          </a:stretch>
        </p:blipFill>
        <p:spPr bwMode="auto">
          <a:xfrm>
            <a:off x="6705600" y="4572000"/>
            <a:ext cx="167640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ER 2013 Keynote</a:t>
            </a:r>
            <a:endParaRPr lang="en-US" dirty="0"/>
          </a:p>
        </p:txBody>
      </p:sp>
      <p:sp>
        <p:nvSpPr>
          <p:cNvPr id="4" name="Slide Number Placeholder 3"/>
          <p:cNvSpPr>
            <a:spLocks noGrp="1"/>
          </p:cNvSpPr>
          <p:nvPr>
            <p:ph type="sldNum" sz="quarter" idx="12"/>
          </p:nvPr>
        </p:nvSpPr>
        <p:spPr/>
        <p:txBody>
          <a:bodyPr/>
          <a:lstStyle/>
          <a:p>
            <a:fld id="{53EFF4EF-0227-4244-97D0-C24F74FEC9C8}" type="slidenum">
              <a:rPr lang="en-US" smtClean="0"/>
              <a:pPr/>
              <a:t>21</a:t>
            </a:fld>
            <a:endParaRPr lang="en-US"/>
          </a:p>
        </p:txBody>
      </p:sp>
      <p:pic>
        <p:nvPicPr>
          <p:cNvPr id="8194" name="Picture 2" descr="File:DBpediaLogo.svg"/>
          <p:cNvPicPr>
            <a:picLocks noChangeAspect="1" noChangeArrowheads="1"/>
          </p:cNvPicPr>
          <p:nvPr/>
        </p:nvPicPr>
        <p:blipFill>
          <a:blip r:embed="rId3" cstate="print"/>
          <a:srcRect/>
          <a:stretch>
            <a:fillRect/>
          </a:stretch>
        </p:blipFill>
        <p:spPr bwMode="auto">
          <a:xfrm>
            <a:off x="3319462" y="231005"/>
            <a:ext cx="2505075" cy="1543051"/>
          </a:xfrm>
          <a:prstGeom prst="rect">
            <a:avLst/>
          </a:prstGeom>
          <a:noFill/>
        </p:spPr>
      </p:pic>
      <p:sp>
        <p:nvSpPr>
          <p:cNvPr id="7" name="Rectangle 6"/>
          <p:cNvSpPr/>
          <p:nvPr/>
        </p:nvSpPr>
        <p:spPr>
          <a:xfrm>
            <a:off x="1219200" y="2286000"/>
            <a:ext cx="6705600" cy="2862322"/>
          </a:xfrm>
          <a:prstGeom prst="rect">
            <a:avLst/>
          </a:prstGeom>
        </p:spPr>
        <p:txBody>
          <a:bodyPr wrap="square">
            <a:spAutoFit/>
          </a:bodyPr>
          <a:lstStyle/>
          <a:p>
            <a:r>
              <a:rPr lang="en-US" dirty="0"/>
              <a:t>SELECT ?name ?</a:t>
            </a:r>
            <a:r>
              <a:rPr lang="en-US" dirty="0" err="1"/>
              <a:t>description_en</a:t>
            </a:r>
            <a:r>
              <a:rPr lang="en-US" dirty="0"/>
              <a:t> ?</a:t>
            </a:r>
            <a:r>
              <a:rPr lang="en-US" dirty="0" err="1"/>
              <a:t>description_de</a:t>
            </a:r>
            <a:r>
              <a:rPr lang="en-US" dirty="0"/>
              <a:t> ?musician WHERE {</a:t>
            </a:r>
          </a:p>
          <a:p>
            <a:r>
              <a:rPr lang="en-US" dirty="0"/>
              <a:t>     ?musician &lt;http://purl.org/dc/terms/subject&gt; &lt;http://dbpedia.org/resource/Category:German_musicians&gt; .</a:t>
            </a:r>
          </a:p>
          <a:p>
            <a:r>
              <a:rPr lang="en-US" dirty="0"/>
              <a:t>     ?musician </a:t>
            </a:r>
            <a:r>
              <a:rPr lang="en-US" dirty="0" err="1"/>
              <a:t>foaf:name</a:t>
            </a:r>
            <a:r>
              <a:rPr lang="en-US" dirty="0"/>
              <a:t> ?name .</a:t>
            </a:r>
          </a:p>
          <a:p>
            <a:r>
              <a:rPr lang="en-US" dirty="0"/>
              <a:t>     OPTIONAL {</a:t>
            </a:r>
          </a:p>
          <a:p>
            <a:r>
              <a:rPr lang="en-US" dirty="0"/>
              <a:t>         ?musician </a:t>
            </a:r>
            <a:r>
              <a:rPr lang="en-US" dirty="0" err="1"/>
              <a:t>rdfs:comment</a:t>
            </a:r>
            <a:r>
              <a:rPr lang="en-US" dirty="0"/>
              <a:t> ?</a:t>
            </a:r>
            <a:r>
              <a:rPr lang="en-US" dirty="0" err="1"/>
              <a:t>description_en</a:t>
            </a:r>
            <a:r>
              <a:rPr lang="en-US" dirty="0"/>
              <a:t> .</a:t>
            </a:r>
          </a:p>
          <a:p>
            <a:r>
              <a:rPr lang="en-US" dirty="0"/>
              <a:t>         FILTER (LANG(?</a:t>
            </a:r>
            <a:r>
              <a:rPr lang="en-US" dirty="0" err="1"/>
              <a:t>description_en</a:t>
            </a:r>
            <a:r>
              <a:rPr lang="en-US" dirty="0"/>
              <a:t>) = 'en') .</a:t>
            </a:r>
          </a:p>
          <a:p>
            <a:r>
              <a:rPr lang="en-US" dirty="0"/>
              <a:t>     }</a:t>
            </a:r>
          </a:p>
          <a:p>
            <a:r>
              <a:rPr lang="en-US" dirty="0"/>
              <a:t>     OPTIONAL {</a:t>
            </a:r>
          </a:p>
          <a:p>
            <a:r>
              <a:rPr lang="en-US" dirty="0"/>
              <a:t>         ?musician </a:t>
            </a:r>
            <a:r>
              <a:rPr lang="en-US" dirty="0" err="1"/>
              <a:t>rdfs:comment</a:t>
            </a:r>
            <a:r>
              <a:rPr lang="en-US" dirty="0"/>
              <a:t> ?</a:t>
            </a:r>
            <a:r>
              <a:rPr lang="en-US" dirty="0" err="1"/>
              <a:t>description_de</a:t>
            </a:r>
            <a:r>
              <a:rPr lang="en-US" dirty="0"/>
              <a:t> .</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1" y="3429000"/>
            <a:ext cx="1202608"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05737" y="2607564"/>
            <a:ext cx="1109663" cy="1527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98423" y="4267200"/>
            <a:ext cx="8763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82234" y="4979194"/>
            <a:ext cx="618695" cy="87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flipV="1">
            <a:off x="5070764" y="3189064"/>
            <a:ext cx="1738115" cy="7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Knowledge Graph</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22</a:t>
            </a:fld>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HgAugMBIgACEQEDEQH/xAAcAAABBAMBAAAAAAAAAAAAAAAFAAQGBwIDCAH/xABQEAABAgQEAgUEDAoJAwUAAAABAgMABAURBhIhMRNBBxQiUWEycYGRFRYjNlV0kpShsbLRFxgkQlJWwdLj8DNTcnOToqPh8UPC4gglNGKC/8QAGAEBAQEBAQAAAAAAAAAAAAAAAAECAwT/xAAmEQACAgEDAwMFAAAAAAAAAAAAAQIRAxIhMSJBUQQTcRRSgbHw/9oADAMBAAIRAxEAPwCjYUP2qROvqKWWCtQ5JNzG1rD9UdSVNSTq0pVlUUpuAe490AC4UEUUWfW1xUSy1N2vnAuLeeEqi1BKELMssIX5KuSvMYAHQoIuUWoNtlxyVWhA3UrQCMlUOopdS0ZRwOKvlSRYmwubDnAAyFBH2Fn7KIllEIJCj+jbe8eihVIoziUcKLXzAaW74AGwoIGjT6Wg6qXUltWqVnY+mNfsbM/oD5QgBnCh57GzP9WPlCF7GzP9WPlCAGcKJv0f9Hj+MJ2al1zokUsNhfE4XFzG9rWzCJR+BenBS0qxpLJLZIXmk7Wtvu5ysfUe6AKghRcB6FqeBc41lQL5bmU3Itcf0niPXHh6GackqCsaywKdwZPceHumux9RgCoIUXa30AcRCVoxQhSVAFJEjcEHn/SRl+L6v9Z0/MP4kAUhCi7/AMX1f6zp+YfxIX4vq/1nT8w/iQBSEKLv/F9X+s6fmH8SF+L6v9Z0/MP4kAUhCi7/AMX1X6zp+YfxIpqpSokKjNSZVxOrvLaz2tmyki9vRAHWExhigoSOHh+QXve0qgkaG2mkN5jD9DQ2gjCtP4ilZUgsoP1D+bd2sSl4KAHBbQo31zKtCazm/FQhO1rKvCxWwAbwth9bQUrD9PbWoXKeroNvDaMHMMUJC7Iw3IOAnyg02PriTcNH6IjA6EgNpI/tQBGThqhgi2F5I3Nrhpqw133h37UMNfA1N+ao+6DZzf1Sfl/7Qtf6pHyoACe1DDXwNTvmyPuhe1DDXwNTvmyPug6gXJzNpFu43jLIj9EQAA9qGGvganfNkfdHvtRw38D075sj7oPZEfoiFkR+iIAA+1HDfwPTvmyPugLWKJTpSabRJ4Xp8wyU3U51QHKde6JwUI/RENZxSUpyJFidT4RqElF21ZmSbWzoC4Vk2Jdxa2qbLSCimxSw2Eg7RW1Y6XJuVqU9KCiU53gTLrQKwSVZVqAJ+v0mLfkQnrGg/NP1iObpSTTO4/q6XVFKETsyc1xp7oqJKa3k0VReyJgelXEBaDysJSRbGubKs2Pqg90fY5XjCvdRnaPT2mwwp8ONpJVmSUgb+j1CNzkpTW6EVSyitwJBKkqGljALo0Ybl+k10sFJQ9IOrOXYHOj7482D1Huyao6Tx6C0hWAjKB1Ox2tNgaea0ZJqqlPFAEmUX3E1rbvtbujQhM2cyliYva1ipjU99x6vTGSW55IUnhTTmZGhJY0P3jzR6DBs9mAQoo6mcupHWh5PftpraEir3CCpMqm4Gf8AK03STsNteXrjUpuoWORE5zBTnY+jS3d3RmWZxXKbQk2uMzJ0N78oAzFWICFqEoGl6hfWha17G2mvOM5WrNukKdMu2gg2KXwq9rE8uQjSpE8u+dmY7I2StrtHXXwO0ecOdDahkm897g5mddQNO7T9sAGEOIdQlbagpKtQRsY4xxN75Kr8de+2Y7MZQUNISSVEAC5ABPq0jjPE3vkqvx177ZgDsZx8y7Dan3WmzYBRWbC9o2y6y6gOBTa0HyVINwYwmytKAW1uoN/+m3m+iN7RzNpPa1H5wsfVAHpgPN1KYamXG23JMgKsAtyyhtuLwYMMnZYLcUpChvc9tVxt3HTaKuSMYLqs0ASgyQF+zmd8Oeu8Z+yswv8AohLKFtRxNzztYxvTJLSQFuIJI5uLPK214TMiAR2kkXJIQ6serWLfwSn5NSKhMrKk3lEkA9pS9CeVo2ddf5PSH+KY9VJHZpxJAJy3Wu4/zeEeiRUQvtJ10TZa9vlb+aFlM5abVnV1p6TSLf8ATdub38Ycibl7E8dqwFz2xtDMyKyDYpB/vHB/3RtZYebKQSyUDyrhRO/IkxGUdNuNupzNrStPek3EAKvPJl51aFvNo2ICr7RIAlKRZIA80QzEyc9cSk7ZBEAXoc6iZnClDyF2bJITfTUd8c9Sk31TpArDnD4n5e+Qnx4qrfTr6Iv7DzbaZ4ltNrtHl4iKHmlSreNJ1T+dTQn31FKDkzEuKGthfw8Yy1qi0aUtEkyaSM0486JOny4SSrO+nKBtruNDc+ffzwJ6FZpc/wBIsxOurQpb0k6pWXl2m7ADuAAF4Z4krk3JtGjU9SZQX/Ki1qt6+wKtTbXkQNe6DvQ9Ky7WLy4ylN+pOJCgfKGZOvdyEcvT4Pbtvuby5lkpLZFsS9Up8wkKRLzAVlKrLk1pOnnTa8OE1NgtlSUP6C5HBUDuBzHj9cB2KpLsJCnq+84nJ5LkqEkXAIJGS+xHrEEEzAS62lypqJBtYNABWbbl4j9sd0m+DkO1T7QeDWV65trwzbW3P0xh7KS9k3S/c8uAs/ULQyanG0hYNVccUqyhdkdnnYWT3RtS+NCKmVZ/J9xGttDsPAxtQ8olhW8ewLk30vzFmqgp3KAVILYFx57QTG0ZaoojtHF+JvfJVfjr32zHaB2ji/E3vkqvx177ZiA7HnEZ0pAQVEG9g8Wzt3jeNrBcUn3RvhkbDNmvGub4OVImGg6kmwSUZtY8TNo07LgubaoMSypMcnaAU9T0PzTijJocKlDtqaSeX9k32g0hZcQDlUnwULGBM2qc47wZm30JB0AZBA05HIfrMaTfZ0ZdDT2NQsK4kgFhRzLCm09s/Ihy3KpSUqFObK7jtKTYju2Hj9cYB2eezFM282L6WZ2HpRrGziTdhace9LH/AIRq3937MqvBiWELOtJauQSSUHU790OW5qdSLdTQEpAsAVDTw7MYNvOrKQqaeTbQES5Oa/M9nSPC8pAF52aNxYESZOoA5BMR78s0bmpqeVcOSiASbJspVvT2dPphxmnMtw0xf+8P7sN26gyyyA6uZdKd1dUXc31GgTDnrjVwLOXJto0o/sjJTYzxik8dKEm+mRRP7BEPxMP/AHtJzW7IGsTWI5V5NmYnlrdSSRYCxIgDRhlYNSdSLlQZuSeWo0hhN9FuHJmZmJlTUyXZh1Trl5lQBUTc27t4M0OTZl55xbSVBSkEG6ieYgmmqSKlZEzstmCijLxU3zDcb76H1QSoELV0SYbU6XCzM5ibm04u3qg1hvBNLw7O9apzbiFlBQczxUNbcj5ok8KAIr7KqS2pScU04nKMvFlwNSAde2O8H0wSVO2CQaxLBYSM5U0MpvqCO1zFucOOoL1HshM27ux90ZoklpUFddmDYg2OWxt6IJgbCdDnE4VUlj+cAlu+UDU311080eInRZvPVpe6T7pZAGa+w1OmxhwZFebszr6QNgMv7RHokFWsZ2YUDuLJsfP2Y1qYGhnklHZrEmV3NuwLHu/Oh/IzDb7NkzDT60gZ1N7X80OMqe4eqFlAiN2D07Rxfib3yVX4699sx2gdo4vxN75Kr8de+2YgOyplOZFuAHtfJNv2w3DSE+TTEjKOzbJ9EP489MAYpJKQVCx7u6IzUcT0WSqLspNiXDoXkWTvewOunm+iJQYqfEcol/ElWCVJWsuApbvzCU3+gRyy5faV0dMcNbolSMTUZZU21Lyy1BOZxI0ta5N+zyAJj32x0dSexJyqiSCEgp138P5vEBkZWYb/AClhgB7gP3bU4brPCXlO+tz6rmMc6hMgIpLaGrJzPKcWhQWdDoDr2ue3jHFesVbpGsmHS6TLLbrdJdCFcGXJJUPJJsoWKh5PiNecZrqtFYStU23LsJRoCW73HyfGINMLflaK5clDgW8ELvdVrNgq8OcR6jVBctJpp80vIwWiWOIgAtpAtYc8u1u68b+otWkZjj41F0LcpKZpMq4JTrBTcNFIzW83ohovEVBkXnGFzTLLiVZVpDZGo8wiGVqv1RnFj1OYoU1Mo6yypDykkIsBqtJAt4eiIpjJ2lPVuppmwTNszDiUe6kXF+QFtR4xuU5dkWEIy5LxkJ6WqLHHk3eK1cpzWI1HngFW50S1QUkhRuAdLW+mNXRm/wBYwu27e93Vi/pjzEMq4/UipCkiwAAPOOkG6TZiaSk0h9QZgTTylpSU2SRr5xFYVbHldYq9RYblqTkZmFoRxJQlVgo2vrrpFl4Zl3JZ1xLhSSoEi3IXEUbWW6ojEVYLdJnHGXptzyZVagQFmxBtz30jpGrOUmyy8AYxrderhlKo7JJZ4alJQ1LKSpRHO5UR/wAiPK3i+vyKpjqzUstDQKs5a5cha9/C8RvonTUk4xbTMyE3LS/V3dXGFISTpbUjz84cTqZ96TmJVgTDWZS0JmOCsqAKjcgW1+iOPqMksUk4JNXuaxw9xNN0F+jzHdYxFiSYptSTKcNqULp4LZBCrpAF8x5H6YF07pIxKgJ9lGJArW024ENIN+0m4HlHkR5oy6J8NTtDxHMKmJZfDVKrHWVItxDmT4abbRFafJ1ESTT5pk9xC2OLdhYUNOVxrrf0RcktTuOxiUMumoK6LSwri2frJqCH25dBl5XipyA6q1F7X20gMnH9VXLKdS5KAgXSktHteI112jHAqJkCuIMk+wgSJDZW0oEkg6a790QKZVOCiNplqbVFTQcSUpVIugpTueVjewESeqDozicpQV8lpUPFFamqbXpid6tnk5ND0vlaIGYpUrtdo6aJ7ucDZLH9RelkrfelELVy4B/ehlhdUxMU7GS+qz4QqmtIaD8sporIQ4OyCLnl9EVrJylVYUlfsHUW99eorUSbEW203+iOuJqupWbafkvvAeIJ+uqqfX+Bll3UJa4KMuhBvfU8xHLmJvfJVfjr32zF/wDQe1OpZrzs/JzEsp6ZbUkPslskZSNAYoDE3vkqvx177ZhOnLY0uDtGFChRkp4doGTEy40+vLIJcAPl5tT/AJYJmBE44y2+tSqehwoUDnzIFz36neKvgjddzJc4/lKhTQV6aFW4562jWqddS2lRpaACm6hn2Pye6MWXGVKSUUixKgAQpvQd/lRm2CdTQ1oKNu239FlRdK8L+/JLb7jqUU48ocWRQ03luFZgde61odllsixbQR3ZRDWXlmHU53JFLSr+SoJJ+iN7cpLtLztsoSu1swFjaMtI0breEajKsKJKmGiTzyCN0KAMG20tpshCUjuSLQEqKss472VHbaD0RKuoCquvOjOnKNCLi8AFKSrNNKGUiyDv5xGTcg4qdWp1KC0SSfcbFXpCvNraGOFgkFYSrNorQg9nUafz3wRcqM42SPYecWbm2RbViPld3fFTa4A8l5VqWTlYSEJvsNYESjTxnHCwAyu1itbANh4kK11HdD8z8zxHE+xc1lT5Kszdl+btRpanZjtLTRJpCikk3U0CfUqKpNWKsItIdSFcVYWSokWTlsOQ3hvKU9uWc4iUozWsMqbW+mHLLi3G0rW0pokXKFWJT4G2kZxmwYOpUptYSbKINja9jAqWppKjxkNBoHyCzlOttiFHuHqgxCiqTXAG3VG2pRbDDYSgg9ne+njA5qlrW2sHhIuRcLY3Hj2u8eiDUKKpyRKNErKtSjeRlASm+tr6n0xxtib3yVX4699sx2gY4vxN75Kr8de+2Yy3ZTtGFAP244a+Hqb85T98L244a+Hqb85T98AGztAidckw86l2pNNLB1SpQGU+vzRqOMMNfD1N+co++BMziaiuTTikV2mcIq0vMo10/vP2RVXcjsMKXII0VUmk2NjdYGumm+n+8ep6nl1qDZSRbUgX7ucR5Vfotxmr1MKbHMnrKdT/AInjtDhOJqIjas0oqsRczCDzFjYq88XpJ1EhbkEOtlSX8wXYhQ8I8XR0OBQcdUrNvuNbEX0PjAYYypCUp4dZpegtlEw3qdP/AL89YSsZUtIVavUo3PZ93b79vK7oyaDaqYVJsX1egWvG1Mii6uIcwPK5Fv5vAD25UrUez1L38rjN939uM5fGNH4gL9epgRz93b19SjAEmSnKABsBaA8/LqVNKWdLm4jH244Z+Hqb85T98an8V4ZdRb2fpubkesp++AHdNQUzOv6B+sRV9KDtUnqzJ1Ko1BuQYnJhTTMkpSVKVnUoqUtPa02Cbgac4sujVKQnpg9SnGJj3Mq9xcCtLjXSIbJ4VnGajNkL/wDkvuLKCF2N1qKTfKQNzcf8RUmwN+i2aqgxLUafMzE1NSDCQpl6avxEk/mnmdNddR6YCSV6zV5ll6ozkq20VKHACllRzW5d0TzB9CrtHqDpqKqeuVcUtwlkq4iVK5bAERDpXBFck6wZmWnWWlKdVu06qwUTbYDv7/PBJvgB3o7nZxdanJCe4t2G1FCljVSc1r93KIhUnW6lNLkpd2YlpGXtd7KpSyuw0y3vzHPaLCwZhWeoE/MKmHmnmFIytuFZLitrlWgGpHLbQRFXsFYiqis5mZNLthxMyXEAi1gPJ5A98Z0tyujcGlswx0fBSKrVZDrXWGZZgNJJGVWwNyOVwRzPLxgkK7LSc63IzDbq85IGRJVlsQBe3n3jDBuHKzQXp1yozUu4wtjKw0yM2Qg33IufSTGt2iNOzQVN8VTYbKCtpt0KIPlDydjYeqOE8c9tKOuuMm3IK1J5E3hSrzMsHEFyVcAzJKVCyTyOoigqLRMSViTm5qXm1huWNlFTyhnOtwNfD6RHQS5VSqLUpGXKlLLBSjiJVqVA21I19EVnT8FYkl5V6WFQlktvXUVJl3ScxNrkFGsZnDPpWhbjG8d9TCn/AKfph6ZplYcfW4s8dsArWVfmna8URib3yVX4699sx070a4dmqBJThmyz+UuJUhLQULZbg6ECOYsTe+Sq/HXvtmPRG63VHGdatgbChQo0ZFChQoAUKFCgBQoUKAFChQoAUKFCgCwOizH8tg6ZmTUZeYmGHGsjQYy3Qc1zuRpE7V01YUUrMaFUr3J0KBqf/wBQoUVNrgDlvp4w82hKEUiphKRYD3PT/NDZvppwm0tKm6FUUlJzC2Tf5UKFBNrgDv8AD5QPgmp/6f70Mh0z4TuLUOp2HLMm3qz+EKFC2gPD084eKMhpFTKbWsQ3+9GljpxwywoqZotSQTvbJr/mhQolg3/h8oHwTU/9P96F+HygfBNT/wBP96FCgBfh8oHwTU/9P96KEq00meqs7ONpKUTD63UpVuApRNj64UKAP//Z"/>
          <p:cNvSpPr>
            <a:spLocks noChangeAspect="1" noChangeArrowheads="1"/>
          </p:cNvSpPr>
          <p:nvPr/>
        </p:nvSpPr>
        <p:spPr bwMode="auto">
          <a:xfrm>
            <a:off x="155575" y="-547688"/>
            <a:ext cx="1771650" cy="1143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225" y="2133600"/>
            <a:ext cx="5943600" cy="384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444570"/>
            <a:ext cx="2248412" cy="16828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7833" y="1828800"/>
            <a:ext cx="5247183"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Yahoo!’s Web of Objects</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23</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2180673"/>
            <a:ext cx="5047008" cy="3915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1371600"/>
            <a:ext cx="2362200" cy="157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2237" y="1228724"/>
            <a:ext cx="1857376" cy="1857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512453" y="1233537"/>
            <a:ext cx="4203074" cy="369332"/>
          </a:xfrm>
          <a:prstGeom prst="rect">
            <a:avLst/>
          </a:prstGeom>
          <a:noFill/>
        </p:spPr>
        <p:txBody>
          <a:bodyPr wrap="none" rtlCol="0">
            <a:spAutoFit/>
          </a:bodyPr>
          <a:lstStyle/>
          <a:p>
            <a:r>
              <a:rPr lang="en-US" dirty="0" smtClean="0"/>
              <a:t>Yahoo!’s image </a:t>
            </a:r>
            <a:r>
              <a:rPr lang="en-US" dirty="0"/>
              <a:t>answer to</a:t>
            </a:r>
            <a:r>
              <a:rPr lang="en-US" dirty="0" smtClean="0"/>
              <a:t>: What </a:t>
            </a:r>
            <a:r>
              <a:rPr lang="en-US" dirty="0"/>
              <a:t>is a food?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Facebook’s</a:t>
            </a:r>
            <a:r>
              <a:rPr lang="en-US" dirty="0" smtClean="0"/>
              <a:t> Graph Search</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24</a:t>
            </a:fld>
            <a:endParaRPr lang="en-US"/>
          </a:p>
        </p:txBody>
      </p:sp>
      <p:pic>
        <p:nvPicPr>
          <p:cNvPr id="1027" name="Picture 3" descr="C:\Documents and Settings\David W. Embley\My Documents\WoK\ER13.keynote\Keynote\Presentation\FacebookGraphSearchCropped.PNG"/>
          <p:cNvPicPr>
            <a:picLocks noChangeAspect="1" noChangeArrowheads="1"/>
          </p:cNvPicPr>
          <p:nvPr/>
        </p:nvPicPr>
        <p:blipFill>
          <a:blip r:embed="rId2" cstate="print"/>
          <a:srcRect/>
          <a:stretch>
            <a:fillRect/>
          </a:stretch>
        </p:blipFill>
        <p:spPr bwMode="auto">
          <a:xfrm>
            <a:off x="762000" y="1295400"/>
            <a:ext cx="7467600" cy="500345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Satori Knowledge Base</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25</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0" y="1881188"/>
            <a:ext cx="6667500" cy="309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199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26</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5282" y="4648200"/>
            <a:ext cx="1723718"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1670" y="3676649"/>
            <a:ext cx="1377529" cy="13775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1603131"/>
            <a:ext cx="148107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1200" y="1676400"/>
            <a:ext cx="2028825"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19542" y="1193006"/>
            <a:ext cx="2800346" cy="2921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1143000" y="3124200"/>
            <a:ext cx="2103909" cy="707886"/>
          </a:xfrm>
          <a:prstGeom prst="rect">
            <a:avLst/>
          </a:prstGeom>
          <a:noFill/>
        </p:spPr>
        <p:txBody>
          <a:bodyPr wrap="none" rtlCol="0">
            <a:spAutoFit/>
          </a:bodyPr>
          <a:lstStyle/>
          <a:p>
            <a:r>
              <a:rPr lang="en-US" sz="4000" dirty="0" smtClean="0"/>
              <a:t>Boston  ?</a:t>
            </a:r>
            <a:endParaRPr lang="en-US" sz="4000" dirty="0"/>
          </a:p>
        </p:txBody>
      </p:sp>
    </p:spTree>
    <p:extLst>
      <p:ext uri="{BB962C8B-B14F-4D97-AF65-F5344CB8AC3E}">
        <p14:creationId xmlns:p14="http://schemas.microsoft.com/office/powerpoint/2010/main" xmlns="" val="1508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27</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5282" y="4648200"/>
            <a:ext cx="1723718"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1670" y="3676649"/>
            <a:ext cx="1377529" cy="13775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1603131"/>
            <a:ext cx="148107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1200" y="1676400"/>
            <a:ext cx="2028825"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19542" y="1193006"/>
            <a:ext cx="2800346" cy="2921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5024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28</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2500" y="1066800"/>
            <a:ext cx="2155581" cy="1735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C:\Users\embley\Documents\ER13.keynote\Keynote\Presentation\BostonDBParty.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676400"/>
            <a:ext cx="3143989" cy="33766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a:xfrm flipV="1">
            <a:off x="3429000" y="2743200"/>
            <a:ext cx="22860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2743200"/>
            <a:ext cx="32766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06719" y="2933700"/>
            <a:ext cx="47082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06719" y="2933700"/>
            <a:ext cx="60036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8081" y="3657600"/>
            <a:ext cx="3673719"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3581400"/>
            <a:ext cx="411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324600" y="2133600"/>
            <a:ext cx="381000" cy="609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00400" y="2057400"/>
            <a:ext cx="3124200" cy="76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400800" y="1934421"/>
            <a:ext cx="609600" cy="9992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200400" y="1828800"/>
            <a:ext cx="3200400" cy="10562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200400" y="2209800"/>
            <a:ext cx="4953000" cy="1600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96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solidFill>
                  <a:schemeClr val="bg1">
                    <a:lumMod val="85000"/>
                  </a:schemeClr>
                </a:solidFill>
              </a:rPr>
              <a:t>What is BIG DATA?</a:t>
            </a:r>
          </a:p>
          <a:p>
            <a:r>
              <a:rPr lang="en-US" dirty="0" smtClean="0">
                <a:solidFill>
                  <a:schemeClr val="bg1">
                    <a:lumMod val="85000"/>
                  </a:schemeClr>
                </a:solidFill>
              </a:rPr>
              <a:t>Why should </a:t>
            </a:r>
            <a:r>
              <a:rPr lang="en-US" dirty="0">
                <a:solidFill>
                  <a:schemeClr val="bg1">
                    <a:lumMod val="85000"/>
                  </a:schemeClr>
                </a:solidFill>
              </a:rPr>
              <a:t>C</a:t>
            </a:r>
            <a:r>
              <a:rPr lang="en-US" dirty="0" smtClean="0">
                <a:solidFill>
                  <a:schemeClr val="bg1">
                    <a:lumMod val="85000"/>
                  </a:schemeClr>
                </a:solidFill>
              </a:rPr>
              <a:t>onceptual Modeling apply?</a:t>
            </a:r>
          </a:p>
          <a:p>
            <a:r>
              <a:rPr lang="en-US" dirty="0" smtClean="0"/>
              <a:t>Examples to show how Conceptual Modeling can “come to the rescue”</a:t>
            </a:r>
          </a:p>
          <a:p>
            <a:r>
              <a:rPr lang="en-US" dirty="0" smtClean="0">
                <a:solidFill>
                  <a:schemeClr val="bg1">
                    <a:lumMod val="85000"/>
                  </a:schemeClr>
                </a:solidFill>
              </a:rPr>
              <a:t>Summary (and take-home message):</a:t>
            </a:r>
          </a:p>
          <a:p>
            <a:pPr lvl="1"/>
            <a:r>
              <a:rPr lang="en-US" dirty="0" smtClean="0">
                <a:solidFill>
                  <a:schemeClr val="bg1">
                    <a:lumMod val="85000"/>
                  </a:schemeClr>
                </a:solidFill>
              </a:rPr>
              <a:t>Principles that guide the use of Conceptual Modeling in BIG DATA applications</a:t>
            </a:r>
          </a:p>
          <a:p>
            <a:pPr lvl="1"/>
            <a:r>
              <a:rPr lang="en-US" dirty="0" smtClean="0">
                <a:solidFill>
                  <a:schemeClr val="bg1">
                    <a:lumMod val="85000"/>
                  </a:schemeClr>
                </a:solidFill>
              </a:rPr>
              <a:t>Challenges and </a:t>
            </a:r>
            <a:r>
              <a:rPr lang="en-US" dirty="0">
                <a:solidFill>
                  <a:schemeClr val="bg1">
                    <a:lumMod val="85000"/>
                  </a:schemeClr>
                </a:solidFill>
              </a:rPr>
              <a:t>R</a:t>
            </a:r>
            <a:r>
              <a:rPr lang="en-US" dirty="0" smtClean="0">
                <a:solidFill>
                  <a:schemeClr val="bg1">
                    <a:lumMod val="85000"/>
                  </a:schemeClr>
                </a:solidFill>
              </a:rPr>
              <a:t>esearch </a:t>
            </a:r>
            <a:r>
              <a:rPr lang="en-US" dirty="0">
                <a:solidFill>
                  <a:schemeClr val="bg1">
                    <a:lumMod val="85000"/>
                  </a:schemeClr>
                </a:solidFill>
              </a:rPr>
              <a:t>O</a:t>
            </a:r>
            <a:r>
              <a:rPr lang="en-US" dirty="0" smtClean="0">
                <a:solidFill>
                  <a:schemeClr val="bg1">
                    <a:lumMod val="8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t>What is BIG DATA?</a:t>
            </a:r>
          </a:p>
          <a:p>
            <a:r>
              <a:rPr lang="en-US" dirty="0" smtClean="0">
                <a:solidFill>
                  <a:schemeClr val="bg1">
                    <a:lumMod val="85000"/>
                  </a:schemeClr>
                </a:solidFill>
              </a:rPr>
              <a:t>Why should </a:t>
            </a:r>
            <a:r>
              <a:rPr lang="en-US" dirty="0">
                <a:solidFill>
                  <a:schemeClr val="bg1">
                    <a:lumMod val="85000"/>
                  </a:schemeClr>
                </a:solidFill>
              </a:rPr>
              <a:t>C</a:t>
            </a:r>
            <a:r>
              <a:rPr lang="en-US" dirty="0" smtClean="0">
                <a:solidFill>
                  <a:schemeClr val="bg1">
                    <a:lumMod val="85000"/>
                  </a:schemeClr>
                </a:solidFill>
              </a:rPr>
              <a:t>onceptual Modeling apply?</a:t>
            </a:r>
          </a:p>
          <a:p>
            <a:r>
              <a:rPr lang="en-US" dirty="0" smtClean="0">
                <a:solidFill>
                  <a:schemeClr val="bg1">
                    <a:lumMod val="85000"/>
                  </a:schemeClr>
                </a:solidFill>
              </a:rPr>
              <a:t>Examples to show how Conceptual Modeling can “come to the rescue”</a:t>
            </a:r>
          </a:p>
          <a:p>
            <a:r>
              <a:rPr lang="en-US" dirty="0" smtClean="0">
                <a:solidFill>
                  <a:schemeClr val="bg1">
                    <a:lumMod val="85000"/>
                  </a:schemeClr>
                </a:solidFill>
              </a:rPr>
              <a:t>Summary (and take-home message):</a:t>
            </a:r>
          </a:p>
          <a:p>
            <a:pPr lvl="1"/>
            <a:r>
              <a:rPr lang="en-US" dirty="0" smtClean="0">
                <a:solidFill>
                  <a:schemeClr val="bg1">
                    <a:lumMod val="85000"/>
                  </a:schemeClr>
                </a:solidFill>
              </a:rPr>
              <a:t>Principles that guide the use of Conceptual Modeling in BIG DATA applications</a:t>
            </a:r>
          </a:p>
          <a:p>
            <a:pPr lvl="1"/>
            <a:r>
              <a:rPr lang="en-US" dirty="0" smtClean="0">
                <a:solidFill>
                  <a:schemeClr val="bg1">
                    <a:lumMod val="85000"/>
                  </a:schemeClr>
                </a:solidFill>
              </a:rPr>
              <a:t>Challenges and </a:t>
            </a:r>
            <a:r>
              <a:rPr lang="en-US" dirty="0">
                <a:solidFill>
                  <a:schemeClr val="bg1">
                    <a:lumMod val="85000"/>
                  </a:schemeClr>
                </a:solidFill>
              </a:rPr>
              <a:t>R</a:t>
            </a:r>
            <a:r>
              <a:rPr lang="en-US" dirty="0" smtClean="0">
                <a:solidFill>
                  <a:schemeClr val="bg1">
                    <a:lumMod val="85000"/>
                  </a:schemeClr>
                </a:solidFill>
              </a:rPr>
              <a:t>esearch </a:t>
            </a:r>
            <a:r>
              <a:rPr lang="en-US" dirty="0">
                <a:solidFill>
                  <a:schemeClr val="bg1">
                    <a:lumMod val="85000"/>
                  </a:schemeClr>
                </a:solidFill>
              </a:rPr>
              <a:t>O</a:t>
            </a:r>
            <a:r>
              <a:rPr lang="en-US" dirty="0" smtClean="0">
                <a:solidFill>
                  <a:schemeClr val="bg1">
                    <a:lumMod val="8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30</a:t>
            </a:fld>
            <a:endParaRPr lang="en-US"/>
          </a:p>
        </p:txBody>
      </p:sp>
      <p:pic>
        <p:nvPicPr>
          <p:cNvPr id="4" name="Picture 2" descr="C:\Documents and Settings\David W. Embley\My Documents\WoK\ER13.keynote\Keynote\Presentation\FSMosaicTreeLogo.png"/>
          <p:cNvPicPr>
            <a:picLocks noChangeAspect="1" noChangeArrowheads="1"/>
          </p:cNvPicPr>
          <p:nvPr/>
        </p:nvPicPr>
        <p:blipFill>
          <a:blip r:embed="rId2" cstate="print"/>
          <a:srcRect/>
          <a:stretch>
            <a:fillRect/>
          </a:stretch>
        </p:blipFill>
        <p:spPr bwMode="auto">
          <a:xfrm>
            <a:off x="2819400" y="341697"/>
            <a:ext cx="3517376" cy="914400"/>
          </a:xfrm>
          <a:prstGeom prst="rect">
            <a:avLst/>
          </a:prstGeom>
          <a:noFill/>
        </p:spPr>
      </p:pic>
      <p:pic>
        <p:nvPicPr>
          <p:cNvPr id="3074" name="Picture 2" descr="C:\Users\embley\Documents\ER13.keynote\Keynote\Presentation\FamilySearch.fanch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0235" y="1491916"/>
            <a:ext cx="4800600" cy="47281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229595" y="4399926"/>
            <a:ext cx="2723887" cy="646331"/>
          </a:xfrm>
          <a:prstGeom prst="rect">
            <a:avLst/>
          </a:prstGeom>
          <a:noFill/>
        </p:spPr>
        <p:txBody>
          <a:bodyPr wrap="none" rtlCol="0">
            <a:spAutoFit/>
          </a:bodyPr>
          <a:lstStyle/>
          <a:p>
            <a:r>
              <a:rPr lang="en-US" dirty="0" smtClean="0"/>
              <a:t>Visitors per day: 85,000+</a:t>
            </a:r>
          </a:p>
          <a:p>
            <a:r>
              <a:rPr lang="en-US" dirty="0" smtClean="0"/>
              <a:t>Pages viewed per day: 5M+</a:t>
            </a:r>
            <a:endParaRPr lang="en-US" dirty="0"/>
          </a:p>
        </p:txBody>
      </p:sp>
      <p:sp>
        <p:nvSpPr>
          <p:cNvPr id="7" name="Rectangle 6"/>
          <p:cNvSpPr/>
          <p:nvPr/>
        </p:nvSpPr>
        <p:spPr>
          <a:xfrm>
            <a:off x="6324600" y="228600"/>
            <a:ext cx="2514600" cy="553998"/>
          </a:xfrm>
          <a:prstGeom prst="rect">
            <a:avLst/>
          </a:prstGeom>
        </p:spPr>
        <p:txBody>
          <a:bodyPr wrap="square">
            <a:spAutoFit/>
          </a:bodyPr>
          <a:lstStyle/>
          <a:p>
            <a:pPr algn="ctr"/>
            <a:r>
              <a:rPr lang="en-US" sz="1000" dirty="0" smtClean="0"/>
              <a:t>A service provided by The Church of Jesus Christ of Latter-day Saints. © 2013 by Intellectual Reserve, Inc. All rights reserved.</a:t>
            </a:r>
            <a:endParaRPr lang="en-US" sz="1000" dirty="0"/>
          </a:p>
        </p:txBody>
      </p:sp>
      <p:sp>
        <p:nvSpPr>
          <p:cNvPr id="6" name="TextBox 5"/>
          <p:cNvSpPr txBox="1"/>
          <p:nvPr/>
        </p:nvSpPr>
        <p:spPr>
          <a:xfrm>
            <a:off x="6137293" y="2438400"/>
            <a:ext cx="2908489" cy="369332"/>
          </a:xfrm>
          <a:prstGeom prst="rect">
            <a:avLst/>
          </a:prstGeom>
          <a:noFill/>
        </p:spPr>
        <p:txBody>
          <a:bodyPr wrap="none" rtlCol="0">
            <a:spAutoFit/>
          </a:bodyPr>
          <a:lstStyle/>
          <a:p>
            <a:r>
              <a:rPr lang="en-US" dirty="0" smtClean="0"/>
              <a:t>A free family history web site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lstStyle/>
          <a:p>
            <a:pPr algn="r"/>
            <a:r>
              <a:rPr lang="en-US" dirty="0" smtClean="0"/>
              <a:t>&amp; the </a:t>
            </a:r>
            <a:r>
              <a:rPr lang="en-US" dirty="0" err="1" smtClean="0"/>
              <a:t>WoK</a:t>
            </a:r>
            <a:r>
              <a:rPr lang="en-US" dirty="0" smtClean="0"/>
              <a:t>-HD Project  </a:t>
            </a:r>
            <a:endParaRPr lang="en-US" dirty="0"/>
          </a:p>
        </p:txBody>
      </p:sp>
      <p:sp>
        <p:nvSpPr>
          <p:cNvPr id="5" name="Content Placeholder 4"/>
          <p:cNvSpPr>
            <a:spLocks noGrp="1"/>
          </p:cNvSpPr>
          <p:nvPr>
            <p:ph idx="1"/>
          </p:nvPr>
        </p:nvSpPr>
        <p:spPr>
          <a:xfrm>
            <a:off x="381000" y="1447800"/>
            <a:ext cx="8763000" cy="4953000"/>
          </a:xfrm>
        </p:spPr>
        <p:txBody>
          <a:bodyPr>
            <a:normAutofit fontScale="92500" lnSpcReduction="10000"/>
          </a:bodyPr>
          <a:lstStyle/>
          <a:p>
            <a:r>
              <a:rPr lang="en-US" dirty="0" err="1" smtClean="0"/>
              <a:t>FamilySearch</a:t>
            </a:r>
            <a:endParaRPr lang="en-US" dirty="0" smtClean="0"/>
          </a:p>
          <a:p>
            <a:pPr lvl="1"/>
            <a:r>
              <a:rPr lang="en-US" dirty="0" smtClean="0"/>
              <a:t>Volume: </a:t>
            </a:r>
          </a:p>
          <a:p>
            <a:pPr lvl="2"/>
            <a:r>
              <a:rPr lang="en-US" dirty="0" smtClean="0"/>
              <a:t>1.8PB+ online (1.2B records along with 900M 2MB jpeg images)</a:t>
            </a:r>
          </a:p>
          <a:p>
            <a:pPr lvl="2"/>
            <a:r>
              <a:rPr lang="en-US" dirty="0" smtClean="0"/>
              <a:t>42PB+ offline (1.2B 30–40MB tiff images) </a:t>
            </a:r>
          </a:p>
          <a:p>
            <a:pPr lvl="1"/>
            <a:r>
              <a:rPr lang="en-US" dirty="0" smtClean="0"/>
              <a:t>Velocity:</a:t>
            </a:r>
          </a:p>
          <a:p>
            <a:pPr lvl="2"/>
            <a:r>
              <a:rPr lang="en-US" dirty="0" smtClean="0"/>
              <a:t>500M+ images in 2013</a:t>
            </a:r>
          </a:p>
          <a:p>
            <a:pPr lvl="2"/>
            <a:r>
              <a:rPr lang="en-US" dirty="0" smtClean="0"/>
              <a:t>200K+ volunteer indexers </a:t>
            </a:r>
          </a:p>
          <a:p>
            <a:pPr marL="457200" lvl="1" indent="0">
              <a:buNone/>
            </a:pPr>
            <a:endParaRPr lang="en-US" dirty="0" smtClean="0"/>
          </a:p>
          <a:p>
            <a:r>
              <a:rPr lang="en-US" dirty="0" err="1" smtClean="0"/>
              <a:t>WoK</a:t>
            </a:r>
            <a:r>
              <a:rPr lang="en-US" dirty="0" smtClean="0"/>
              <a:t>-HD scanned-book project (within </a:t>
            </a:r>
            <a:r>
              <a:rPr lang="en-US" dirty="0" err="1" smtClean="0"/>
              <a:t>FamilySearch</a:t>
            </a:r>
            <a:r>
              <a:rPr lang="en-US" dirty="0" smtClean="0"/>
              <a:t>)</a:t>
            </a:r>
          </a:p>
          <a:p>
            <a:pPr lvl="1"/>
            <a:r>
              <a:rPr lang="en-US" dirty="0" smtClean="0"/>
              <a:t>Volume: 100,000 books (3.5TB expected)</a:t>
            </a:r>
          </a:p>
          <a:p>
            <a:pPr lvl="1"/>
            <a:r>
              <a:rPr lang="en-US" dirty="0" smtClean="0"/>
              <a:t>Velocity: 25,000 books / year</a:t>
            </a:r>
            <a:endParaRPr lang="en-US" dirty="0"/>
          </a:p>
        </p:txBody>
      </p:sp>
      <p:sp>
        <p:nvSpPr>
          <p:cNvPr id="3" name="Footer Placeholder 2"/>
          <p:cNvSpPr>
            <a:spLocks noGrp="1"/>
          </p:cNvSpPr>
          <p:nvPr>
            <p:ph type="ftr" sz="quarter" idx="11"/>
          </p:nvPr>
        </p:nvSpPr>
        <p:spPr/>
        <p:txBody>
          <a:bodyPr/>
          <a:lstStyle/>
          <a:p>
            <a:r>
              <a:rPr lang="en-US" dirty="0" smtClean="0"/>
              <a:t>ER 2013 Keynote</a:t>
            </a:r>
            <a:endParaRPr lang="en-US" dirty="0"/>
          </a:p>
        </p:txBody>
      </p:sp>
      <p:sp>
        <p:nvSpPr>
          <p:cNvPr id="4" name="Slide Number Placeholder 3"/>
          <p:cNvSpPr>
            <a:spLocks noGrp="1"/>
          </p:cNvSpPr>
          <p:nvPr>
            <p:ph type="sldNum" sz="quarter" idx="12"/>
          </p:nvPr>
        </p:nvSpPr>
        <p:spPr/>
        <p:txBody>
          <a:bodyPr/>
          <a:lstStyle/>
          <a:p>
            <a:fld id="{53EFF4EF-0227-4244-97D0-C24F74FEC9C8}" type="slidenum">
              <a:rPr lang="en-US" smtClean="0"/>
              <a:pPr/>
              <a:t>31</a:t>
            </a:fld>
            <a:endParaRPr lang="en-US" dirty="0"/>
          </a:p>
        </p:txBody>
      </p:sp>
      <p:pic>
        <p:nvPicPr>
          <p:cNvPr id="6" name="Picture 2" descr="C:\Documents and Settings\David W. Embley\My Documents\WoK\ER13.keynote\Keynote\Presentation\FSMosaicTreeLogo.png"/>
          <p:cNvPicPr>
            <a:picLocks noChangeAspect="1" noChangeArrowheads="1"/>
          </p:cNvPicPr>
          <p:nvPr/>
        </p:nvPicPr>
        <p:blipFill>
          <a:blip r:embed="rId3" cstate="print"/>
          <a:srcRect/>
          <a:stretch>
            <a:fillRect/>
          </a:stretch>
        </p:blipFill>
        <p:spPr bwMode="auto">
          <a:xfrm>
            <a:off x="136134" y="236306"/>
            <a:ext cx="3517376" cy="914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ontology.DE.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7" name="Picture 3" descr="ElyPage419.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438"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8439"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18440" name="Picture 11" descr="ontology.NT.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13" descr="ontology.JP.bmp"/>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2" name="Picture 14" descr="ElyPage417.bmp"/>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8443" name="Picture 15" descr="ElyPage418.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8444" name="Picture 17" descr="ElyPage420.bmp"/>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8445" name="Picture 18" descr="ElyPage421.bmp"/>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8446" name="Picture 19" descr="ElyPage422.bmp"/>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50"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8451"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ontology.DE.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1" name="Picture 3" descr="ElyPage419.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9462"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3"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4" name="TextBox 7"/>
          <p:cNvSpPr txBox="1">
            <a:spLocks noChangeArrowheads="1"/>
          </p:cNvSpPr>
          <p:nvPr/>
        </p:nvSpPr>
        <p:spPr bwMode="auto">
          <a:xfrm>
            <a:off x="3200400" y="1828800"/>
            <a:ext cx="2598738"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19465" name="Picture 11" descr="ontology.NT.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13" descr="ontology.JP.bmp"/>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7" name="Picture 14" descr="ElyPage417.bmp"/>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68" name="Picture 15" descr="ElyPage418.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69" name="Picture 17" descr="ElyPage420.bmp"/>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70" name="Picture 18" descr="ElyPage421.bmp"/>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71" name="Picture 19" descr="ElyPage422.bmp"/>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475"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9476"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143500" y="2247900"/>
            <a:ext cx="914400" cy="685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286000" y="2133600"/>
            <a:ext cx="25908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2514600" y="2133600"/>
            <a:ext cx="28956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ontology.DE.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5" name="Picture 3" descr="ElyPage419.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0486"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0487"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0488" name="Picture 11" descr="ontology.NT.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9" name="Picture 13" descr="ontology.JP.bmp"/>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0" name="Picture 14" descr="ElyPage417.bmp"/>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1" name="Picture 15" descr="ElyPage418.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2" name="Picture 17" descr="ElyPage420.bmp"/>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3" name="Picture 18" descr="ElyPage421.bmp"/>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4" name="Picture 19" descr="ElyPage422.bmp"/>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498"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0499"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502" name="TextBox 24"/>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ontology.DE.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9" name="Picture 3" descr="ElyPage419.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1510"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1"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2" name="TextBox 7"/>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1513" name="Picture 11" descr="ontology.NT.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13" descr="ontology.JP.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5" name="Picture 14" descr="ElyPage417.bmp"/>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1516" name="Picture 15" descr="ElyPage418.bmp"/>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1517" name="Picture 17" descr="ElyPage420.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1518" name="Picture 18" descr="ElyPage421.bmp"/>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1519" name="Picture 19" descr="ElyPage422.bmp"/>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23"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1524"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1527" name="Picture 24" descr="QueryResult3.bmp"/>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2"/>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2531" name="Picture 12" descr="ontology.DE.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4" name="Picture 3" descr="ElyPage419.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2535"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2536"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2537" name="Picture 11" descr="ontology.NT.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13" descr="ontology.JP.bmp"/>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9" name="Picture 14" descr="ElyPage417.bmp"/>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0" name="Picture 15" descr="ElyPage418.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1" name="Picture 17" descr="ElyPage420.bmp"/>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2" name="Picture 18" descr="ElyPage421.bmp"/>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543" name="Picture 19" descr="ElyPage422.bmp"/>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47"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2548"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657600" y="2743200"/>
            <a:ext cx="3200400" cy="1676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343400" y="5257800"/>
            <a:ext cx="1752600" cy="838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553" name="Picture 28" descr="HighlightedPage3.bmp"/>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100763" y="1947863"/>
            <a:ext cx="2955925" cy="330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4" name="Picture 33" descr="QueryResult3.bmp"/>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555" name="Picture 34" descr="ReasoningChain3.bmp"/>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4163" y="3492500"/>
            <a:ext cx="2698750" cy="15652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WoK</a:t>
            </a:r>
            <a:r>
              <a:rPr lang="en-US" dirty="0" smtClean="0"/>
              <a:t>-HD Construction</a:t>
            </a:r>
            <a:endParaRPr lang="en-US" dirty="0"/>
          </a:p>
        </p:txBody>
      </p:sp>
      <p:sp>
        <p:nvSpPr>
          <p:cNvPr id="7" name="Content Placeholder 6"/>
          <p:cNvSpPr>
            <a:spLocks noGrp="1"/>
          </p:cNvSpPr>
          <p:nvPr>
            <p:ph idx="1"/>
          </p:nvPr>
        </p:nvSpPr>
        <p:spPr>
          <a:xfrm>
            <a:off x="457200" y="1524000"/>
            <a:ext cx="8534400" cy="4525963"/>
          </a:xfrm>
        </p:spPr>
        <p:txBody>
          <a:bodyPr>
            <a:normAutofit/>
          </a:bodyPr>
          <a:lstStyle/>
          <a:p>
            <a:r>
              <a:rPr lang="en-US" dirty="0"/>
              <a:t>Mitigating Velocity, Variety, &amp; </a:t>
            </a:r>
            <a:r>
              <a:rPr lang="en-US" dirty="0" smtClean="0"/>
              <a:t>Volume</a:t>
            </a:r>
          </a:p>
          <a:p>
            <a:pPr lvl="1"/>
            <a:r>
              <a:rPr lang="en-US" dirty="0" smtClean="0"/>
              <a:t>CM-based information extraction</a:t>
            </a:r>
          </a:p>
          <a:p>
            <a:pPr lvl="2"/>
            <a:r>
              <a:rPr lang="en-US" dirty="0" err="1" smtClean="0"/>
              <a:t>PatternReader</a:t>
            </a:r>
            <a:r>
              <a:rPr lang="en-US" dirty="0" smtClean="0"/>
              <a:t> (for semi-structured text)</a:t>
            </a:r>
          </a:p>
          <a:p>
            <a:pPr lvl="2"/>
            <a:r>
              <a:rPr lang="en-US" dirty="0" err="1" smtClean="0"/>
              <a:t>OntoSoar</a:t>
            </a:r>
            <a:r>
              <a:rPr lang="en-US" dirty="0" smtClean="0"/>
              <a:t> (for unstructured text)</a:t>
            </a:r>
          </a:p>
          <a:p>
            <a:pPr lvl="1"/>
            <a:r>
              <a:rPr lang="en-US" dirty="0" smtClean="0"/>
              <a:t>Automated information harvesting &amp; organization</a:t>
            </a:r>
            <a:endParaRPr lang="en-US" dirty="0"/>
          </a:p>
          <a:p>
            <a:r>
              <a:rPr lang="en-US" dirty="0" smtClean="0"/>
              <a:t>Assuring Veracity</a:t>
            </a:r>
          </a:p>
          <a:p>
            <a:pPr lvl="1"/>
            <a:r>
              <a:rPr lang="en-US" dirty="0" smtClean="0"/>
              <a:t>CM-based query processing (with links and reasoning chains for extracted information)</a:t>
            </a:r>
          </a:p>
          <a:p>
            <a:pPr lvl="1"/>
            <a:r>
              <a:rPr lang="en-US" dirty="0" smtClean="0"/>
              <a:t>Automated analysis with evidence-based CMs</a:t>
            </a:r>
            <a:endParaRPr lang="en-US" dirty="0"/>
          </a:p>
          <a:p>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37</a:t>
            </a:fld>
            <a:endParaRPr lang="en-US" dirty="0"/>
          </a:p>
        </p:txBody>
      </p:sp>
    </p:spTree>
    <p:extLst>
      <p:ext uri="{BB962C8B-B14F-4D97-AF65-F5344CB8AC3E}">
        <p14:creationId xmlns:p14="http://schemas.microsoft.com/office/powerpoint/2010/main" xmlns="" val="3421723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38</a:t>
            </a:fld>
            <a:endParaRPr lang="en-US"/>
          </a:p>
        </p:txBody>
      </p:sp>
      <p:pic>
        <p:nvPicPr>
          <p:cNvPr id="3077" name="Picture 5" descr="C:\Users\embley\Documents\ER13.keynote\Keynote\Presentation\ElyImageOfPage41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9" y="1066800"/>
            <a:ext cx="3186845"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834890" y="914400"/>
            <a:ext cx="3743332" cy="5509200"/>
          </a:xfrm>
          <a:prstGeom prst="rect">
            <a:avLst/>
          </a:prstGeom>
          <a:noFill/>
        </p:spPr>
        <p:txBody>
          <a:bodyPr wrap="none" rtlCol="0">
            <a:spAutoFit/>
          </a:bodyPr>
          <a:lstStyle/>
          <a:p>
            <a:r>
              <a:rPr lang="en-US" sz="800" dirty="0"/>
              <a:t>THE ELY ANCESTRY. 419</a:t>
            </a:r>
          </a:p>
          <a:p>
            <a:r>
              <a:rPr lang="en-US" sz="800" dirty="0"/>
              <a:t>SEVENTH GENERATION.</a:t>
            </a:r>
          </a:p>
          <a:p>
            <a:r>
              <a:rPr lang="en-US" sz="800" dirty="0"/>
              <a:t>241213. Mary Eliza Warner, b. 1826, </a:t>
            </a:r>
            <a:r>
              <a:rPr lang="en-US" sz="800" dirty="0" err="1"/>
              <a:t>dau</a:t>
            </a:r>
            <a:r>
              <a:rPr lang="en-US" sz="800" dirty="0"/>
              <a:t>. of Samuel Selden Warner</a:t>
            </a:r>
          </a:p>
          <a:p>
            <a:r>
              <a:rPr lang="en-US" sz="800" dirty="0"/>
              <a:t>and </a:t>
            </a:r>
            <a:r>
              <a:rPr lang="en-US" sz="800" dirty="0" err="1"/>
              <a:t>Azubah</a:t>
            </a:r>
            <a:r>
              <a:rPr lang="en-US" sz="800" dirty="0"/>
              <a:t> Tully; m. 1850, Joel M. </a:t>
            </a:r>
            <a:r>
              <a:rPr lang="en-US" sz="800" dirty="0" err="1"/>
              <a:t>Gloyd</a:t>
            </a:r>
            <a:r>
              <a:rPr lang="en-US" sz="800" dirty="0"/>
              <a:t> (who was connected with</a:t>
            </a:r>
          </a:p>
          <a:p>
            <a:r>
              <a:rPr lang="en-US" sz="800" dirty="0"/>
              <a:t>Chief Justice Waite's family),</a:t>
            </a:r>
          </a:p>
          <a:p>
            <a:r>
              <a:rPr lang="en-US" sz="800" dirty="0"/>
              <a:t>24331 1. Abigail Huntington Lathrop (widow), Boonton, N. J., b.</a:t>
            </a:r>
          </a:p>
          <a:p>
            <a:r>
              <a:rPr lang="en-US" sz="800" dirty="0"/>
              <a:t>1810, </a:t>
            </a:r>
            <a:r>
              <a:rPr lang="en-US" sz="800" dirty="0" err="1"/>
              <a:t>dau</a:t>
            </a:r>
            <a:r>
              <a:rPr lang="en-US" sz="800" dirty="0"/>
              <a:t>. of Mary Ely and Gerard Lathrop ; m. 1835, Donald McKenzie.</a:t>
            </a:r>
          </a:p>
          <a:p>
            <a:r>
              <a:rPr lang="en-US" sz="800" dirty="0"/>
              <a:t>West Indies, who was b. 1812, d. 1839.</a:t>
            </a:r>
          </a:p>
          <a:p>
            <a:r>
              <a:rPr lang="en-US" sz="800" dirty="0"/>
              <a:t>(The widow is unable to give the names of her husband's parents.)</a:t>
            </a:r>
          </a:p>
          <a:p>
            <a:r>
              <a:rPr lang="en-US" sz="800" dirty="0"/>
              <a:t>Their children</a:t>
            </a:r>
          </a:p>
          <a:p>
            <a:r>
              <a:rPr lang="en-US" sz="800" dirty="0"/>
              <a:t>1. Mary Ely, b, 1836, d. 1859.</a:t>
            </a:r>
          </a:p>
          <a:p>
            <a:r>
              <a:rPr lang="en-US" sz="800" dirty="0"/>
              <a:t>2. Gerard Lathrop, b. 1838.</a:t>
            </a:r>
          </a:p>
          <a:p>
            <a:r>
              <a:rPr lang="en-US" sz="800" dirty="0"/>
              <a:t>243312. William Gerard Lathrop, Boonton, N. J., b. 1812, d. 1882,</a:t>
            </a:r>
          </a:p>
          <a:p>
            <a:r>
              <a:rPr lang="en-US" sz="800" dirty="0"/>
              <a:t>son of Mary Ely and Gerard Lathrop; m. 1837, Charlotte Brackett</a:t>
            </a:r>
          </a:p>
          <a:p>
            <a:r>
              <a:rPr lang="en-US" sz="800" dirty="0"/>
              <a:t>Jennings, New York City, who was b. 1818, </a:t>
            </a:r>
            <a:r>
              <a:rPr lang="en-US" sz="800" dirty="0" err="1"/>
              <a:t>dau</a:t>
            </a:r>
            <a:r>
              <a:rPr lang="en-US" sz="800" dirty="0"/>
              <a:t>. of Nathan </a:t>
            </a:r>
            <a:r>
              <a:rPr lang="en-US" sz="800" dirty="0" err="1"/>
              <a:t>Tilestone</a:t>
            </a:r>
            <a:endParaRPr lang="en-US" sz="800" dirty="0"/>
          </a:p>
          <a:p>
            <a:r>
              <a:rPr lang="en-US" sz="800" dirty="0"/>
              <a:t>Jennings and Maria Miller. Their children:</a:t>
            </a:r>
          </a:p>
          <a:p>
            <a:r>
              <a:rPr lang="en-US" sz="800" dirty="0"/>
              <a:t>1. Maria Jennings, b. 1838, d. 1840.</a:t>
            </a:r>
          </a:p>
          <a:p>
            <a:r>
              <a:rPr lang="en-US" sz="800" dirty="0"/>
              <a:t>2. William Gerard, b. 1840. ) .</a:t>
            </a:r>
          </a:p>
          <a:p>
            <a:r>
              <a:rPr lang="en-US" sz="800" dirty="0"/>
              <a:t>3. Donald McKenzie, b. 1840, d. 1843. ]</a:t>
            </a:r>
          </a:p>
          <a:p>
            <a:r>
              <a:rPr lang="en-US" sz="800" dirty="0"/>
              <a:t>4. Anna </a:t>
            </a:r>
            <a:r>
              <a:rPr lang="en-US" sz="800" dirty="0" err="1"/>
              <a:t>Margaretta</a:t>
            </a:r>
            <a:r>
              <a:rPr lang="en-US" sz="800" dirty="0"/>
              <a:t>, b. 1843.</a:t>
            </a:r>
          </a:p>
          <a:p>
            <a:r>
              <a:rPr lang="en-US" sz="800" dirty="0"/>
              <a:t>5. Anna Catherine, b. 1845.</a:t>
            </a:r>
          </a:p>
          <a:p>
            <a:r>
              <a:rPr lang="en-US" sz="800" dirty="0"/>
              <a:t>243314. Charles Christopher Lathrop, N. Y. City, b. 1817, d. 1865,</a:t>
            </a:r>
          </a:p>
          <a:p>
            <a:r>
              <a:rPr lang="en-US" sz="800" dirty="0"/>
              <a:t>son of Mary Ely and Gerard Lathrop ; m. 1856, Mary Augusta </a:t>
            </a:r>
            <a:r>
              <a:rPr lang="en-US" sz="800" dirty="0" err="1"/>
              <a:t>Andruss</a:t>
            </a:r>
            <a:r>
              <a:rPr lang="en-US" sz="800" dirty="0"/>
              <a:t>,</a:t>
            </a:r>
          </a:p>
          <a:p>
            <a:r>
              <a:rPr lang="en-US" sz="800" dirty="0"/>
              <a:t>992 Broad St., Newark, N. J., who was b. 1825, </a:t>
            </a:r>
            <a:r>
              <a:rPr lang="en-US" sz="800" dirty="0" err="1"/>
              <a:t>dau</a:t>
            </a:r>
            <a:r>
              <a:rPr lang="en-US" sz="800" dirty="0"/>
              <a:t>. of Judge Caleb</a:t>
            </a:r>
          </a:p>
          <a:p>
            <a:r>
              <a:rPr lang="en-US" sz="800" dirty="0"/>
              <a:t>Halstead </a:t>
            </a:r>
            <a:r>
              <a:rPr lang="en-US" sz="800" dirty="0" err="1"/>
              <a:t>Andruss</a:t>
            </a:r>
            <a:r>
              <a:rPr lang="en-US" sz="800" dirty="0"/>
              <a:t> and Emma Sutherland Goble. Mrs. Lathrop died</a:t>
            </a:r>
          </a:p>
          <a:p>
            <a:r>
              <a:rPr lang="en-US" sz="800" dirty="0"/>
              <a:t>at her home, 992 Broad St., Newark, N. J., Friday morning, Nov. 4,</a:t>
            </a:r>
          </a:p>
          <a:p>
            <a:r>
              <a:rPr lang="en-US" sz="800" dirty="0"/>
              <a:t>1898. The funeral services were held at her residence on Monday, Nov.</a:t>
            </a:r>
          </a:p>
          <a:p>
            <a:r>
              <a:rPr lang="en-US" sz="800" dirty="0"/>
              <a:t>7, 1898, at half-past two o'clock P. M. Their children:</a:t>
            </a:r>
          </a:p>
          <a:p>
            <a:r>
              <a:rPr lang="en-US" sz="800" dirty="0"/>
              <a:t>1. Charles Halstead, b. 1857, d. 1861.</a:t>
            </a:r>
          </a:p>
          <a:p>
            <a:r>
              <a:rPr lang="en-US" sz="800" dirty="0"/>
              <a:t>2. William Gerard, b. 1858, d. 1861.</a:t>
            </a:r>
          </a:p>
          <a:p>
            <a:r>
              <a:rPr lang="en-US" sz="800" dirty="0"/>
              <a:t>3. Theodore </a:t>
            </a:r>
            <a:r>
              <a:rPr lang="en-US" sz="800" dirty="0" err="1"/>
              <a:t>Andruss</a:t>
            </a:r>
            <a:r>
              <a:rPr lang="en-US" sz="800" dirty="0"/>
              <a:t>, b. i860.</a:t>
            </a:r>
          </a:p>
          <a:p>
            <a:r>
              <a:rPr lang="en-US" sz="800" dirty="0"/>
              <a:t>4. Emma Goble, b. 1862.</a:t>
            </a:r>
          </a:p>
          <a:p>
            <a:r>
              <a:rPr lang="en-US" sz="800" dirty="0"/>
              <a:t>Miss Emma Goble Lathrop, official historian of the New York Chapter of the</a:t>
            </a:r>
          </a:p>
          <a:p>
            <a:r>
              <a:rPr lang="en-US" sz="800" dirty="0"/>
              <a:t>Daughters of the American Revolution, is one of the youngest members to hold</a:t>
            </a:r>
          </a:p>
          <a:p>
            <a:r>
              <a:rPr lang="en-US" sz="800" dirty="0"/>
              <a:t>office, but one whose intelligence and capability qualify her for such distinction.</a:t>
            </a:r>
          </a:p>
          <a:p>
            <a:r>
              <a:rPr lang="en-US" sz="800" dirty="0"/>
              <a:t>Miss Lathrop is not without experience; in her present home and native city, Newark,</a:t>
            </a:r>
          </a:p>
          <a:p>
            <a:r>
              <a:rPr lang="en-US" sz="800" dirty="0"/>
              <a:t>N. J., she has filled the positions of secretary and treasurer to the Girls'</a:t>
            </a:r>
          </a:p>
          <a:p>
            <a:r>
              <a:rPr lang="en-US" sz="800" dirty="0"/>
              <a:t>Friendly Society for nine years, secretary and president of the Woman's Auxiliary</a:t>
            </a:r>
          </a:p>
          <a:p>
            <a:r>
              <a:rPr lang="en-US" sz="800" dirty="0"/>
              <a:t>of Trinity Church Parish, treasurer of the St. Catherine's Guild of St. Barnabas</a:t>
            </a:r>
          </a:p>
          <a:p>
            <a:r>
              <a:rPr lang="en-US" sz="800" dirty="0"/>
              <a:t>Hospital, and manager of several of Newark's charitable institutions which her</a:t>
            </a:r>
          </a:p>
          <a:p>
            <a:r>
              <a:rPr lang="en-US" sz="800" dirty="0"/>
              <a:t>grandparents were instrumental in founding. Miss Lathrop traces her lineage</a:t>
            </a:r>
          </a:p>
          <a:p>
            <a:r>
              <a:rPr lang="en-US" sz="800" dirty="0"/>
              <a:t>back through many generations of famous progenitors on both sides. Her maternal</a:t>
            </a:r>
          </a:p>
          <a:p>
            <a:r>
              <a:rPr lang="en-US" sz="800" dirty="0"/>
              <a:t>ancestors were among the early settlers of New Jersey, among them John Ogden,</a:t>
            </a:r>
          </a:p>
          <a:p>
            <a:r>
              <a:rPr lang="en-US" sz="800" dirty="0"/>
              <a:t>who received patent in 1664 for the purchase of Elizabethtown, and who in 1673 was</a:t>
            </a:r>
          </a:p>
        </p:txBody>
      </p:sp>
    </p:spTree>
    <p:extLst>
      <p:ext uri="{BB962C8B-B14F-4D97-AF65-F5344CB8AC3E}">
        <p14:creationId xmlns:p14="http://schemas.microsoft.com/office/powerpoint/2010/main" xmlns="" val="3475842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39</a:t>
            </a:fld>
            <a:endParaRPr lang="en-US"/>
          </a:p>
        </p:txBody>
      </p:sp>
      <p:sp>
        <p:nvSpPr>
          <p:cNvPr id="8" name="TextBox 7"/>
          <p:cNvSpPr txBox="1"/>
          <p:nvPr/>
        </p:nvSpPr>
        <p:spPr>
          <a:xfrm>
            <a:off x="304800" y="914400"/>
            <a:ext cx="3743332" cy="5509200"/>
          </a:xfrm>
          <a:prstGeom prst="rect">
            <a:avLst/>
          </a:prstGeom>
          <a:noFill/>
        </p:spPr>
        <p:txBody>
          <a:bodyPr wrap="none" rtlCol="0">
            <a:spAutoFit/>
          </a:bodyPr>
          <a:lstStyle/>
          <a:p>
            <a:r>
              <a:rPr lang="en-US" sz="800" dirty="0"/>
              <a:t>THE ELY ANCESTRY. 419</a:t>
            </a:r>
          </a:p>
          <a:p>
            <a:r>
              <a:rPr lang="en-US" sz="800" dirty="0"/>
              <a:t>SEVENTH GENERATION.</a:t>
            </a:r>
          </a:p>
          <a:p>
            <a:r>
              <a:rPr lang="en-US" sz="800" dirty="0"/>
              <a:t>241213. Mary Eliza Warner, b. 1826, </a:t>
            </a:r>
            <a:r>
              <a:rPr lang="en-US" sz="800" dirty="0" err="1"/>
              <a:t>dau</a:t>
            </a:r>
            <a:r>
              <a:rPr lang="en-US" sz="800" dirty="0"/>
              <a:t>. of Samuel Selden Warner</a:t>
            </a:r>
          </a:p>
          <a:p>
            <a:r>
              <a:rPr lang="en-US" sz="800" dirty="0"/>
              <a:t>and </a:t>
            </a:r>
            <a:r>
              <a:rPr lang="en-US" sz="800" dirty="0" err="1"/>
              <a:t>Azubah</a:t>
            </a:r>
            <a:r>
              <a:rPr lang="en-US" sz="800" dirty="0"/>
              <a:t> Tully; m. 1850, Joel M. </a:t>
            </a:r>
            <a:r>
              <a:rPr lang="en-US" sz="800" dirty="0" err="1"/>
              <a:t>Gloyd</a:t>
            </a:r>
            <a:r>
              <a:rPr lang="en-US" sz="800" dirty="0"/>
              <a:t> (who was connected with</a:t>
            </a:r>
          </a:p>
          <a:p>
            <a:r>
              <a:rPr lang="en-US" sz="800" dirty="0"/>
              <a:t>Chief Justice Waite's family),</a:t>
            </a:r>
          </a:p>
          <a:p>
            <a:r>
              <a:rPr lang="en-US" sz="800" dirty="0"/>
              <a:t>24331 1. Abigail Huntington Lathrop (widow), Boonton, N. J., b.</a:t>
            </a:r>
          </a:p>
          <a:p>
            <a:r>
              <a:rPr lang="en-US" sz="800" dirty="0"/>
              <a:t>1810, </a:t>
            </a:r>
            <a:r>
              <a:rPr lang="en-US" sz="800" dirty="0" err="1"/>
              <a:t>dau</a:t>
            </a:r>
            <a:r>
              <a:rPr lang="en-US" sz="800" dirty="0"/>
              <a:t>. of Mary Ely and Gerard Lathrop ; m. 1835, Donald McKenzie.</a:t>
            </a:r>
          </a:p>
          <a:p>
            <a:r>
              <a:rPr lang="en-US" sz="800" dirty="0"/>
              <a:t>West Indies, who was b. 1812, d. 1839.</a:t>
            </a:r>
          </a:p>
          <a:p>
            <a:r>
              <a:rPr lang="en-US" sz="800" dirty="0"/>
              <a:t>(The widow is unable to give the names of her husband's parents.)</a:t>
            </a:r>
          </a:p>
          <a:p>
            <a:r>
              <a:rPr lang="en-US" sz="800" dirty="0"/>
              <a:t>Their children</a:t>
            </a:r>
          </a:p>
          <a:p>
            <a:r>
              <a:rPr lang="en-US" sz="800" dirty="0"/>
              <a:t>1. Mary Ely, b, 1836, d. 1859.</a:t>
            </a:r>
          </a:p>
          <a:p>
            <a:r>
              <a:rPr lang="en-US" sz="800" dirty="0"/>
              <a:t>2. Gerard Lathrop, b. 1838.</a:t>
            </a:r>
          </a:p>
          <a:p>
            <a:r>
              <a:rPr lang="en-US" sz="800" dirty="0"/>
              <a:t>243312. William Gerard Lathrop, Boonton, N. J., b. 1812, d. 1882,</a:t>
            </a:r>
          </a:p>
          <a:p>
            <a:r>
              <a:rPr lang="en-US" sz="800" dirty="0"/>
              <a:t>son of Mary Ely and Gerard Lathrop; m. 1837, Charlotte Brackett</a:t>
            </a:r>
          </a:p>
          <a:p>
            <a:r>
              <a:rPr lang="en-US" sz="800" dirty="0"/>
              <a:t>Jennings, New York City, who was b. 1818, </a:t>
            </a:r>
            <a:r>
              <a:rPr lang="en-US" sz="800" dirty="0" err="1"/>
              <a:t>dau</a:t>
            </a:r>
            <a:r>
              <a:rPr lang="en-US" sz="800" dirty="0"/>
              <a:t>. of Nathan </a:t>
            </a:r>
            <a:r>
              <a:rPr lang="en-US" sz="800" dirty="0" err="1"/>
              <a:t>Tilestone</a:t>
            </a:r>
            <a:endParaRPr lang="en-US" sz="800" dirty="0"/>
          </a:p>
          <a:p>
            <a:r>
              <a:rPr lang="en-US" sz="800" dirty="0"/>
              <a:t>Jennings and Maria Miller. Their children:</a:t>
            </a:r>
          </a:p>
          <a:p>
            <a:r>
              <a:rPr lang="en-US" sz="800" dirty="0"/>
              <a:t>1. Maria Jennings, b. 1838, d. 1840.</a:t>
            </a:r>
          </a:p>
          <a:p>
            <a:r>
              <a:rPr lang="en-US" sz="800" dirty="0"/>
              <a:t>2. William Gerard, b. 1840. ) .</a:t>
            </a:r>
          </a:p>
          <a:p>
            <a:r>
              <a:rPr lang="en-US" sz="800" dirty="0"/>
              <a:t>3. Donald McKenzie, b. 1840, d. 1843. ]</a:t>
            </a:r>
          </a:p>
          <a:p>
            <a:r>
              <a:rPr lang="en-US" sz="800" dirty="0"/>
              <a:t>4. Anna </a:t>
            </a:r>
            <a:r>
              <a:rPr lang="en-US" sz="800" dirty="0" err="1"/>
              <a:t>Margaretta</a:t>
            </a:r>
            <a:r>
              <a:rPr lang="en-US" sz="800" dirty="0"/>
              <a:t>, b. 1843.</a:t>
            </a:r>
          </a:p>
          <a:p>
            <a:r>
              <a:rPr lang="en-US" sz="800" dirty="0"/>
              <a:t>5. Anna Catherine, b. 1845.</a:t>
            </a:r>
          </a:p>
          <a:p>
            <a:r>
              <a:rPr lang="en-US" sz="800" dirty="0"/>
              <a:t>243314. Charles Christopher Lathrop, N. Y. City, b. 1817, d. 1865,</a:t>
            </a:r>
          </a:p>
          <a:p>
            <a:r>
              <a:rPr lang="en-US" sz="800" dirty="0"/>
              <a:t>son of Mary Ely and Gerard Lathrop ; m. 1856, Mary Augusta </a:t>
            </a:r>
            <a:r>
              <a:rPr lang="en-US" sz="800" dirty="0" err="1"/>
              <a:t>Andruss</a:t>
            </a:r>
            <a:r>
              <a:rPr lang="en-US" sz="800" dirty="0"/>
              <a:t>,</a:t>
            </a:r>
          </a:p>
          <a:p>
            <a:r>
              <a:rPr lang="en-US" sz="800" dirty="0"/>
              <a:t>992 Broad St., Newark, N. J., who was b. 1825, </a:t>
            </a:r>
            <a:r>
              <a:rPr lang="en-US" sz="800" dirty="0" err="1"/>
              <a:t>dau</a:t>
            </a:r>
            <a:r>
              <a:rPr lang="en-US" sz="800" dirty="0"/>
              <a:t>. of Judge Caleb</a:t>
            </a:r>
          </a:p>
          <a:p>
            <a:r>
              <a:rPr lang="en-US" sz="800" dirty="0"/>
              <a:t>Halstead </a:t>
            </a:r>
            <a:r>
              <a:rPr lang="en-US" sz="800" dirty="0" err="1"/>
              <a:t>Andruss</a:t>
            </a:r>
            <a:r>
              <a:rPr lang="en-US" sz="800" dirty="0"/>
              <a:t> and Emma Sutherland Goble. Mrs. Lathrop died</a:t>
            </a:r>
          </a:p>
          <a:p>
            <a:r>
              <a:rPr lang="en-US" sz="800" dirty="0"/>
              <a:t>at her home, 992 Broad St., Newark, N. J., Friday morning, Nov. 4,</a:t>
            </a:r>
          </a:p>
          <a:p>
            <a:r>
              <a:rPr lang="en-US" sz="800" dirty="0"/>
              <a:t>1898. The funeral services were held at her residence on Monday, Nov.</a:t>
            </a:r>
          </a:p>
          <a:p>
            <a:r>
              <a:rPr lang="en-US" sz="800" dirty="0"/>
              <a:t>7, 1898, at half-past two o'clock P. M. Their children:</a:t>
            </a:r>
          </a:p>
          <a:p>
            <a:r>
              <a:rPr lang="en-US" sz="800" dirty="0"/>
              <a:t>1. Charles Halstead, b. 1857, d. 1861.</a:t>
            </a:r>
          </a:p>
          <a:p>
            <a:r>
              <a:rPr lang="en-US" sz="800" dirty="0"/>
              <a:t>2. William Gerard, b. 1858, d. 1861.</a:t>
            </a:r>
          </a:p>
          <a:p>
            <a:r>
              <a:rPr lang="en-US" sz="800" dirty="0"/>
              <a:t>3. Theodore </a:t>
            </a:r>
            <a:r>
              <a:rPr lang="en-US" sz="800" dirty="0" err="1"/>
              <a:t>Andruss</a:t>
            </a:r>
            <a:r>
              <a:rPr lang="en-US" sz="800" dirty="0"/>
              <a:t>, b. i860.</a:t>
            </a:r>
          </a:p>
          <a:p>
            <a:r>
              <a:rPr lang="en-US" sz="800" dirty="0"/>
              <a:t>4. Emma Goble, b. 1862.</a:t>
            </a:r>
          </a:p>
          <a:p>
            <a:r>
              <a:rPr lang="en-US" sz="800" dirty="0"/>
              <a:t>Miss Emma Goble Lathrop, official historian of the New York Chapter of the</a:t>
            </a:r>
          </a:p>
          <a:p>
            <a:r>
              <a:rPr lang="en-US" sz="800" dirty="0"/>
              <a:t>Daughters of the American Revolution, is one of the youngest members to hold</a:t>
            </a:r>
          </a:p>
          <a:p>
            <a:r>
              <a:rPr lang="en-US" sz="800" dirty="0"/>
              <a:t>office, but one whose intelligence and capability qualify her for such distinction.</a:t>
            </a:r>
          </a:p>
          <a:p>
            <a:r>
              <a:rPr lang="en-US" sz="800" dirty="0"/>
              <a:t>Miss Lathrop is not without experience; in her present home and native city, Newark,</a:t>
            </a:r>
          </a:p>
          <a:p>
            <a:r>
              <a:rPr lang="en-US" sz="800" dirty="0"/>
              <a:t>N. J., she has filled the positions of secretary and treasurer to the Girls'</a:t>
            </a:r>
          </a:p>
          <a:p>
            <a:r>
              <a:rPr lang="en-US" sz="800" dirty="0"/>
              <a:t>Friendly Society for nine years, secretary and president of the Woman's Auxiliary</a:t>
            </a:r>
          </a:p>
          <a:p>
            <a:r>
              <a:rPr lang="en-US" sz="800" dirty="0"/>
              <a:t>of Trinity Church Parish, treasurer of the St. Catherine's Guild of St. Barnabas</a:t>
            </a:r>
          </a:p>
          <a:p>
            <a:r>
              <a:rPr lang="en-US" sz="800" dirty="0"/>
              <a:t>Hospital, and manager of several of Newark's charitable institutions which her</a:t>
            </a:r>
          </a:p>
          <a:p>
            <a:r>
              <a:rPr lang="en-US" sz="800" dirty="0"/>
              <a:t>grandparents were instrumental in founding. Miss Lathrop traces her lineage</a:t>
            </a:r>
          </a:p>
          <a:p>
            <a:r>
              <a:rPr lang="en-US" sz="800" dirty="0"/>
              <a:t>back through many generations of famous progenitors on both sides. Her maternal</a:t>
            </a:r>
          </a:p>
          <a:p>
            <a:r>
              <a:rPr lang="en-US" sz="800" dirty="0"/>
              <a:t>ancestors were among the early settlers of New Jersey, among them John Ogden,</a:t>
            </a:r>
          </a:p>
          <a:p>
            <a:r>
              <a:rPr lang="en-US" sz="800" dirty="0"/>
              <a:t>who received patent in 1664 for the purchase of Elizabethtown, and who in 1673 was</a:t>
            </a:r>
          </a:p>
        </p:txBody>
      </p:sp>
      <p:sp>
        <p:nvSpPr>
          <p:cNvPr id="3" name="TextBox 2"/>
          <p:cNvSpPr txBox="1"/>
          <p:nvPr/>
        </p:nvSpPr>
        <p:spPr>
          <a:xfrm>
            <a:off x="4876800" y="152400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Tree>
    <p:extLst>
      <p:ext uri="{BB962C8B-B14F-4D97-AF65-F5344CB8AC3E}">
        <p14:creationId xmlns:p14="http://schemas.microsoft.com/office/powerpoint/2010/main" xmlns="" val="292911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lstStyle/>
          <a:p>
            <a:r>
              <a:rPr lang="en-US" dirty="0" smtClean="0"/>
              <a:t>Volume: typically exceeding terabytes</a:t>
            </a:r>
          </a:p>
          <a:p>
            <a:endParaRPr lang="en-US" dirty="0" smtClean="0"/>
          </a:p>
          <a:p>
            <a:r>
              <a:rPr lang="en-US" dirty="0"/>
              <a:t>Variety</a:t>
            </a:r>
            <a:r>
              <a:rPr lang="en-US" dirty="0" smtClean="0"/>
              <a:t>: heterogeneous sources; diverse needs</a:t>
            </a:r>
          </a:p>
          <a:p>
            <a:endParaRPr lang="en-US" dirty="0"/>
          </a:p>
          <a:p>
            <a:r>
              <a:rPr lang="en-US" dirty="0" smtClean="0"/>
              <a:t>Velocity: phenomenal rate of acquisition</a:t>
            </a:r>
          </a:p>
          <a:p>
            <a:endParaRPr lang="en-US" dirty="0" smtClean="0"/>
          </a:p>
          <a:p>
            <a:r>
              <a:rPr lang="en-US" dirty="0" smtClean="0"/>
              <a:t>Veracity: trustworthiness &amp; uncertainty</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40</a:t>
            </a:fld>
            <a:endParaRPr lang="en-US"/>
          </a:p>
        </p:txBody>
      </p:sp>
      <p:sp>
        <p:nvSpPr>
          <p:cNvPr id="3" name="TextBox 2"/>
          <p:cNvSpPr txBox="1"/>
          <p:nvPr/>
        </p:nvSpPr>
        <p:spPr>
          <a:xfrm>
            <a:off x="2665060" y="152400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2665060" y="1828800"/>
            <a:ext cx="28194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9350" y="3223409"/>
            <a:ext cx="362331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87920" y="4267200"/>
            <a:ext cx="35585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84110" y="4572000"/>
            <a:ext cx="34099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7920" y="2667000"/>
            <a:ext cx="34061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5060" y="21336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7920" y="2918609"/>
            <a:ext cx="2573628"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87920" y="3482489"/>
            <a:ext cx="27965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0300" y="37338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03160" y="4865370"/>
            <a:ext cx="2933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99350" y="5105400"/>
            <a:ext cx="240411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6251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41</a:t>
            </a:fld>
            <a:endParaRPr lang="en-US"/>
          </a:p>
        </p:txBody>
      </p:sp>
      <p:sp>
        <p:nvSpPr>
          <p:cNvPr id="3" name="TextBox 2"/>
          <p:cNvSpPr txBox="1"/>
          <p:nvPr/>
        </p:nvSpPr>
        <p:spPr>
          <a:xfrm>
            <a:off x="2665060" y="152400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2665060" y="1828800"/>
            <a:ext cx="28194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9350" y="3223409"/>
            <a:ext cx="362331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87920" y="4267200"/>
            <a:ext cx="35585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84110" y="4572000"/>
            <a:ext cx="34099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7920" y="2667000"/>
            <a:ext cx="34061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5060" y="21336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7920" y="2918609"/>
            <a:ext cx="2573628"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87920" y="3482489"/>
            <a:ext cx="27965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0300" y="37338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03160" y="4865370"/>
            <a:ext cx="2933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99350" y="5105400"/>
            <a:ext cx="240411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05600" y="5686160"/>
            <a:ext cx="1109086" cy="369332"/>
          </a:xfrm>
          <a:prstGeom prst="rect">
            <a:avLst/>
          </a:prstGeom>
          <a:noFill/>
        </p:spPr>
        <p:txBody>
          <a:bodyPr wrap="none" rtlCol="0">
            <a:spAutoFit/>
          </a:bodyPr>
          <a:lstStyle/>
          <a:p>
            <a:r>
              <a:rPr lang="en-US" dirty="0" smtClean="0"/>
              <a:t>OCR Error</a:t>
            </a:r>
            <a:endParaRPr lang="en-US" dirty="0"/>
          </a:p>
        </p:txBody>
      </p:sp>
      <p:cxnSp>
        <p:nvCxnSpPr>
          <p:cNvPr id="21" name="Straight Arrow Connector 20"/>
          <p:cNvCxnSpPr>
            <a:stCxn id="19" idx="1"/>
          </p:cNvCxnSpPr>
          <p:nvPr/>
        </p:nvCxnSpPr>
        <p:spPr>
          <a:xfrm flipH="1" flipV="1">
            <a:off x="5103460" y="5105400"/>
            <a:ext cx="1602140" cy="765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322660" y="3528209"/>
            <a:ext cx="763940" cy="21123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347300" y="3223409"/>
            <a:ext cx="1586901" cy="24627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064794" y="2019300"/>
            <a:ext cx="2721490" cy="36668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13229" y="2708691"/>
            <a:ext cx="2433547" cy="830997"/>
          </a:xfrm>
          <a:prstGeom prst="rect">
            <a:avLst/>
          </a:prstGeom>
          <a:noFill/>
        </p:spPr>
        <p:txBody>
          <a:bodyPr wrap="square" rtlCol="0">
            <a:spAutoFit/>
          </a:bodyPr>
          <a:lstStyle/>
          <a:p>
            <a:r>
              <a:rPr lang="en-US" dirty="0" smtClean="0"/>
              <a:t>“</a:t>
            </a:r>
            <a:r>
              <a:rPr lang="en-US" sz="4800" dirty="0"/>
              <a:t> </a:t>
            </a:r>
            <a:r>
              <a:rPr lang="en-US" sz="4800" dirty="0" smtClean="0"/>
              <a:t> </a:t>
            </a:r>
            <a:r>
              <a:rPr lang="en-US" dirty="0" smtClean="0"/>
              <a:t>Twins” (lost in OCR)</a:t>
            </a:r>
            <a:endParaRPr lang="en-US" dirty="0"/>
          </a:p>
        </p:txBody>
      </p:sp>
      <p:sp>
        <p:nvSpPr>
          <p:cNvPr id="27" name="TextBox 26"/>
          <p:cNvSpPr txBox="1"/>
          <p:nvPr/>
        </p:nvSpPr>
        <p:spPr>
          <a:xfrm>
            <a:off x="6596967" y="2819400"/>
            <a:ext cx="378630" cy="830997"/>
          </a:xfrm>
          <a:prstGeom prst="rect">
            <a:avLst/>
          </a:prstGeom>
          <a:noFill/>
        </p:spPr>
        <p:txBody>
          <a:bodyPr wrap="none" rtlCol="0">
            <a:spAutoFit/>
          </a:bodyPr>
          <a:lstStyle/>
          <a:p>
            <a:r>
              <a:rPr lang="en-US" sz="4800" dirty="0" smtClean="0"/>
              <a:t>}</a:t>
            </a:r>
            <a:endParaRPr lang="en-US" sz="4800" dirty="0"/>
          </a:p>
        </p:txBody>
      </p:sp>
    </p:spTree>
    <p:extLst>
      <p:ext uri="{BB962C8B-B14F-4D97-AF65-F5344CB8AC3E}">
        <p14:creationId xmlns:p14="http://schemas.microsoft.com/office/powerpoint/2010/main" xmlns="" val="2044935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42</a:t>
            </a:fld>
            <a:endParaRPr lang="en-US"/>
          </a:p>
        </p:txBody>
      </p:sp>
      <p:sp>
        <p:nvSpPr>
          <p:cNvPr id="3" name="TextBox 2"/>
          <p:cNvSpPr txBox="1"/>
          <p:nvPr/>
        </p:nvSpPr>
        <p:spPr>
          <a:xfrm>
            <a:off x="3048000" y="1524000"/>
            <a:ext cx="3212739" cy="3970318"/>
          </a:xfrm>
          <a:prstGeom prst="rect">
            <a:avLst/>
          </a:prstGeom>
          <a:noFill/>
        </p:spPr>
        <p:txBody>
          <a:bodyPr wrap="none" rtlCol="0">
            <a:spAutoFit/>
          </a:bodyPr>
          <a:lstStyle/>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 .</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 </a:t>
            </a:r>
            <a:r>
              <a:rPr lang="en-US" dirty="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i8##.</a:t>
            </a:r>
            <a:endParaRPr lang="en-US" dirty="0"/>
          </a:p>
          <a:p>
            <a:r>
              <a:rPr lang="en-US" dirty="0"/>
              <a:t>#</a:t>
            </a:r>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p:txBody>
      </p:sp>
      <p:sp>
        <p:nvSpPr>
          <p:cNvPr id="6" name="Rectangle 5"/>
          <p:cNvSpPr/>
          <p:nvPr/>
        </p:nvSpPr>
        <p:spPr>
          <a:xfrm>
            <a:off x="3048000" y="1828800"/>
            <a:ext cx="29718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2290" y="3223409"/>
            <a:ext cx="29394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42672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7050" y="4572000"/>
            <a:ext cx="29527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70860" y="26670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0" y="2133600"/>
            <a:ext cx="22117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0860" y="291860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0860" y="348248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63240" y="3733800"/>
            <a:ext cx="21965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86100" y="4865370"/>
            <a:ext cx="21736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82290" y="5105400"/>
            <a:ext cx="217745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87368" y="5692589"/>
            <a:ext cx="5197257" cy="338554"/>
          </a:xfrm>
          <a:prstGeom prst="rect">
            <a:avLst/>
          </a:prstGeom>
          <a:noFill/>
        </p:spPr>
        <p:txBody>
          <a:bodyPr wrap="none" rtlCol="0">
            <a:spAutoFit/>
          </a:bodyPr>
          <a:lstStyle/>
          <a:p>
            <a:r>
              <a:rPr lang="en-US" sz="1600" dirty="0" smtClean="0">
                <a:solidFill>
                  <a:srgbClr val="FF0000"/>
                </a:solidFill>
              </a:rPr>
              <a:t>^(\d)\.\s([A-Z][a-z]{3,7})\s([A-Z][a-z]{4,9}),\</a:t>
            </a:r>
            <a:r>
              <a:rPr lang="en-US" sz="1600" dirty="0" err="1" smtClean="0">
                <a:solidFill>
                  <a:srgbClr val="FF0000"/>
                </a:solidFill>
              </a:rPr>
              <a:t>sb</a:t>
            </a:r>
            <a:r>
              <a:rPr lang="en-US" sz="1600" dirty="0" smtClean="0">
                <a:solidFill>
                  <a:srgbClr val="FF0000"/>
                </a:solidFill>
              </a:rPr>
              <a:t>\.\s([i1]8\d\d)$</a:t>
            </a:r>
            <a:endParaRPr lang="en-US" sz="1600" dirty="0">
              <a:solidFill>
                <a:srgbClr val="FF0000"/>
              </a:solidFill>
            </a:endParaRPr>
          </a:p>
        </p:txBody>
      </p:sp>
      <p:sp>
        <p:nvSpPr>
          <p:cNvPr id="7" name="TextBox 6"/>
          <p:cNvSpPr txBox="1"/>
          <p:nvPr/>
        </p:nvSpPr>
        <p:spPr>
          <a:xfrm>
            <a:off x="310628" y="6061921"/>
            <a:ext cx="8550739" cy="338554"/>
          </a:xfrm>
          <a:prstGeom prst="rect">
            <a:avLst/>
          </a:prstGeom>
          <a:noFill/>
        </p:spPr>
        <p:txBody>
          <a:bodyPr wrap="none" rtlCol="0">
            <a:spAutoFit/>
          </a:bodyPr>
          <a:lstStyle/>
          <a:p>
            <a:r>
              <a:rPr lang="pl-PL" sz="1600" dirty="0">
                <a:solidFill>
                  <a:srgbClr val="0070C0"/>
                </a:solidFill>
              </a:rPr>
              <a:t>^(\d)\.\s</a:t>
            </a:r>
            <a:r>
              <a:rPr lang="pl-PL" sz="1600" dirty="0" smtClean="0">
                <a:solidFill>
                  <a:srgbClr val="0070C0"/>
                </a:solidFill>
              </a:rPr>
              <a:t>(</a:t>
            </a:r>
            <a:r>
              <a:rPr lang="en-US" sz="1600" dirty="0" smtClean="0">
                <a:solidFill>
                  <a:srgbClr val="0070C0"/>
                </a:solidFill>
              </a:rPr>
              <a:t>([A-Z][a-z][A-Z][a-z]{5})|(</a:t>
            </a:r>
            <a:r>
              <a:rPr lang="pl-PL" sz="1600" dirty="0" smtClean="0">
                <a:solidFill>
                  <a:srgbClr val="0070C0"/>
                </a:solidFill>
              </a:rPr>
              <a:t>[A-Z</a:t>
            </a:r>
            <a:r>
              <a:rPr lang="pl-PL" sz="1600" dirty="0">
                <a:solidFill>
                  <a:srgbClr val="0070C0"/>
                </a:solidFill>
              </a:rPr>
              <a:t>][a-z]{3,7</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a:t>
            </a:r>
            <a:r>
              <a:rPr lang="pl-PL" sz="1600" dirty="0">
                <a:solidFill>
                  <a:srgbClr val="0070C0"/>
                </a:solidFill>
              </a:rPr>
              <a:t>s([A-Z][a-z]{4,9}),\</a:t>
            </a:r>
            <a:r>
              <a:rPr lang="pl-PL" sz="1600" dirty="0" smtClean="0">
                <a:solidFill>
                  <a:srgbClr val="0070C0"/>
                </a:solidFill>
              </a:rPr>
              <a:t>sb</a:t>
            </a:r>
            <a:r>
              <a:rPr lang="en-US" sz="1600" dirty="0" smtClean="0">
                <a:solidFill>
                  <a:srgbClr val="0070C0"/>
                </a:solidFill>
              </a:rPr>
              <a:t>[</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\s(18\d\d)</a:t>
            </a:r>
            <a:r>
              <a:rPr lang="en-US" sz="1600" dirty="0" smtClean="0">
                <a:solidFill>
                  <a:srgbClr val="0070C0"/>
                </a:solidFill>
              </a:rPr>
              <a:t>\sd.\s(18\d\d)\.$</a:t>
            </a:r>
            <a:endParaRPr lang="pl-PL" sz="1600" dirty="0">
              <a:solidFill>
                <a:srgbClr val="0070C0"/>
              </a:solidFill>
            </a:endParaRPr>
          </a:p>
        </p:txBody>
      </p:sp>
      <p:sp>
        <p:nvSpPr>
          <p:cNvPr id="21" name="TextBox 20"/>
          <p:cNvSpPr txBox="1"/>
          <p:nvPr/>
        </p:nvSpPr>
        <p:spPr>
          <a:xfrm>
            <a:off x="1676400" y="990600"/>
            <a:ext cx="5828903" cy="523220"/>
          </a:xfrm>
          <a:prstGeom prst="rect">
            <a:avLst/>
          </a:prstGeom>
          <a:noFill/>
        </p:spPr>
        <p:txBody>
          <a:bodyPr wrap="none" rtlCol="0">
            <a:spAutoFit/>
          </a:bodyPr>
          <a:lstStyle/>
          <a:p>
            <a:r>
              <a:rPr lang="en-US" sz="2800" dirty="0" smtClean="0"/>
              <a:t>Conflate symbols and induce grammar</a:t>
            </a:r>
            <a:endParaRPr lang="en-US" sz="2800" dirty="0"/>
          </a:p>
        </p:txBody>
      </p:sp>
    </p:spTree>
    <p:extLst>
      <p:ext uri="{BB962C8B-B14F-4D97-AF65-F5344CB8AC3E}">
        <p14:creationId xmlns:p14="http://schemas.microsoft.com/office/powerpoint/2010/main" xmlns="" val="192813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43</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38600" y="2000250"/>
            <a:ext cx="7620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Documents and Settings\David W. Embley\My Documents\WoK\ER13.keynote\Keynote\Presentation\Child.MaryEly.PNG"/>
          <p:cNvPicPr>
            <a:picLocks noChangeAspect="1" noChangeArrowheads="1"/>
          </p:cNvPicPr>
          <p:nvPr/>
        </p:nvPicPr>
        <p:blipFill>
          <a:blip r:embed="rId3" cstate="print"/>
          <a:srcRect/>
          <a:stretch>
            <a:fillRect/>
          </a:stretch>
        </p:blipFill>
        <p:spPr bwMode="auto">
          <a:xfrm>
            <a:off x="457200" y="2057400"/>
            <a:ext cx="3524250" cy="2905125"/>
          </a:xfrm>
          <a:prstGeom prst="rect">
            <a:avLst/>
          </a:prstGeom>
          <a:noFill/>
        </p:spPr>
      </p:pic>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44</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91066" y="2300053"/>
            <a:ext cx="762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67400" y="2133600"/>
            <a:ext cx="728272"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0" y="1828800"/>
            <a:ext cx="18288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1" y="2133600"/>
            <a:ext cx="647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2133600"/>
            <a:ext cx="1524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4200" y="2133600"/>
            <a:ext cx="4572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C:\Documents and Settings\David W. Embley\My Documents\WoK\ER13.keynote\Keynote\Presentation\Child.GerardLathrop.PNG"/>
          <p:cNvPicPr>
            <a:picLocks noChangeAspect="1" noChangeArrowheads="1"/>
          </p:cNvPicPr>
          <p:nvPr/>
        </p:nvPicPr>
        <p:blipFill>
          <a:blip r:embed="rId3" cstate="print"/>
          <a:srcRect/>
          <a:stretch>
            <a:fillRect/>
          </a:stretch>
        </p:blipFill>
        <p:spPr bwMode="auto">
          <a:xfrm>
            <a:off x="482263" y="2088161"/>
            <a:ext cx="3457575" cy="2876550"/>
          </a:xfrm>
          <a:prstGeom prst="rect">
            <a:avLst/>
          </a:prstGeom>
          <a:noFill/>
        </p:spPr>
      </p:pic>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embley\Documents\ER13.keynote\Keynote\Presentation\ChildRecor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3281" y="2489844"/>
            <a:ext cx="3945340" cy="253777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C:\Documents and Settings\David W. Embley\My Documents\WoK\ER13.keynote\Keynote\Presentation\Child.GerardLathrop.PNG"/>
          <p:cNvPicPr>
            <a:picLocks noChangeAspect="1" noChangeArrowheads="1"/>
          </p:cNvPicPr>
          <p:nvPr/>
        </p:nvPicPr>
        <p:blipFill>
          <a:blip r:embed="rId4" cstate="print"/>
          <a:srcRect/>
          <a:stretch>
            <a:fillRect/>
          </a:stretch>
        </p:blipFill>
        <p:spPr bwMode="auto">
          <a:xfrm>
            <a:off x="482263" y="2088161"/>
            <a:ext cx="3457575" cy="2876550"/>
          </a:xfrm>
          <a:prstGeom prst="rect">
            <a:avLst/>
          </a:prstGeom>
          <a:noFill/>
        </p:spPr>
      </p:pic>
      <p:sp>
        <p:nvSpPr>
          <p:cNvPr id="2" name="Title 1"/>
          <p:cNvSpPr>
            <a:spLocks noGrp="1"/>
          </p:cNvSpPr>
          <p:nvPr>
            <p:ph type="title"/>
          </p:nvPr>
        </p:nvSpPr>
        <p:spPr>
          <a:xfrm>
            <a:off x="0" y="381000"/>
            <a:ext cx="9144000" cy="1143000"/>
          </a:xfrm>
        </p:spPr>
        <p:txBody>
          <a:bodyPr>
            <a:normAutofit/>
          </a:bodyPr>
          <a:lstStyle/>
          <a:p>
            <a:r>
              <a:rPr lang="en-US" dirty="0" smtClean="0"/>
              <a:t>Conceptual Modeling—the Backbone</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45</a:t>
            </a:fld>
            <a:endParaRPr lang="en-US"/>
          </a:p>
        </p:txBody>
      </p:sp>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embley\Documents\ER13.keynote\Keynote\Presentation\ChildRecor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3281" y="2489844"/>
            <a:ext cx="3945340" cy="253777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C:\Documents and Settings\David W. Embley\My Documents\WoK\ER13.keynote\Keynote\Presentation\Child.GerardLathrop.PNG"/>
          <p:cNvPicPr>
            <a:picLocks noChangeAspect="1" noChangeArrowheads="1"/>
          </p:cNvPicPr>
          <p:nvPr/>
        </p:nvPicPr>
        <p:blipFill>
          <a:blip r:embed="rId4" cstate="print"/>
          <a:srcRect/>
          <a:stretch>
            <a:fillRect/>
          </a:stretch>
        </p:blipFill>
        <p:spPr bwMode="auto">
          <a:xfrm>
            <a:off x="482263" y="2088161"/>
            <a:ext cx="3457575" cy="2876550"/>
          </a:xfrm>
          <a:prstGeom prst="rect">
            <a:avLst/>
          </a:prstGeom>
          <a:noFill/>
        </p:spPr>
      </p:pic>
      <p:sp>
        <p:nvSpPr>
          <p:cNvPr id="2" name="Title 1"/>
          <p:cNvSpPr>
            <a:spLocks noGrp="1"/>
          </p:cNvSpPr>
          <p:nvPr>
            <p:ph type="title"/>
          </p:nvPr>
        </p:nvSpPr>
        <p:spPr>
          <a:xfrm>
            <a:off x="0" y="381000"/>
            <a:ext cx="9144000" cy="1143000"/>
          </a:xfrm>
        </p:spPr>
        <p:txBody>
          <a:bodyPr>
            <a:normAutofit/>
          </a:bodyPr>
          <a:lstStyle/>
          <a:p>
            <a:r>
              <a:rPr lang="en-US" dirty="0" smtClean="0"/>
              <a:t>Conceptual Modeling—the Backbone</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46</a:t>
            </a:fld>
            <a:endParaRPr lang="en-US"/>
          </a:p>
        </p:txBody>
      </p:sp>
      <p:sp>
        <p:nvSpPr>
          <p:cNvPr id="14" name="TextBox 13"/>
          <p:cNvSpPr txBox="1"/>
          <p:nvPr/>
        </p:nvSpPr>
        <p:spPr>
          <a:xfrm>
            <a:off x="1752600" y="5791200"/>
            <a:ext cx="5607625" cy="369332"/>
          </a:xfrm>
          <a:prstGeom prst="rect">
            <a:avLst/>
          </a:prstGeom>
          <a:noFill/>
        </p:spPr>
        <p:txBody>
          <a:bodyPr wrap="none" rtlCol="0">
            <a:spAutoFit/>
          </a:bodyPr>
          <a:lstStyle/>
          <a:p>
            <a:r>
              <a:rPr lang="en-US" dirty="0" smtClean="0">
                <a:solidFill>
                  <a:srgbClr val="FF0000"/>
                </a:solidFill>
              </a:rPr>
              <a:t>(\d)\.\s([A-Z][a-z]{3,7})\s([A-Z][a-z]{4,9}),\</a:t>
            </a:r>
            <a:r>
              <a:rPr lang="en-US" dirty="0" err="1" smtClean="0">
                <a:solidFill>
                  <a:srgbClr val="FF0000"/>
                </a:solidFill>
              </a:rPr>
              <a:t>sb</a:t>
            </a:r>
            <a:r>
              <a:rPr lang="en-US" dirty="0" smtClean="0">
                <a:solidFill>
                  <a:srgbClr val="FF0000"/>
                </a:solidFill>
              </a:rPr>
              <a:t>\.\s([i1]8\d\d)</a:t>
            </a:r>
            <a:endParaRPr lang="en-US" dirty="0">
              <a:solidFill>
                <a:srgbClr val="FF0000"/>
              </a:solidFill>
            </a:endParaRPr>
          </a:p>
        </p:txBody>
      </p:sp>
      <p:cxnSp>
        <p:nvCxnSpPr>
          <p:cNvPr id="34" name="Straight Connector 33"/>
          <p:cNvCxnSpPr/>
          <p:nvPr/>
        </p:nvCxnSpPr>
        <p:spPr>
          <a:xfrm flipH="1">
            <a:off x="6705600" y="3886200"/>
            <a:ext cx="12954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4419600"/>
            <a:ext cx="449580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mbley\Documents\ER13.keynote\Keynote\Presentation\ChildRecor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3281" y="2489844"/>
            <a:ext cx="3945340" cy="253777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C:\Documents and Settings\David W. Embley\My Documents\WoK\ER13.keynote\Keynote\Presentation\Child.GerardLathrop.PNG"/>
          <p:cNvPicPr>
            <a:picLocks noChangeAspect="1" noChangeArrowheads="1"/>
          </p:cNvPicPr>
          <p:nvPr/>
        </p:nvPicPr>
        <p:blipFill>
          <a:blip r:embed="rId4" cstate="print"/>
          <a:srcRect/>
          <a:stretch>
            <a:fillRect/>
          </a:stretch>
        </p:blipFill>
        <p:spPr bwMode="auto">
          <a:xfrm>
            <a:off x="482263" y="2088161"/>
            <a:ext cx="3457575" cy="2876550"/>
          </a:xfrm>
          <a:prstGeom prst="rect">
            <a:avLst/>
          </a:prstGeom>
          <a:noFill/>
        </p:spPr>
      </p:pic>
      <p:sp>
        <p:nvSpPr>
          <p:cNvPr id="2" name="Title 1"/>
          <p:cNvSpPr>
            <a:spLocks noGrp="1"/>
          </p:cNvSpPr>
          <p:nvPr>
            <p:ph type="title"/>
          </p:nvPr>
        </p:nvSpPr>
        <p:spPr>
          <a:xfrm>
            <a:off x="0" y="381000"/>
            <a:ext cx="9144000" cy="1143000"/>
          </a:xfrm>
        </p:spPr>
        <p:txBody>
          <a:bodyPr>
            <a:normAutofit/>
          </a:bodyPr>
          <a:lstStyle/>
          <a:p>
            <a:r>
              <a:rPr lang="en-US" dirty="0" smtClean="0"/>
              <a:t>Conceptual Modeling—the Backbone</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47</a:t>
            </a:fld>
            <a:endParaRPr lang="en-US"/>
          </a:p>
        </p:txBody>
      </p:sp>
      <p:sp>
        <p:nvSpPr>
          <p:cNvPr id="14" name="TextBox 13"/>
          <p:cNvSpPr txBox="1"/>
          <p:nvPr/>
        </p:nvSpPr>
        <p:spPr>
          <a:xfrm>
            <a:off x="1752600" y="5791200"/>
            <a:ext cx="5607625" cy="369332"/>
          </a:xfrm>
          <a:prstGeom prst="rect">
            <a:avLst/>
          </a:prstGeom>
          <a:noFill/>
        </p:spPr>
        <p:txBody>
          <a:bodyPr wrap="none" rtlCol="0">
            <a:spAutoFit/>
          </a:bodyPr>
          <a:lstStyle/>
          <a:p>
            <a:r>
              <a:rPr lang="en-US" dirty="0" smtClean="0">
                <a:solidFill>
                  <a:srgbClr val="FF0000"/>
                </a:solidFill>
              </a:rPr>
              <a:t>(\d)\.\s([A-Z][a-z]{3,7})\s([A-Z][a-z]{4,9}),\</a:t>
            </a:r>
            <a:r>
              <a:rPr lang="en-US" dirty="0" err="1" smtClean="0">
                <a:solidFill>
                  <a:srgbClr val="FF0000"/>
                </a:solidFill>
              </a:rPr>
              <a:t>sb</a:t>
            </a:r>
            <a:r>
              <a:rPr lang="en-US" dirty="0" smtClean="0">
                <a:solidFill>
                  <a:srgbClr val="FF0000"/>
                </a:solidFill>
              </a:rPr>
              <a:t>\.\s([i1]8\d\d)</a:t>
            </a:r>
            <a:endParaRPr lang="en-US" dirty="0">
              <a:solidFill>
                <a:srgbClr val="FF0000"/>
              </a:solidFill>
            </a:endParaRPr>
          </a:p>
        </p:txBody>
      </p:sp>
      <p:cxnSp>
        <p:nvCxnSpPr>
          <p:cNvPr id="18" name="Straight Connector 17"/>
          <p:cNvCxnSpPr/>
          <p:nvPr/>
        </p:nvCxnSpPr>
        <p:spPr>
          <a:xfrm flipH="1">
            <a:off x="2136098" y="2960557"/>
            <a:ext cx="4062335" cy="28481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896256" y="2908092"/>
            <a:ext cx="239842" cy="2893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37875" y="3889948"/>
            <a:ext cx="1858781" cy="19487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56807" y="3605134"/>
            <a:ext cx="2181068" cy="22185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48200" y="3886200"/>
            <a:ext cx="5334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3962400"/>
            <a:ext cx="36576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705600" y="3886200"/>
            <a:ext cx="12954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4419600"/>
            <a:ext cx="449580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52400" y="1600200"/>
            <a:ext cx="4800602" cy="2776625"/>
            <a:chOff x="152400" y="1600200"/>
            <a:chExt cx="4800602" cy="2776625"/>
          </a:xfrm>
        </p:grpSpPr>
        <p:pic>
          <p:nvPicPr>
            <p:cNvPr id="8" name="Picture 2" descr="C:\Users\Joseph\Documents\MastersThesis\thesisImages\elyPage419Excerp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600200"/>
              <a:ext cx="4800602" cy="277662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cxnSp>
          <p:nvCxnSpPr>
            <p:cNvPr id="12" name="Elbow Connector 11"/>
            <p:cNvCxnSpPr/>
            <p:nvPr/>
          </p:nvCxnSpPr>
          <p:spPr>
            <a:xfrm rot="10800000" flipV="1">
              <a:off x="228600" y="1600200"/>
              <a:ext cx="4648200" cy="152400"/>
            </a:xfrm>
            <a:prstGeom prst="bentConnector3">
              <a:avLst>
                <a:gd name="adj1" fmla="val 8257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flipV="1">
              <a:off x="228600" y="1981200"/>
              <a:ext cx="4648200" cy="152400"/>
            </a:xfrm>
            <a:prstGeom prst="bentConnector3">
              <a:avLst>
                <a:gd name="adj1" fmla="val 3903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228600" y="2895600"/>
              <a:ext cx="4648200" cy="152400"/>
            </a:xfrm>
            <a:prstGeom prst="bentConnector3">
              <a:avLst>
                <a:gd name="adj1" fmla="val 82572"/>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228600" y="3429000"/>
              <a:ext cx="4648200" cy="152400"/>
            </a:xfrm>
            <a:prstGeom prst="bentConnector3">
              <a:avLst>
                <a:gd name="adj1" fmla="val 60481"/>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381000"/>
            <a:ext cx="9144000" cy="1143000"/>
          </a:xfrm>
        </p:spPr>
        <p:txBody>
          <a:bodyPr>
            <a:normAutofit/>
          </a:bodyPr>
          <a:lstStyle/>
          <a:p>
            <a:r>
              <a:rPr lang="en-US" dirty="0" smtClean="0"/>
              <a:t>Conceptual Modeling—the Backbone</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48</a:t>
            </a:fld>
            <a:endParaRPr lang="en-US"/>
          </a:p>
        </p:txBody>
      </p:sp>
      <p:pic>
        <p:nvPicPr>
          <p:cNvPr id="131074" name="Picture 2" descr="C:\Documents and Settings\David W. Embley\My Documents\WoK\ER13.keynote\Keynote\Presentation\ElyParentsOfFamily.PNG"/>
          <p:cNvPicPr>
            <a:picLocks noChangeAspect="1" noChangeArrowheads="1"/>
          </p:cNvPicPr>
          <p:nvPr/>
        </p:nvPicPr>
        <p:blipFill>
          <a:blip r:embed="rId4" cstate="print"/>
          <a:srcRect/>
          <a:stretch>
            <a:fillRect/>
          </a:stretch>
        </p:blipFill>
        <p:spPr bwMode="auto">
          <a:xfrm>
            <a:off x="2819400" y="1905000"/>
            <a:ext cx="3295650" cy="4221970"/>
          </a:xfrm>
          <a:prstGeom prst="rect">
            <a:avLst/>
          </a:prstGeom>
          <a:noFill/>
          <a:ln>
            <a:solidFill>
              <a:schemeClr val="tx1"/>
            </a:solidFill>
          </a:ln>
        </p:spPr>
      </p:pic>
      <p:pic>
        <p:nvPicPr>
          <p:cNvPr id="9" name="Picture 3" descr="C:\Users\Joseph\Documents\MastersThesis\thesisImages\ExtractedPers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0" y="3581400"/>
            <a:ext cx="4074155" cy="2819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5445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Ontologies</a:t>
            </a:r>
            <a:endParaRPr lang="en-US" dirty="0"/>
          </a:p>
        </p:txBody>
      </p:sp>
      <p:sp>
        <p:nvSpPr>
          <p:cNvPr id="4" name="Slide Number Placeholder 3"/>
          <p:cNvSpPr>
            <a:spLocks noGrp="1"/>
          </p:cNvSpPr>
          <p:nvPr>
            <p:ph type="sldNum" sz="quarter" idx="12"/>
          </p:nvPr>
        </p:nvSpPr>
        <p:spPr/>
        <p:txBody>
          <a:bodyPr/>
          <a:lstStyle/>
          <a:p>
            <a:fld id="{A59C8B25-36EF-4F12-8F15-0B5709D34B8A}" type="slidenum">
              <a:rPr lang="en-US" smtClean="0"/>
              <a:pPr/>
              <a:t>49</a:t>
            </a:fld>
            <a:endParaRPr lang="en-US"/>
          </a:p>
        </p:txBody>
      </p:sp>
      <p:grpSp>
        <p:nvGrpSpPr>
          <p:cNvPr id="8" name="Group 7"/>
          <p:cNvGrpSpPr/>
          <p:nvPr/>
        </p:nvGrpSpPr>
        <p:grpSpPr>
          <a:xfrm>
            <a:off x="182631" y="2628899"/>
            <a:ext cx="8839202" cy="2852825"/>
            <a:chOff x="152400" y="3810000"/>
            <a:chExt cx="8839202" cy="2852825"/>
          </a:xfrm>
        </p:grpSpPr>
        <p:pic>
          <p:nvPicPr>
            <p:cNvPr id="3074" name="Picture 2" descr="C:\Users\Joseph\Documents\MastersThesis\thesisImages\elyPage419Excerp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Joseph\Documents\MastersThesis\thesisImages\ExtractedPers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extBox 8"/>
          <p:cNvSpPr txBox="1"/>
          <p:nvPr/>
        </p:nvSpPr>
        <p:spPr>
          <a:xfrm>
            <a:off x="1361569" y="1226243"/>
            <a:ext cx="6481326" cy="523220"/>
          </a:xfrm>
          <a:prstGeom prst="rect">
            <a:avLst/>
          </a:prstGeom>
          <a:noFill/>
        </p:spPr>
        <p:txBody>
          <a:bodyPr wrap="none" rtlCol="0">
            <a:spAutoFit/>
          </a:bodyPr>
          <a:lstStyle/>
          <a:p>
            <a:pPr algn="ctr"/>
            <a:r>
              <a:rPr lang="en-US" sz="2800" dirty="0" smtClean="0"/>
              <a:t>Linguistically Grounded Conceptual Models</a:t>
            </a:r>
            <a:endParaRPr lang="en-US" sz="2800" dirty="0"/>
          </a:p>
        </p:txBody>
      </p:sp>
      <p:sp>
        <p:nvSpPr>
          <p:cNvPr id="6" name="Footer Placeholder 5"/>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p14="http://schemas.microsoft.com/office/powerpoint/2010/main" xmlns="" val="192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Kilobyte (10</a:t>
            </a:r>
            <a:r>
              <a:rPr lang="en-US" baseline="30000" dirty="0" smtClean="0"/>
              <a:t>3</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a:t>
            </a:fld>
            <a:endParaRPr lang="en-US"/>
          </a:p>
        </p:txBody>
      </p:sp>
      <p:sp>
        <p:nvSpPr>
          <p:cNvPr id="5" name="TextBox 4"/>
          <p:cNvSpPr txBox="1"/>
          <p:nvPr/>
        </p:nvSpPr>
        <p:spPr>
          <a:xfrm>
            <a:off x="3093542" y="1143000"/>
            <a:ext cx="2987742" cy="523220"/>
          </a:xfrm>
          <a:prstGeom prst="rect">
            <a:avLst/>
          </a:prstGeom>
          <a:noFill/>
        </p:spPr>
        <p:txBody>
          <a:bodyPr wrap="none" rtlCol="0">
            <a:spAutoFit/>
          </a:bodyPr>
          <a:lstStyle/>
          <a:p>
            <a:pPr algn="ctr"/>
            <a:r>
              <a:rPr lang="en-US" sz="2800" dirty="0" smtClean="0"/>
              <a:t>A paragraph of text</a:t>
            </a:r>
            <a:endParaRPr lang="en-US" sz="2800" dirty="0"/>
          </a:p>
        </p:txBody>
      </p:sp>
      <p:pic>
        <p:nvPicPr>
          <p:cNvPr id="2050" name="Picture 2" descr="C:\Users\Dave\Documents\ER13.keynote\Keynote\Presentation\kiloGuttenburgBible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818620"/>
            <a:ext cx="3840827" cy="4395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962400" y="3810000"/>
            <a:ext cx="15240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9745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88712" y="6324600"/>
            <a:ext cx="2133600" cy="365125"/>
          </a:xfrm>
        </p:spPr>
        <p:txBody>
          <a:bodyPr/>
          <a:lstStyle/>
          <a:p>
            <a:fld id="{A59C8B25-36EF-4F12-8F15-0B5709D34B8A}" type="slidenum">
              <a:rPr lang="en-US" smtClean="0"/>
              <a:pPr/>
              <a:t>50</a:t>
            </a:fld>
            <a:endParaRPr lang="en-US"/>
          </a:p>
        </p:txBody>
      </p:sp>
      <p:grpSp>
        <p:nvGrpSpPr>
          <p:cNvPr id="6" name="Group 5"/>
          <p:cNvGrpSpPr/>
          <p:nvPr/>
        </p:nvGrpSpPr>
        <p:grpSpPr>
          <a:xfrm>
            <a:off x="149811" y="3223942"/>
            <a:ext cx="8839202" cy="2852825"/>
            <a:chOff x="152400" y="3810000"/>
            <a:chExt cx="8839202" cy="2852825"/>
          </a:xfrm>
        </p:grpSpPr>
        <p:pic>
          <p:nvPicPr>
            <p:cNvPr id="7"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Rectangle 9"/>
          <p:cNvSpPr/>
          <p:nvPr/>
        </p:nvSpPr>
        <p:spPr>
          <a:xfrm>
            <a:off x="2435811" y="1636660"/>
            <a:ext cx="5867400" cy="1815882"/>
          </a:xfrm>
          <a:prstGeom prst="rect">
            <a:avLst/>
          </a:prstGeom>
        </p:spPr>
        <p:txBody>
          <a:bodyPr wrap="square">
            <a:spAutoFit/>
          </a:bodyPr>
          <a:lstStyle/>
          <a:p>
            <a:r>
              <a:rPr lang="en-US" sz="1600" dirty="0" err="1" smtClean="0">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external </a:t>
            </a:r>
            <a:r>
              <a:rPr lang="en-US" sz="1600" b="1" dirty="0">
                <a:latin typeface="Times New Roman" pitchFamily="18" charset="0"/>
                <a:cs typeface="Times New Roman" pitchFamily="18" charset="0"/>
              </a:rPr>
              <a:t>representation:</a:t>
            </a:r>
            <a:r>
              <a:rPr lang="en-US" sz="1600" dirty="0">
                <a:latin typeface="Times New Roman" pitchFamily="18" charset="0"/>
                <a:cs typeface="Times New Roman" pitchFamily="18" charset="0"/>
              </a:rPr>
              <a:t> \b[1][6-9]\d\d\b</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left context:</a:t>
            </a:r>
            <a:r>
              <a:rPr lang="en-US" sz="1600" dirty="0">
                <a:latin typeface="Times New Roman" pitchFamily="18" charset="0"/>
                <a:cs typeface="Times New Roman" pitchFamily="18" charset="0"/>
              </a:rPr>
              <a:t> b</a:t>
            </a:r>
            <a:r>
              <a:rPr lang="en-US" sz="1600" dirty="0" smtClean="0">
                <a:latin typeface="Times New Roman" pitchFamily="18" charset="0"/>
                <a:cs typeface="Times New Roman" pitchFamily="18" charset="0"/>
              </a:rPr>
              <a:t>\.\s</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right context:</a:t>
            </a:r>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        …</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2054" name="Picture 6" descr="C:\Users\Joseph\Documents\MastersThesis\thesisImages\highlightedBirthdate.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811" y="3223942"/>
            <a:ext cx="4038600" cy="27941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64" name="Group 2063"/>
          <p:cNvGrpSpPr/>
          <p:nvPr/>
        </p:nvGrpSpPr>
        <p:grpSpPr>
          <a:xfrm>
            <a:off x="1064599" y="3495317"/>
            <a:ext cx="7010012" cy="2489301"/>
            <a:chOff x="1067188" y="4081375"/>
            <a:chExt cx="7010012" cy="2489301"/>
          </a:xfrm>
        </p:grpSpPr>
        <p:cxnSp>
          <p:nvCxnSpPr>
            <p:cNvPr id="46" name="Straight Connector 45"/>
            <p:cNvCxnSpPr/>
            <p:nvPr/>
          </p:nvCxnSpPr>
          <p:spPr>
            <a:xfrm flipH="1">
              <a:off x="1067188" y="4081375"/>
              <a:ext cx="3200012"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067188" y="4233775"/>
              <a:ext cx="5181212" cy="109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067188" y="4233775"/>
              <a:ext cx="7010012" cy="1040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67188" y="4233775"/>
              <a:ext cx="5867012" cy="1333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2" name="Picture 4" descr="C:\Users\Joseph\Documents\MastersThesis\thesisImages\recognizedBirthdates.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8411" y="3300142"/>
            <a:ext cx="4800602" cy="2776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p14="http://schemas.microsoft.com/office/powerpoint/2010/main" xmlns="" val="1869589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7947"/>
            <a:ext cx="8229600" cy="1143000"/>
          </a:xfrm>
        </p:spPr>
        <p:txBody>
          <a:bodyPr>
            <a:normAutofit/>
          </a:bodyPr>
          <a:lstStyle/>
          <a:p>
            <a:r>
              <a:rPr lang="en-US" dirty="0" smtClean="0">
                <a:solidFill>
                  <a:schemeClr val="tx1"/>
                </a:solidFill>
              </a:rPr>
              <a:t>Non-lexical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91301" y="6324600"/>
            <a:ext cx="2133600" cy="365125"/>
          </a:xfrm>
        </p:spPr>
        <p:txBody>
          <a:bodyPr/>
          <a:lstStyle/>
          <a:p>
            <a:fld id="{A59C8B25-36EF-4F12-8F15-0B5709D34B8A}" type="slidenum">
              <a:rPr lang="en-US" smtClean="0"/>
              <a:pPr/>
              <a:t>51</a:t>
            </a:fld>
            <a:endParaRPr lang="en-US"/>
          </a:p>
        </p:txBody>
      </p:sp>
      <p:sp>
        <p:nvSpPr>
          <p:cNvPr id="4" name="Rectangle 3"/>
          <p:cNvSpPr/>
          <p:nvPr/>
        </p:nvSpPr>
        <p:spPr>
          <a:xfrm>
            <a:off x="2819400" y="1643509"/>
            <a:ext cx="3352800" cy="830997"/>
          </a:xfrm>
          <a:prstGeom prst="rect">
            <a:avLst/>
          </a:prstGeom>
        </p:spPr>
        <p:txBody>
          <a:bodyPr wrap="square">
            <a:spAutoFit/>
          </a:bodyPr>
          <a:lstStyle/>
          <a:p>
            <a:r>
              <a:rPr lang="en-US" sz="1600" dirty="0">
                <a:latin typeface="Times New Roman" pitchFamily="18" charset="0"/>
                <a:cs typeface="Times New Roman" pitchFamily="18" charset="0"/>
              </a:rPr>
              <a:t>Person</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object existence rule:</a:t>
            </a:r>
            <a:r>
              <a:rPr lang="en-US" sz="1600" dirty="0">
                <a:latin typeface="Times New Roman" pitchFamily="18" charset="0"/>
                <a:cs typeface="Times New Roman" pitchFamily="18" charset="0"/>
              </a:rPr>
              <a:t> {Name}</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nvGrpSpPr>
          <p:cNvPr id="5" name="Group 4"/>
          <p:cNvGrpSpPr/>
          <p:nvPr/>
        </p:nvGrpSpPr>
        <p:grpSpPr>
          <a:xfrm>
            <a:off x="152400" y="3236506"/>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Group 12"/>
          <p:cNvGrpSpPr/>
          <p:nvPr/>
        </p:nvGrpSpPr>
        <p:grpSpPr>
          <a:xfrm>
            <a:off x="685800" y="3507881"/>
            <a:ext cx="5410200" cy="2489301"/>
            <a:chOff x="685800" y="4081375"/>
            <a:chExt cx="5410200" cy="2489301"/>
          </a:xfrm>
        </p:grpSpPr>
        <p:cxnSp>
          <p:nvCxnSpPr>
            <p:cNvPr id="14" name="Straight Connector 13"/>
            <p:cNvCxnSpPr/>
            <p:nvPr/>
          </p:nvCxnSpPr>
          <p:spPr>
            <a:xfrm flipH="1">
              <a:off x="685800" y="40813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5800" y="4081375"/>
              <a:ext cx="54102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5800" y="4819547"/>
              <a:ext cx="4267200" cy="10002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85800" y="4919575"/>
              <a:ext cx="4267200" cy="109625"/>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85800" y="4919575"/>
              <a:ext cx="41148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5800" y="4919575"/>
              <a:ext cx="51816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85800" y="49195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Joseph\Documents\MastersThesis\thesisImages\highlightedPerson.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236506"/>
            <a:ext cx="4038600" cy="279410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p:cNvSpPr/>
          <p:nvPr/>
        </p:nvSpPr>
        <p:spPr>
          <a:xfrm>
            <a:off x="1828800" y="2159288"/>
            <a:ext cx="5867400" cy="830997"/>
          </a:xfrm>
          <a:prstGeom prst="rect">
            <a:avLst/>
          </a:prstGeom>
        </p:spPr>
        <p:txBody>
          <a:bodyPr wrap="square">
            <a:spAutoFit/>
          </a:bodyPr>
          <a:lstStyle/>
          <a:p>
            <a:r>
              <a:rPr lang="en-US" sz="1600" dirty="0">
                <a:solidFill>
                  <a:schemeClr val="accent3"/>
                </a:solidFill>
                <a:latin typeface="Times New Roman" pitchFamily="18" charset="0"/>
                <a:cs typeface="Times New Roman" pitchFamily="18" charset="0"/>
              </a:rPr>
              <a:t>Name</a:t>
            </a:r>
          </a:p>
          <a:p>
            <a:r>
              <a:rPr lang="en-US" sz="1600" dirty="0">
                <a:solidFill>
                  <a:schemeClr val="accent3"/>
                </a:solidFill>
                <a:latin typeface="Times New Roman" pitchFamily="18" charset="0"/>
                <a:cs typeface="Times New Roman" pitchFamily="18" charset="0"/>
              </a:rPr>
              <a:t>        </a:t>
            </a:r>
            <a:r>
              <a:rPr lang="en-US" sz="1600" b="1" dirty="0">
                <a:solidFill>
                  <a:schemeClr val="accent3"/>
                </a:solidFill>
                <a:latin typeface="Times New Roman" pitchFamily="18" charset="0"/>
                <a:cs typeface="Times New Roman" pitchFamily="18" charset="0"/>
              </a:rPr>
              <a:t>external representation:</a:t>
            </a:r>
            <a:r>
              <a:rPr lang="en-US" sz="1600" dirty="0">
                <a:solidFill>
                  <a:schemeClr val="accent3"/>
                </a:solidFill>
                <a:latin typeface="Times New Roman" pitchFamily="18" charset="0"/>
                <a:cs typeface="Times New Roman" pitchFamily="18" charset="0"/>
              </a:rPr>
              <a:t> \b{</a:t>
            </a:r>
            <a:r>
              <a:rPr lang="en-US" sz="1600" dirty="0" err="1">
                <a:solidFill>
                  <a:schemeClr val="accent3"/>
                </a:solidFill>
                <a:latin typeface="Times New Roman" pitchFamily="18" charset="0"/>
                <a:cs typeface="Times New Roman" pitchFamily="18" charset="0"/>
              </a:rPr>
              <a:t>FirstName</a:t>
            </a:r>
            <a:r>
              <a:rPr lang="en-US" sz="1600" dirty="0">
                <a:solidFill>
                  <a:schemeClr val="accent3"/>
                </a:solidFill>
                <a:latin typeface="Times New Roman" pitchFamily="18" charset="0"/>
                <a:cs typeface="Times New Roman" pitchFamily="18" charset="0"/>
              </a:rPr>
              <a:t>}\s{</a:t>
            </a:r>
            <a:r>
              <a:rPr lang="en-US" sz="1600" dirty="0" err="1">
                <a:solidFill>
                  <a:schemeClr val="accent3"/>
                </a:solidFill>
                <a:latin typeface="Times New Roman" pitchFamily="18" charset="0"/>
                <a:cs typeface="Times New Roman" pitchFamily="18" charset="0"/>
              </a:rPr>
              <a:t>LastName</a:t>
            </a:r>
            <a:r>
              <a:rPr lang="en-US" sz="1600" dirty="0">
                <a:solidFill>
                  <a:schemeClr val="accent3"/>
                </a:solidFill>
                <a:latin typeface="Times New Roman" pitchFamily="18" charset="0"/>
                <a:cs typeface="Times New Roman" pitchFamily="18" charset="0"/>
              </a:rPr>
              <a:t>}\</a:t>
            </a:r>
            <a:r>
              <a:rPr lang="en-US" sz="1600" dirty="0" smtClean="0">
                <a:solidFill>
                  <a:schemeClr val="accent3"/>
                </a:solidFill>
                <a:latin typeface="Times New Roman" pitchFamily="18" charset="0"/>
                <a:cs typeface="Times New Roman" pitchFamily="18" charset="0"/>
              </a:rPr>
              <a:t>b</a:t>
            </a:r>
          </a:p>
          <a:p>
            <a:r>
              <a:rPr lang="en-US" sz="1600" dirty="0" smtClean="0">
                <a:solidFill>
                  <a:schemeClr val="accent3"/>
                </a:solidFill>
                <a:latin typeface="Times New Roman" pitchFamily="18" charset="0"/>
                <a:cs typeface="Times New Roman" pitchFamily="18" charset="0"/>
              </a:rPr>
              <a:t>        …</a:t>
            </a:r>
            <a:endParaRPr lang="en-US" sz="1600" dirty="0">
              <a:solidFill>
                <a:schemeClr val="accent3"/>
              </a:solidFill>
              <a:latin typeface="Times New Roman" pitchFamily="18" charset="0"/>
              <a:cs typeface="Times New Roman" pitchFamily="18" charset="0"/>
            </a:endParaRPr>
          </a:p>
        </p:txBody>
      </p:sp>
      <p:pic>
        <p:nvPicPr>
          <p:cNvPr id="11" name="Picture 3" descr="C:\Users\Joseph\Documents\MastersThesis\thesisImages\recognizedNames.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3312706"/>
            <a:ext cx="4800602" cy="27766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p14="http://schemas.microsoft.com/office/powerpoint/2010/main" xmlns="" val="4196863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3226365"/>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050" name="Picture 2" descr="C:\Users\Joseph\Documents\MastersThesis\thesisImages\recognizedPersonBirthdate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3302565"/>
            <a:ext cx="4762502" cy="27766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457200" y="350838"/>
            <a:ext cx="8229600" cy="1143000"/>
          </a:xfrm>
        </p:spPr>
        <p:txBody>
          <a:bodyPr/>
          <a:lstStyle/>
          <a:p>
            <a:r>
              <a:rPr lang="en-US" dirty="0" smtClean="0">
                <a:solidFill>
                  <a:schemeClr val="tx1"/>
                </a:solidFill>
              </a:rPr>
              <a:t>Relationship-Set Recognizers</a:t>
            </a:r>
            <a:endParaRPr lang="en-US" dirty="0">
              <a:solidFill>
                <a:schemeClr val="tx1"/>
              </a:solidFill>
            </a:endParaRPr>
          </a:p>
        </p:txBody>
      </p:sp>
      <p:sp>
        <p:nvSpPr>
          <p:cNvPr id="2" name="Slide Number Placeholder 1"/>
          <p:cNvSpPr>
            <a:spLocks noGrp="1"/>
          </p:cNvSpPr>
          <p:nvPr>
            <p:ph type="sldNum" sz="quarter" idx="12"/>
          </p:nvPr>
        </p:nvSpPr>
        <p:spPr>
          <a:xfrm>
            <a:off x="6572251" y="6324600"/>
            <a:ext cx="2133600" cy="365125"/>
          </a:xfrm>
        </p:spPr>
        <p:txBody>
          <a:bodyPr/>
          <a:lstStyle/>
          <a:p>
            <a:fld id="{A59C8B25-36EF-4F12-8F15-0B5709D34B8A}" type="slidenum">
              <a:rPr lang="en-US" smtClean="0"/>
              <a:pPr/>
              <a:t>52</a:t>
            </a:fld>
            <a:endParaRPr lang="en-US"/>
          </a:p>
        </p:txBody>
      </p:sp>
      <p:sp>
        <p:nvSpPr>
          <p:cNvPr id="4" name="Rectangle 3"/>
          <p:cNvSpPr/>
          <p:nvPr/>
        </p:nvSpPr>
        <p:spPr>
          <a:xfrm>
            <a:off x="1600200" y="1785768"/>
            <a:ext cx="6248400" cy="830997"/>
          </a:xfrm>
          <a:prstGeom prst="rect">
            <a:avLst/>
          </a:prstGeom>
        </p:spPr>
        <p:txBody>
          <a:bodyPr wrap="square">
            <a:spAutoFit/>
          </a:bodyPr>
          <a:lstStyle/>
          <a:p>
            <a:r>
              <a:rPr lang="en-US" sz="1600" dirty="0">
                <a:latin typeface="Times New Roman" pitchFamily="18" charset="0"/>
                <a:cs typeface="Times New Roman" pitchFamily="18" charset="0"/>
              </a:rPr>
              <a:t>Person-</a:t>
            </a:r>
            <a:r>
              <a:rPr lang="en-US" sz="1600" dirty="0" err="1">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^\d{1,3}\.\s{Person},\</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a:t>
            </a:r>
            <a:r>
              <a:rPr lang="en-US" sz="1600" dirty="0" err="1">
                <a:latin typeface="Times New Roman" pitchFamily="18" charset="0"/>
                <a:cs typeface="Times New Roman" pitchFamily="18" charset="0"/>
              </a:rPr>
              <a:t>BirthDate</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1" name="Picture 6" descr="C:\Users\Joseph\Documents\MastersThesis\thesisImages\highlightedBirthdate.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3226365"/>
            <a:ext cx="4038600" cy="279410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3226365"/>
            <a:ext cx="4075168" cy="2819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8" name="Group 47"/>
          <p:cNvGrpSpPr/>
          <p:nvPr/>
        </p:nvGrpSpPr>
        <p:grpSpPr>
          <a:xfrm>
            <a:off x="685800" y="4335940"/>
            <a:ext cx="4343400" cy="1651101"/>
            <a:chOff x="685800" y="4919575"/>
            <a:chExt cx="4343400" cy="1651101"/>
          </a:xfrm>
        </p:grpSpPr>
        <p:cxnSp>
          <p:nvCxnSpPr>
            <p:cNvPr id="20" name="Straight Connector 19"/>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67188" y="3650140"/>
            <a:ext cx="5028812" cy="2336901"/>
            <a:chOff x="1067188" y="4233775"/>
            <a:chExt cx="5028812" cy="2336901"/>
          </a:xfrm>
        </p:grpSpPr>
        <p:cxnSp>
          <p:nvCxnSpPr>
            <p:cNvPr id="32" name="Straight Connector 31"/>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685800" y="4235912"/>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3076" name="Picture 4" descr="C:\Users\Joseph\Documents\MastersThesis\thesisImages\recognizedChildBirthdates.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29100" y="3302565"/>
            <a:ext cx="4724402" cy="2776622"/>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 descr="C:\Users\Joseph\Documents\MastersThesis\thesisImages\highlightedPerson.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3226365"/>
            <a:ext cx="40386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 descr="C:\Users\Joseph\Documents\MastersThesis\thesisImages\recognizedChildNames.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91000" y="3302565"/>
            <a:ext cx="4800602" cy="27766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p14="http://schemas.microsoft.com/office/powerpoint/2010/main" xmlns="" val="3673269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109"/>
            <a:ext cx="8229600" cy="1143000"/>
          </a:xfrm>
        </p:spPr>
        <p:txBody>
          <a:bodyPr/>
          <a:lstStyle/>
          <a:p>
            <a:r>
              <a:rPr lang="en-US" dirty="0" smtClean="0">
                <a:solidFill>
                  <a:schemeClr val="tx1"/>
                </a:solidFill>
              </a:rPr>
              <a:t>Ontology-Snippet Recognizers</a:t>
            </a:r>
            <a:endParaRPr lang="en-US" dirty="0">
              <a:solidFill>
                <a:schemeClr val="tx1"/>
              </a:solidFill>
            </a:endParaRPr>
          </a:p>
        </p:txBody>
      </p:sp>
      <p:sp>
        <p:nvSpPr>
          <p:cNvPr id="2" name="Slide Number Placeholder 1"/>
          <p:cNvSpPr>
            <a:spLocks noGrp="1"/>
          </p:cNvSpPr>
          <p:nvPr>
            <p:ph type="sldNum" sz="quarter" idx="12"/>
          </p:nvPr>
        </p:nvSpPr>
        <p:spPr>
          <a:xfrm>
            <a:off x="6573523" y="6324600"/>
            <a:ext cx="2133600" cy="365125"/>
          </a:xfrm>
        </p:spPr>
        <p:txBody>
          <a:bodyPr/>
          <a:lstStyle/>
          <a:p>
            <a:fld id="{A59C8B25-36EF-4F12-8F15-0B5709D34B8A}" type="slidenum">
              <a:rPr lang="en-US" smtClean="0"/>
              <a:pPr/>
              <a:t>53</a:t>
            </a:fld>
            <a:endParaRPr lang="en-US"/>
          </a:p>
        </p:txBody>
      </p:sp>
      <p:sp>
        <p:nvSpPr>
          <p:cNvPr id="4" name="Rectangle 3"/>
          <p:cNvSpPr/>
          <p:nvPr/>
        </p:nvSpPr>
        <p:spPr>
          <a:xfrm>
            <a:off x="1143000" y="1767419"/>
            <a:ext cx="7086600" cy="830997"/>
          </a:xfrm>
          <a:prstGeom prst="rect">
            <a:avLst/>
          </a:prstGeom>
        </p:spPr>
        <p:txBody>
          <a:bodyPr wrap="square">
            <a:spAutoFit/>
          </a:bodyPr>
          <a:lstStyle/>
          <a:p>
            <a:r>
              <a:rPr lang="en-US" sz="1600" dirty="0" err="1">
                <a:latin typeface="Times New Roman" pitchFamily="18" charset="0"/>
                <a:cs typeface="Times New Roman" pitchFamily="18" charset="0"/>
              </a:rPr>
              <a:t>ChildRecord</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^(\d{1,3})\.\s+([A-Z]\w+\s[A-Z]\w+) </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\.\s([1][6-9]\d\d))?(,\</a:t>
            </a:r>
            <a:r>
              <a:rPr lang="en-US" sz="1600" dirty="0" err="1">
                <a:latin typeface="Times New Roman" pitchFamily="18" charset="0"/>
                <a:cs typeface="Times New Roman" pitchFamily="18" charset="0"/>
              </a:rPr>
              <a:t>sd</a:t>
            </a:r>
            <a:r>
              <a:rPr lang="en-US" sz="1600" dirty="0">
                <a:latin typeface="Times New Roman" pitchFamily="18" charset="0"/>
                <a:cs typeface="Times New Roman" pitchFamily="18" charset="0"/>
              </a:rPr>
              <a:t>\.\s([1][6-9]\d\d</a:t>
            </a:r>
            <a:r>
              <a:rPr lang="en-US" sz="1600" dirty="0" smtClean="0">
                <a:latin typeface="Times New Roman" pitchFamily="18" charset="0"/>
                <a:cs typeface="Times New Roman" pitchFamily="18" charset="0"/>
              </a:rPr>
              <a:t>))?\.</a:t>
            </a:r>
          </a:p>
        </p:txBody>
      </p:sp>
      <p:grpSp>
        <p:nvGrpSpPr>
          <p:cNvPr id="5" name="Group 4"/>
          <p:cNvGrpSpPr/>
          <p:nvPr/>
        </p:nvGrpSpPr>
        <p:grpSpPr>
          <a:xfrm>
            <a:off x="152400" y="3225492"/>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099" name="Picture 3" descr="C:\Users\Joseph\Documents\MastersThesis\thesisImages\recognizedChildList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descr="C:\Users\Joseph\Documents\MastersThesis\thesisImages\highlightedBirthdate.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3225492"/>
            <a:ext cx="4038600" cy="279410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3225492"/>
            <a:ext cx="4075168" cy="2819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25"/>
          <p:cNvGrpSpPr/>
          <p:nvPr/>
        </p:nvGrpSpPr>
        <p:grpSpPr>
          <a:xfrm>
            <a:off x="685800" y="4335067"/>
            <a:ext cx="4343400" cy="1651101"/>
            <a:chOff x="685800" y="4919575"/>
            <a:chExt cx="4343400" cy="1651101"/>
          </a:xfrm>
        </p:grpSpPr>
        <p:cxnSp>
          <p:nvCxnSpPr>
            <p:cNvPr id="27" name="Straight Connector 26"/>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67188" y="3649267"/>
            <a:ext cx="5028812" cy="2336901"/>
            <a:chOff x="1067188" y="4233775"/>
            <a:chExt cx="5028812" cy="2336901"/>
          </a:xfrm>
        </p:grpSpPr>
        <p:cxnSp>
          <p:nvCxnSpPr>
            <p:cNvPr id="34" name="Straight Connector 33"/>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H="1">
            <a:off x="685800" y="4235039"/>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4100" name="Picture 4" descr="C:\Users\Joseph\Documents\MastersThesis\thesisImages\recognizedChildNumbers.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762000" y="3530292"/>
            <a:ext cx="5829300" cy="2438400"/>
            <a:chOff x="762000" y="7239000"/>
            <a:chExt cx="5829300" cy="2438400"/>
          </a:xfrm>
        </p:grpSpPr>
        <p:cxnSp>
          <p:nvCxnSpPr>
            <p:cNvPr id="119" name="Straight Connector 118"/>
            <p:cNvCxnSpPr/>
            <p:nvPr/>
          </p:nvCxnSpPr>
          <p:spPr>
            <a:xfrm flipH="1">
              <a:off x="762000" y="8001000"/>
              <a:ext cx="3962400" cy="990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000" y="8153400"/>
              <a:ext cx="3962400" cy="838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2000" y="8991600"/>
              <a:ext cx="3962400" cy="9789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838200" y="8991600"/>
              <a:ext cx="3962400" cy="304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838200" y="8991600"/>
              <a:ext cx="3962400" cy="457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838200" y="8991600"/>
              <a:ext cx="3962400" cy="609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838200" y="8991600"/>
              <a:ext cx="3962400" cy="685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2057400" y="7239000"/>
              <a:ext cx="4114800" cy="762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057400" y="7239000"/>
              <a:ext cx="4419600" cy="1905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2057400" y="7239000"/>
              <a:ext cx="4533900" cy="2133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4101" name="Picture 5" descr="C:\Users\Joseph\Documents\MastersThesis\thesisImages\recognizedDeathdates.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C:\Users\Joseph\Documents\MastersThesis\thesisImages\recognizedChildNames.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91000" y="3301692"/>
            <a:ext cx="4800602" cy="277662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Users\Joseph\Documents\MastersThesis\thesisImages\recognizedChildBirthdates.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29100" y="3301692"/>
            <a:ext cx="4724402" cy="277662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Joseph\Documents\MastersThesis\thesisImages\highlightedSnippet.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2400" y="3198073"/>
            <a:ext cx="4074155" cy="284681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C:\Users\Joseph\Documents\MastersThesis\thesisImages\highlightedPerson.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52400" y="3225492"/>
            <a:ext cx="40386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p14="http://schemas.microsoft.com/office/powerpoint/2010/main" xmlns="" val="3752779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alinga" pitchFamily="34" charset="0"/>
                <a:cs typeface="Kalinga" pitchFamily="34" charset="0"/>
              </a:rPr>
              <a:t>HMM Recognizers</a:t>
            </a:r>
            <a:endParaRPr lang="en-US" dirty="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pic>
        <p:nvPicPr>
          <p:cNvPr id="3074" name="Picture 2" descr="C:\My Dropbox\Projects\School\Presentations\2013.08 ICDAR-HIP\Images\HMM1.png"/>
          <p:cNvPicPr>
            <a:picLocks noChangeAspect="1" noChangeArrowheads="1"/>
          </p:cNvPicPr>
          <p:nvPr/>
        </p:nvPicPr>
        <p:blipFill>
          <a:blip r:embed="rId3" cstate="print"/>
          <a:srcRect/>
          <a:stretch>
            <a:fillRect/>
          </a:stretch>
        </p:blipFill>
        <p:spPr bwMode="auto">
          <a:xfrm>
            <a:off x="0" y="2401569"/>
            <a:ext cx="9145588" cy="1865631"/>
          </a:xfrm>
          <a:prstGeom prst="rect">
            <a:avLst/>
          </a:prstGeom>
          <a:noFill/>
        </p:spPr>
      </p:pic>
      <p:pic>
        <p:nvPicPr>
          <p:cNvPr id="3076" name="Picture 4" descr="C:\My Dropbox\Projects\School\Presentations\2013.08 ICDAR-HIP\Images\List from Paper.png"/>
          <p:cNvPicPr>
            <a:picLocks noChangeAspect="1" noChangeArrowheads="1"/>
          </p:cNvPicPr>
          <p:nvPr/>
        </p:nvPicPr>
        <p:blipFill>
          <a:blip r:embed="rId4" cstate="print"/>
          <a:srcRect/>
          <a:stretch>
            <a:fillRect/>
          </a:stretch>
        </p:blipFill>
        <p:spPr bwMode="auto">
          <a:xfrm>
            <a:off x="2514600" y="4572000"/>
            <a:ext cx="3124200" cy="1428655"/>
          </a:xfrm>
          <a:prstGeom prst="rect">
            <a:avLst/>
          </a:prstGeom>
          <a:noFill/>
        </p:spPr>
      </p:pic>
      <p:pic>
        <p:nvPicPr>
          <p:cNvPr id="1026" name="Picture 2" descr="C:\My Dropbox\Projects\School\Presentations\2013.08 ICDAR-HIP\Images\HMM Math.png"/>
          <p:cNvPicPr>
            <a:picLocks noChangeAspect="1" noChangeArrowheads="1"/>
          </p:cNvPicPr>
          <p:nvPr/>
        </p:nvPicPr>
        <p:blipFill>
          <a:blip r:embed="rId5" cstate="print"/>
          <a:srcRect/>
          <a:stretch>
            <a:fillRect/>
          </a:stretch>
        </p:blipFill>
        <p:spPr bwMode="auto">
          <a:xfrm>
            <a:off x="1805040" y="1524000"/>
            <a:ext cx="5533920" cy="762000"/>
          </a:xfrm>
          <a:prstGeom prst="rect">
            <a:avLst/>
          </a:prstGeom>
          <a:noFill/>
        </p:spPr>
      </p:pic>
      <p:cxnSp>
        <p:nvCxnSpPr>
          <p:cNvPr id="14" name="Straight Arrow Connector 13"/>
          <p:cNvCxnSpPr/>
          <p:nvPr/>
        </p:nvCxnSpPr>
        <p:spPr>
          <a:xfrm flipV="1">
            <a:off x="3657600" y="4114800"/>
            <a:ext cx="685800" cy="4767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607643" y="4597940"/>
            <a:ext cx="1453415" cy="19572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55</a:t>
            </a:fld>
            <a:endParaRPr lang="en-US"/>
          </a:p>
        </p:txBody>
      </p:sp>
      <p:pic>
        <p:nvPicPr>
          <p:cNvPr id="53249" name="Picture 1" descr="C:\Documents and Settings\David W. Embley\My Documents\WoK\ER13.keynote\Keynote\Presentation\EmmaGobleTextSnippet.PNG"/>
          <p:cNvPicPr>
            <a:picLocks noChangeAspect="1" noChangeArrowheads="1"/>
          </p:cNvPicPr>
          <p:nvPr/>
        </p:nvPicPr>
        <p:blipFill>
          <a:blip r:embed="rId3" cstate="print"/>
          <a:srcRect/>
          <a:stretch>
            <a:fillRect/>
          </a:stretch>
        </p:blipFill>
        <p:spPr bwMode="auto">
          <a:xfrm>
            <a:off x="381000" y="1447800"/>
            <a:ext cx="8470232" cy="1676400"/>
          </a:xfrm>
          <a:prstGeom prst="rect">
            <a:avLst/>
          </a:prstGeom>
          <a:noFill/>
        </p:spPr>
      </p:pic>
      <p:sp>
        <p:nvSpPr>
          <p:cNvPr id="8" name="Oval 7"/>
          <p:cNvSpPr/>
          <p:nvPr/>
        </p:nvSpPr>
        <p:spPr>
          <a:xfrm>
            <a:off x="228600" y="1779270"/>
            <a:ext cx="2590800" cy="20193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 y="2388870"/>
            <a:ext cx="1447800" cy="1828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2617470"/>
            <a:ext cx="457200" cy="1447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47691" y="3810000"/>
            <a:ext cx="2736850" cy="1958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2743200" y="3733800"/>
            <a:ext cx="3581400" cy="6858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1779270"/>
            <a:ext cx="1981200" cy="2286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21480" y="2571750"/>
            <a:ext cx="2514600" cy="24765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5105400"/>
            <a:ext cx="1447800" cy="66358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1727835"/>
            <a:ext cx="5105400" cy="280036"/>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37195" y="1676399"/>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7400" y="1981201"/>
            <a:ext cx="6278880" cy="232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17"/>
          <p:cNvSpPr/>
          <p:nvPr/>
        </p:nvSpPr>
        <p:spPr>
          <a:xfrm>
            <a:off x="-2181224" y="1981199"/>
            <a:ext cx="2476500" cy="30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3999" y="2785110"/>
            <a:ext cx="3638550" cy="240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5679" y="2579369"/>
            <a:ext cx="1341121" cy="228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2181224" y="2676525"/>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60995" y="2552701"/>
            <a:ext cx="2476500"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68906" y="5029200"/>
            <a:ext cx="1714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479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56</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444" y="1570549"/>
            <a:ext cx="2467463" cy="1764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712242" y="1868134"/>
            <a:ext cx="4060727" cy="1169551"/>
          </a:xfrm>
          <a:prstGeom prst="rect">
            <a:avLst/>
          </a:prstGeom>
          <a:noFill/>
        </p:spPr>
        <p:txBody>
          <a:bodyPr wrap="none" rtlCol="0">
            <a:spAutoFit/>
          </a:bodyPr>
          <a:lstStyle/>
          <a:p>
            <a:r>
              <a:rPr lang="en-US" sz="1400" dirty="0" smtClean="0"/>
              <a:t>+---------------------------------</a:t>
            </a:r>
            <a:r>
              <a:rPr lang="en-US" sz="1400" dirty="0" err="1" smtClean="0"/>
              <a:t>Xp</a:t>
            </a:r>
            <a:r>
              <a:rPr lang="en-US" sz="1400" dirty="0" smtClean="0"/>
              <a:t>------------------------------+</a:t>
            </a:r>
          </a:p>
          <a:p>
            <a:r>
              <a:rPr lang="en-US" sz="1400" dirty="0" smtClean="0"/>
              <a:t>|                   +--------</a:t>
            </a:r>
            <a:r>
              <a:rPr lang="en-US" sz="1400" dirty="0" err="1" smtClean="0"/>
              <a:t>Ost</a:t>
            </a:r>
            <a:r>
              <a:rPr lang="en-US" sz="1400" dirty="0" smtClean="0"/>
              <a:t>--------+            +-----</a:t>
            </a:r>
            <a:r>
              <a:rPr lang="en-US" sz="1400" dirty="0" err="1" smtClean="0"/>
              <a:t>Js</a:t>
            </a:r>
            <a:r>
              <a:rPr lang="en-US" sz="1400" dirty="0" smtClean="0"/>
              <a:t>-----+     |</a:t>
            </a:r>
          </a:p>
          <a:p>
            <a:r>
              <a:rPr lang="en-US" sz="1400" dirty="0" smtClean="0"/>
              <a:t>+-</a:t>
            </a:r>
            <a:r>
              <a:rPr lang="en-US" sz="1400" dirty="0" err="1" smtClean="0"/>
              <a:t>Wd</a:t>
            </a:r>
            <a:r>
              <a:rPr lang="en-US" sz="1400" dirty="0" smtClean="0"/>
              <a:t>-+-</a:t>
            </a:r>
            <a:r>
              <a:rPr lang="en-US" sz="1400" dirty="0" err="1" smtClean="0"/>
              <a:t>Ss</a:t>
            </a:r>
            <a:r>
              <a:rPr lang="en-US" sz="1400" dirty="0" smtClean="0"/>
              <a:t>-+          +-----A-----+--</a:t>
            </a:r>
            <a:r>
              <a:rPr lang="en-US" sz="1400" dirty="0" err="1" smtClean="0"/>
              <a:t>Mp</a:t>
            </a:r>
            <a:r>
              <a:rPr lang="en-US" sz="1400" dirty="0" smtClean="0"/>
              <a:t>---+  +---DG--+     |</a:t>
            </a:r>
          </a:p>
          <a:p>
            <a:r>
              <a:rPr lang="en-US" sz="1400" dirty="0" smtClean="0"/>
              <a:t>|         |       |         |                |             |   |             |     |</a:t>
            </a:r>
          </a:p>
          <a:p>
            <a:r>
              <a:rPr lang="en-US" sz="1400" dirty="0" smtClean="0"/>
              <a:t>^ Emma </a:t>
            </a:r>
            <a:r>
              <a:rPr lang="en-US" sz="1400" dirty="0" err="1" smtClean="0"/>
              <a:t>was.v</a:t>
            </a:r>
            <a:r>
              <a:rPr lang="en-US" sz="1400" dirty="0" smtClean="0"/>
              <a:t> </a:t>
            </a:r>
            <a:r>
              <a:rPr lang="en-US" sz="1400" dirty="0" err="1" smtClean="0"/>
              <a:t>official.a</a:t>
            </a:r>
            <a:r>
              <a:rPr lang="en-US" sz="1400" dirty="0" smtClean="0"/>
              <a:t> </a:t>
            </a:r>
            <a:r>
              <a:rPr lang="en-US" sz="1400" dirty="0" err="1" smtClean="0"/>
              <a:t>historian.n</a:t>
            </a:r>
            <a:r>
              <a:rPr lang="en-US" sz="1400" dirty="0" smtClean="0"/>
              <a:t> of the NYCDAR .</a:t>
            </a:r>
            <a:endParaRPr lang="en-US" sz="1400" dirty="0"/>
          </a:p>
        </p:txBody>
      </p:sp>
      <p:sp>
        <p:nvSpPr>
          <p:cNvPr id="17" name="TextBox 16"/>
          <p:cNvSpPr txBox="1"/>
          <p:nvPr/>
        </p:nvSpPr>
        <p:spPr>
          <a:xfrm>
            <a:off x="1784666" y="4095700"/>
            <a:ext cx="1254959" cy="1169551"/>
          </a:xfrm>
          <a:prstGeom prst="rect">
            <a:avLst/>
          </a:prstGeom>
          <a:noFill/>
        </p:spPr>
        <p:txBody>
          <a:bodyPr wrap="none" rtlCol="0">
            <a:spAutoFit/>
          </a:bodyPr>
          <a:lstStyle/>
          <a:p>
            <a:r>
              <a:rPr lang="en-US" sz="1400" dirty="0" smtClean="0"/>
              <a:t>“of”(x1,x2)</a:t>
            </a:r>
          </a:p>
          <a:p>
            <a:r>
              <a:rPr lang="en-US" sz="1400" dirty="0" smtClean="0"/>
              <a:t>“NYCDAR”(x2)</a:t>
            </a:r>
          </a:p>
          <a:p>
            <a:r>
              <a:rPr lang="en-US" sz="1400" dirty="0" smtClean="0"/>
              <a:t>“Emma”(x1)</a:t>
            </a:r>
          </a:p>
          <a:p>
            <a:r>
              <a:rPr lang="en-US" sz="1400" dirty="0" smtClean="0"/>
              <a:t>“historian”(x1)</a:t>
            </a:r>
          </a:p>
          <a:p>
            <a:r>
              <a:rPr lang="en-US" sz="1400" dirty="0" smtClean="0"/>
              <a:t>“official”(x1)</a:t>
            </a:r>
            <a:endParaRPr lang="en-US" sz="1400" dirty="0"/>
          </a:p>
        </p:txBody>
      </p:sp>
      <p:sp>
        <p:nvSpPr>
          <p:cNvPr id="20" name="TextBox 19"/>
          <p:cNvSpPr txBox="1"/>
          <p:nvPr/>
        </p:nvSpPr>
        <p:spPr>
          <a:xfrm>
            <a:off x="5823683" y="4251148"/>
            <a:ext cx="2173224" cy="954107"/>
          </a:xfrm>
          <a:prstGeom prst="rect">
            <a:avLst/>
          </a:prstGeom>
          <a:noFill/>
        </p:spPr>
        <p:txBody>
          <a:bodyPr wrap="none" rtlCol="0">
            <a:spAutoFit/>
          </a:bodyPr>
          <a:lstStyle/>
          <a:p>
            <a:r>
              <a:rPr lang="en-US" sz="1400" dirty="0" smtClean="0"/>
              <a:t>Name(“Emma”)</a:t>
            </a:r>
          </a:p>
          <a:p>
            <a:r>
              <a:rPr lang="en-US" sz="1400" dirty="0"/>
              <a:t>Officer(“historian</a:t>
            </a:r>
            <a:r>
              <a:rPr lang="en-US" sz="1400" dirty="0" smtClean="0"/>
              <a:t>”)</a:t>
            </a:r>
            <a:endParaRPr lang="en-US" sz="1400" dirty="0"/>
          </a:p>
          <a:p>
            <a:r>
              <a:rPr lang="en-US" sz="1400" dirty="0" smtClean="0"/>
              <a:t>Organization(“NYCDAR”)</a:t>
            </a:r>
          </a:p>
          <a:p>
            <a:r>
              <a:rPr lang="en-US" sz="1400" dirty="0" smtClean="0"/>
              <a:t>Person–Name(y1,“Emma”) </a:t>
            </a:r>
          </a:p>
        </p:txBody>
      </p:sp>
      <p:cxnSp>
        <p:nvCxnSpPr>
          <p:cNvPr id="24" name="Straight Connector 23"/>
          <p:cNvCxnSpPr/>
          <p:nvPr/>
        </p:nvCxnSpPr>
        <p:spPr>
          <a:xfrm flipH="1">
            <a:off x="2412145" y="4405037"/>
            <a:ext cx="4060373" cy="275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87036" y="4728201"/>
            <a:ext cx="4529552" cy="3185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87036" y="4473388"/>
            <a:ext cx="4241949" cy="340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flipV="1">
            <a:off x="2687036" y="4643717"/>
            <a:ext cx="3785482" cy="2437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19" name="Straight Connector 9218"/>
          <p:cNvCxnSpPr/>
          <p:nvPr/>
        </p:nvCxnSpPr>
        <p:spPr>
          <a:xfrm flipV="1">
            <a:off x="2268071" y="3953436"/>
            <a:ext cx="144074"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a:off x="2412145" y="3953436"/>
            <a:ext cx="71079"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7" name="Straight Connector 9226"/>
          <p:cNvCxnSpPr/>
          <p:nvPr/>
        </p:nvCxnSpPr>
        <p:spPr>
          <a:xfrm flipV="1">
            <a:off x="2687036" y="5089371"/>
            <a:ext cx="539741" cy="3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9" name="Straight Connector 9228"/>
          <p:cNvCxnSpPr/>
          <p:nvPr/>
        </p:nvCxnSpPr>
        <p:spPr>
          <a:xfrm flipH="1" flipV="1">
            <a:off x="2841812" y="4975413"/>
            <a:ext cx="384965" cy="11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1" name="Straight Connector 9230"/>
          <p:cNvCxnSpPr/>
          <p:nvPr/>
        </p:nvCxnSpPr>
        <p:spPr>
          <a:xfrm flipH="1" flipV="1">
            <a:off x="2687036" y="4728201"/>
            <a:ext cx="539741" cy="361170"/>
          </a:xfrm>
          <a:prstGeom prst="line">
            <a:avLst/>
          </a:prstGeom>
        </p:spPr>
        <p:style>
          <a:lnRef idx="1">
            <a:schemeClr val="accent1"/>
          </a:lnRef>
          <a:fillRef idx="0">
            <a:schemeClr val="accent1"/>
          </a:fillRef>
          <a:effectRef idx="0">
            <a:schemeClr val="accent1"/>
          </a:effectRef>
          <a:fontRef idx="minor">
            <a:schemeClr val="tx1"/>
          </a:fontRef>
        </p:style>
      </p:cxnSp>
      <p:sp>
        <p:nvSpPr>
          <p:cNvPr id="9232" name="Down Arrow 9231"/>
          <p:cNvSpPr/>
          <p:nvPr/>
        </p:nvSpPr>
        <p:spPr>
          <a:xfrm>
            <a:off x="6374423" y="3490546"/>
            <a:ext cx="167054" cy="605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3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071" y="3173839"/>
            <a:ext cx="225425"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34" name="TextBox 9233"/>
          <p:cNvSpPr txBox="1"/>
          <p:nvPr/>
        </p:nvSpPr>
        <p:spPr>
          <a:xfrm>
            <a:off x="6647623" y="3584104"/>
            <a:ext cx="868956" cy="369332"/>
          </a:xfrm>
          <a:prstGeom prst="rect">
            <a:avLst/>
          </a:prstGeom>
          <a:noFill/>
        </p:spPr>
        <p:txBody>
          <a:bodyPr wrap="none" rtlCol="0">
            <a:spAutoFit/>
          </a:bodyPr>
          <a:lstStyle/>
          <a:p>
            <a:r>
              <a:rPr lang="en-US" dirty="0" err="1" smtClean="0"/>
              <a:t>OntoES</a:t>
            </a:r>
            <a:endParaRPr lang="en-US" dirty="0"/>
          </a:p>
        </p:txBody>
      </p:sp>
      <p:sp>
        <p:nvSpPr>
          <p:cNvPr id="9235" name="TextBox 9234"/>
          <p:cNvSpPr txBox="1"/>
          <p:nvPr/>
        </p:nvSpPr>
        <p:spPr>
          <a:xfrm>
            <a:off x="1483141" y="3244335"/>
            <a:ext cx="603050" cy="369332"/>
          </a:xfrm>
          <a:prstGeom prst="rect">
            <a:avLst/>
          </a:prstGeom>
          <a:noFill/>
        </p:spPr>
        <p:txBody>
          <a:bodyPr wrap="none" rtlCol="0">
            <a:spAutoFit/>
          </a:bodyPr>
          <a:lstStyle/>
          <a:p>
            <a:r>
              <a:rPr lang="en-US" dirty="0" smtClean="0"/>
              <a:t>Soar</a:t>
            </a:r>
            <a:endParaRPr lang="en-US" dirty="0"/>
          </a:p>
        </p:txBody>
      </p:sp>
      <p:sp>
        <p:nvSpPr>
          <p:cNvPr id="9239" name="TextBox 9238"/>
          <p:cNvSpPr txBox="1"/>
          <p:nvPr/>
        </p:nvSpPr>
        <p:spPr>
          <a:xfrm>
            <a:off x="1636109" y="5804275"/>
            <a:ext cx="5861476" cy="369332"/>
          </a:xfrm>
          <a:prstGeom prst="rect">
            <a:avLst/>
          </a:prstGeom>
          <a:noFill/>
        </p:spPr>
        <p:txBody>
          <a:bodyPr wrap="none" rtlCol="0">
            <a:spAutoFit/>
          </a:bodyPr>
          <a:lstStyle/>
          <a:p>
            <a:r>
              <a:rPr lang="en-US" dirty="0" smtClean="0"/>
              <a:t>Person-Officer-Organization(y1,“official </a:t>
            </a:r>
            <a:r>
              <a:rPr lang="en-US" dirty="0" err="1" smtClean="0"/>
              <a:t>historian”,“NYCDAR</a:t>
            </a:r>
            <a:r>
              <a:rPr lang="en-US" dirty="0" smtClean="0"/>
              <a:t>”)</a:t>
            </a:r>
          </a:p>
        </p:txBody>
      </p:sp>
      <p:pic>
        <p:nvPicPr>
          <p:cNvPr id="92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59288" y="5026181"/>
            <a:ext cx="225425"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71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Extraction</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Canonicalization</a:t>
            </a:r>
          </a:p>
          <a:p>
            <a:r>
              <a:rPr lang="en-US" dirty="0" smtClean="0"/>
              <a:t>Reasoning</a:t>
            </a:r>
          </a:p>
          <a:p>
            <a:pPr lvl="1"/>
            <a:r>
              <a:rPr lang="en-US" dirty="0" smtClean="0"/>
              <a:t>Extraction of implied assertions</a:t>
            </a:r>
          </a:p>
          <a:p>
            <a:pPr lvl="1"/>
            <a:r>
              <a:rPr lang="en-US" dirty="0" smtClean="0"/>
              <a:t>Generation of implied assertions</a:t>
            </a:r>
          </a:p>
          <a:p>
            <a:pPr lvl="1"/>
            <a:r>
              <a:rPr lang="en-US" dirty="0" smtClean="0"/>
              <a:t>Object identity resolution</a:t>
            </a:r>
          </a:p>
          <a:p>
            <a:r>
              <a:rPr lang="en-US" dirty="0" smtClean="0"/>
              <a:t>Free-form query processing</a:t>
            </a:r>
          </a:p>
          <a:p>
            <a:r>
              <a:rPr lang="en-US" dirty="0" smtClean="0"/>
              <a:t>Form-based advanced query processing</a:t>
            </a:r>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57</a:t>
            </a:fld>
            <a:endParaRPr lang="en-US" dirty="0"/>
          </a:p>
        </p:txBody>
      </p:sp>
      <p:sp>
        <p:nvSpPr>
          <p:cNvPr id="6" name="TextBox 5"/>
          <p:cNvSpPr txBox="1"/>
          <p:nvPr/>
        </p:nvSpPr>
        <p:spPr>
          <a:xfrm>
            <a:off x="838200" y="5410200"/>
            <a:ext cx="7291741" cy="707886"/>
          </a:xfrm>
          <a:prstGeom prst="rect">
            <a:avLst/>
          </a:prstGeom>
          <a:noFill/>
        </p:spPr>
        <p:txBody>
          <a:bodyPr wrap="none" rtlCol="0">
            <a:spAutoFit/>
          </a:bodyPr>
          <a:lstStyle/>
          <a:p>
            <a:pPr algn="ctr"/>
            <a:r>
              <a:rPr lang="en-US" sz="4000" dirty="0" smtClean="0">
                <a:solidFill>
                  <a:srgbClr val="FF0000"/>
                </a:solidFill>
              </a:rPr>
              <a:t>All based on Conceptual Modeling</a:t>
            </a:r>
            <a:endParaRPr lang="en-US" sz="4000" dirty="0">
              <a:solidFill>
                <a:srgbClr val="FF0000"/>
              </a:solidFill>
            </a:endParaRPr>
          </a:p>
        </p:txBody>
      </p:sp>
    </p:spTree>
    <p:extLst>
      <p:ext uri="{BB962C8B-B14F-4D97-AF65-F5344CB8AC3E}">
        <p14:creationId xmlns:p14="http://schemas.microsoft.com/office/powerpoint/2010/main" xmlns="" val="4153802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Canonicalization for Lexical Object Sets</a:t>
            </a:r>
            <a:endParaRPr lang="en-US" dirty="0">
              <a:solidFill>
                <a:schemeClr val="tx1"/>
              </a:solidFill>
            </a:endParaRPr>
          </a:p>
        </p:txBody>
      </p:sp>
      <p:sp>
        <p:nvSpPr>
          <p:cNvPr id="2" name="Content Placeholder 1"/>
          <p:cNvSpPr>
            <a:spLocks noGrp="1"/>
          </p:cNvSpPr>
          <p:nvPr>
            <p:ph idx="1"/>
          </p:nvPr>
        </p:nvSpPr>
        <p:spPr>
          <a:xfrm>
            <a:off x="457200" y="1600200"/>
            <a:ext cx="8229600" cy="4717473"/>
          </a:xfrm>
        </p:spPr>
        <p:txBody>
          <a:bodyPr>
            <a:normAutofit/>
          </a:bodyPr>
          <a:lstStyle/>
          <a:p>
            <a:r>
              <a:rPr lang="en-US" dirty="0" smtClean="0">
                <a:solidFill>
                  <a:schemeClr val="tx2"/>
                </a:solidFill>
              </a:rPr>
              <a:t>“Easter 1832</a:t>
            </a:r>
            <a:r>
              <a:rPr lang="en-US" dirty="0">
                <a:solidFill>
                  <a:schemeClr val="tx2"/>
                </a:solidFill>
              </a:rPr>
              <a:t>” </a:t>
            </a:r>
            <a:r>
              <a:rPr lang="en-US" dirty="0" smtClean="0">
                <a:solidFill>
                  <a:schemeClr val="tx2"/>
                </a:solidFill>
                <a:sym typeface="Symbol"/>
              </a:rPr>
              <a:t></a:t>
            </a:r>
            <a:r>
              <a:rPr lang="en-US" dirty="0" smtClean="0">
                <a:solidFill>
                  <a:schemeClr val="tx2"/>
                </a:solidFill>
              </a:rPr>
              <a:t> </a:t>
            </a:r>
            <a:r>
              <a:rPr lang="en-US" i="1" dirty="0" err="1" smtClean="0">
                <a:solidFill>
                  <a:schemeClr val="tx2"/>
                </a:solidFill>
              </a:rPr>
              <a:t>JulianDate</a:t>
            </a:r>
            <a:r>
              <a:rPr lang="en-US" dirty="0" smtClean="0">
                <a:solidFill>
                  <a:schemeClr val="tx2"/>
                </a:solidFill>
              </a:rPr>
              <a:t>(1832113)</a:t>
            </a:r>
          </a:p>
          <a:p>
            <a:r>
              <a:rPr lang="en-US" i="1" dirty="0" err="1">
                <a:solidFill>
                  <a:schemeClr val="tx2"/>
                </a:solidFill>
              </a:rPr>
              <a:t>JulianDate</a:t>
            </a:r>
            <a:r>
              <a:rPr lang="en-US" dirty="0">
                <a:solidFill>
                  <a:schemeClr val="tx2"/>
                </a:solidFill>
              </a:rPr>
              <a:t>(1832113</a:t>
            </a:r>
            <a:r>
              <a:rPr lang="en-US" dirty="0" smtClean="0">
                <a:solidFill>
                  <a:schemeClr val="tx2"/>
                </a:solidFill>
              </a:rPr>
              <a:t>)</a:t>
            </a:r>
            <a:r>
              <a:rPr lang="en-US" dirty="0">
                <a:solidFill>
                  <a:schemeClr val="tx2"/>
                </a:solidFill>
                <a:sym typeface="Symbol"/>
              </a:rPr>
              <a:t> </a:t>
            </a:r>
            <a:r>
              <a:rPr lang="en-US" dirty="0" smtClean="0">
                <a:solidFill>
                  <a:schemeClr val="tx2"/>
                </a:solidFill>
                <a:sym typeface="Symbol"/>
              </a:rPr>
              <a:t> 22 Apr 1832</a:t>
            </a:r>
          </a:p>
          <a:p>
            <a:r>
              <a:rPr lang="en-US" dirty="0" smtClean="0">
                <a:solidFill>
                  <a:schemeClr val="tx2"/>
                </a:solidFill>
              </a:rPr>
              <a:t>“</a:t>
            </a:r>
            <a:r>
              <a:rPr lang="en-US" dirty="0" err="1" smtClean="0">
                <a:solidFill>
                  <a:schemeClr val="tx2"/>
                </a:solidFill>
              </a:rPr>
              <a:t>Sam’l</a:t>
            </a:r>
            <a:r>
              <a:rPr lang="en-US" dirty="0" smtClean="0">
                <a:solidFill>
                  <a:schemeClr val="tx2"/>
                </a:solidFill>
              </a:rPr>
              <a:t>” and “Geo.” </a:t>
            </a:r>
            <a:r>
              <a:rPr lang="en-US" dirty="0" smtClean="0">
                <a:solidFill>
                  <a:schemeClr val="tx2"/>
                </a:solidFill>
                <a:sym typeface="Symbol"/>
              </a:rPr>
              <a:t></a:t>
            </a:r>
            <a:r>
              <a:rPr lang="en-US" dirty="0" smtClean="0">
                <a:solidFill>
                  <a:schemeClr val="tx2"/>
                </a:solidFill>
              </a:rPr>
              <a:t> “Samuel” and “George”</a:t>
            </a:r>
          </a:p>
          <a:p>
            <a:r>
              <a:rPr lang="en-US" dirty="0" smtClean="0">
                <a:solidFill>
                  <a:schemeClr val="tx2"/>
                </a:solidFill>
              </a:rPr>
              <a:t>“Boonton, N.J.” </a:t>
            </a:r>
            <a:r>
              <a:rPr lang="en-US" dirty="0" smtClean="0">
                <a:solidFill>
                  <a:schemeClr val="tx2"/>
                </a:solidFill>
                <a:sym typeface="Symbol"/>
              </a:rPr>
              <a:t></a:t>
            </a:r>
            <a:r>
              <a:rPr lang="en-US" dirty="0" smtClean="0">
                <a:solidFill>
                  <a:schemeClr val="tx2"/>
                </a:solidFill>
              </a:rPr>
              <a:t> “Boonton, NJ, USA”</a:t>
            </a:r>
          </a:p>
          <a:p>
            <a:pPr>
              <a:buNone/>
            </a:pPr>
            <a:endParaRPr lang="en-US" dirty="0" smtClean="0">
              <a:solidFill>
                <a:schemeClr val="tx2"/>
              </a:solidFill>
            </a:endParaRPr>
          </a:p>
          <a:p>
            <a:r>
              <a:rPr lang="en-US" dirty="0" smtClean="0">
                <a:solidFill>
                  <a:schemeClr val="tx2"/>
                </a:solidFill>
                <a:sym typeface="Symbol"/>
              </a:rPr>
              <a:t>Operations:</a:t>
            </a:r>
          </a:p>
          <a:p>
            <a:pPr lvl="1"/>
            <a:r>
              <a:rPr lang="en-US" dirty="0" smtClean="0">
                <a:solidFill>
                  <a:schemeClr val="tx2"/>
                </a:solidFill>
                <a:sym typeface="Symbol"/>
              </a:rPr>
              <a:t>before(Date</a:t>
            </a:r>
            <a:r>
              <a:rPr lang="en-US" baseline="-25000" dirty="0" smtClean="0">
                <a:solidFill>
                  <a:schemeClr val="tx2"/>
                </a:solidFill>
                <a:sym typeface="Symbol"/>
              </a:rPr>
              <a:t>1</a:t>
            </a:r>
            <a:r>
              <a:rPr lang="en-US" dirty="0" smtClean="0">
                <a:solidFill>
                  <a:schemeClr val="tx2"/>
                </a:solidFill>
                <a:sym typeface="Symbol"/>
              </a:rPr>
              <a:t>, </a:t>
            </a:r>
            <a:r>
              <a:rPr lang="en-US" dirty="0">
                <a:solidFill>
                  <a:schemeClr val="tx2"/>
                </a:solidFill>
                <a:sym typeface="Symbol"/>
              </a:rPr>
              <a:t>D</a:t>
            </a:r>
            <a:r>
              <a:rPr lang="en-US" dirty="0" smtClean="0">
                <a:solidFill>
                  <a:schemeClr val="tx2"/>
                </a:solidFill>
                <a:sym typeface="Symbol"/>
              </a:rPr>
              <a:t>ate</a:t>
            </a:r>
            <a:r>
              <a:rPr lang="en-US" baseline="-25000" dirty="0" smtClean="0">
                <a:solidFill>
                  <a:schemeClr val="tx2"/>
                </a:solidFill>
                <a:sym typeface="Symbol"/>
              </a:rPr>
              <a:t>2</a:t>
            </a:r>
            <a:r>
              <a:rPr lang="en-US" dirty="0" smtClean="0">
                <a:solidFill>
                  <a:schemeClr val="tx2"/>
                </a:solidFill>
                <a:sym typeface="Symbol"/>
              </a:rPr>
              <a:t>): Boolean</a:t>
            </a:r>
          </a:p>
          <a:p>
            <a:pPr lvl="1"/>
            <a:r>
              <a:rPr lang="en-US" dirty="0" err="1" smtClean="0">
                <a:solidFill>
                  <a:schemeClr val="tx2"/>
                </a:solidFill>
              </a:rPr>
              <a:t>probabilityMale</a:t>
            </a:r>
            <a:r>
              <a:rPr lang="en-US" dirty="0" smtClean="0">
                <a:solidFill>
                  <a:schemeClr val="tx2"/>
                </a:solidFill>
              </a:rPr>
              <a:t>(Name): 0.0..1.0</a:t>
            </a:r>
          </a:p>
        </p:txBody>
      </p:sp>
      <p:sp>
        <p:nvSpPr>
          <p:cNvPr id="4" name="Slide Number Placeholder 3"/>
          <p:cNvSpPr>
            <a:spLocks noGrp="1"/>
          </p:cNvSpPr>
          <p:nvPr>
            <p:ph type="sldNum" sz="quarter" idx="12"/>
          </p:nvPr>
        </p:nvSpPr>
        <p:spPr/>
        <p:txBody>
          <a:bodyPr/>
          <a:lstStyle/>
          <a:p>
            <a:fld id="{A59C8B25-36EF-4F12-8F15-0B5709D34B8A}" type="slidenum">
              <a:rPr lang="en-US" smtClean="0"/>
              <a:pPr/>
              <a:t>58</a:t>
            </a:fld>
            <a:endParaRPr lang="en-US"/>
          </a:p>
        </p:txBody>
      </p:sp>
      <p:sp>
        <p:nvSpPr>
          <p:cNvPr id="5" name="Footer Placeholder 3"/>
          <p:cNvSpPr>
            <a:spLocks noGrp="1"/>
          </p:cNvSpPr>
          <p:nvPr>
            <p:ph type="ftr" sz="quarter" idx="11"/>
          </p:nvPr>
        </p:nvSpPr>
        <p:spPr>
          <a:xfrm>
            <a:off x="3124200" y="6356350"/>
            <a:ext cx="2895600" cy="365125"/>
          </a:xfrm>
        </p:spPr>
        <p:txBody>
          <a:bodyPr/>
          <a:lstStyle/>
          <a:p>
            <a:r>
              <a:rPr lang="en-US" dirty="0" smtClean="0"/>
              <a:t>ER 2013 Keynote</a:t>
            </a:r>
            <a:endParaRPr lang="en-US" dirty="0"/>
          </a:p>
        </p:txBody>
      </p:sp>
    </p:spTree>
    <p:extLst>
      <p:ext uri="{BB962C8B-B14F-4D97-AF65-F5344CB8AC3E}">
        <p14:creationId xmlns:p14="http://schemas.microsoft.com/office/powerpoint/2010/main" xmlns="" val="3654508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59</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2231" y="2057400"/>
            <a:ext cx="4419600" cy="26973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Joseph\Documents\MastersThesis\thesisImages\ExtractedPers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981200"/>
            <a:ext cx="3810000" cy="26366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a:off x="4136924" y="2362200"/>
            <a:ext cx="762000" cy="0"/>
          </a:xfrm>
          <a:prstGeom prst="straightConnector1">
            <a:avLst/>
          </a:prstGeom>
          <a:ln w="101600" cap="flat">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17756" y="1524000"/>
            <a:ext cx="1600200" cy="369332"/>
          </a:xfrm>
          <a:prstGeom prst="rect">
            <a:avLst/>
          </a:prstGeom>
          <a:noFill/>
        </p:spPr>
        <p:txBody>
          <a:bodyPr wrap="square" rtlCol="0">
            <a:spAutoFit/>
          </a:bodyPr>
          <a:lstStyle/>
          <a:p>
            <a:r>
              <a:rPr lang="en-US" dirty="0"/>
              <a:t>A</a:t>
            </a:r>
            <a:r>
              <a:rPr lang="en-US" dirty="0" smtClean="0"/>
              <a:t>uthor’s </a:t>
            </a:r>
            <a:r>
              <a:rPr lang="en-US" dirty="0"/>
              <a:t>V</a:t>
            </a:r>
            <a:r>
              <a:rPr lang="en-US" dirty="0" smtClean="0"/>
              <a:t>iew</a:t>
            </a:r>
            <a:endParaRPr lang="en-US" dirty="0"/>
          </a:p>
        </p:txBody>
      </p:sp>
      <p:sp>
        <p:nvSpPr>
          <p:cNvPr id="8" name="TextBox 7"/>
          <p:cNvSpPr txBox="1"/>
          <p:nvPr/>
        </p:nvSpPr>
        <p:spPr>
          <a:xfrm>
            <a:off x="6511031" y="1524000"/>
            <a:ext cx="1447800" cy="369332"/>
          </a:xfrm>
          <a:prstGeom prst="rect">
            <a:avLst/>
          </a:prstGeom>
          <a:noFill/>
        </p:spPr>
        <p:txBody>
          <a:bodyPr wrap="square" rtlCol="0">
            <a:spAutoFit/>
          </a:bodyPr>
          <a:lstStyle/>
          <a:p>
            <a:r>
              <a:rPr lang="en-US" dirty="0" smtClean="0"/>
              <a:t>Desired </a:t>
            </a:r>
            <a:r>
              <a:rPr lang="en-US" dirty="0"/>
              <a:t>V</a:t>
            </a:r>
            <a:r>
              <a:rPr lang="en-US" dirty="0" smtClean="0"/>
              <a:t>iew</a:t>
            </a:r>
            <a:endParaRPr lang="en-US" dirty="0"/>
          </a:p>
        </p:txBody>
      </p:sp>
      <p:sp>
        <p:nvSpPr>
          <p:cNvPr id="7" name="Footer Placeholder 6"/>
          <p:cNvSpPr>
            <a:spLocks noGrp="1"/>
          </p:cNvSpPr>
          <p:nvPr>
            <p:ph type="ftr" sz="quarter" idx="11"/>
          </p:nvPr>
        </p:nvSpPr>
        <p:spPr/>
        <p:txBody>
          <a:bodyPr/>
          <a:lstStyle/>
          <a:p>
            <a:r>
              <a:rPr lang="en-US" smtClean="0"/>
              <a:t>ER 2013 Keynote</a:t>
            </a:r>
            <a:endParaRPr lang="en-US"/>
          </a:p>
        </p:txBody>
      </p:sp>
      <p:sp>
        <p:nvSpPr>
          <p:cNvPr id="9" name="Oval 8"/>
          <p:cNvSpPr/>
          <p:nvPr/>
        </p:nvSpPr>
        <p:spPr>
          <a:xfrm>
            <a:off x="152400" y="2743200"/>
            <a:ext cx="762000" cy="5563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29831" y="2984091"/>
            <a:ext cx="1981200" cy="2087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80285" y="2747050"/>
            <a:ext cx="816746" cy="4495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5500" y="4158426"/>
            <a:ext cx="824514"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685800" y="5410200"/>
            <a:ext cx="3169650" cy="923330"/>
          </a:xfrm>
          <a:prstGeom prst="rect">
            <a:avLst/>
          </a:prstGeom>
          <a:noFill/>
        </p:spPr>
        <p:txBody>
          <a:bodyPr wrap="none" rtlCol="0">
            <a:spAutoFit/>
          </a:bodyPr>
          <a:lstStyle/>
          <a:p>
            <a:r>
              <a:rPr lang="en-US" dirty="0" smtClean="0"/>
              <a:t>Maria Jennings … daughter of …</a:t>
            </a:r>
          </a:p>
          <a:p>
            <a:r>
              <a:rPr lang="en-US" dirty="0" smtClean="0"/>
              <a:t>William Gerard Lathrop</a:t>
            </a:r>
          </a:p>
          <a:p>
            <a:endParaRPr lang="en-US" dirty="0"/>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67200" y="5433878"/>
            <a:ext cx="1079500"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6298606" y="5022010"/>
            <a:ext cx="1681679" cy="369332"/>
          </a:xfrm>
          <a:prstGeom prst="rect">
            <a:avLst/>
          </a:prstGeom>
          <a:noFill/>
        </p:spPr>
        <p:txBody>
          <a:bodyPr wrap="none" rtlCol="0">
            <a:spAutoFit/>
          </a:bodyPr>
          <a:lstStyle/>
          <a:p>
            <a:r>
              <a:rPr lang="en-US" dirty="0" smtClean="0">
                <a:solidFill>
                  <a:srgbClr val="FF0000"/>
                </a:solidFill>
              </a:rPr>
              <a:t>Gender: Female</a:t>
            </a:r>
            <a:endParaRPr lang="en-US" dirty="0">
              <a:solidFill>
                <a:srgbClr val="FF0000"/>
              </a:solidFill>
            </a:endParaRPr>
          </a:p>
        </p:txBody>
      </p:sp>
      <p:sp>
        <p:nvSpPr>
          <p:cNvPr id="16" name="TextBox 15"/>
          <p:cNvSpPr txBox="1"/>
          <p:nvPr/>
        </p:nvSpPr>
        <p:spPr>
          <a:xfrm>
            <a:off x="5655955" y="5391342"/>
            <a:ext cx="2577950" cy="1200329"/>
          </a:xfrm>
          <a:prstGeom prst="rect">
            <a:avLst/>
          </a:prstGeom>
          <a:noFill/>
        </p:spPr>
        <p:txBody>
          <a:bodyPr wrap="none" rtlCol="0">
            <a:spAutoFit/>
          </a:bodyPr>
          <a:lstStyle/>
          <a:p>
            <a:r>
              <a:rPr lang="en-US" dirty="0" smtClean="0">
                <a:solidFill>
                  <a:schemeClr val="tx2"/>
                </a:solidFill>
              </a:rPr>
              <a:t>Name:</a:t>
            </a:r>
          </a:p>
          <a:p>
            <a:r>
              <a:rPr lang="en-US" dirty="0">
                <a:solidFill>
                  <a:schemeClr val="tx2"/>
                </a:solidFill>
              </a:rPr>
              <a:t> </a:t>
            </a:r>
            <a:r>
              <a:rPr lang="en-US" dirty="0" smtClean="0">
                <a:solidFill>
                  <a:schemeClr val="tx2"/>
                </a:solidFill>
              </a:rPr>
              <a:t>    </a:t>
            </a:r>
            <a:r>
              <a:rPr lang="en-US" dirty="0" err="1" smtClean="0">
                <a:solidFill>
                  <a:schemeClr val="tx2"/>
                </a:solidFill>
              </a:rPr>
              <a:t>GivenName</a:t>
            </a:r>
            <a:r>
              <a:rPr lang="en-US" dirty="0" smtClean="0">
                <a:solidFill>
                  <a:schemeClr val="tx2"/>
                </a:solidFill>
              </a:rPr>
              <a:t>:   Maria</a:t>
            </a:r>
          </a:p>
          <a:p>
            <a:r>
              <a:rPr lang="en-US" dirty="0">
                <a:solidFill>
                  <a:schemeClr val="tx2"/>
                </a:solidFill>
              </a:rPr>
              <a:t> </a:t>
            </a:r>
            <a:r>
              <a:rPr lang="en-US" dirty="0" smtClean="0">
                <a:solidFill>
                  <a:schemeClr val="tx2"/>
                </a:solidFill>
              </a:rPr>
              <a:t>                             Jennings</a:t>
            </a:r>
          </a:p>
          <a:p>
            <a:r>
              <a:rPr lang="en-US" dirty="0">
                <a:solidFill>
                  <a:schemeClr val="tx2"/>
                </a:solidFill>
              </a:rPr>
              <a:t> </a:t>
            </a:r>
            <a:r>
              <a:rPr lang="en-US" dirty="0" smtClean="0">
                <a:solidFill>
                  <a:schemeClr val="tx2"/>
                </a:solidFill>
              </a:rPr>
              <a:t>     Surname:       Lathrop</a:t>
            </a:r>
            <a:endParaRPr lang="en-US" dirty="0">
              <a:solidFill>
                <a:schemeClr val="tx2"/>
              </a:solidFill>
            </a:endParaRPr>
          </a:p>
        </p:txBody>
      </p:sp>
    </p:spTree>
    <p:extLst>
      <p:ext uri="{BB962C8B-B14F-4D97-AF65-F5344CB8AC3E}">
        <p14:creationId xmlns:p14="http://schemas.microsoft.com/office/powerpoint/2010/main" xmlns="" val="426625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Volume: Megabyte (10</a:t>
            </a:r>
            <a:r>
              <a:rPr lang="en-US" baseline="30000" dirty="0" smtClean="0"/>
              <a:t>6</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6</a:t>
            </a:fld>
            <a:endParaRPr lang="en-US"/>
          </a:p>
        </p:txBody>
      </p:sp>
      <p:pic>
        <p:nvPicPr>
          <p:cNvPr id="3074" name="Picture 2" descr="C:\Users\Dave\Documents\ER13.keynote\Keynote\Presentation\megaChristmasCar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1083" y="2133600"/>
            <a:ext cx="2682594" cy="3581401"/>
          </a:xfrm>
          <a:prstGeom prst="rect">
            <a:avLst/>
          </a:prstGeom>
          <a:noFill/>
          <a:ln w="57150">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505200" y="1236711"/>
            <a:ext cx="2114361" cy="523220"/>
          </a:xfrm>
          <a:prstGeom prst="rect">
            <a:avLst/>
          </a:prstGeom>
          <a:noFill/>
        </p:spPr>
        <p:txBody>
          <a:bodyPr wrap="none" rtlCol="0">
            <a:spAutoFit/>
          </a:bodyPr>
          <a:lstStyle/>
          <a:p>
            <a:pPr algn="ctr"/>
            <a:r>
              <a:rPr lang="en-US" sz="2800" dirty="0" smtClean="0"/>
              <a:t>A small novel</a:t>
            </a:r>
            <a:endParaRPr lang="en-US" sz="2800" dirty="0"/>
          </a:p>
        </p:txBody>
      </p:sp>
    </p:spTree>
    <p:extLst>
      <p:ext uri="{BB962C8B-B14F-4D97-AF65-F5344CB8AC3E}">
        <p14:creationId xmlns:p14="http://schemas.microsoft.com/office/powerpoint/2010/main" xmlns="" val="3523624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60</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57975"/>
            <a:ext cx="4419600" cy="269734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ER 2013 Keynote</a:t>
            </a:r>
            <a:endParaRPr lang="en-US"/>
          </a:p>
        </p:txBody>
      </p:sp>
      <p:sp>
        <p:nvSpPr>
          <p:cNvPr id="17" name="Oval 16"/>
          <p:cNvSpPr/>
          <p:nvPr/>
        </p:nvSpPr>
        <p:spPr>
          <a:xfrm>
            <a:off x="2667000" y="2972375"/>
            <a:ext cx="914400" cy="19050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58013">
            <a:off x="2562135" y="2667575"/>
            <a:ext cx="2819400" cy="73907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60198" y="2233711"/>
            <a:ext cx="2585067" cy="1477328"/>
          </a:xfrm>
          <a:prstGeom prst="rect">
            <a:avLst/>
          </a:prstGeom>
          <a:noFill/>
        </p:spPr>
        <p:txBody>
          <a:bodyPr wrap="none" rtlCol="0">
            <a:spAutoFit/>
          </a:bodyPr>
          <a:lstStyle/>
          <a:p>
            <a:r>
              <a:rPr lang="en-US" dirty="0" smtClean="0">
                <a:solidFill>
                  <a:srgbClr val="FF0000"/>
                </a:solidFill>
              </a:rPr>
              <a:t>Maria Jennings Lathrop …</a:t>
            </a:r>
          </a:p>
          <a:p>
            <a:r>
              <a:rPr lang="en-US" dirty="0" smtClean="0">
                <a:solidFill>
                  <a:srgbClr val="FF0000"/>
                </a:solidFill>
              </a:rPr>
              <a:t>child of …</a:t>
            </a:r>
          </a:p>
          <a:p>
            <a:r>
              <a:rPr lang="en-US" dirty="0" smtClean="0">
                <a:solidFill>
                  <a:srgbClr val="FF0000"/>
                </a:solidFill>
              </a:rPr>
              <a:t>William Gerard Lathrop …</a:t>
            </a:r>
          </a:p>
          <a:p>
            <a:r>
              <a:rPr lang="en-US" dirty="0" smtClean="0">
                <a:solidFill>
                  <a:srgbClr val="FF0000"/>
                </a:solidFill>
              </a:rPr>
              <a:t>son of …</a:t>
            </a:r>
          </a:p>
          <a:p>
            <a:r>
              <a:rPr lang="en-US" dirty="0" smtClean="0">
                <a:solidFill>
                  <a:srgbClr val="FF0000"/>
                </a:solidFill>
              </a:rPr>
              <a:t>Mary Ely … Female</a:t>
            </a:r>
            <a:endParaRPr lang="en-US" dirty="0">
              <a:solidFill>
                <a:srgbClr val="FF0000"/>
              </a:solidFill>
            </a:endParaRPr>
          </a:p>
        </p:txBody>
      </p:sp>
      <p:sp>
        <p:nvSpPr>
          <p:cNvPr id="20" name="TextBox 19"/>
          <p:cNvSpPr txBox="1"/>
          <p:nvPr/>
        </p:nvSpPr>
        <p:spPr>
          <a:xfrm>
            <a:off x="6248400" y="3737841"/>
            <a:ext cx="538930" cy="523220"/>
          </a:xfrm>
          <a:prstGeom prst="rect">
            <a:avLst/>
          </a:prstGeom>
          <a:noFill/>
        </p:spPr>
        <p:txBody>
          <a:bodyPr wrap="none" rtlCol="0">
            <a:spAutoFit/>
          </a:bodyPr>
          <a:lstStyle/>
          <a:p>
            <a:r>
              <a:rPr lang="en-US" sz="2800" dirty="0" smtClean="0">
                <a:solidFill>
                  <a:srgbClr val="FF0000"/>
                </a:solidFill>
                <a:sym typeface="Symbol"/>
              </a:rPr>
              <a:t></a:t>
            </a:r>
            <a:endParaRPr lang="en-US" sz="2800" dirty="0">
              <a:solidFill>
                <a:srgbClr val="FF0000"/>
              </a:solidFill>
            </a:endParaRPr>
          </a:p>
        </p:txBody>
      </p:sp>
      <p:sp>
        <p:nvSpPr>
          <p:cNvPr id="21" name="TextBox 20"/>
          <p:cNvSpPr txBox="1"/>
          <p:nvPr/>
        </p:nvSpPr>
        <p:spPr>
          <a:xfrm>
            <a:off x="5915670" y="4329085"/>
            <a:ext cx="2749086" cy="646331"/>
          </a:xfrm>
          <a:prstGeom prst="rect">
            <a:avLst/>
          </a:prstGeom>
          <a:noFill/>
        </p:spPr>
        <p:txBody>
          <a:bodyPr wrap="none" rtlCol="0">
            <a:spAutoFit/>
          </a:bodyPr>
          <a:lstStyle/>
          <a:p>
            <a:r>
              <a:rPr lang="en-US" dirty="0" smtClean="0">
                <a:solidFill>
                  <a:srgbClr val="FF0000"/>
                </a:solidFill>
              </a:rPr>
              <a:t>Mary Ely … grandmother of</a:t>
            </a:r>
          </a:p>
          <a:p>
            <a:r>
              <a:rPr lang="en-US" dirty="0" smtClean="0">
                <a:solidFill>
                  <a:srgbClr val="FF0000"/>
                </a:solidFill>
              </a:rPr>
              <a:t>… Maria Jennings Lathrop</a:t>
            </a:r>
          </a:p>
        </p:txBody>
      </p:sp>
    </p:spTree>
    <p:extLst>
      <p:ext uri="{BB962C8B-B14F-4D97-AF65-F5344CB8AC3E}">
        <p14:creationId xmlns:p14="http://schemas.microsoft.com/office/powerpoint/2010/main" xmlns="" val="301349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Object Identity Resolution</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A59C8B25-36EF-4F12-8F15-0B5709D34B8A}" type="slidenum">
              <a:rPr lang="en-US" smtClean="0"/>
              <a:pPr/>
              <a:t>61</a:t>
            </a:fld>
            <a:endParaRPr lang="en-US"/>
          </a:p>
        </p:txBody>
      </p:sp>
      <p:pic>
        <p:nvPicPr>
          <p:cNvPr id="4098" name="Picture 2" descr="C:\Users\Joseph\Documents\MastersThesis\thesisImages\disambiguateMaryEl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799" y="3415197"/>
            <a:ext cx="4800603" cy="279734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122" name="Picture 2" descr="C:\Users\Joseph\Documents\MastersThesis\thesisImages\disambiguateMaryEly.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799" y="3415197"/>
            <a:ext cx="4800603" cy="279734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p:cNvCxnSpPr/>
          <p:nvPr/>
        </p:nvCxnSpPr>
        <p:spPr>
          <a:xfrm flipH="1" flipV="1">
            <a:off x="3048001" y="3415197"/>
            <a:ext cx="1981200" cy="228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048001" y="3416685"/>
            <a:ext cx="1752600" cy="989112"/>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29119" y="3262797"/>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15" name="Straight Connector 14"/>
          <p:cNvCxnSpPr/>
          <p:nvPr/>
        </p:nvCxnSpPr>
        <p:spPr>
          <a:xfrm flipH="1">
            <a:off x="3048001" y="4405797"/>
            <a:ext cx="1752600" cy="990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48001" y="5015398"/>
            <a:ext cx="1676400" cy="380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21562" y="5241020"/>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23" name="Straight Connector 22"/>
          <p:cNvCxnSpPr/>
          <p:nvPr/>
        </p:nvCxnSpPr>
        <p:spPr>
          <a:xfrm flipH="1">
            <a:off x="1219201" y="3643797"/>
            <a:ext cx="3810000" cy="761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219201" y="4405797"/>
            <a:ext cx="3505200" cy="609601"/>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4100" name="Rectangle 4099"/>
          <p:cNvSpPr/>
          <p:nvPr/>
        </p:nvSpPr>
        <p:spPr>
          <a:xfrm>
            <a:off x="374074" y="4245462"/>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0.995030</a:t>
            </a:r>
            <a:endParaRPr 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1700" y="1318490"/>
            <a:ext cx="2995243" cy="182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47881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62</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455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63</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Tree>
    <p:extLst>
      <p:ext uri="{BB962C8B-B14F-4D97-AF65-F5344CB8AC3E}">
        <p14:creationId xmlns:p14="http://schemas.microsoft.com/office/powerpoint/2010/main" xmlns="" val="3822833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64</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2999" y="2286000"/>
            <a:ext cx="821059" cy="369332"/>
          </a:xfrm>
          <a:prstGeom prst="rect">
            <a:avLst/>
          </a:prstGeom>
          <a:noFill/>
        </p:spPr>
        <p:txBody>
          <a:bodyPr wrap="none" rtlCol="0">
            <a:spAutoFit/>
          </a:bodyPr>
          <a:lstStyle/>
          <a:p>
            <a:r>
              <a:rPr lang="en-US" dirty="0" smtClean="0">
                <a:solidFill>
                  <a:srgbClr val="FF0000"/>
                </a:solidFill>
              </a:rPr>
              <a:t>= 1838</a:t>
            </a:r>
            <a:endParaRPr lang="en-US" dirty="0">
              <a:solidFill>
                <a:srgbClr val="FF0000"/>
              </a:solidFill>
            </a:endParaRPr>
          </a:p>
        </p:txBody>
      </p:sp>
      <p:sp>
        <p:nvSpPr>
          <p:cNvPr id="13" name="Oval 12"/>
          <p:cNvSpPr/>
          <p:nvPr/>
        </p:nvSpPr>
        <p:spPr>
          <a:xfrm>
            <a:off x="4059558" y="3429000"/>
            <a:ext cx="19812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00B0F0"/>
                </a:solidFill>
              </a:rPr>
              <a:t>G</a:t>
            </a:r>
            <a:r>
              <a:rPr lang="en-US" u="sng" dirty="0" smtClean="0">
                <a:solidFill>
                  <a:srgbClr val="00B0F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Tree>
    <p:extLst>
      <p:ext uri="{BB962C8B-B14F-4D97-AF65-F5344CB8AC3E}">
        <p14:creationId xmlns:p14="http://schemas.microsoft.com/office/powerpoint/2010/main" xmlns="" val="3702032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65</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7030A0"/>
                </a:solidFill>
              </a:rPr>
              <a:t>G</a:t>
            </a:r>
            <a:r>
              <a:rPr lang="en-US" u="sng" dirty="0" smtClean="0">
                <a:solidFill>
                  <a:srgbClr val="7030A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298331"/>
            <a:ext cx="31877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Connector 28"/>
          <p:cNvCxnSpPr/>
          <p:nvPr/>
        </p:nvCxnSpPr>
        <p:spPr>
          <a:xfrm flipV="1">
            <a:off x="3581400" y="2784231"/>
            <a:ext cx="2209800" cy="6173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91200" y="2702197"/>
            <a:ext cx="609600" cy="82034"/>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8" y="4419600"/>
            <a:ext cx="5166479" cy="1477328"/>
          </a:xfrm>
          <a:prstGeom prst="rect">
            <a:avLst/>
          </a:prstGeom>
          <a:noFill/>
        </p:spPr>
        <p:txBody>
          <a:bodyPr wrap="none" rtlCol="0">
            <a:spAutoFit/>
          </a:bodyPr>
          <a:lstStyle/>
          <a:p>
            <a:r>
              <a:rPr lang="en-US" dirty="0" smtClean="0">
                <a:solidFill>
                  <a:srgbClr val="7030A0"/>
                </a:solidFill>
              </a:rPr>
              <a:t>“Gerard Lathrop McKenzie” because:</a:t>
            </a:r>
          </a:p>
          <a:p>
            <a:r>
              <a:rPr lang="en-US" dirty="0" smtClean="0">
                <a:solidFill>
                  <a:srgbClr val="7030A0"/>
                </a:solidFill>
              </a:rPr>
              <a:t>Person(Person</a:t>
            </a:r>
            <a:r>
              <a:rPr lang="en-US" baseline="-25000" dirty="0" smtClean="0">
                <a:solidFill>
                  <a:srgbClr val="7030A0"/>
                </a:solidFill>
              </a:rPr>
              <a:t>11</a:t>
            </a:r>
            <a:r>
              <a:rPr lang="en-US" dirty="0" smtClean="0">
                <a:solidFill>
                  <a:srgbClr val="7030A0"/>
                </a:solidFill>
              </a:rPr>
              <a:t>) has </a:t>
            </a:r>
            <a:r>
              <a:rPr lang="en-US" dirty="0" err="1" smtClean="0">
                <a:solidFill>
                  <a:srgbClr val="7030A0"/>
                </a:solidFill>
              </a:rPr>
              <a:t>GivenName</a:t>
            </a:r>
            <a:r>
              <a:rPr lang="en-US" dirty="0" smtClean="0">
                <a:solidFill>
                  <a:srgbClr val="7030A0"/>
                </a:solidFill>
              </a:rPr>
              <a:t> (“Gerard Lathrop”)</a:t>
            </a:r>
          </a:p>
          <a:p>
            <a:r>
              <a:rPr lang="en-US" dirty="0">
                <a:solidFill>
                  <a:srgbClr val="7030A0"/>
                </a:solidFill>
              </a:rPr>
              <a:t>a</a:t>
            </a:r>
            <a:r>
              <a:rPr lang="en-US" dirty="0" smtClean="0">
                <a:solidFill>
                  <a:srgbClr val="7030A0"/>
                </a:solidFill>
              </a:rPr>
              <a:t>nd Child(Person</a:t>
            </a:r>
            <a:r>
              <a:rPr lang="en-US" baseline="-25000" dirty="0" smtClean="0">
                <a:solidFill>
                  <a:srgbClr val="7030A0"/>
                </a:solidFill>
              </a:rPr>
              <a:t>11</a:t>
            </a:r>
            <a:r>
              <a:rPr lang="en-US" dirty="0" smtClean="0">
                <a:solidFill>
                  <a:srgbClr val="7030A0"/>
                </a:solidFill>
              </a:rPr>
              <a:t>) of Person(Person</a:t>
            </a:r>
            <a:r>
              <a:rPr lang="en-US" baseline="-25000" dirty="0" smtClean="0">
                <a:solidFill>
                  <a:srgbClr val="7030A0"/>
                </a:solidFill>
              </a:rPr>
              <a:t>9</a:t>
            </a:r>
            <a:r>
              <a:rPr lang="en-US" dirty="0" smtClean="0">
                <a:solidFill>
                  <a:srgbClr val="7030A0"/>
                </a:solidFill>
              </a:rPr>
              <a:t>)</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Gender(“Male”)</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Surname(“McKenzie”) </a:t>
            </a:r>
            <a:endParaRPr lang="en-US" dirty="0">
              <a:solidFill>
                <a:srgbClr val="7030A0"/>
              </a:solidFill>
            </a:endParaRPr>
          </a:p>
        </p:txBody>
      </p:sp>
    </p:spTree>
    <p:extLst>
      <p:ext uri="{BB962C8B-B14F-4D97-AF65-F5344CB8AC3E}">
        <p14:creationId xmlns:p14="http://schemas.microsoft.com/office/powerpoint/2010/main" xmlns="" val="28485817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66</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rc 8"/>
          <p:cNvSpPr/>
          <p:nvPr/>
        </p:nvSpPr>
        <p:spPr>
          <a:xfrm>
            <a:off x="6019800" y="3733800"/>
            <a:ext cx="914400" cy="2156530"/>
          </a:xfrm>
          <a:prstGeom prst="arc">
            <a:avLst>
              <a:gd name="adj1" fmla="val 17058338"/>
              <a:gd name="adj2" fmla="val 1537339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0" y="3848072"/>
            <a:ext cx="816249" cy="369332"/>
          </a:xfrm>
          <a:prstGeom prst="rect">
            <a:avLst/>
          </a:prstGeom>
          <a:noFill/>
        </p:spPr>
        <p:txBody>
          <a:bodyPr wrap="none" rtlCol="0">
            <a:spAutoFit/>
          </a:bodyPr>
          <a:lstStyle/>
          <a:p>
            <a:r>
              <a:rPr lang="en-US" dirty="0" smtClean="0">
                <a:solidFill>
                  <a:srgbClr val="FF0000"/>
                </a:solidFill>
              </a:rPr>
              <a:t>Cousin</a:t>
            </a:r>
            <a:endParaRPr lang="en-US" dirty="0">
              <a:solidFill>
                <a:srgbClr val="FF0000"/>
              </a:solidFill>
            </a:endParaRPr>
          </a:p>
        </p:txBody>
      </p:sp>
      <p:pic>
        <p:nvPicPr>
          <p:cNvPr id="5123" name="Picture 3" descr="C:\Users\embley\Documents\ER13.keynote\Keynote\Presentation\CousinQuer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447" y="1952563"/>
            <a:ext cx="3432932" cy="41603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917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67</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146" name="Picture 2" descr="C:\Users\embley\Documents\ER13.keynote\Keynote\Presentation\CousinQueryResul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828800"/>
            <a:ext cx="3005325" cy="464502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223797" y="5867400"/>
            <a:ext cx="538930" cy="707886"/>
          </a:xfrm>
          <a:prstGeom prst="rect">
            <a:avLst/>
          </a:prstGeom>
          <a:noFill/>
        </p:spPr>
        <p:txBody>
          <a:bodyPr wrap="none" rtlCol="0">
            <a:spAutoFit/>
          </a:bodyPr>
          <a:lstStyle/>
          <a:p>
            <a:r>
              <a:rPr lang="en-US" sz="4000" dirty="0" smtClean="0"/>
              <a:t>…</a:t>
            </a:r>
            <a:endParaRPr lang="en-US" sz="4000" dirty="0"/>
          </a:p>
        </p:txBody>
      </p:sp>
      <p:sp>
        <p:nvSpPr>
          <p:cNvPr id="14" name="TextBox 13"/>
          <p:cNvSpPr txBox="1"/>
          <p:nvPr/>
        </p:nvSpPr>
        <p:spPr>
          <a:xfrm>
            <a:off x="4869402" y="2166153"/>
            <a:ext cx="3848169" cy="3970318"/>
          </a:xfrm>
          <a:prstGeom prst="rect">
            <a:avLst/>
          </a:prstGeom>
          <a:noFill/>
        </p:spPr>
        <p:txBody>
          <a:bodyPr wrap="none" rtlCol="0">
            <a:spAutoFit/>
          </a:bodyPr>
          <a:lstStyle/>
          <a:p>
            <a:r>
              <a:rPr lang="en-US" dirty="0" smtClean="0"/>
              <a:t>… </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Tree>
    <p:extLst>
      <p:ext uri="{BB962C8B-B14F-4D97-AF65-F5344CB8AC3E}">
        <p14:creationId xmlns:p14="http://schemas.microsoft.com/office/powerpoint/2010/main" xmlns="" val="27906992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Knowledge</a:t>
            </a:r>
          </a:p>
          <a:p>
            <a:pPr lvl="1"/>
            <a:r>
              <a:rPr lang="en-US" dirty="0" smtClean="0"/>
              <a:t>Populated conceptual model</a:t>
            </a:r>
          </a:p>
          <a:p>
            <a:pPr lvl="1"/>
            <a:r>
              <a:rPr lang="en-US" dirty="0" smtClean="0"/>
              <a:t>Plato: “justified true belief”</a:t>
            </a:r>
          </a:p>
          <a:p>
            <a:r>
              <a:rPr lang="en-US" dirty="0" err="1" smtClean="0"/>
              <a:t>FamilySearch</a:t>
            </a:r>
            <a:endParaRPr lang="en-US" dirty="0" smtClean="0"/>
          </a:p>
          <a:p>
            <a:pPr lvl="1"/>
            <a:r>
              <a:rPr lang="en-US" dirty="0" smtClean="0"/>
              <a:t>Conceptual model of reality</a:t>
            </a:r>
          </a:p>
          <a:p>
            <a:pPr lvl="1"/>
            <a:r>
              <a:rPr lang="en-US" dirty="0"/>
              <a:t>C</a:t>
            </a:r>
            <a:r>
              <a:rPr lang="en-US" dirty="0" smtClean="0"/>
              <a:t>onstraint violation (discovery)</a:t>
            </a:r>
          </a:p>
          <a:p>
            <a:pPr lvl="1"/>
            <a:r>
              <a:rPr lang="en-US" dirty="0" smtClean="0"/>
              <a:t>Assertion verification (evidence)</a:t>
            </a:r>
          </a:p>
          <a:p>
            <a:r>
              <a:rPr lang="en-US" dirty="0"/>
              <a:t>C</a:t>
            </a:r>
            <a:r>
              <a:rPr lang="en-US" dirty="0" smtClean="0"/>
              <a:t>onceptual modeling for veracity</a:t>
            </a:r>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68</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1828800"/>
            <a:ext cx="1858752" cy="2473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535427" y="1145206"/>
            <a:ext cx="6354047" cy="461665"/>
          </a:xfrm>
          <a:prstGeom prst="rect">
            <a:avLst/>
          </a:prstGeom>
          <a:noFill/>
        </p:spPr>
        <p:txBody>
          <a:bodyPr wrap="none" rtlCol="0">
            <a:spAutoFit/>
          </a:bodyPr>
          <a:lstStyle/>
          <a:p>
            <a:r>
              <a:rPr lang="en-US" sz="2400" dirty="0" smtClean="0"/>
              <a:t>Mitigating Uncertainty with Conceptual Modeling</a:t>
            </a:r>
            <a:endParaRPr lang="en-US" sz="2400" dirty="0"/>
          </a:p>
        </p:txBody>
      </p:sp>
    </p:spTree>
    <p:extLst>
      <p:ext uri="{BB962C8B-B14F-4D97-AF65-F5344CB8AC3E}">
        <p14:creationId xmlns:p14="http://schemas.microsoft.com/office/powerpoint/2010/main" xmlns="" val="1154851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 “Justified True Belief”</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69</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7030A0"/>
                </a:solidFill>
              </a:rPr>
              <a:t>G</a:t>
            </a:r>
            <a:r>
              <a:rPr lang="en-US" u="sng" dirty="0" smtClean="0">
                <a:solidFill>
                  <a:srgbClr val="7030A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298331"/>
            <a:ext cx="31877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Connector 28"/>
          <p:cNvCxnSpPr/>
          <p:nvPr/>
        </p:nvCxnSpPr>
        <p:spPr>
          <a:xfrm flipV="1">
            <a:off x="3581400" y="2784231"/>
            <a:ext cx="2209800" cy="6173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91200" y="2702197"/>
            <a:ext cx="609600" cy="82034"/>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8" y="4419600"/>
            <a:ext cx="5166479" cy="1477328"/>
          </a:xfrm>
          <a:prstGeom prst="rect">
            <a:avLst/>
          </a:prstGeom>
          <a:noFill/>
        </p:spPr>
        <p:txBody>
          <a:bodyPr wrap="none" rtlCol="0">
            <a:spAutoFit/>
          </a:bodyPr>
          <a:lstStyle/>
          <a:p>
            <a:r>
              <a:rPr lang="en-US" dirty="0" smtClean="0">
                <a:solidFill>
                  <a:srgbClr val="7030A0"/>
                </a:solidFill>
              </a:rPr>
              <a:t>“Gerard Lathrop McKenzie” because:</a:t>
            </a:r>
          </a:p>
          <a:p>
            <a:r>
              <a:rPr lang="en-US" dirty="0" smtClean="0">
                <a:solidFill>
                  <a:srgbClr val="7030A0"/>
                </a:solidFill>
              </a:rPr>
              <a:t>Person(Person</a:t>
            </a:r>
            <a:r>
              <a:rPr lang="en-US" baseline="-25000" dirty="0" smtClean="0">
                <a:solidFill>
                  <a:srgbClr val="7030A0"/>
                </a:solidFill>
              </a:rPr>
              <a:t>11</a:t>
            </a:r>
            <a:r>
              <a:rPr lang="en-US" dirty="0" smtClean="0">
                <a:solidFill>
                  <a:srgbClr val="7030A0"/>
                </a:solidFill>
              </a:rPr>
              <a:t>) has </a:t>
            </a:r>
            <a:r>
              <a:rPr lang="en-US" dirty="0" err="1" smtClean="0">
                <a:solidFill>
                  <a:srgbClr val="7030A0"/>
                </a:solidFill>
              </a:rPr>
              <a:t>GivenName</a:t>
            </a:r>
            <a:r>
              <a:rPr lang="en-US" dirty="0" smtClean="0">
                <a:solidFill>
                  <a:srgbClr val="7030A0"/>
                </a:solidFill>
              </a:rPr>
              <a:t> (“Gerard Lathrop”)</a:t>
            </a:r>
          </a:p>
          <a:p>
            <a:r>
              <a:rPr lang="en-US" dirty="0">
                <a:solidFill>
                  <a:srgbClr val="7030A0"/>
                </a:solidFill>
              </a:rPr>
              <a:t>a</a:t>
            </a:r>
            <a:r>
              <a:rPr lang="en-US" dirty="0" smtClean="0">
                <a:solidFill>
                  <a:srgbClr val="7030A0"/>
                </a:solidFill>
              </a:rPr>
              <a:t>nd Child(Person</a:t>
            </a:r>
            <a:r>
              <a:rPr lang="en-US" baseline="-25000" dirty="0" smtClean="0">
                <a:solidFill>
                  <a:srgbClr val="7030A0"/>
                </a:solidFill>
              </a:rPr>
              <a:t>11</a:t>
            </a:r>
            <a:r>
              <a:rPr lang="en-US" dirty="0" smtClean="0">
                <a:solidFill>
                  <a:srgbClr val="7030A0"/>
                </a:solidFill>
              </a:rPr>
              <a:t>) of Person(Person</a:t>
            </a:r>
            <a:r>
              <a:rPr lang="en-US" baseline="-25000" dirty="0" smtClean="0">
                <a:solidFill>
                  <a:srgbClr val="7030A0"/>
                </a:solidFill>
              </a:rPr>
              <a:t>9</a:t>
            </a:r>
            <a:r>
              <a:rPr lang="en-US" dirty="0" smtClean="0">
                <a:solidFill>
                  <a:srgbClr val="7030A0"/>
                </a:solidFill>
              </a:rPr>
              <a:t>)</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Gender(“Male”)</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Surname(“McKenzie”) </a:t>
            </a:r>
            <a:endParaRPr lang="en-US" dirty="0">
              <a:solidFill>
                <a:srgbClr val="7030A0"/>
              </a:solidFill>
            </a:endParaRPr>
          </a:p>
        </p:txBody>
      </p:sp>
    </p:spTree>
    <p:extLst>
      <p:ext uri="{BB962C8B-B14F-4D97-AF65-F5344CB8AC3E}">
        <p14:creationId xmlns:p14="http://schemas.microsoft.com/office/powerpoint/2010/main" xmlns="" val="2097817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Volume: Gigabyte (10</a:t>
            </a:r>
            <a:r>
              <a:rPr lang="en-US" baseline="30000" dirty="0" smtClean="0"/>
              <a:t>9</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a:t>
            </a:fld>
            <a:endParaRPr lang="en-US"/>
          </a:p>
        </p:txBody>
      </p:sp>
      <p:sp>
        <p:nvSpPr>
          <p:cNvPr id="8" name="TextBox 7"/>
          <p:cNvSpPr txBox="1"/>
          <p:nvPr/>
        </p:nvSpPr>
        <p:spPr>
          <a:xfrm>
            <a:off x="1253949" y="1236711"/>
            <a:ext cx="6616876" cy="523220"/>
          </a:xfrm>
          <a:prstGeom prst="rect">
            <a:avLst/>
          </a:prstGeom>
          <a:noFill/>
        </p:spPr>
        <p:txBody>
          <a:bodyPr wrap="none" rtlCol="0">
            <a:spAutoFit/>
          </a:bodyPr>
          <a:lstStyle/>
          <a:p>
            <a:pPr algn="ctr"/>
            <a:r>
              <a:rPr lang="en-US" sz="2800" dirty="0" smtClean="0"/>
              <a:t>Sound wave of Beethoven’s Fifth Symphony </a:t>
            </a:r>
            <a:endParaRPr lang="en-US" sz="2800" dirty="0"/>
          </a:p>
        </p:txBody>
      </p:sp>
      <p:pic>
        <p:nvPicPr>
          <p:cNvPr id="5122" name="Picture 2" descr="C:\Documents and Settings\David W. Embley\My Documents\WoK\ER13.keynote\Keynote\Presentation\giga5thSymphonie.jpg"/>
          <p:cNvPicPr>
            <a:picLocks noChangeAspect="1" noChangeArrowheads="1"/>
          </p:cNvPicPr>
          <p:nvPr/>
        </p:nvPicPr>
        <p:blipFill>
          <a:blip r:embed="rId2" cstate="print"/>
          <a:srcRect/>
          <a:stretch>
            <a:fillRect/>
          </a:stretch>
        </p:blipFill>
        <p:spPr bwMode="auto">
          <a:xfrm>
            <a:off x="990600" y="2209800"/>
            <a:ext cx="2667000" cy="3659372"/>
          </a:xfrm>
          <a:prstGeom prst="rect">
            <a:avLst/>
          </a:prstGeom>
          <a:noFill/>
        </p:spPr>
      </p:pic>
      <p:pic>
        <p:nvPicPr>
          <p:cNvPr id="5123" name="Picture 3" descr="C:\Documents and Settings\David W. Embley\My Documents\WoK\ER13.keynote\Keynote\Presentation\gigaSoundWave.jpg"/>
          <p:cNvPicPr>
            <a:picLocks noChangeAspect="1" noChangeArrowheads="1"/>
          </p:cNvPicPr>
          <p:nvPr/>
        </p:nvPicPr>
        <p:blipFill>
          <a:blip r:embed="rId3" cstate="print"/>
          <a:srcRect/>
          <a:stretch>
            <a:fillRect/>
          </a:stretch>
        </p:blipFill>
        <p:spPr bwMode="auto">
          <a:xfrm>
            <a:off x="4876800" y="2895600"/>
            <a:ext cx="2476500" cy="1847850"/>
          </a:xfrm>
          <a:prstGeom prst="rect">
            <a:avLst/>
          </a:prstGeom>
          <a:noFill/>
        </p:spPr>
      </p:pic>
    </p:spTree>
    <p:extLst>
      <p:ext uri="{BB962C8B-B14F-4D97-AF65-F5344CB8AC3E}">
        <p14:creationId xmlns:p14="http://schemas.microsoft.com/office/powerpoint/2010/main" xmlns="" val="3523624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FamilySearch</a:t>
            </a:r>
            <a:r>
              <a:rPr lang="en-US" dirty="0" smtClean="0"/>
              <a:t>:</a:t>
            </a:r>
            <a:br>
              <a:rPr lang="en-US" dirty="0" smtClean="0"/>
            </a:br>
            <a:r>
              <a:rPr lang="en-US" dirty="0" smtClean="0"/>
              <a:t>Wiki-like Updates + Uncertain Information</a:t>
            </a:r>
            <a:endParaRPr lang="en-US" dirty="0"/>
          </a:p>
        </p:txBody>
      </p:sp>
      <p:pic>
        <p:nvPicPr>
          <p:cNvPr id="3" name="Picture 2" descr="10.5.origLoop.png"/>
          <p:cNvPicPr>
            <a:picLocks noChangeAspect="1"/>
          </p:cNvPicPr>
          <p:nvPr/>
        </p:nvPicPr>
        <p:blipFill>
          <a:blip r:embed="rId3" cstate="print"/>
          <a:stretch>
            <a:fillRect/>
          </a:stretch>
        </p:blipFill>
        <p:spPr>
          <a:xfrm>
            <a:off x="4038600" y="1600200"/>
            <a:ext cx="4806297" cy="5029200"/>
          </a:xfrm>
          <a:prstGeom prst="rect">
            <a:avLst/>
          </a:prstGeom>
          <a:ln>
            <a:noFill/>
          </a:ln>
        </p:spPr>
      </p:pic>
      <p:sp>
        <p:nvSpPr>
          <p:cNvPr id="4" name="TextBox 3"/>
          <p:cNvSpPr txBox="1"/>
          <p:nvPr/>
        </p:nvSpPr>
        <p:spPr>
          <a:xfrm>
            <a:off x="228600" y="4495800"/>
            <a:ext cx="2971800" cy="1200329"/>
          </a:xfrm>
          <a:prstGeom prst="rect">
            <a:avLst/>
          </a:prstGeom>
          <a:noFill/>
        </p:spPr>
        <p:txBody>
          <a:bodyPr wrap="square" rtlCol="0">
            <a:spAutoFit/>
          </a:bodyPr>
          <a:lstStyle/>
          <a:p>
            <a:r>
              <a:rPr lang="en-US" dirty="0" smtClean="0"/>
              <a:t>Sources of error:</a:t>
            </a:r>
          </a:p>
          <a:p>
            <a:pPr marL="342900" indent="-342900">
              <a:buFont typeface="+mj-lt"/>
              <a:buAutoNum type="arabicPeriod"/>
            </a:pPr>
            <a:r>
              <a:rPr lang="en-US" dirty="0" smtClean="0"/>
              <a:t>Incorrect person merges</a:t>
            </a:r>
          </a:p>
          <a:p>
            <a:pPr marL="342900" indent="-342900">
              <a:buFont typeface="+mj-lt"/>
              <a:buAutoNum type="arabicPeriod"/>
            </a:pPr>
            <a:r>
              <a:rPr lang="en-US" dirty="0" smtClean="0"/>
              <a:t>Incorrect parent-child relationship assertions</a:t>
            </a:r>
            <a:endParaRPr lang="en-US" dirty="0"/>
          </a:p>
        </p:txBody>
      </p:sp>
      <p:sp>
        <p:nvSpPr>
          <p:cNvPr id="5" name="TextBox 4"/>
          <p:cNvSpPr txBox="1"/>
          <p:nvPr/>
        </p:nvSpPr>
        <p:spPr>
          <a:xfrm>
            <a:off x="1752600" y="1676400"/>
            <a:ext cx="3424848" cy="707886"/>
          </a:xfrm>
          <a:prstGeom prst="rect">
            <a:avLst/>
          </a:prstGeom>
          <a:noFill/>
        </p:spPr>
        <p:txBody>
          <a:bodyPr wrap="none" rtlCol="0">
            <a:spAutoFit/>
          </a:bodyPr>
          <a:lstStyle/>
          <a:p>
            <a:r>
              <a:rPr lang="en-US" sz="4000" dirty="0" smtClean="0">
                <a:solidFill>
                  <a:srgbClr val="FF0000"/>
                </a:solidFill>
              </a:rPr>
              <a:t>Cyclic Pedigree:</a:t>
            </a:r>
            <a:endParaRPr lang="en-US" sz="4000" dirty="0">
              <a:solidFill>
                <a:srgbClr val="FF0000"/>
              </a:solidFill>
            </a:endParaRPr>
          </a:p>
        </p:txBody>
      </p:sp>
      <p:pic>
        <p:nvPicPr>
          <p:cNvPr id="6" name="Picture 5" descr="120.orig.png"/>
          <p:cNvPicPr>
            <a:picLocks noChangeAspect="1"/>
          </p:cNvPicPr>
          <p:nvPr/>
        </p:nvPicPr>
        <p:blipFill>
          <a:blip r:embed="rId4" cstate="print"/>
          <a:stretch>
            <a:fillRect/>
          </a:stretch>
        </p:blipFill>
        <p:spPr>
          <a:xfrm>
            <a:off x="381000" y="2514600"/>
            <a:ext cx="3581400" cy="168953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2"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74638"/>
            <a:ext cx="9144000" cy="1143000"/>
          </a:xfrm>
        </p:spPr>
        <p:txBody>
          <a:bodyPr>
            <a:normAutofit fontScale="90000"/>
          </a:bodyPr>
          <a:lstStyle/>
          <a:p>
            <a:r>
              <a:rPr lang="en-US" dirty="0" err="1" smtClean="0"/>
              <a:t>FamilySearch</a:t>
            </a:r>
            <a:r>
              <a:rPr lang="en-US" dirty="0" smtClean="0"/>
              <a:t>: Useful More Expressive</a:t>
            </a:r>
            <a:br>
              <a:rPr lang="en-US" dirty="0" smtClean="0"/>
            </a:br>
            <a:r>
              <a:rPr lang="en-US" dirty="0" smtClean="0"/>
              <a:t>Conceptual Model Specifications</a:t>
            </a:r>
            <a:endParaRPr lang="en-US" dirty="0"/>
          </a:p>
        </p:txBody>
      </p:sp>
      <p:pic>
        <p:nvPicPr>
          <p:cNvPr id="1028" name="Picture 4" descr="http://intmstat.com/blog/2010/05/poisson-continuous.gif"/>
          <p:cNvPicPr>
            <a:picLocks noChangeAspect="1" noChangeArrowheads="1"/>
          </p:cNvPicPr>
          <p:nvPr/>
        </p:nvPicPr>
        <p:blipFill>
          <a:blip r:embed="rId3"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4"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3"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28600"/>
            <a:ext cx="9144000" cy="1143000"/>
          </a:xfrm>
        </p:spPr>
        <p:txBody>
          <a:bodyPr>
            <a:normAutofit fontScale="90000"/>
          </a:bodyPr>
          <a:lstStyle/>
          <a:p>
            <a:r>
              <a:rPr lang="en-US" dirty="0" smtClean="0"/>
              <a:t>Evidence-Based Conceptual Modeling</a:t>
            </a:r>
            <a:br>
              <a:rPr lang="en-US" dirty="0" smtClean="0"/>
            </a:br>
            <a:r>
              <a:rPr lang="en-US" sz="2700" dirty="0" smtClean="0"/>
              <a:t>(1) Model Reality, (2) Allow/Discover Discrepancies, (3) Add Evidence  </a:t>
            </a:r>
            <a:endParaRPr lang="en-US" sz="2700" dirty="0"/>
          </a:p>
        </p:txBody>
      </p:sp>
      <p:pic>
        <p:nvPicPr>
          <p:cNvPr id="1028" name="Picture 4" descr="http://intmstat.com/blog/2010/05/poisson-continuous.gif"/>
          <p:cNvPicPr>
            <a:picLocks noChangeAspect="1" noChangeArrowheads="1"/>
          </p:cNvPicPr>
          <p:nvPr/>
        </p:nvPicPr>
        <p:blipFill>
          <a:blip r:embed="rId4"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5"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a:bodyPr>
          <a:lstStyle/>
          <a:p>
            <a:r>
              <a:rPr lang="en-US" dirty="0" smtClean="0">
                <a:solidFill>
                  <a:schemeClr val="bg1">
                    <a:lumMod val="85000"/>
                  </a:schemeClr>
                </a:solidFill>
              </a:rPr>
              <a:t>What is BIG DATA?</a:t>
            </a:r>
          </a:p>
          <a:p>
            <a:r>
              <a:rPr lang="en-US" dirty="0" smtClean="0">
                <a:solidFill>
                  <a:schemeClr val="bg1">
                    <a:lumMod val="85000"/>
                  </a:schemeClr>
                </a:solidFill>
              </a:rPr>
              <a:t>Why should </a:t>
            </a:r>
            <a:r>
              <a:rPr lang="en-US" dirty="0">
                <a:solidFill>
                  <a:schemeClr val="bg1">
                    <a:lumMod val="85000"/>
                  </a:schemeClr>
                </a:solidFill>
              </a:rPr>
              <a:t>C</a:t>
            </a:r>
            <a:r>
              <a:rPr lang="en-US" dirty="0" smtClean="0">
                <a:solidFill>
                  <a:schemeClr val="bg1">
                    <a:lumMod val="85000"/>
                  </a:schemeClr>
                </a:solidFill>
              </a:rPr>
              <a:t>onceptual Modeling apply?</a:t>
            </a:r>
          </a:p>
          <a:p>
            <a:r>
              <a:rPr lang="en-US" dirty="0" smtClean="0">
                <a:solidFill>
                  <a:schemeClr val="bg1">
                    <a:lumMod val="85000"/>
                  </a:schemeClr>
                </a:solidFill>
              </a:rPr>
              <a:t>Examples to show how Conceptual Modeling can “come to the rescue”</a:t>
            </a:r>
          </a:p>
          <a:p>
            <a:r>
              <a:rPr lang="en-US" dirty="0" smtClean="0">
                <a:solidFill>
                  <a:schemeClr val="bg1">
                    <a:lumMod val="85000"/>
                  </a:schemeClr>
                </a:solidFill>
              </a:rPr>
              <a:t>Summary (and take-home message):</a:t>
            </a:r>
          </a:p>
          <a:p>
            <a:pPr lvl="1"/>
            <a:r>
              <a:rPr lang="en-US" dirty="0" smtClean="0"/>
              <a:t>Principles that guide the use of Conceptual Modeling in BIG DATA applications</a:t>
            </a:r>
          </a:p>
          <a:p>
            <a:pPr lvl="1"/>
            <a:r>
              <a:rPr lang="en-US" dirty="0" smtClean="0">
                <a:solidFill>
                  <a:schemeClr val="bg1">
                    <a:lumMod val="85000"/>
                  </a:schemeClr>
                </a:solidFill>
              </a:rPr>
              <a:t>Challenges and </a:t>
            </a:r>
            <a:r>
              <a:rPr lang="en-US" dirty="0">
                <a:solidFill>
                  <a:schemeClr val="bg1">
                    <a:lumMod val="85000"/>
                  </a:schemeClr>
                </a:solidFill>
              </a:rPr>
              <a:t>R</a:t>
            </a:r>
            <a:r>
              <a:rPr lang="en-US" dirty="0" smtClean="0">
                <a:solidFill>
                  <a:schemeClr val="bg1">
                    <a:lumMod val="85000"/>
                  </a:schemeClr>
                </a:solidFill>
              </a:rPr>
              <a:t>esearch </a:t>
            </a:r>
            <a:r>
              <a:rPr lang="en-US" dirty="0">
                <a:solidFill>
                  <a:schemeClr val="bg1">
                    <a:lumMod val="85000"/>
                  </a:schemeClr>
                </a:solidFill>
              </a:rPr>
              <a:t>O</a:t>
            </a:r>
            <a:r>
              <a:rPr lang="en-US" dirty="0" smtClean="0">
                <a:solidFill>
                  <a:schemeClr val="bg1">
                    <a:lumMod val="8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solidFill>
                  <a:schemeClr val="accent1"/>
                </a:solidFill>
              </a:rPr>
              <a:t>Principles</a:t>
            </a:r>
            <a:r>
              <a:rPr lang="en-US" dirty="0" smtClean="0"/>
              <a:t> that guide the use of </a:t>
            </a:r>
            <a:r>
              <a:rPr lang="en-US" dirty="0" smtClean="0">
                <a:solidFill>
                  <a:srgbClr val="FF0000"/>
                </a:solidFill>
              </a:rPr>
              <a:t>Conceptual Modeling</a:t>
            </a:r>
            <a:r>
              <a:rPr lang="en-US" dirty="0" smtClean="0"/>
              <a:t> in BIG DATA</a:t>
            </a:r>
            <a:endParaRPr lang="en-US" dirty="0"/>
          </a:p>
        </p:txBody>
      </p:sp>
      <p:sp>
        <p:nvSpPr>
          <p:cNvPr id="3" name="Content Placeholder 2"/>
          <p:cNvSpPr>
            <a:spLocks noGrp="1"/>
          </p:cNvSpPr>
          <p:nvPr>
            <p:ph idx="1"/>
          </p:nvPr>
        </p:nvSpPr>
        <p:spPr>
          <a:xfrm>
            <a:off x="457200" y="1676400"/>
            <a:ext cx="8229600" cy="4800600"/>
          </a:xfrm>
        </p:spPr>
        <p:txBody>
          <a:bodyPr>
            <a:normAutofit lnSpcReduction="10000"/>
          </a:bodyPr>
          <a:lstStyle/>
          <a:p>
            <a:r>
              <a:rPr lang="en-US" dirty="0" smtClean="0">
                <a:solidFill>
                  <a:schemeClr val="accent1"/>
                </a:solidFill>
              </a:rPr>
              <a:t>Harvest</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Extraction ontologies</a:t>
            </a:r>
          </a:p>
          <a:p>
            <a:pPr lvl="1"/>
            <a:r>
              <a:rPr lang="en-US" dirty="0" smtClean="0"/>
              <a:t>And …</a:t>
            </a:r>
          </a:p>
          <a:p>
            <a:r>
              <a:rPr lang="en-US" dirty="0" smtClean="0">
                <a:solidFill>
                  <a:schemeClr val="accent1"/>
                </a:solidFill>
              </a:rPr>
              <a:t>Organize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Rich conceptualizations</a:t>
            </a:r>
          </a:p>
          <a:p>
            <a:pPr lvl="1"/>
            <a:r>
              <a:rPr lang="en-US" dirty="0" smtClean="0"/>
              <a:t>And …</a:t>
            </a:r>
          </a:p>
          <a:p>
            <a:r>
              <a:rPr lang="en-US" dirty="0" smtClean="0">
                <a:solidFill>
                  <a:schemeClr val="accent1"/>
                </a:solidFill>
              </a:rPr>
              <a:t>Analyze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Evidence-based reasoning</a:t>
            </a:r>
          </a:p>
          <a:p>
            <a:pPr lvl="1"/>
            <a:r>
              <a:rPr lang="en-US" dirty="0" smtClean="0"/>
              <a:t>And …</a:t>
            </a:r>
            <a:endParaRPr lang="en-US" dirty="0"/>
          </a:p>
        </p:txBody>
      </p:sp>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74</a:t>
            </a:fld>
            <a:endParaRPr lang="en-US"/>
          </a:p>
        </p:txBody>
      </p:sp>
    </p:spTree>
    <p:extLst>
      <p:ext uri="{BB962C8B-B14F-4D97-AF65-F5344CB8AC3E}">
        <p14:creationId xmlns:p14="http://schemas.microsoft.com/office/powerpoint/2010/main" xmlns="" val="40195433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More Examples of </a:t>
            </a:r>
            <a:r>
              <a:rPr lang="en-US" dirty="0" smtClean="0">
                <a:solidFill>
                  <a:srgbClr val="FF0000"/>
                </a:solidFill>
              </a:rPr>
              <a:t>Conceptual Modeling</a:t>
            </a:r>
            <a:r>
              <a:rPr lang="en-US" dirty="0" smtClean="0"/>
              <a:t/>
            </a:r>
            <a:br>
              <a:rPr lang="en-US" dirty="0" smtClean="0"/>
            </a:br>
            <a:r>
              <a:rPr lang="en-US" dirty="0" smtClean="0"/>
              <a:t>in BIG DATA Applications</a:t>
            </a:r>
            <a:endParaRPr lang="en-US" dirty="0"/>
          </a:p>
        </p:txBody>
      </p:sp>
      <p:sp>
        <p:nvSpPr>
          <p:cNvPr id="3" name="Content Placeholder 2"/>
          <p:cNvSpPr>
            <a:spLocks noGrp="1"/>
          </p:cNvSpPr>
          <p:nvPr>
            <p:ph idx="1"/>
          </p:nvPr>
        </p:nvSpPr>
        <p:spPr>
          <a:xfrm>
            <a:off x="152400" y="1752600"/>
            <a:ext cx="8915400" cy="4724400"/>
          </a:xfrm>
        </p:spPr>
        <p:txBody>
          <a:bodyPr>
            <a:normAutofit fontScale="92500" lnSpcReduction="10000"/>
          </a:bodyPr>
          <a:lstStyle/>
          <a:p>
            <a:r>
              <a:rPr lang="en-US" dirty="0" smtClean="0"/>
              <a:t>Knowledge Bundle Building for Research Studies (KBB)</a:t>
            </a:r>
          </a:p>
          <a:p>
            <a:r>
              <a:rPr lang="en-US" dirty="0"/>
              <a:t>Multi-Lingual </a:t>
            </a:r>
            <a:r>
              <a:rPr lang="en-US" dirty="0" smtClean="0"/>
              <a:t>Query Processing </a:t>
            </a:r>
            <a:r>
              <a:rPr lang="en-US" dirty="0"/>
              <a:t>(ML-</a:t>
            </a:r>
            <a:r>
              <a:rPr lang="en-US" dirty="0" err="1"/>
              <a:t>OntoES</a:t>
            </a:r>
            <a:r>
              <a:rPr lang="en-US" dirty="0"/>
              <a:t>)</a:t>
            </a:r>
          </a:p>
          <a:p>
            <a:r>
              <a:rPr lang="en-US" dirty="0"/>
              <a:t>Table </a:t>
            </a:r>
            <a:r>
              <a:rPr lang="en-US" dirty="0" smtClean="0"/>
              <a:t>Understanding (TISP, Table Ontology)</a:t>
            </a:r>
            <a:endParaRPr lang="en-US" dirty="0"/>
          </a:p>
          <a:p>
            <a:r>
              <a:rPr lang="en-US" dirty="0"/>
              <a:t>Automating </a:t>
            </a:r>
            <a:r>
              <a:rPr lang="en-US" dirty="0" smtClean="0"/>
              <a:t>Ontology Creation </a:t>
            </a:r>
            <a:r>
              <a:rPr lang="en-US" dirty="0"/>
              <a:t>(</a:t>
            </a:r>
            <a:r>
              <a:rPr lang="en-US" dirty="0" smtClean="0"/>
              <a:t>TANGO)</a:t>
            </a:r>
            <a:endParaRPr lang="en-US" dirty="0"/>
          </a:p>
          <a:p>
            <a:endParaRPr lang="en-US" dirty="0" smtClean="0"/>
          </a:p>
          <a:p>
            <a:r>
              <a:rPr lang="en-US" dirty="0"/>
              <a:t>Automated </a:t>
            </a:r>
            <a:r>
              <a:rPr lang="en-US" dirty="0" smtClean="0"/>
              <a:t>Reading (</a:t>
            </a:r>
            <a:r>
              <a:rPr lang="en-US" dirty="0" err="1" smtClean="0"/>
              <a:t>OntoSoar</a:t>
            </a:r>
            <a:r>
              <a:rPr lang="en-US" dirty="0" smtClean="0"/>
              <a:t>)</a:t>
            </a:r>
            <a:endParaRPr lang="en-US" dirty="0"/>
          </a:p>
          <a:p>
            <a:r>
              <a:rPr lang="en-US" dirty="0" smtClean="0"/>
              <a:t>Homeland Security</a:t>
            </a:r>
          </a:p>
          <a:p>
            <a:r>
              <a:rPr lang="en-US" dirty="0" smtClean="0"/>
              <a:t>Twitter Suicide Study</a:t>
            </a:r>
          </a:p>
          <a:p>
            <a:r>
              <a:rPr lang="en-US" dirty="0" smtClean="0"/>
              <a:t>Human </a:t>
            </a:r>
            <a:r>
              <a:rPr lang="en-US" dirty="0"/>
              <a:t>G</a:t>
            </a:r>
            <a:r>
              <a:rPr lang="en-US" dirty="0" smtClean="0"/>
              <a:t>enome Project</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75</a:t>
            </a:fld>
            <a:endParaRPr lang="en-US"/>
          </a:p>
        </p:txBody>
      </p:sp>
      <p:sp>
        <p:nvSpPr>
          <p:cNvPr id="6" name="Cloud Callout 5"/>
          <p:cNvSpPr/>
          <p:nvPr/>
        </p:nvSpPr>
        <p:spPr>
          <a:xfrm>
            <a:off x="533400" y="1600200"/>
            <a:ext cx="7772400" cy="4343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Dream!</a:t>
            </a:r>
          </a:p>
          <a:p>
            <a:pPr algn="ctr"/>
            <a:r>
              <a:rPr lang="en-US" sz="3200" dirty="0" smtClean="0">
                <a:solidFill>
                  <a:schemeClr val="bg1"/>
                </a:solidFill>
              </a:rPr>
              <a:t>Think Big!</a:t>
            </a:r>
          </a:p>
          <a:p>
            <a:pPr algn="ctr"/>
            <a:r>
              <a:rPr lang="en-US" sz="3200" dirty="0" smtClean="0">
                <a:solidFill>
                  <a:schemeClr val="bg1"/>
                </a:solidFill>
              </a:rPr>
              <a:t>Contribute!</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Bundle Building</a:t>
            </a:r>
            <a:br>
              <a:rPr lang="en-US" dirty="0" smtClean="0"/>
            </a:br>
            <a:r>
              <a:rPr lang="en-US" dirty="0" smtClean="0"/>
              <a:t>(i.e., Construct and Populate CMs)</a:t>
            </a:r>
            <a:endParaRPr lang="en-US" dirty="0"/>
          </a:p>
        </p:txBody>
      </p:sp>
      <p:sp>
        <p:nvSpPr>
          <p:cNvPr id="3" name="Content Placeholder 2"/>
          <p:cNvSpPr>
            <a:spLocks noGrp="1"/>
          </p:cNvSpPr>
          <p:nvPr>
            <p:ph idx="1"/>
          </p:nvPr>
        </p:nvSpPr>
        <p:spPr>
          <a:xfrm>
            <a:off x="457200" y="2209800"/>
            <a:ext cx="8305800" cy="4038600"/>
          </a:xfrm>
        </p:spPr>
        <p:txBody>
          <a:bodyPr>
            <a:normAutofit lnSpcReduction="10000"/>
          </a:bodyPr>
          <a:lstStyle/>
          <a:p>
            <a:r>
              <a:rPr lang="en-US" dirty="0" smtClean="0"/>
              <a:t>Objective: Study the association of:</a:t>
            </a:r>
          </a:p>
          <a:p>
            <a:pPr lvl="1"/>
            <a:r>
              <a:rPr lang="en-US" dirty="0" smtClean="0"/>
              <a:t>TP53 polymorphism and</a:t>
            </a:r>
          </a:p>
          <a:p>
            <a:pPr lvl="1"/>
            <a:r>
              <a:rPr lang="en-US" dirty="0" smtClean="0"/>
              <a:t>Lung cancer</a:t>
            </a:r>
          </a:p>
          <a:p>
            <a:r>
              <a:rPr lang="en-US" dirty="0" smtClean="0"/>
              <a:t>Task: locate, gather, organize data from:</a:t>
            </a:r>
          </a:p>
          <a:p>
            <a:pPr lvl="1"/>
            <a:r>
              <a:rPr lang="en-US" dirty="0" smtClean="0"/>
              <a:t>Single Nucleotide Polymorphism database</a:t>
            </a:r>
          </a:p>
          <a:p>
            <a:pPr lvl="1"/>
            <a:r>
              <a:rPr lang="en-US" dirty="0" smtClean="0"/>
              <a:t>Medical journal articles</a:t>
            </a:r>
          </a:p>
          <a:p>
            <a:pPr lvl="1"/>
            <a:r>
              <a:rPr lang="en-US" dirty="0" smtClean="0"/>
              <a:t>Medical-record database</a:t>
            </a:r>
          </a:p>
          <a:p>
            <a:pPr lvl="1"/>
            <a:r>
              <a:rPr lang="en-US" dirty="0" smtClean="0"/>
              <a:t>Radiology images and reports</a:t>
            </a:r>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76</a:t>
            </a:fld>
            <a:endParaRPr lang="en-US"/>
          </a:p>
        </p:txBody>
      </p:sp>
      <p:sp>
        <p:nvSpPr>
          <p:cNvPr id="6" name="TextBox 5"/>
          <p:cNvSpPr txBox="1"/>
          <p:nvPr/>
        </p:nvSpPr>
        <p:spPr>
          <a:xfrm>
            <a:off x="457200" y="1676400"/>
            <a:ext cx="5477718" cy="584775"/>
          </a:xfrm>
          <a:prstGeom prst="rect">
            <a:avLst/>
          </a:prstGeom>
          <a:noFill/>
        </p:spPr>
        <p:txBody>
          <a:bodyPr wrap="none" rtlCol="0">
            <a:spAutoFit/>
          </a:bodyPr>
          <a:lstStyle/>
          <a:p>
            <a:r>
              <a:rPr lang="en-US" sz="3200" dirty="0" smtClean="0"/>
              <a:t>Example: Bio-Medical Research</a:t>
            </a:r>
            <a:endParaRPr lang="en-US" sz="3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85" y="445864"/>
            <a:ext cx="8305800" cy="1143000"/>
          </a:xfrm>
        </p:spPr>
        <p:txBody>
          <a:bodyPr>
            <a:normAutofit fontScale="90000"/>
          </a:bodyPr>
          <a:lstStyle/>
          <a:p>
            <a:r>
              <a:rPr lang="en-US" dirty="0" smtClean="0"/>
              <a:t>Form-Based Extraction Ontologies Gather SNP Information from the NCBI </a:t>
            </a:r>
            <a:r>
              <a:rPr lang="en-US" dirty="0" err="1" smtClean="0"/>
              <a:t>dbSNP</a:t>
            </a:r>
            <a:r>
              <a:rPr lang="en-US" dirty="0" smtClean="0"/>
              <a:t> Repository</a:t>
            </a:r>
            <a:endParaRPr lang="en-US" dirty="0"/>
          </a:p>
        </p:txBody>
      </p:sp>
      <p:pic>
        <p:nvPicPr>
          <p:cNvPr id="5" name="Picture 4" descr="AnnotatedFormWorkbenchSNP-2.png"/>
          <p:cNvPicPr>
            <a:picLocks noChangeAspect="1"/>
          </p:cNvPicPr>
          <p:nvPr/>
        </p:nvPicPr>
        <p:blipFill>
          <a:blip r:embed="rId3" cstate="print"/>
          <a:stretch>
            <a:fillRect/>
          </a:stretch>
        </p:blipFill>
        <p:spPr>
          <a:xfrm>
            <a:off x="1371600" y="2057400"/>
            <a:ext cx="6453432" cy="4074747"/>
          </a:xfrm>
          <a:prstGeom prst="rect">
            <a:avLst/>
          </a:prstGeom>
        </p:spPr>
      </p:pic>
      <p:sp>
        <p:nvSpPr>
          <p:cNvPr id="4" name="Footer Placeholder 3"/>
          <p:cNvSpPr>
            <a:spLocks noGrp="1"/>
          </p:cNvSpPr>
          <p:nvPr>
            <p:ph type="ftr" sz="quarter" idx="11"/>
          </p:nvPr>
        </p:nvSpPr>
        <p:spPr/>
        <p:txBody>
          <a:bodyPr/>
          <a:lstStyle/>
          <a:p>
            <a:r>
              <a:rPr lang="en-US" dirty="0" smtClean="0"/>
              <a:t>ER 2013 Keynote</a:t>
            </a:r>
            <a:endParaRPr lang="en-US" dirty="0"/>
          </a:p>
        </p:txBody>
      </p:sp>
      <p:sp>
        <p:nvSpPr>
          <p:cNvPr id="6" name="Slide Number Placeholder 5"/>
          <p:cNvSpPr>
            <a:spLocks noGrp="1"/>
          </p:cNvSpPr>
          <p:nvPr>
            <p:ph type="sldNum" sz="quarter" idx="12"/>
          </p:nvPr>
        </p:nvSpPr>
        <p:spPr/>
        <p:txBody>
          <a:bodyPr/>
          <a:lstStyle/>
          <a:p>
            <a:fld id="{53EFF4EF-0227-4244-97D0-C24F74FEC9C8}"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Linguistically Grounded Conceptual Models Search </a:t>
            </a:r>
            <a:r>
              <a:rPr lang="en-US" dirty="0" err="1" smtClean="0"/>
              <a:t>PubMed</a:t>
            </a:r>
            <a:r>
              <a:rPr lang="en-US" dirty="0" smtClean="0"/>
              <a:t> Literature</a:t>
            </a:r>
            <a:endParaRPr lang="en-US" dirty="0"/>
          </a:p>
        </p:txBody>
      </p:sp>
      <p:pic>
        <p:nvPicPr>
          <p:cNvPr id="25601" name="Picture 1" descr="C:\Documents and Settings\David W. Embley\My Documents\WoK\ACM-L\PMIDpaperHighlighted.cropped.bmp"/>
          <p:cNvPicPr>
            <a:picLocks noChangeAspect="1" noChangeArrowheads="1"/>
          </p:cNvPicPr>
          <p:nvPr/>
        </p:nvPicPr>
        <p:blipFill>
          <a:blip r:embed="rId3" cstate="print"/>
          <a:srcRect/>
          <a:stretch>
            <a:fillRect/>
          </a:stretch>
        </p:blipFill>
        <p:spPr bwMode="auto">
          <a:xfrm>
            <a:off x="1219200" y="2971800"/>
            <a:ext cx="6343650" cy="1447800"/>
          </a:xfrm>
          <a:prstGeom prst="rect">
            <a:avLst/>
          </a:prstGeom>
          <a:noFill/>
        </p:spPr>
      </p:pic>
      <p:sp>
        <p:nvSpPr>
          <p:cNvPr id="3" name="Footer Placeholder 2"/>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7" y="552293"/>
            <a:ext cx="8305800" cy="1143000"/>
          </a:xfrm>
        </p:spPr>
        <p:txBody>
          <a:bodyPr>
            <a:normAutofit fontScale="90000"/>
          </a:bodyPr>
          <a:lstStyle/>
          <a:p>
            <a:r>
              <a:rPr lang="en-US" dirty="0" smtClean="0"/>
              <a:t>Reverse-Engineer Human Subject Information from I</a:t>
            </a:r>
            <a:r>
              <a:rPr lang="en-US" sz="4000" dirty="0" smtClean="0"/>
              <a:t>NDIVO into a Conceptual Model </a:t>
            </a:r>
            <a:endParaRPr lang="en-US" sz="4000" dirty="0"/>
          </a:p>
        </p:txBody>
      </p:sp>
      <p:pic>
        <p:nvPicPr>
          <p:cNvPr id="5" name="Picture 4" descr="HumanSubjectInfo1.bmp"/>
          <p:cNvPicPr>
            <a:picLocks noChangeAspect="1"/>
          </p:cNvPicPr>
          <p:nvPr/>
        </p:nvPicPr>
        <p:blipFill>
          <a:blip r:embed="rId3" cstate="print"/>
          <a:stretch>
            <a:fillRect/>
          </a:stretch>
        </p:blipFill>
        <p:spPr>
          <a:xfrm>
            <a:off x="1948432" y="2057400"/>
            <a:ext cx="5526248" cy="4300625"/>
          </a:xfrm>
          <a:prstGeom prst="rect">
            <a:avLst/>
          </a:prstGeom>
        </p:spPr>
      </p:pic>
      <p:sp>
        <p:nvSpPr>
          <p:cNvPr id="3" name="Footer Placeholder 2"/>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1" y="2209800"/>
            <a:ext cx="3733800" cy="3072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8714" y="2468310"/>
            <a:ext cx="3970447" cy="3267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Volume: Terabyte (10</a:t>
            </a:r>
            <a:r>
              <a:rPr lang="en-US" baseline="30000" dirty="0" smtClean="0"/>
              <a:t>12</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a:t>
            </a:fld>
            <a:endParaRPr lang="en-US"/>
          </a:p>
        </p:txBody>
      </p:sp>
      <p:sp>
        <p:nvSpPr>
          <p:cNvPr id="5" name="TextBox 4"/>
          <p:cNvSpPr txBox="1"/>
          <p:nvPr/>
        </p:nvSpPr>
        <p:spPr>
          <a:xfrm>
            <a:off x="1725502" y="1371600"/>
            <a:ext cx="5700215" cy="523220"/>
          </a:xfrm>
          <a:prstGeom prst="rect">
            <a:avLst/>
          </a:prstGeom>
          <a:noFill/>
        </p:spPr>
        <p:txBody>
          <a:bodyPr wrap="none" rtlCol="0">
            <a:spAutoFit/>
          </a:bodyPr>
          <a:lstStyle/>
          <a:p>
            <a:pPr algn="ctr"/>
            <a:r>
              <a:rPr lang="en-US" sz="2800" dirty="0" smtClean="0"/>
              <a:t>All the X-ray images in a large hospital</a:t>
            </a:r>
            <a:endParaRPr lang="en-US" sz="2800" dirty="0"/>
          </a:p>
        </p:txBody>
      </p:sp>
      <p:pic>
        <p:nvPicPr>
          <p:cNvPr id="7170" name="Picture 2" descr="C:\Users\Dave\Documents\ER13.keynote\Keynote\Presentation\teraXra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5403" y="2849310"/>
            <a:ext cx="4102221" cy="33731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19509821">
            <a:off x="6147967" y="1935245"/>
            <a:ext cx="662361" cy="923330"/>
          </a:xfrm>
          <a:prstGeom prst="rect">
            <a:avLst/>
          </a:prstGeom>
          <a:noFill/>
        </p:spPr>
        <p:txBody>
          <a:bodyPr wrap="none" rtlCol="0">
            <a:spAutoFit/>
          </a:bodyPr>
          <a:lstStyle/>
          <a:p>
            <a:r>
              <a:rPr lang="en-US" sz="5400" dirty="0" smtClean="0"/>
              <a:t>…</a:t>
            </a:r>
            <a:endParaRPr lang="en-US" sz="5400" dirty="0"/>
          </a:p>
        </p:txBody>
      </p:sp>
    </p:spTree>
    <p:extLst>
      <p:ext uri="{BB962C8B-B14F-4D97-AF65-F5344CB8AC3E}">
        <p14:creationId xmlns:p14="http://schemas.microsoft.com/office/powerpoint/2010/main" xmlns="" val="13916391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143000"/>
          </a:xfrm>
        </p:spPr>
        <p:txBody>
          <a:bodyPr>
            <a:normAutofit fontScale="90000"/>
          </a:bodyPr>
          <a:lstStyle/>
          <a:p>
            <a:r>
              <a:rPr lang="en-US" dirty="0" smtClean="0"/>
              <a:t>Add Annotated Images into the Conceptual Knowledge Bundle</a:t>
            </a:r>
            <a:endParaRPr lang="en-US" dirty="0"/>
          </a:p>
        </p:txBody>
      </p:sp>
      <p:pic>
        <p:nvPicPr>
          <p:cNvPr id="3" name="Picture 2" descr="X-rayImage.bmp"/>
          <p:cNvPicPr>
            <a:picLocks noChangeAspect="1"/>
          </p:cNvPicPr>
          <p:nvPr/>
        </p:nvPicPr>
        <p:blipFill>
          <a:blip r:embed="rId2" cstate="print"/>
          <a:stretch>
            <a:fillRect/>
          </a:stretch>
        </p:blipFill>
        <p:spPr>
          <a:xfrm>
            <a:off x="990600" y="2286000"/>
            <a:ext cx="3240690" cy="3810000"/>
          </a:xfrm>
          <a:prstGeom prst="rect">
            <a:avLst/>
          </a:prstGeom>
        </p:spPr>
      </p:pic>
      <p:sp>
        <p:nvSpPr>
          <p:cNvPr id="5" name="Folded Corner 4"/>
          <p:cNvSpPr/>
          <p:nvPr/>
        </p:nvSpPr>
        <p:spPr>
          <a:xfrm>
            <a:off x="5181600" y="2286000"/>
            <a:ext cx="2971800" cy="3810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Radiology Report</a:t>
            </a:r>
          </a:p>
          <a:p>
            <a:pPr algn="ctr"/>
            <a:r>
              <a:rPr lang="en-US" dirty="0" smtClean="0"/>
              <a:t>(John Doe, July 19, 12:14 pm)</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43" y="642347"/>
            <a:ext cx="8305800" cy="1143000"/>
          </a:xfrm>
        </p:spPr>
        <p:txBody>
          <a:bodyPr>
            <a:normAutofit fontScale="90000"/>
          </a:bodyPr>
          <a:lstStyle/>
          <a:p>
            <a:r>
              <a:rPr lang="en-US" dirty="0" smtClean="0"/>
              <a:t>Query and Analyze Data in Knowledge the Bundle</a:t>
            </a:r>
            <a:endParaRPr lang="en-US" dirty="0"/>
          </a:p>
        </p:txBody>
      </p:sp>
      <p:pic>
        <p:nvPicPr>
          <p:cNvPr id="3" name="Picture 2" descr="KBBTool-Highlighted.png"/>
          <p:cNvPicPr>
            <a:picLocks noChangeAspect="1"/>
          </p:cNvPicPr>
          <p:nvPr/>
        </p:nvPicPr>
        <p:blipFill>
          <a:blip r:embed="rId2" cstate="print"/>
          <a:stretch>
            <a:fillRect/>
          </a:stretch>
        </p:blipFill>
        <p:spPr>
          <a:xfrm>
            <a:off x="1371600" y="2207922"/>
            <a:ext cx="6705600" cy="4442858"/>
          </a:xfrm>
          <a:prstGeom prst="rect">
            <a:avLst/>
          </a:prstGeom>
        </p:spPr>
      </p:pic>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David W. Embley\My Documents\WoK\MultilingualOntologies\BuitelaarCimianoBook\FrenchTranslation.CarAdOntology.PNG"/>
          <p:cNvPicPr>
            <a:picLocks noChangeAspect="1" noChangeArrowheads="1"/>
          </p:cNvPicPr>
          <p:nvPr/>
        </p:nvPicPr>
        <p:blipFill>
          <a:blip r:embed="rId3" cstate="print"/>
          <a:srcRect/>
          <a:stretch>
            <a:fillRect/>
          </a:stretch>
        </p:blipFill>
        <p:spPr bwMode="auto">
          <a:xfrm>
            <a:off x="0" y="1698455"/>
            <a:ext cx="3933371" cy="2341493"/>
          </a:xfrm>
          <a:prstGeom prst="rect">
            <a:avLst/>
          </a:prstGeom>
          <a:noFill/>
        </p:spPr>
      </p:pic>
      <p:grpSp>
        <p:nvGrpSpPr>
          <p:cNvPr id="2" name="Group 115"/>
          <p:cNvGrpSpPr/>
          <p:nvPr/>
        </p:nvGrpSpPr>
        <p:grpSpPr>
          <a:xfrm>
            <a:off x="6400800" y="0"/>
            <a:ext cx="1219200" cy="643354"/>
            <a:chOff x="5821110" y="1447800"/>
            <a:chExt cx="1219200" cy="643354"/>
          </a:xfrm>
        </p:grpSpPr>
        <p:sp>
          <p:nvSpPr>
            <p:cNvPr id="4" name="TextBox 3"/>
            <p:cNvSpPr txBox="1"/>
            <p:nvPr/>
          </p:nvSpPr>
          <p:spPr>
            <a:xfrm>
              <a:off x="5821110" y="1447800"/>
              <a:ext cx="514885" cy="584775"/>
            </a:xfrm>
            <a:prstGeom prst="rect">
              <a:avLst/>
            </a:prstGeom>
            <a:noFill/>
          </p:spPr>
          <p:txBody>
            <a:bodyPr wrap="none" rtlCol="0">
              <a:spAutoFit/>
            </a:bodyPr>
            <a:lstStyle/>
            <a:p>
              <a:r>
                <a:rPr lang="en-US" sz="3200" dirty="0" smtClean="0"/>
                <a:t>Q</a:t>
              </a:r>
              <a:endParaRPr lang="en-US" sz="3200" baseline="-25000" dirty="0"/>
            </a:p>
          </p:txBody>
        </p:sp>
        <p:sp>
          <p:nvSpPr>
            <p:cNvPr id="12" name="Rectangle 11"/>
            <p:cNvSpPr/>
            <p:nvPr/>
          </p:nvSpPr>
          <p:spPr>
            <a:xfrm>
              <a:off x="6202110" y="1752600"/>
              <a:ext cx="838200" cy="338554"/>
            </a:xfrm>
            <a:prstGeom prst="rect">
              <a:avLst/>
            </a:prstGeom>
          </p:spPr>
          <p:txBody>
            <a:bodyPr wrap="square">
              <a:spAutoFit/>
            </a:bodyPr>
            <a:lstStyle/>
            <a:p>
              <a:r>
                <a:rPr lang="ko-KR" altLang="en-US" sz="1600" b="1" dirty="0" smtClean="0"/>
                <a:t>한국어</a:t>
              </a:r>
              <a:endParaRPr lang="en-US" sz="1600" b="1" dirty="0"/>
            </a:p>
          </p:txBody>
        </p:sp>
      </p:grpSp>
      <p:cxnSp>
        <p:nvCxnSpPr>
          <p:cNvPr id="15" name="Straight Connector 14"/>
          <p:cNvCxnSpPr/>
          <p:nvPr/>
        </p:nvCxnSpPr>
        <p:spPr>
          <a:xfrm>
            <a:off x="3276600" y="2819400"/>
            <a:ext cx="2286000"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34200" y="762000"/>
            <a:ext cx="0" cy="7620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0"/>
            <a:ext cx="2438400" cy="646331"/>
          </a:xfrm>
          <a:prstGeom prst="rect">
            <a:avLst/>
          </a:prstGeom>
          <a:noFill/>
          <a:ln>
            <a:solidFill>
              <a:schemeClr val="tx1"/>
            </a:solidFill>
          </a:ln>
        </p:spPr>
        <p:txBody>
          <a:bodyPr wrap="square" rtlCol="0">
            <a:spAutoFit/>
          </a:bodyPr>
          <a:lstStyle/>
          <a:p>
            <a:r>
              <a:rPr lang="en-US" dirty="0" smtClean="0"/>
              <a:t>Honda </a:t>
            </a:r>
            <a:r>
              <a:rPr lang="en-US" dirty="0" err="1" smtClean="0"/>
              <a:t>moins</a:t>
            </a:r>
            <a:r>
              <a:rPr lang="en-US" dirty="0" smtClean="0"/>
              <a:t> de 8000 </a:t>
            </a:r>
          </a:p>
          <a:p>
            <a:r>
              <a:rPr lang="en-US" dirty="0" smtClean="0"/>
              <a:t>en </a:t>
            </a:r>
            <a:r>
              <a:rPr lang="en-US" dirty="0" smtClean="0">
                <a:latin typeface="Arial Unicode MS"/>
                <a:ea typeface="Arial Unicode MS"/>
                <a:cs typeface="Arial Unicode MS"/>
              </a:rPr>
              <a:t>«</a:t>
            </a:r>
            <a:r>
              <a:rPr lang="en-US" dirty="0" smtClean="0"/>
              <a:t>excellent </a:t>
            </a:r>
            <a:r>
              <a:rPr lang="en-US" dirty="0" err="1" smtClean="0"/>
              <a:t>état</a:t>
            </a:r>
            <a:r>
              <a:rPr lang="en-US" dirty="0" smtClean="0">
                <a:latin typeface="Arial Unicode MS"/>
                <a:ea typeface="Arial Unicode MS"/>
                <a:cs typeface="Arial Unicode MS"/>
              </a:rPr>
              <a:t>»</a:t>
            </a:r>
            <a:endParaRPr lang="en-US" dirty="0" smtClean="0"/>
          </a:p>
        </p:txBody>
      </p:sp>
      <p:pic>
        <p:nvPicPr>
          <p:cNvPr id="17" name="Picture 2" descr="C:\Documents and Settings\David W. Embley\My Documents\WoK\MultilingualOntologies\ER12\presentation\Honda10grand.bmp"/>
          <p:cNvPicPr>
            <a:picLocks noChangeAspect="1" noChangeArrowheads="1"/>
          </p:cNvPicPr>
          <p:nvPr/>
        </p:nvPicPr>
        <p:blipFill>
          <a:blip r:embed="rId4" cstate="print"/>
          <a:srcRect/>
          <a:stretch>
            <a:fillRect/>
          </a:stretch>
        </p:blipFill>
        <p:spPr bwMode="auto">
          <a:xfrm>
            <a:off x="3125230" y="4572000"/>
            <a:ext cx="5894945" cy="2082224"/>
          </a:xfrm>
          <a:prstGeom prst="rect">
            <a:avLst/>
          </a:prstGeom>
          <a:noFill/>
        </p:spPr>
      </p:pic>
      <p:sp>
        <p:nvSpPr>
          <p:cNvPr id="18" name="TextBox 17"/>
          <p:cNvSpPr txBox="1"/>
          <p:nvPr/>
        </p:nvSpPr>
        <p:spPr>
          <a:xfrm>
            <a:off x="2743201" y="819834"/>
            <a:ext cx="3173284" cy="646331"/>
          </a:xfrm>
          <a:prstGeom prst="rect">
            <a:avLst/>
          </a:prstGeom>
          <a:noFill/>
          <a:ln>
            <a:solidFill>
              <a:schemeClr val="tx1"/>
            </a:solidFill>
          </a:ln>
        </p:spPr>
        <p:txBody>
          <a:bodyPr wrap="square" rtlCol="0">
            <a:spAutoFit/>
          </a:bodyPr>
          <a:lstStyle/>
          <a:p>
            <a:r>
              <a:rPr lang="en-US" dirty="0" smtClean="0"/>
              <a:t> </a:t>
            </a:r>
            <a:r>
              <a:rPr lang="en-US" dirty="0" err="1" smtClean="0"/>
              <a:t>marque</a:t>
            </a:r>
            <a:r>
              <a:rPr lang="en-US" dirty="0" smtClean="0"/>
              <a:t>    prix         </a:t>
            </a:r>
            <a:r>
              <a:rPr lang="en-US" dirty="0" err="1" smtClean="0"/>
              <a:t>mots</a:t>
            </a:r>
            <a:r>
              <a:rPr lang="en-US" dirty="0" smtClean="0"/>
              <a:t> de </a:t>
            </a:r>
            <a:r>
              <a:rPr lang="en-US" dirty="0" err="1" smtClean="0"/>
              <a:t>clé</a:t>
            </a:r>
            <a:r>
              <a:rPr lang="en-US" dirty="0" smtClean="0"/>
              <a:t>         </a:t>
            </a:r>
          </a:p>
          <a:p>
            <a:r>
              <a:rPr lang="en-US" dirty="0" smtClean="0"/>
              <a:t> </a:t>
            </a:r>
            <a:r>
              <a:rPr lang="en-US" u="sng" dirty="0" smtClean="0">
                <a:solidFill>
                  <a:schemeClr val="accent1"/>
                </a:solidFill>
              </a:rPr>
              <a:t>Honda </a:t>
            </a:r>
            <a:r>
              <a:rPr lang="en-US" dirty="0" smtClean="0"/>
              <a:t>     </a:t>
            </a:r>
            <a:r>
              <a:rPr lang="en-US" u="sng" dirty="0" smtClean="0">
                <a:solidFill>
                  <a:schemeClr val="accent1"/>
                </a:solidFill>
              </a:rPr>
              <a:t>7826€</a:t>
            </a:r>
            <a:r>
              <a:rPr lang="en-US" dirty="0" smtClean="0"/>
              <a:t>     </a:t>
            </a:r>
            <a:r>
              <a:rPr lang="en-US" u="sng" dirty="0" smtClean="0">
                <a:solidFill>
                  <a:schemeClr val="accent1"/>
                </a:solidFill>
              </a:rPr>
              <a:t>Honda (2)</a:t>
            </a:r>
            <a:endParaRPr lang="en-US" u="sng" dirty="0">
              <a:solidFill>
                <a:schemeClr val="accent1"/>
              </a:solidFill>
            </a:endParaRPr>
          </a:p>
        </p:txBody>
      </p:sp>
      <p:cxnSp>
        <p:nvCxnSpPr>
          <p:cNvPr id="22" name="Straight Connector 21"/>
          <p:cNvCxnSpPr/>
          <p:nvPr/>
        </p:nvCxnSpPr>
        <p:spPr>
          <a:xfrm>
            <a:off x="2819400" y="1143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70"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pic>
        <p:nvPicPr>
          <p:cNvPr id="72" name="Picture 71"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pic>
        <p:nvPicPr>
          <p:cNvPr id="87" name="Picture 86"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grpSp>
        <p:nvGrpSpPr>
          <p:cNvPr id="3" name="그룹 116"/>
          <p:cNvGrpSpPr/>
          <p:nvPr/>
        </p:nvGrpSpPr>
        <p:grpSpPr>
          <a:xfrm>
            <a:off x="5523854" y="1811858"/>
            <a:ext cx="3583861" cy="2189870"/>
            <a:chOff x="5523854" y="1811858"/>
            <a:chExt cx="3583861" cy="2189870"/>
          </a:xfrm>
        </p:grpSpPr>
        <p:sp>
          <p:nvSpPr>
            <p:cNvPr id="73" name="Rectangle 72"/>
            <p:cNvSpPr/>
            <p:nvPr/>
          </p:nvSpPr>
          <p:spPr>
            <a:xfrm>
              <a:off x="6091766" y="3041465"/>
              <a:ext cx="231371" cy="10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916485" y="1872256"/>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633698" y="246483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629296" y="3032350"/>
              <a:ext cx="542204"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517116" y="3825499"/>
              <a:ext cx="373934" cy="118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28938" y="3818660"/>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561792" y="3804986"/>
              <a:ext cx="528182" cy="145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290963" y="3811824"/>
              <a:ext cx="64036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554782" y="3428924"/>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529346" y="3374224"/>
              <a:ext cx="500136" cy="1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031547" y="2437487"/>
              <a:ext cx="387956"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713430" y="1869976"/>
              <a:ext cx="41600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95007" y="1883651"/>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69522" y="243748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091766" y="3041465"/>
              <a:ext cx="231371" cy="10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916485" y="1872256"/>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633698" y="246483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629296" y="3032350"/>
              <a:ext cx="542204"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517116" y="3825499"/>
              <a:ext cx="373934" cy="118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28938" y="3818660"/>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561792" y="3804986"/>
              <a:ext cx="528182" cy="145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290963" y="3811824"/>
              <a:ext cx="64036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554782" y="3428924"/>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529346" y="3374224"/>
              <a:ext cx="500136" cy="1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031547" y="2437487"/>
              <a:ext cx="387956"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13430" y="1869976"/>
              <a:ext cx="41600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695007" y="1883651"/>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769522" y="243748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640245" y="2416243"/>
              <a:ext cx="602383" cy="246221"/>
            </a:xfrm>
            <a:prstGeom prst="rect">
              <a:avLst/>
            </a:prstGeom>
            <a:noFill/>
          </p:spPr>
          <p:txBody>
            <a:bodyPr wrap="square">
              <a:spAutoFit/>
            </a:bodyPr>
            <a:lstStyle/>
            <a:p>
              <a:pPr algn="ctr"/>
              <a:r>
                <a:rPr lang="ko-KR" altLang="en-US" sz="1000" b="1" dirty="0" smtClean="0"/>
                <a:t>자동차</a:t>
              </a:r>
              <a:endParaRPr lang="en-US" sz="1000" b="1" dirty="0"/>
            </a:p>
          </p:txBody>
        </p:sp>
        <p:sp>
          <p:nvSpPr>
            <p:cNvPr id="103" name="Rectangle 102"/>
            <p:cNvSpPr/>
            <p:nvPr/>
          </p:nvSpPr>
          <p:spPr>
            <a:xfrm>
              <a:off x="7566467" y="1811858"/>
              <a:ext cx="551552" cy="217254"/>
            </a:xfrm>
            <a:prstGeom prst="rect">
              <a:avLst/>
            </a:prstGeom>
            <a:noFill/>
          </p:spPr>
          <p:txBody>
            <a:bodyPr wrap="square">
              <a:spAutoFit/>
            </a:bodyPr>
            <a:lstStyle/>
            <a:p>
              <a:pPr algn="ctr"/>
              <a:r>
                <a:rPr lang="ko-KR" altLang="en-US" sz="1000" b="1" dirty="0" smtClean="0"/>
                <a:t>색상</a:t>
              </a:r>
              <a:endParaRPr lang="en-US" sz="1000" b="1" dirty="0"/>
            </a:p>
          </p:txBody>
        </p:sp>
        <p:sp>
          <p:nvSpPr>
            <p:cNvPr id="104" name="Rectangle 103"/>
            <p:cNvSpPr/>
            <p:nvPr/>
          </p:nvSpPr>
          <p:spPr>
            <a:xfrm>
              <a:off x="6597745" y="1811858"/>
              <a:ext cx="688272" cy="217254"/>
            </a:xfrm>
            <a:prstGeom prst="rect">
              <a:avLst/>
            </a:prstGeom>
            <a:noFill/>
          </p:spPr>
          <p:txBody>
            <a:bodyPr wrap="square">
              <a:spAutoFit/>
            </a:bodyPr>
            <a:lstStyle/>
            <a:p>
              <a:pPr algn="ctr"/>
              <a:r>
                <a:rPr lang="ko-KR" altLang="en-US" sz="1000" b="1" dirty="0" smtClean="0"/>
                <a:t>주행거리</a:t>
              </a:r>
              <a:endParaRPr lang="en-US" sz="1000" b="1" dirty="0"/>
            </a:p>
          </p:txBody>
        </p:sp>
        <p:sp>
          <p:nvSpPr>
            <p:cNvPr id="105" name="Rectangle 104"/>
            <p:cNvSpPr/>
            <p:nvPr/>
          </p:nvSpPr>
          <p:spPr>
            <a:xfrm>
              <a:off x="5523854" y="2429512"/>
              <a:ext cx="560900" cy="217254"/>
            </a:xfrm>
            <a:prstGeom prst="rect">
              <a:avLst/>
            </a:prstGeom>
            <a:noFill/>
          </p:spPr>
          <p:txBody>
            <a:bodyPr wrap="square">
              <a:spAutoFit/>
            </a:bodyPr>
            <a:lstStyle/>
            <a:p>
              <a:pPr algn="ctr"/>
              <a:r>
                <a:rPr lang="ko-KR" altLang="en-US" sz="1000" b="1" dirty="0" smtClean="0"/>
                <a:t>제조사</a:t>
              </a:r>
              <a:endParaRPr lang="en-US" sz="1000" b="1" dirty="0"/>
            </a:p>
          </p:txBody>
        </p:sp>
        <p:sp>
          <p:nvSpPr>
            <p:cNvPr id="106" name="Rectangle 105"/>
            <p:cNvSpPr/>
            <p:nvPr/>
          </p:nvSpPr>
          <p:spPr>
            <a:xfrm>
              <a:off x="6388576" y="3782600"/>
              <a:ext cx="620496" cy="217254"/>
            </a:xfrm>
            <a:prstGeom prst="rect">
              <a:avLst/>
            </a:prstGeom>
            <a:noFill/>
          </p:spPr>
          <p:txBody>
            <a:bodyPr wrap="square">
              <a:spAutoFit/>
            </a:bodyPr>
            <a:lstStyle/>
            <a:p>
              <a:pPr algn="ctr"/>
              <a:r>
                <a:rPr lang="ko-KR" altLang="en-US" sz="1000" b="1" dirty="0" smtClean="0"/>
                <a:t>모델</a:t>
              </a:r>
              <a:endParaRPr lang="en-US" sz="1000" b="1" dirty="0"/>
            </a:p>
          </p:txBody>
        </p:sp>
        <p:sp>
          <p:nvSpPr>
            <p:cNvPr id="107" name="Rectangle 106"/>
            <p:cNvSpPr/>
            <p:nvPr/>
          </p:nvSpPr>
          <p:spPr>
            <a:xfrm>
              <a:off x="6881702" y="3770799"/>
              <a:ext cx="620496" cy="217254"/>
            </a:xfrm>
            <a:prstGeom prst="rect">
              <a:avLst/>
            </a:prstGeom>
            <a:noFill/>
          </p:spPr>
          <p:txBody>
            <a:bodyPr wrap="square">
              <a:spAutoFit/>
            </a:bodyPr>
            <a:lstStyle/>
            <a:p>
              <a:pPr algn="ctr"/>
              <a:r>
                <a:rPr lang="ko-KR" altLang="en-US" sz="1000" b="1" dirty="0" smtClean="0"/>
                <a:t>등급</a:t>
              </a:r>
              <a:endParaRPr lang="en-US" sz="1000" b="1" dirty="0"/>
            </a:p>
          </p:txBody>
        </p:sp>
        <p:sp>
          <p:nvSpPr>
            <p:cNvPr id="108" name="Rectangle 107"/>
            <p:cNvSpPr/>
            <p:nvPr/>
          </p:nvSpPr>
          <p:spPr>
            <a:xfrm>
              <a:off x="7502198" y="3784474"/>
              <a:ext cx="752541" cy="217254"/>
            </a:xfrm>
            <a:prstGeom prst="rect">
              <a:avLst/>
            </a:prstGeom>
            <a:noFill/>
          </p:spPr>
          <p:txBody>
            <a:bodyPr wrap="square">
              <a:spAutoFit/>
            </a:bodyPr>
            <a:lstStyle/>
            <a:p>
              <a:pPr algn="ctr"/>
              <a:r>
                <a:rPr lang="ko-KR" altLang="en-US" sz="1000" b="1" dirty="0" smtClean="0"/>
                <a:t>액세서리</a:t>
              </a:r>
              <a:endParaRPr lang="en-US" sz="1000" b="1" dirty="0"/>
            </a:p>
          </p:txBody>
        </p:sp>
        <p:sp>
          <p:nvSpPr>
            <p:cNvPr id="109" name="Rectangle 108"/>
            <p:cNvSpPr/>
            <p:nvPr/>
          </p:nvSpPr>
          <p:spPr>
            <a:xfrm>
              <a:off x="8350560" y="3778776"/>
              <a:ext cx="620496" cy="217254"/>
            </a:xfrm>
            <a:prstGeom prst="rect">
              <a:avLst/>
            </a:prstGeom>
            <a:noFill/>
          </p:spPr>
          <p:txBody>
            <a:bodyPr wrap="square">
              <a:spAutoFit/>
            </a:bodyPr>
            <a:lstStyle/>
            <a:p>
              <a:pPr algn="ctr"/>
              <a:r>
                <a:rPr lang="ko-KR" altLang="en-US" sz="1000" b="1" dirty="0" smtClean="0"/>
                <a:t>변속기</a:t>
              </a:r>
              <a:endParaRPr lang="en-US" sz="1000" b="1" dirty="0"/>
            </a:p>
          </p:txBody>
        </p:sp>
        <p:sp>
          <p:nvSpPr>
            <p:cNvPr id="110" name="Rectangle 109"/>
            <p:cNvSpPr/>
            <p:nvPr/>
          </p:nvSpPr>
          <p:spPr>
            <a:xfrm>
              <a:off x="8487219" y="3336917"/>
              <a:ext cx="620496" cy="246221"/>
            </a:xfrm>
            <a:prstGeom prst="rect">
              <a:avLst/>
            </a:prstGeom>
            <a:noFill/>
          </p:spPr>
          <p:txBody>
            <a:bodyPr wrap="square">
              <a:spAutoFit/>
            </a:bodyPr>
            <a:lstStyle/>
            <a:p>
              <a:pPr algn="ctr"/>
              <a:r>
                <a:rPr lang="ko-KR" altLang="en-US" sz="1000" b="1" dirty="0" smtClean="0"/>
                <a:t>차 종</a:t>
              </a:r>
              <a:endParaRPr lang="en-US" sz="1000" b="1" dirty="0"/>
            </a:p>
          </p:txBody>
        </p:sp>
        <p:sp>
          <p:nvSpPr>
            <p:cNvPr id="111" name="Rectangle 110"/>
            <p:cNvSpPr/>
            <p:nvPr/>
          </p:nvSpPr>
          <p:spPr>
            <a:xfrm>
              <a:off x="6597745" y="2966254"/>
              <a:ext cx="689440" cy="217254"/>
            </a:xfrm>
            <a:prstGeom prst="rect">
              <a:avLst/>
            </a:prstGeom>
            <a:noFill/>
          </p:spPr>
          <p:txBody>
            <a:bodyPr wrap="square">
              <a:spAutoFit/>
            </a:bodyPr>
            <a:lstStyle/>
            <a:p>
              <a:pPr algn="ctr"/>
              <a:r>
                <a:rPr lang="ko-KR" altLang="en-US" sz="1000" b="1" dirty="0" smtClean="0"/>
                <a:t>모델등급</a:t>
              </a:r>
              <a:endParaRPr lang="en-US" sz="1000" b="1" dirty="0" smtClean="0"/>
            </a:p>
          </p:txBody>
        </p:sp>
        <p:sp>
          <p:nvSpPr>
            <p:cNvPr id="112" name="Rectangle 111"/>
            <p:cNvSpPr/>
            <p:nvPr/>
          </p:nvSpPr>
          <p:spPr>
            <a:xfrm>
              <a:off x="7422736" y="3355991"/>
              <a:ext cx="620496" cy="217254"/>
            </a:xfrm>
            <a:prstGeom prst="rect">
              <a:avLst/>
            </a:prstGeom>
            <a:noFill/>
          </p:spPr>
          <p:txBody>
            <a:bodyPr wrap="square">
              <a:spAutoFit/>
            </a:bodyPr>
            <a:lstStyle/>
            <a:p>
              <a:pPr algn="ctr"/>
              <a:r>
                <a:rPr lang="ko-KR" altLang="en-US" sz="1000" b="1" dirty="0" smtClean="0"/>
                <a:t>엔진</a:t>
              </a:r>
              <a:endParaRPr lang="en-US" sz="1000" b="1" dirty="0"/>
            </a:p>
          </p:txBody>
        </p:sp>
        <p:sp>
          <p:nvSpPr>
            <p:cNvPr id="113" name="Rectangle 112"/>
            <p:cNvSpPr/>
            <p:nvPr/>
          </p:nvSpPr>
          <p:spPr>
            <a:xfrm>
              <a:off x="7924041" y="2428372"/>
              <a:ext cx="620496" cy="217254"/>
            </a:xfrm>
            <a:prstGeom prst="rect">
              <a:avLst/>
            </a:prstGeom>
            <a:noFill/>
          </p:spPr>
          <p:txBody>
            <a:bodyPr wrap="square">
              <a:spAutoFit/>
            </a:bodyPr>
            <a:lstStyle/>
            <a:p>
              <a:pPr algn="ctr"/>
              <a:r>
                <a:rPr lang="ko-KR" altLang="en-US" sz="1000" b="1" dirty="0" smtClean="0"/>
                <a:t>특징</a:t>
              </a:r>
              <a:endParaRPr lang="en-US" sz="1000" b="1" dirty="0"/>
            </a:p>
          </p:txBody>
        </p:sp>
        <p:sp>
          <p:nvSpPr>
            <p:cNvPr id="114" name="Rectangle 113"/>
            <p:cNvSpPr/>
            <p:nvPr/>
          </p:nvSpPr>
          <p:spPr>
            <a:xfrm>
              <a:off x="5992439" y="2977650"/>
              <a:ext cx="470924" cy="217254"/>
            </a:xfrm>
            <a:prstGeom prst="rect">
              <a:avLst/>
            </a:prstGeom>
            <a:noFill/>
          </p:spPr>
          <p:txBody>
            <a:bodyPr wrap="square">
              <a:spAutoFit/>
            </a:bodyPr>
            <a:lstStyle/>
            <a:p>
              <a:pPr algn="ctr"/>
              <a:r>
                <a:rPr lang="ko-KR" altLang="en-US" sz="1000" b="1" dirty="0" smtClean="0"/>
                <a:t>연식</a:t>
              </a:r>
              <a:endParaRPr lang="en-US" sz="1000" b="1" dirty="0"/>
            </a:p>
          </p:txBody>
        </p:sp>
        <p:sp>
          <p:nvSpPr>
            <p:cNvPr id="115" name="Rectangle 114"/>
            <p:cNvSpPr/>
            <p:nvPr/>
          </p:nvSpPr>
          <p:spPr>
            <a:xfrm>
              <a:off x="5775092" y="1818697"/>
              <a:ext cx="620496" cy="217254"/>
            </a:xfrm>
            <a:prstGeom prst="rect">
              <a:avLst/>
            </a:prstGeom>
            <a:noFill/>
          </p:spPr>
          <p:txBody>
            <a:bodyPr wrap="square">
              <a:spAutoFit/>
            </a:bodyPr>
            <a:lstStyle/>
            <a:p>
              <a:pPr algn="ctr"/>
              <a:r>
                <a:rPr lang="ko-KR" altLang="en-US" sz="1000" b="1" dirty="0" smtClean="0"/>
                <a:t>가격</a:t>
              </a:r>
              <a:endParaRPr lang="en-US" sz="1000" b="1" dirty="0"/>
            </a:p>
          </p:txBody>
        </p:sp>
      </p:grpSp>
      <p:cxnSp>
        <p:nvCxnSpPr>
          <p:cNvPr id="118" name="Straight Arrow Connector 117"/>
          <p:cNvCxnSpPr/>
          <p:nvPr/>
        </p:nvCxnSpPr>
        <p:spPr>
          <a:xfrm>
            <a:off x="1447800" y="4267200"/>
            <a:ext cx="0" cy="9906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37886" y="348343"/>
            <a:ext cx="457200" cy="2017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33400" y="297543"/>
            <a:ext cx="1520371" cy="15312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201057" y="1023257"/>
            <a:ext cx="949299" cy="369332"/>
          </a:xfrm>
          <a:prstGeom prst="rect">
            <a:avLst/>
          </a:prstGeom>
          <a:noFill/>
        </p:spPr>
        <p:txBody>
          <a:bodyPr wrap="none" rtlCol="0">
            <a:spAutoFit/>
          </a:bodyPr>
          <a:lstStyle/>
          <a:p>
            <a:r>
              <a:rPr lang="en-US" dirty="0" smtClean="0">
                <a:solidFill>
                  <a:srgbClr val="FF0000"/>
                </a:solidFill>
                <a:sym typeface="Symbol"/>
              </a:rPr>
              <a:t> 8</a:t>
            </a:r>
            <a:r>
              <a:rPr lang="en-US" dirty="0" smtClean="0">
                <a:solidFill>
                  <a:srgbClr val="FF0000"/>
                </a:solidFill>
              </a:rPr>
              <a:t>000€</a:t>
            </a:r>
            <a:endParaRPr lang="en-US" dirty="0">
              <a:solidFill>
                <a:srgbClr val="FF0000"/>
              </a:solidFill>
            </a:endParaRPr>
          </a:p>
        </p:txBody>
      </p:sp>
      <p:cxnSp>
        <p:nvCxnSpPr>
          <p:cNvPr id="131" name="Straight Connector 130"/>
          <p:cNvCxnSpPr/>
          <p:nvPr/>
        </p:nvCxnSpPr>
        <p:spPr>
          <a:xfrm>
            <a:off x="381000" y="304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747486" y="609600"/>
            <a:ext cx="134257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38800" y="2590800"/>
            <a:ext cx="68580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6781800" y="1981200"/>
            <a:ext cx="304800" cy="3429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96000" y="3124200"/>
            <a:ext cx="609600" cy="213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15" idx="2"/>
          </p:cNvCxnSpPr>
          <p:nvPr/>
        </p:nvCxnSpPr>
        <p:spPr>
          <a:xfrm>
            <a:off x="6085340" y="2035951"/>
            <a:ext cx="620260" cy="2993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139"/>
          <p:cNvCxnSpPr>
            <a:stCxn id="103" idx="2"/>
          </p:cNvCxnSpPr>
          <p:nvPr/>
        </p:nvCxnSpPr>
        <p:spPr>
          <a:xfrm flipH="1">
            <a:off x="6858000" y="2029112"/>
            <a:ext cx="984243" cy="3533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39"/>
          <p:cNvCxnSpPr/>
          <p:nvPr/>
        </p:nvCxnSpPr>
        <p:spPr>
          <a:xfrm flipH="1">
            <a:off x="6858000" y="3962400"/>
            <a:ext cx="152400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39"/>
          <p:cNvCxnSpPr>
            <a:stCxn id="107" idx="2"/>
          </p:cNvCxnSpPr>
          <p:nvPr/>
        </p:nvCxnSpPr>
        <p:spPr>
          <a:xfrm flipH="1">
            <a:off x="6781800" y="3988053"/>
            <a:ext cx="410150" cy="583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39"/>
          <p:cNvCxnSpPr>
            <a:stCxn id="106" idx="2"/>
          </p:cNvCxnSpPr>
          <p:nvPr/>
        </p:nvCxnSpPr>
        <p:spPr>
          <a:xfrm flipH="1">
            <a:off x="6553200" y="3999854"/>
            <a:ext cx="145624" cy="5721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9"/>
          <p:cNvCxnSpPr>
            <a:stCxn id="96" idx="1"/>
          </p:cNvCxnSpPr>
          <p:nvPr/>
        </p:nvCxnSpPr>
        <p:spPr>
          <a:xfrm flipH="1">
            <a:off x="6934200" y="3493880"/>
            <a:ext cx="620582" cy="2678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39"/>
          <p:cNvCxnSpPr/>
          <p:nvPr/>
        </p:nvCxnSpPr>
        <p:spPr>
          <a:xfrm flipH="1">
            <a:off x="7017657" y="3523343"/>
            <a:ext cx="1981200" cy="274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Can 121"/>
          <p:cNvSpPr/>
          <p:nvPr/>
        </p:nvSpPr>
        <p:spPr>
          <a:xfrm>
            <a:off x="720271" y="5602515"/>
            <a:ext cx="14478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err="1" smtClean="0"/>
              <a:t>français</a:t>
            </a:r>
            <a:endParaRPr lang="en-US" sz="2000" dirty="0"/>
          </a:p>
        </p:txBody>
      </p:sp>
      <p:cxnSp>
        <p:nvCxnSpPr>
          <p:cNvPr id="124" name="Straight Connector 139"/>
          <p:cNvCxnSpPr/>
          <p:nvPr/>
        </p:nvCxnSpPr>
        <p:spPr>
          <a:xfrm flipH="1">
            <a:off x="4978401" y="2598057"/>
            <a:ext cx="1683656" cy="30189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Diamond 126"/>
          <p:cNvSpPr/>
          <p:nvPr/>
        </p:nvSpPr>
        <p:spPr>
          <a:xfrm>
            <a:off x="246743" y="3817257"/>
            <a:ext cx="87086" cy="870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531258" y="3526971"/>
            <a:ext cx="58058" cy="65314"/>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2654423" y="2752078"/>
            <a:ext cx="261610" cy="276999"/>
          </a:xfrm>
          <a:prstGeom prst="rect">
            <a:avLst/>
          </a:prstGeom>
          <a:noFill/>
        </p:spPr>
        <p:txBody>
          <a:bodyPr wrap="none" rtlCol="0">
            <a:spAutoFit/>
          </a:bodyPr>
          <a:lstStyle/>
          <a:p>
            <a:r>
              <a:rPr lang="en-US" sz="1200" dirty="0" smtClean="0"/>
              <a:t>+</a:t>
            </a:r>
            <a:endParaRPr lang="en-US" sz="1200" dirty="0"/>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82</a:t>
            </a:fld>
            <a:endParaRPr lang="en-US"/>
          </a:p>
        </p:txBody>
      </p:sp>
      <p:sp>
        <p:nvSpPr>
          <p:cNvPr id="7" name="TextBox 6"/>
          <p:cNvSpPr txBox="1"/>
          <p:nvPr/>
        </p:nvSpPr>
        <p:spPr>
          <a:xfrm>
            <a:off x="909036" y="1679664"/>
            <a:ext cx="7441524" cy="769441"/>
          </a:xfrm>
          <a:prstGeom prst="rect">
            <a:avLst/>
          </a:prstGeom>
          <a:solidFill>
            <a:schemeClr val="bg1"/>
          </a:solidFill>
          <a:ln>
            <a:solidFill>
              <a:schemeClr val="tx1"/>
            </a:solidFill>
          </a:ln>
        </p:spPr>
        <p:txBody>
          <a:bodyPr wrap="none" rtlCol="0">
            <a:spAutoFit/>
          </a:bodyPr>
          <a:lstStyle/>
          <a:p>
            <a:r>
              <a:rPr lang="en-US" sz="4400" dirty="0"/>
              <a:t>Multi-Lingual Query Processing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David W. Embley\My Documents\WoK\MultilingualOntologies\BuitelaarCimianoBook\FrenchTranslation.CarAdOntology.PNG"/>
          <p:cNvPicPr>
            <a:picLocks noChangeAspect="1" noChangeArrowheads="1"/>
          </p:cNvPicPr>
          <p:nvPr/>
        </p:nvPicPr>
        <p:blipFill>
          <a:blip r:embed="rId3" cstate="print"/>
          <a:srcRect/>
          <a:stretch>
            <a:fillRect/>
          </a:stretch>
        </p:blipFill>
        <p:spPr bwMode="auto">
          <a:xfrm>
            <a:off x="0" y="1698455"/>
            <a:ext cx="3933371" cy="2341493"/>
          </a:xfrm>
          <a:prstGeom prst="rect">
            <a:avLst/>
          </a:prstGeom>
          <a:noFill/>
        </p:spPr>
      </p:pic>
      <p:grpSp>
        <p:nvGrpSpPr>
          <p:cNvPr id="2" name="Group 115"/>
          <p:cNvGrpSpPr/>
          <p:nvPr/>
        </p:nvGrpSpPr>
        <p:grpSpPr>
          <a:xfrm>
            <a:off x="6400800" y="0"/>
            <a:ext cx="1219200" cy="643354"/>
            <a:chOff x="5821110" y="1447800"/>
            <a:chExt cx="1219200" cy="643354"/>
          </a:xfrm>
        </p:grpSpPr>
        <p:sp>
          <p:nvSpPr>
            <p:cNvPr id="4" name="TextBox 3"/>
            <p:cNvSpPr txBox="1"/>
            <p:nvPr/>
          </p:nvSpPr>
          <p:spPr>
            <a:xfrm>
              <a:off x="5821110" y="1447800"/>
              <a:ext cx="514885" cy="584775"/>
            </a:xfrm>
            <a:prstGeom prst="rect">
              <a:avLst/>
            </a:prstGeom>
            <a:noFill/>
          </p:spPr>
          <p:txBody>
            <a:bodyPr wrap="none" rtlCol="0">
              <a:spAutoFit/>
            </a:bodyPr>
            <a:lstStyle/>
            <a:p>
              <a:r>
                <a:rPr lang="en-US" sz="3200" dirty="0" smtClean="0"/>
                <a:t>Q</a:t>
              </a:r>
              <a:endParaRPr lang="en-US" sz="3200" baseline="-25000" dirty="0"/>
            </a:p>
          </p:txBody>
        </p:sp>
        <p:sp>
          <p:nvSpPr>
            <p:cNvPr id="12" name="Rectangle 11"/>
            <p:cNvSpPr/>
            <p:nvPr/>
          </p:nvSpPr>
          <p:spPr>
            <a:xfrm>
              <a:off x="6202110" y="1752600"/>
              <a:ext cx="838200" cy="338554"/>
            </a:xfrm>
            <a:prstGeom prst="rect">
              <a:avLst/>
            </a:prstGeom>
          </p:spPr>
          <p:txBody>
            <a:bodyPr wrap="square">
              <a:spAutoFit/>
            </a:bodyPr>
            <a:lstStyle/>
            <a:p>
              <a:r>
                <a:rPr lang="ko-KR" altLang="en-US" sz="1600" b="1" dirty="0" smtClean="0"/>
                <a:t>한국어</a:t>
              </a:r>
              <a:endParaRPr lang="en-US" sz="1600" b="1" dirty="0"/>
            </a:p>
          </p:txBody>
        </p:sp>
      </p:grpSp>
      <p:cxnSp>
        <p:nvCxnSpPr>
          <p:cNvPr id="15" name="Straight Connector 14"/>
          <p:cNvCxnSpPr/>
          <p:nvPr/>
        </p:nvCxnSpPr>
        <p:spPr>
          <a:xfrm>
            <a:off x="3276600" y="2819400"/>
            <a:ext cx="2286000"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34200" y="762000"/>
            <a:ext cx="0" cy="7620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0"/>
            <a:ext cx="2438400" cy="646331"/>
          </a:xfrm>
          <a:prstGeom prst="rect">
            <a:avLst/>
          </a:prstGeom>
          <a:noFill/>
          <a:ln>
            <a:solidFill>
              <a:schemeClr val="tx1"/>
            </a:solidFill>
          </a:ln>
        </p:spPr>
        <p:txBody>
          <a:bodyPr wrap="square" rtlCol="0">
            <a:spAutoFit/>
          </a:bodyPr>
          <a:lstStyle/>
          <a:p>
            <a:r>
              <a:rPr lang="en-US" dirty="0" smtClean="0"/>
              <a:t>Honda </a:t>
            </a:r>
            <a:r>
              <a:rPr lang="en-US" dirty="0" err="1" smtClean="0"/>
              <a:t>moins</a:t>
            </a:r>
            <a:r>
              <a:rPr lang="en-US" dirty="0" smtClean="0"/>
              <a:t> de 8000 </a:t>
            </a:r>
          </a:p>
          <a:p>
            <a:r>
              <a:rPr lang="en-US" dirty="0" smtClean="0"/>
              <a:t>en </a:t>
            </a:r>
            <a:r>
              <a:rPr lang="en-US" dirty="0" smtClean="0">
                <a:latin typeface="Arial Unicode MS"/>
                <a:ea typeface="Arial Unicode MS"/>
                <a:cs typeface="Arial Unicode MS"/>
              </a:rPr>
              <a:t>«</a:t>
            </a:r>
            <a:r>
              <a:rPr lang="en-US" dirty="0" smtClean="0"/>
              <a:t>excellent </a:t>
            </a:r>
            <a:r>
              <a:rPr lang="en-US" dirty="0" err="1" smtClean="0"/>
              <a:t>état</a:t>
            </a:r>
            <a:r>
              <a:rPr lang="en-US" dirty="0" smtClean="0">
                <a:latin typeface="Arial Unicode MS"/>
                <a:ea typeface="Arial Unicode MS"/>
                <a:cs typeface="Arial Unicode MS"/>
              </a:rPr>
              <a:t>»</a:t>
            </a:r>
            <a:endParaRPr lang="en-US" dirty="0" smtClean="0"/>
          </a:p>
        </p:txBody>
      </p:sp>
      <p:pic>
        <p:nvPicPr>
          <p:cNvPr id="17" name="Picture 2" descr="C:\Documents and Settings\David W. Embley\My Documents\WoK\MultilingualOntologies\ER12\presentation\Honda10grand.bmp"/>
          <p:cNvPicPr>
            <a:picLocks noChangeAspect="1" noChangeArrowheads="1"/>
          </p:cNvPicPr>
          <p:nvPr/>
        </p:nvPicPr>
        <p:blipFill>
          <a:blip r:embed="rId4" cstate="print"/>
          <a:srcRect/>
          <a:stretch>
            <a:fillRect/>
          </a:stretch>
        </p:blipFill>
        <p:spPr bwMode="auto">
          <a:xfrm>
            <a:off x="3125230" y="4572000"/>
            <a:ext cx="5894945" cy="2082224"/>
          </a:xfrm>
          <a:prstGeom prst="rect">
            <a:avLst/>
          </a:prstGeom>
          <a:noFill/>
        </p:spPr>
      </p:pic>
      <p:sp>
        <p:nvSpPr>
          <p:cNvPr id="18" name="TextBox 17"/>
          <p:cNvSpPr txBox="1"/>
          <p:nvPr/>
        </p:nvSpPr>
        <p:spPr>
          <a:xfrm>
            <a:off x="2743201" y="819834"/>
            <a:ext cx="3173284" cy="646331"/>
          </a:xfrm>
          <a:prstGeom prst="rect">
            <a:avLst/>
          </a:prstGeom>
          <a:noFill/>
          <a:ln>
            <a:solidFill>
              <a:schemeClr val="tx1"/>
            </a:solidFill>
          </a:ln>
        </p:spPr>
        <p:txBody>
          <a:bodyPr wrap="square" rtlCol="0">
            <a:spAutoFit/>
          </a:bodyPr>
          <a:lstStyle/>
          <a:p>
            <a:r>
              <a:rPr lang="en-US" dirty="0" smtClean="0"/>
              <a:t> </a:t>
            </a:r>
            <a:r>
              <a:rPr lang="en-US" dirty="0" err="1" smtClean="0"/>
              <a:t>marque</a:t>
            </a:r>
            <a:r>
              <a:rPr lang="en-US" dirty="0" smtClean="0"/>
              <a:t>    prix         </a:t>
            </a:r>
            <a:r>
              <a:rPr lang="en-US" dirty="0" err="1" smtClean="0"/>
              <a:t>mots</a:t>
            </a:r>
            <a:r>
              <a:rPr lang="en-US" dirty="0" smtClean="0"/>
              <a:t> de </a:t>
            </a:r>
            <a:r>
              <a:rPr lang="en-US" dirty="0" err="1" smtClean="0"/>
              <a:t>clé</a:t>
            </a:r>
            <a:r>
              <a:rPr lang="en-US" dirty="0" smtClean="0"/>
              <a:t>         </a:t>
            </a:r>
          </a:p>
          <a:p>
            <a:r>
              <a:rPr lang="en-US" dirty="0" smtClean="0"/>
              <a:t> </a:t>
            </a:r>
            <a:r>
              <a:rPr lang="en-US" u="sng" dirty="0" smtClean="0">
                <a:solidFill>
                  <a:schemeClr val="accent1"/>
                </a:solidFill>
              </a:rPr>
              <a:t>Honda </a:t>
            </a:r>
            <a:r>
              <a:rPr lang="en-US" dirty="0" smtClean="0"/>
              <a:t>     </a:t>
            </a:r>
            <a:r>
              <a:rPr lang="en-US" u="sng" dirty="0" smtClean="0">
                <a:solidFill>
                  <a:schemeClr val="accent1"/>
                </a:solidFill>
              </a:rPr>
              <a:t>7826€</a:t>
            </a:r>
            <a:r>
              <a:rPr lang="en-US" dirty="0" smtClean="0"/>
              <a:t>     </a:t>
            </a:r>
            <a:r>
              <a:rPr lang="en-US" u="sng" dirty="0" smtClean="0">
                <a:solidFill>
                  <a:schemeClr val="accent1"/>
                </a:solidFill>
              </a:rPr>
              <a:t>Honda (2)</a:t>
            </a:r>
            <a:endParaRPr lang="en-US" u="sng" dirty="0">
              <a:solidFill>
                <a:schemeClr val="accent1"/>
              </a:solidFill>
            </a:endParaRPr>
          </a:p>
        </p:txBody>
      </p:sp>
      <p:cxnSp>
        <p:nvCxnSpPr>
          <p:cNvPr id="22" name="Straight Connector 21"/>
          <p:cNvCxnSpPr/>
          <p:nvPr/>
        </p:nvCxnSpPr>
        <p:spPr>
          <a:xfrm>
            <a:off x="2819400" y="1143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70"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pic>
        <p:nvPicPr>
          <p:cNvPr id="72" name="Picture 71"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pic>
        <p:nvPicPr>
          <p:cNvPr id="87" name="Picture 86" descr="C:\Documents and Settings\David W. Embley\My Documents\WoK\MultilingualOntologies\ER12\Car9wFunctionalModel-to-Make.PNG"/>
          <p:cNvPicPr preferRelativeResize="0">
            <a:picLocks noChangeArrowheads="1"/>
          </p:cNvPicPr>
          <p:nvPr/>
        </p:nvPicPr>
        <p:blipFill>
          <a:blip r:embed="rId5" cstate="print"/>
          <a:stretch>
            <a:fillRect/>
          </a:stretch>
        </p:blipFill>
        <p:spPr bwMode="auto">
          <a:xfrm>
            <a:off x="5558911" y="1752600"/>
            <a:ext cx="3585089" cy="2286000"/>
          </a:xfrm>
          <a:prstGeom prst="rect">
            <a:avLst/>
          </a:prstGeom>
          <a:noFill/>
        </p:spPr>
      </p:pic>
      <p:grpSp>
        <p:nvGrpSpPr>
          <p:cNvPr id="3" name="그룹 116"/>
          <p:cNvGrpSpPr/>
          <p:nvPr/>
        </p:nvGrpSpPr>
        <p:grpSpPr>
          <a:xfrm>
            <a:off x="5523854" y="1811858"/>
            <a:ext cx="3583861" cy="2189870"/>
            <a:chOff x="5523854" y="1811858"/>
            <a:chExt cx="3583861" cy="2189870"/>
          </a:xfrm>
        </p:grpSpPr>
        <p:sp>
          <p:nvSpPr>
            <p:cNvPr id="73" name="Rectangle 72"/>
            <p:cNvSpPr/>
            <p:nvPr/>
          </p:nvSpPr>
          <p:spPr>
            <a:xfrm>
              <a:off x="6091766" y="3041465"/>
              <a:ext cx="231371" cy="10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916485" y="1872256"/>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633698" y="246483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629296" y="3032350"/>
              <a:ext cx="542204"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517116" y="3825499"/>
              <a:ext cx="373934" cy="118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28938" y="3818660"/>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561792" y="3804986"/>
              <a:ext cx="528182" cy="145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290963" y="3811824"/>
              <a:ext cx="64036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554782" y="3428924"/>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529346" y="3374224"/>
              <a:ext cx="500136" cy="1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031547" y="2437487"/>
              <a:ext cx="387956"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713430" y="1869976"/>
              <a:ext cx="41600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95007" y="1883651"/>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69522" y="243748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091766" y="3041465"/>
              <a:ext cx="231371" cy="10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916485" y="1872256"/>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633698" y="246483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629296" y="3032350"/>
              <a:ext cx="542204"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517116" y="3825499"/>
              <a:ext cx="373934" cy="118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28938" y="3818660"/>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561792" y="3804986"/>
              <a:ext cx="528182" cy="145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290963" y="3811824"/>
              <a:ext cx="64036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554782" y="3428924"/>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529346" y="3374224"/>
              <a:ext cx="500136" cy="1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031547" y="2437487"/>
              <a:ext cx="387956"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13430" y="1869976"/>
              <a:ext cx="416001" cy="132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695007" y="1883651"/>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769522" y="2437488"/>
              <a:ext cx="294472" cy="12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640245" y="2416243"/>
              <a:ext cx="602383" cy="246221"/>
            </a:xfrm>
            <a:prstGeom prst="rect">
              <a:avLst/>
            </a:prstGeom>
            <a:noFill/>
          </p:spPr>
          <p:txBody>
            <a:bodyPr wrap="square">
              <a:spAutoFit/>
            </a:bodyPr>
            <a:lstStyle/>
            <a:p>
              <a:pPr algn="ctr"/>
              <a:r>
                <a:rPr lang="ko-KR" altLang="en-US" sz="1000" b="1" dirty="0" smtClean="0"/>
                <a:t>자동차</a:t>
              </a:r>
              <a:endParaRPr lang="en-US" sz="1000" b="1" dirty="0"/>
            </a:p>
          </p:txBody>
        </p:sp>
        <p:sp>
          <p:nvSpPr>
            <p:cNvPr id="103" name="Rectangle 102"/>
            <p:cNvSpPr/>
            <p:nvPr/>
          </p:nvSpPr>
          <p:spPr>
            <a:xfrm>
              <a:off x="7566467" y="1811858"/>
              <a:ext cx="551552" cy="217254"/>
            </a:xfrm>
            <a:prstGeom prst="rect">
              <a:avLst/>
            </a:prstGeom>
            <a:noFill/>
          </p:spPr>
          <p:txBody>
            <a:bodyPr wrap="square">
              <a:spAutoFit/>
            </a:bodyPr>
            <a:lstStyle/>
            <a:p>
              <a:pPr algn="ctr"/>
              <a:r>
                <a:rPr lang="ko-KR" altLang="en-US" sz="1000" b="1" dirty="0" smtClean="0"/>
                <a:t>색상</a:t>
              </a:r>
              <a:endParaRPr lang="en-US" sz="1000" b="1" dirty="0"/>
            </a:p>
          </p:txBody>
        </p:sp>
        <p:sp>
          <p:nvSpPr>
            <p:cNvPr id="104" name="Rectangle 103"/>
            <p:cNvSpPr/>
            <p:nvPr/>
          </p:nvSpPr>
          <p:spPr>
            <a:xfrm>
              <a:off x="6597745" y="1811858"/>
              <a:ext cx="688272" cy="217254"/>
            </a:xfrm>
            <a:prstGeom prst="rect">
              <a:avLst/>
            </a:prstGeom>
            <a:noFill/>
          </p:spPr>
          <p:txBody>
            <a:bodyPr wrap="square">
              <a:spAutoFit/>
            </a:bodyPr>
            <a:lstStyle/>
            <a:p>
              <a:pPr algn="ctr"/>
              <a:r>
                <a:rPr lang="ko-KR" altLang="en-US" sz="1000" b="1" dirty="0" smtClean="0"/>
                <a:t>주행거리</a:t>
              </a:r>
              <a:endParaRPr lang="en-US" sz="1000" b="1" dirty="0"/>
            </a:p>
          </p:txBody>
        </p:sp>
        <p:sp>
          <p:nvSpPr>
            <p:cNvPr id="105" name="Rectangle 104"/>
            <p:cNvSpPr/>
            <p:nvPr/>
          </p:nvSpPr>
          <p:spPr>
            <a:xfrm>
              <a:off x="5523854" y="2429512"/>
              <a:ext cx="560900" cy="217254"/>
            </a:xfrm>
            <a:prstGeom prst="rect">
              <a:avLst/>
            </a:prstGeom>
            <a:noFill/>
          </p:spPr>
          <p:txBody>
            <a:bodyPr wrap="square">
              <a:spAutoFit/>
            </a:bodyPr>
            <a:lstStyle/>
            <a:p>
              <a:pPr algn="ctr"/>
              <a:r>
                <a:rPr lang="ko-KR" altLang="en-US" sz="1000" b="1" dirty="0" smtClean="0"/>
                <a:t>제조사</a:t>
              </a:r>
              <a:endParaRPr lang="en-US" sz="1000" b="1" dirty="0"/>
            </a:p>
          </p:txBody>
        </p:sp>
        <p:sp>
          <p:nvSpPr>
            <p:cNvPr id="106" name="Rectangle 105"/>
            <p:cNvSpPr/>
            <p:nvPr/>
          </p:nvSpPr>
          <p:spPr>
            <a:xfrm>
              <a:off x="6388576" y="3782600"/>
              <a:ext cx="620496" cy="217254"/>
            </a:xfrm>
            <a:prstGeom prst="rect">
              <a:avLst/>
            </a:prstGeom>
            <a:noFill/>
          </p:spPr>
          <p:txBody>
            <a:bodyPr wrap="square">
              <a:spAutoFit/>
            </a:bodyPr>
            <a:lstStyle/>
            <a:p>
              <a:pPr algn="ctr"/>
              <a:r>
                <a:rPr lang="ko-KR" altLang="en-US" sz="1000" b="1" dirty="0" smtClean="0"/>
                <a:t>모델</a:t>
              </a:r>
              <a:endParaRPr lang="en-US" sz="1000" b="1" dirty="0"/>
            </a:p>
          </p:txBody>
        </p:sp>
        <p:sp>
          <p:nvSpPr>
            <p:cNvPr id="107" name="Rectangle 106"/>
            <p:cNvSpPr/>
            <p:nvPr/>
          </p:nvSpPr>
          <p:spPr>
            <a:xfrm>
              <a:off x="6881702" y="3770799"/>
              <a:ext cx="620496" cy="217254"/>
            </a:xfrm>
            <a:prstGeom prst="rect">
              <a:avLst/>
            </a:prstGeom>
            <a:noFill/>
          </p:spPr>
          <p:txBody>
            <a:bodyPr wrap="square">
              <a:spAutoFit/>
            </a:bodyPr>
            <a:lstStyle/>
            <a:p>
              <a:pPr algn="ctr"/>
              <a:r>
                <a:rPr lang="ko-KR" altLang="en-US" sz="1000" b="1" dirty="0" smtClean="0"/>
                <a:t>등급</a:t>
              </a:r>
              <a:endParaRPr lang="en-US" sz="1000" b="1" dirty="0"/>
            </a:p>
          </p:txBody>
        </p:sp>
        <p:sp>
          <p:nvSpPr>
            <p:cNvPr id="108" name="Rectangle 107"/>
            <p:cNvSpPr/>
            <p:nvPr/>
          </p:nvSpPr>
          <p:spPr>
            <a:xfrm>
              <a:off x="7502198" y="3784474"/>
              <a:ext cx="752541" cy="217254"/>
            </a:xfrm>
            <a:prstGeom prst="rect">
              <a:avLst/>
            </a:prstGeom>
            <a:noFill/>
          </p:spPr>
          <p:txBody>
            <a:bodyPr wrap="square">
              <a:spAutoFit/>
            </a:bodyPr>
            <a:lstStyle/>
            <a:p>
              <a:pPr algn="ctr"/>
              <a:r>
                <a:rPr lang="ko-KR" altLang="en-US" sz="1000" b="1" dirty="0" smtClean="0"/>
                <a:t>액세서리</a:t>
              </a:r>
              <a:endParaRPr lang="en-US" sz="1000" b="1" dirty="0"/>
            </a:p>
          </p:txBody>
        </p:sp>
        <p:sp>
          <p:nvSpPr>
            <p:cNvPr id="109" name="Rectangle 108"/>
            <p:cNvSpPr/>
            <p:nvPr/>
          </p:nvSpPr>
          <p:spPr>
            <a:xfrm>
              <a:off x="8350560" y="3778776"/>
              <a:ext cx="620496" cy="217254"/>
            </a:xfrm>
            <a:prstGeom prst="rect">
              <a:avLst/>
            </a:prstGeom>
            <a:noFill/>
          </p:spPr>
          <p:txBody>
            <a:bodyPr wrap="square">
              <a:spAutoFit/>
            </a:bodyPr>
            <a:lstStyle/>
            <a:p>
              <a:pPr algn="ctr"/>
              <a:r>
                <a:rPr lang="ko-KR" altLang="en-US" sz="1000" b="1" dirty="0" smtClean="0"/>
                <a:t>변속기</a:t>
              </a:r>
              <a:endParaRPr lang="en-US" sz="1000" b="1" dirty="0"/>
            </a:p>
          </p:txBody>
        </p:sp>
        <p:sp>
          <p:nvSpPr>
            <p:cNvPr id="110" name="Rectangle 109"/>
            <p:cNvSpPr/>
            <p:nvPr/>
          </p:nvSpPr>
          <p:spPr>
            <a:xfrm>
              <a:off x="8487219" y="3336917"/>
              <a:ext cx="620496" cy="246221"/>
            </a:xfrm>
            <a:prstGeom prst="rect">
              <a:avLst/>
            </a:prstGeom>
            <a:noFill/>
          </p:spPr>
          <p:txBody>
            <a:bodyPr wrap="square">
              <a:spAutoFit/>
            </a:bodyPr>
            <a:lstStyle/>
            <a:p>
              <a:pPr algn="ctr"/>
              <a:r>
                <a:rPr lang="ko-KR" altLang="en-US" sz="1000" b="1" dirty="0" smtClean="0"/>
                <a:t>차 종</a:t>
              </a:r>
              <a:endParaRPr lang="en-US" sz="1000" b="1" dirty="0"/>
            </a:p>
          </p:txBody>
        </p:sp>
        <p:sp>
          <p:nvSpPr>
            <p:cNvPr id="111" name="Rectangle 110"/>
            <p:cNvSpPr/>
            <p:nvPr/>
          </p:nvSpPr>
          <p:spPr>
            <a:xfrm>
              <a:off x="6597745" y="2966254"/>
              <a:ext cx="689440" cy="217254"/>
            </a:xfrm>
            <a:prstGeom prst="rect">
              <a:avLst/>
            </a:prstGeom>
            <a:noFill/>
          </p:spPr>
          <p:txBody>
            <a:bodyPr wrap="square">
              <a:spAutoFit/>
            </a:bodyPr>
            <a:lstStyle/>
            <a:p>
              <a:pPr algn="ctr"/>
              <a:r>
                <a:rPr lang="ko-KR" altLang="en-US" sz="1000" b="1" dirty="0" smtClean="0"/>
                <a:t>모델등급</a:t>
              </a:r>
              <a:endParaRPr lang="en-US" sz="1000" b="1" dirty="0" smtClean="0"/>
            </a:p>
          </p:txBody>
        </p:sp>
        <p:sp>
          <p:nvSpPr>
            <p:cNvPr id="112" name="Rectangle 111"/>
            <p:cNvSpPr/>
            <p:nvPr/>
          </p:nvSpPr>
          <p:spPr>
            <a:xfrm>
              <a:off x="7422736" y="3355991"/>
              <a:ext cx="620496" cy="217254"/>
            </a:xfrm>
            <a:prstGeom prst="rect">
              <a:avLst/>
            </a:prstGeom>
            <a:noFill/>
          </p:spPr>
          <p:txBody>
            <a:bodyPr wrap="square">
              <a:spAutoFit/>
            </a:bodyPr>
            <a:lstStyle/>
            <a:p>
              <a:pPr algn="ctr"/>
              <a:r>
                <a:rPr lang="ko-KR" altLang="en-US" sz="1000" b="1" dirty="0" smtClean="0"/>
                <a:t>엔진</a:t>
              </a:r>
              <a:endParaRPr lang="en-US" sz="1000" b="1" dirty="0"/>
            </a:p>
          </p:txBody>
        </p:sp>
        <p:sp>
          <p:nvSpPr>
            <p:cNvPr id="113" name="Rectangle 112"/>
            <p:cNvSpPr/>
            <p:nvPr/>
          </p:nvSpPr>
          <p:spPr>
            <a:xfrm>
              <a:off x="7924041" y="2428372"/>
              <a:ext cx="620496" cy="217254"/>
            </a:xfrm>
            <a:prstGeom prst="rect">
              <a:avLst/>
            </a:prstGeom>
            <a:noFill/>
          </p:spPr>
          <p:txBody>
            <a:bodyPr wrap="square">
              <a:spAutoFit/>
            </a:bodyPr>
            <a:lstStyle/>
            <a:p>
              <a:pPr algn="ctr"/>
              <a:r>
                <a:rPr lang="ko-KR" altLang="en-US" sz="1000" b="1" dirty="0" smtClean="0"/>
                <a:t>특징</a:t>
              </a:r>
              <a:endParaRPr lang="en-US" sz="1000" b="1" dirty="0"/>
            </a:p>
          </p:txBody>
        </p:sp>
        <p:sp>
          <p:nvSpPr>
            <p:cNvPr id="114" name="Rectangle 113"/>
            <p:cNvSpPr/>
            <p:nvPr/>
          </p:nvSpPr>
          <p:spPr>
            <a:xfrm>
              <a:off x="5992439" y="2977650"/>
              <a:ext cx="470924" cy="217254"/>
            </a:xfrm>
            <a:prstGeom prst="rect">
              <a:avLst/>
            </a:prstGeom>
            <a:noFill/>
          </p:spPr>
          <p:txBody>
            <a:bodyPr wrap="square">
              <a:spAutoFit/>
            </a:bodyPr>
            <a:lstStyle/>
            <a:p>
              <a:pPr algn="ctr"/>
              <a:r>
                <a:rPr lang="ko-KR" altLang="en-US" sz="1000" b="1" dirty="0" smtClean="0"/>
                <a:t>연식</a:t>
              </a:r>
              <a:endParaRPr lang="en-US" sz="1000" b="1" dirty="0"/>
            </a:p>
          </p:txBody>
        </p:sp>
        <p:sp>
          <p:nvSpPr>
            <p:cNvPr id="115" name="Rectangle 114"/>
            <p:cNvSpPr/>
            <p:nvPr/>
          </p:nvSpPr>
          <p:spPr>
            <a:xfrm>
              <a:off x="5775092" y="1818697"/>
              <a:ext cx="620496" cy="217254"/>
            </a:xfrm>
            <a:prstGeom prst="rect">
              <a:avLst/>
            </a:prstGeom>
            <a:noFill/>
          </p:spPr>
          <p:txBody>
            <a:bodyPr wrap="square">
              <a:spAutoFit/>
            </a:bodyPr>
            <a:lstStyle/>
            <a:p>
              <a:pPr algn="ctr"/>
              <a:r>
                <a:rPr lang="ko-KR" altLang="en-US" sz="1000" b="1" dirty="0" smtClean="0"/>
                <a:t>가격</a:t>
              </a:r>
              <a:endParaRPr lang="en-US" sz="1000" b="1" dirty="0"/>
            </a:p>
          </p:txBody>
        </p:sp>
      </p:grpSp>
      <p:cxnSp>
        <p:nvCxnSpPr>
          <p:cNvPr id="118" name="Straight Arrow Connector 117"/>
          <p:cNvCxnSpPr/>
          <p:nvPr/>
        </p:nvCxnSpPr>
        <p:spPr>
          <a:xfrm>
            <a:off x="1447800" y="4267200"/>
            <a:ext cx="0" cy="9906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37886" y="348343"/>
            <a:ext cx="457200" cy="2017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33400" y="297543"/>
            <a:ext cx="1520371" cy="15312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201057" y="1023257"/>
            <a:ext cx="949299" cy="369332"/>
          </a:xfrm>
          <a:prstGeom prst="rect">
            <a:avLst/>
          </a:prstGeom>
          <a:noFill/>
        </p:spPr>
        <p:txBody>
          <a:bodyPr wrap="none" rtlCol="0">
            <a:spAutoFit/>
          </a:bodyPr>
          <a:lstStyle/>
          <a:p>
            <a:r>
              <a:rPr lang="en-US" dirty="0" smtClean="0">
                <a:solidFill>
                  <a:srgbClr val="FF0000"/>
                </a:solidFill>
                <a:sym typeface="Symbol"/>
              </a:rPr>
              <a:t> 8</a:t>
            </a:r>
            <a:r>
              <a:rPr lang="en-US" dirty="0" smtClean="0">
                <a:solidFill>
                  <a:srgbClr val="FF0000"/>
                </a:solidFill>
              </a:rPr>
              <a:t>000€</a:t>
            </a:r>
            <a:endParaRPr lang="en-US" dirty="0">
              <a:solidFill>
                <a:srgbClr val="FF0000"/>
              </a:solidFill>
            </a:endParaRPr>
          </a:p>
        </p:txBody>
      </p:sp>
      <p:cxnSp>
        <p:nvCxnSpPr>
          <p:cNvPr id="131" name="Straight Connector 130"/>
          <p:cNvCxnSpPr/>
          <p:nvPr/>
        </p:nvCxnSpPr>
        <p:spPr>
          <a:xfrm>
            <a:off x="381000" y="304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747486" y="609600"/>
            <a:ext cx="134257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38800" y="2590800"/>
            <a:ext cx="68580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6781800" y="1981200"/>
            <a:ext cx="304800" cy="3429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96000" y="3124200"/>
            <a:ext cx="609600" cy="213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15" idx="2"/>
          </p:cNvCxnSpPr>
          <p:nvPr/>
        </p:nvCxnSpPr>
        <p:spPr>
          <a:xfrm>
            <a:off x="6085340" y="2035951"/>
            <a:ext cx="620260" cy="2993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139"/>
          <p:cNvCxnSpPr>
            <a:stCxn id="103" idx="2"/>
          </p:cNvCxnSpPr>
          <p:nvPr/>
        </p:nvCxnSpPr>
        <p:spPr>
          <a:xfrm flipH="1">
            <a:off x="6858000" y="2029112"/>
            <a:ext cx="984243" cy="3533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39"/>
          <p:cNvCxnSpPr/>
          <p:nvPr/>
        </p:nvCxnSpPr>
        <p:spPr>
          <a:xfrm flipH="1">
            <a:off x="6858000" y="3962400"/>
            <a:ext cx="152400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39"/>
          <p:cNvCxnSpPr>
            <a:stCxn id="107" idx="2"/>
          </p:cNvCxnSpPr>
          <p:nvPr/>
        </p:nvCxnSpPr>
        <p:spPr>
          <a:xfrm flipH="1">
            <a:off x="6781800" y="3988053"/>
            <a:ext cx="410150" cy="583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39"/>
          <p:cNvCxnSpPr>
            <a:stCxn id="106" idx="2"/>
          </p:cNvCxnSpPr>
          <p:nvPr/>
        </p:nvCxnSpPr>
        <p:spPr>
          <a:xfrm flipH="1">
            <a:off x="6553200" y="3999854"/>
            <a:ext cx="145624" cy="5721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9"/>
          <p:cNvCxnSpPr>
            <a:stCxn id="96" idx="1"/>
          </p:cNvCxnSpPr>
          <p:nvPr/>
        </p:nvCxnSpPr>
        <p:spPr>
          <a:xfrm flipH="1">
            <a:off x="6934200" y="3493880"/>
            <a:ext cx="620582" cy="2678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39"/>
          <p:cNvCxnSpPr/>
          <p:nvPr/>
        </p:nvCxnSpPr>
        <p:spPr>
          <a:xfrm flipH="1">
            <a:off x="7017657" y="3523343"/>
            <a:ext cx="1981200" cy="274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Can 121"/>
          <p:cNvSpPr/>
          <p:nvPr/>
        </p:nvSpPr>
        <p:spPr>
          <a:xfrm>
            <a:off x="720271" y="5602515"/>
            <a:ext cx="14478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err="1" smtClean="0"/>
              <a:t>français</a:t>
            </a:r>
            <a:endParaRPr lang="en-US" sz="2000" dirty="0"/>
          </a:p>
        </p:txBody>
      </p:sp>
      <p:cxnSp>
        <p:nvCxnSpPr>
          <p:cNvPr id="124" name="Straight Connector 139"/>
          <p:cNvCxnSpPr/>
          <p:nvPr/>
        </p:nvCxnSpPr>
        <p:spPr>
          <a:xfrm flipH="1">
            <a:off x="4978401" y="2598057"/>
            <a:ext cx="1683656" cy="30189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Diamond 126"/>
          <p:cNvSpPr/>
          <p:nvPr/>
        </p:nvSpPr>
        <p:spPr>
          <a:xfrm>
            <a:off x="246743" y="3817257"/>
            <a:ext cx="87086" cy="870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531258" y="3526971"/>
            <a:ext cx="58058" cy="65314"/>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2654423" y="2752078"/>
            <a:ext cx="261610" cy="276999"/>
          </a:xfrm>
          <a:prstGeom prst="rect">
            <a:avLst/>
          </a:prstGeom>
          <a:noFill/>
        </p:spPr>
        <p:txBody>
          <a:bodyPr wrap="none" rtlCol="0">
            <a:spAutoFit/>
          </a:bodyPr>
          <a:lstStyle/>
          <a:p>
            <a:r>
              <a:rPr lang="en-US" sz="1200" dirty="0" smtClean="0"/>
              <a:t>+</a:t>
            </a:r>
            <a:endParaRPr lang="en-US" sz="1200" dirty="0"/>
          </a:p>
        </p:txBody>
      </p:sp>
      <p:sp>
        <p:nvSpPr>
          <p:cNvPr id="5" name="Footer Placeholder 4"/>
          <p:cNvSpPr>
            <a:spLocks noGrp="1"/>
          </p:cNvSpPr>
          <p:nvPr>
            <p:ph type="ftr" sz="quarter" idx="11"/>
          </p:nvPr>
        </p:nvSpPr>
        <p:spPr/>
        <p:txBody>
          <a:bodyPr/>
          <a:lstStyle/>
          <a:p>
            <a:r>
              <a:rPr lang="en-US" smtClean="0"/>
              <a:t>ER 2013 Keynote</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83</a:t>
            </a:fld>
            <a:endParaRPr lang="en-US"/>
          </a:p>
        </p:txBody>
      </p:sp>
    </p:spTree>
    <p:extLst>
      <p:ext uri="{BB962C8B-B14F-4D97-AF65-F5344CB8AC3E}">
        <p14:creationId xmlns:p14="http://schemas.microsoft.com/office/powerpoint/2010/main" xmlns="" val="25889074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8" name="Content Placeholder 7"/>
          <p:cNvSpPr>
            <a:spLocks noGrp="1"/>
          </p:cNvSpPr>
          <p:nvPr>
            <p:ph idx="1"/>
          </p:nvPr>
        </p:nvSpPr>
        <p:spPr>
          <a:xfrm>
            <a:off x="457200" y="1447800"/>
            <a:ext cx="8534400" cy="4525963"/>
          </a:xfrm>
        </p:spPr>
        <p:txBody>
          <a:bodyPr>
            <a:normAutofit fontScale="92500"/>
          </a:bodyPr>
          <a:lstStyle/>
          <a:p>
            <a:r>
              <a:rPr lang="en-US" dirty="0" smtClean="0"/>
              <a:t>Tables on the web</a:t>
            </a:r>
          </a:p>
          <a:p>
            <a:pPr lvl="1"/>
            <a:r>
              <a:rPr lang="en-US" dirty="0" smtClean="0"/>
              <a:t>14.1 billion HTML tables [Cafarella et al. 08]</a:t>
            </a:r>
          </a:p>
          <a:p>
            <a:pPr lvl="2"/>
            <a:r>
              <a:rPr lang="en-US" dirty="0" smtClean="0"/>
              <a:t>Most are tables for layout</a:t>
            </a:r>
          </a:p>
          <a:p>
            <a:pPr lvl="2"/>
            <a:r>
              <a:rPr lang="en-US" dirty="0" smtClean="0"/>
              <a:t>154 million high-quality relational tables</a:t>
            </a:r>
          </a:p>
          <a:p>
            <a:pPr lvl="1"/>
            <a:r>
              <a:rPr lang="en-US" dirty="0" smtClean="0"/>
              <a:t>50 million spreadsheet tables [</a:t>
            </a:r>
            <a:r>
              <a:rPr lang="en-US" dirty="0" err="1" smtClean="0"/>
              <a:t>Adelfio</a:t>
            </a:r>
            <a:r>
              <a:rPr lang="en-US" dirty="0" smtClean="0"/>
              <a:t> &amp; </a:t>
            </a:r>
            <a:r>
              <a:rPr lang="en-US" dirty="0" err="1" smtClean="0"/>
              <a:t>Samet</a:t>
            </a:r>
            <a:r>
              <a:rPr lang="en-US" dirty="0" smtClean="0"/>
              <a:t> 13]</a:t>
            </a:r>
          </a:p>
          <a:p>
            <a:r>
              <a:rPr lang="en-US" dirty="0" smtClean="0"/>
              <a:t>Web table complexity (sampling statistics) [ibid]</a:t>
            </a:r>
          </a:p>
          <a:p>
            <a:pPr lvl="1"/>
            <a:r>
              <a:rPr lang="en-US" dirty="0" smtClean="0"/>
              <a:t>Simple relational table: 25% (spreadsheet) 68% (HTML)</a:t>
            </a:r>
          </a:p>
          <a:p>
            <a:pPr lvl="1"/>
            <a:r>
              <a:rPr lang="en-US" dirty="0" smtClean="0"/>
              <a:t>Multiple header rows: 15% (spreadsheet) 7% (HTML)</a:t>
            </a:r>
          </a:p>
          <a:p>
            <a:pPr lvl="1"/>
            <a:r>
              <a:rPr lang="en-US" dirty="0" smtClean="0"/>
              <a:t>More complex: 60% (spreadsheet) 25% (HTML)</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84</a:t>
            </a:fld>
            <a:endParaRPr lang="en-US"/>
          </a:p>
        </p:txBody>
      </p:sp>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David W. Embley\My Documents\tables\TableRepPaper\GridTable.png"/>
          <p:cNvPicPr>
            <a:picLocks noChangeAspect="1" noChangeArrowheads="1"/>
          </p:cNvPicPr>
          <p:nvPr/>
        </p:nvPicPr>
        <p:blipFill>
          <a:blip r:embed="rId3" cstate="print"/>
          <a:srcRect/>
          <a:stretch>
            <a:fillRect/>
          </a:stretch>
        </p:blipFill>
        <p:spPr bwMode="auto">
          <a:xfrm>
            <a:off x="381000" y="1371600"/>
            <a:ext cx="5257800" cy="1599291"/>
          </a:xfrm>
          <a:prstGeom prst="rect">
            <a:avLst/>
          </a:prstGeom>
          <a:noFill/>
          <a:ln>
            <a:solidFill>
              <a:schemeClr val="tx1"/>
            </a:solidFill>
          </a:ln>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85</a:t>
            </a:fld>
            <a:endParaRPr lang="en-US"/>
          </a:p>
        </p:txBody>
      </p:sp>
      <p:pic>
        <p:nvPicPr>
          <p:cNvPr id="1026" name="Picture 2" descr="C:\Documents and Settings\David W. Embley\My Documents\tables\TableRepPaper\WellFormedTable.png"/>
          <p:cNvPicPr>
            <a:picLocks noChangeAspect="1" noChangeArrowheads="1"/>
          </p:cNvPicPr>
          <p:nvPr/>
        </p:nvPicPr>
        <p:blipFill>
          <a:blip r:embed="rId4" cstate="print"/>
          <a:srcRect/>
          <a:stretch>
            <a:fillRect/>
          </a:stretch>
        </p:blipFill>
        <p:spPr bwMode="auto">
          <a:xfrm>
            <a:off x="1371600" y="2057400"/>
            <a:ext cx="6705600" cy="3550541"/>
          </a:xfrm>
          <a:prstGeom prst="rect">
            <a:avLst/>
          </a:prstGeom>
          <a:noFill/>
          <a:ln>
            <a:solidFill>
              <a:schemeClr val="tx1"/>
            </a:solidFill>
          </a:ln>
        </p:spPr>
      </p:pic>
      <p:pic>
        <p:nvPicPr>
          <p:cNvPr id="1027" name="Picture 3" descr="C:\Documents and Settings\David W. Embley\My Documents\tables\TableRepPaper\WFT.LogicalView.png"/>
          <p:cNvPicPr>
            <a:picLocks noChangeAspect="1" noChangeArrowheads="1"/>
          </p:cNvPicPr>
          <p:nvPr/>
        </p:nvPicPr>
        <p:blipFill>
          <a:blip r:embed="rId5" cstate="print"/>
          <a:srcRect/>
          <a:stretch>
            <a:fillRect/>
          </a:stretch>
        </p:blipFill>
        <p:spPr bwMode="auto">
          <a:xfrm>
            <a:off x="3429000" y="3657600"/>
            <a:ext cx="5337186" cy="2285999"/>
          </a:xfrm>
          <a:prstGeom prst="rect">
            <a:avLst/>
          </a:prstGeom>
          <a:noFill/>
          <a:ln>
            <a:solidFill>
              <a:schemeClr val="tx1"/>
            </a:solidFill>
          </a:ln>
        </p:spPr>
      </p:pic>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8" name="Picture 2"/>
          <p:cNvPicPr>
            <a:picLocks noChangeAspect="1" noChangeArrowheads="1"/>
          </p:cNvPicPr>
          <p:nvPr/>
        </p:nvPicPr>
        <p:blipFill>
          <a:blip r:embed="rId6" cstate="print"/>
          <a:srcRect/>
          <a:stretch>
            <a:fillRect/>
          </a:stretch>
        </p:blipFill>
        <p:spPr bwMode="auto">
          <a:xfrm>
            <a:off x="76200" y="1066800"/>
            <a:ext cx="3788229" cy="1981200"/>
          </a:xfrm>
          <a:prstGeom prst="rect">
            <a:avLst/>
          </a:prstGeom>
          <a:noFill/>
        </p:spPr>
      </p:pic>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200" y="1066800"/>
            <a:ext cx="3788229" cy="1981200"/>
          </a:xfrm>
          <a:prstGeom prst="rect">
            <a:avLst/>
          </a:prstGeom>
          <a:noFill/>
        </p:spPr>
      </p:pic>
      <p:pic>
        <p:nvPicPr>
          <p:cNvPr id="1028" name="Picture 4" descr="C:\Documents and Settings\David W. Embley\My Documents\tables\TableRepPaper\GridTable.png"/>
          <p:cNvPicPr>
            <a:picLocks noChangeAspect="1" noChangeArrowheads="1"/>
          </p:cNvPicPr>
          <p:nvPr/>
        </p:nvPicPr>
        <p:blipFill>
          <a:blip r:embed="rId4" cstate="print"/>
          <a:srcRect/>
          <a:stretch>
            <a:fillRect/>
          </a:stretch>
        </p:blipFill>
        <p:spPr bwMode="auto">
          <a:xfrm>
            <a:off x="381000" y="1371600"/>
            <a:ext cx="5257800" cy="1599291"/>
          </a:xfrm>
          <a:prstGeom prst="rect">
            <a:avLst/>
          </a:prstGeom>
          <a:noFill/>
          <a:ln>
            <a:solidFill>
              <a:schemeClr val="tx1"/>
            </a:solidFill>
          </a:ln>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86</a:t>
            </a:fld>
            <a:endParaRPr lang="en-US"/>
          </a:p>
        </p:txBody>
      </p:sp>
      <p:pic>
        <p:nvPicPr>
          <p:cNvPr id="1026" name="Picture 2" descr="C:\Documents and Settings\David W. Embley\My Documents\tables\TableRepPaper\WellFormedTable.png"/>
          <p:cNvPicPr>
            <a:picLocks noChangeAspect="1" noChangeArrowheads="1"/>
          </p:cNvPicPr>
          <p:nvPr/>
        </p:nvPicPr>
        <p:blipFill>
          <a:blip r:embed="rId5" cstate="print"/>
          <a:srcRect/>
          <a:stretch>
            <a:fillRect/>
          </a:stretch>
        </p:blipFill>
        <p:spPr bwMode="auto">
          <a:xfrm>
            <a:off x="1371600" y="2057400"/>
            <a:ext cx="6705600" cy="3550541"/>
          </a:xfrm>
          <a:prstGeom prst="rect">
            <a:avLst/>
          </a:prstGeom>
          <a:noFill/>
          <a:ln>
            <a:solidFill>
              <a:schemeClr val="tx1"/>
            </a:solidFill>
          </a:ln>
        </p:spPr>
      </p:pic>
      <p:pic>
        <p:nvPicPr>
          <p:cNvPr id="1027" name="Picture 3" descr="C:\Documents and Settings\David W. Embley\My Documents\tables\TableRepPaper\WFT.LogicalView.png"/>
          <p:cNvPicPr>
            <a:picLocks noChangeAspect="1" noChangeArrowheads="1"/>
          </p:cNvPicPr>
          <p:nvPr/>
        </p:nvPicPr>
        <p:blipFill>
          <a:blip r:embed="rId6" cstate="print"/>
          <a:srcRect/>
          <a:stretch>
            <a:fillRect/>
          </a:stretch>
        </p:blipFill>
        <p:spPr bwMode="auto">
          <a:xfrm>
            <a:off x="3429000" y="3657600"/>
            <a:ext cx="5337186" cy="2285999"/>
          </a:xfrm>
          <a:prstGeom prst="rect">
            <a:avLst/>
          </a:prstGeom>
          <a:noFill/>
          <a:ln>
            <a:solidFill>
              <a:schemeClr val="tx1"/>
            </a:solidFill>
          </a:ln>
        </p:spPr>
      </p:pic>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200" y="1066800"/>
            <a:ext cx="3788229" cy="19812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87</a:t>
            </a:fld>
            <a:endParaRPr lang="en-US"/>
          </a:p>
        </p:txBody>
      </p:sp>
      <p:pic>
        <p:nvPicPr>
          <p:cNvPr id="1026" name="Picture 2" descr="C:\Documents and Settings\David W. Embley\My Documents\tables\TableRepPaper\WellFormedTable.png"/>
          <p:cNvPicPr>
            <a:picLocks noChangeAspect="1" noChangeArrowheads="1"/>
          </p:cNvPicPr>
          <p:nvPr/>
        </p:nvPicPr>
        <p:blipFill>
          <a:blip r:embed="rId4" cstate="print"/>
          <a:srcRect/>
          <a:stretch>
            <a:fillRect/>
          </a:stretch>
        </p:blipFill>
        <p:spPr bwMode="auto">
          <a:xfrm>
            <a:off x="1371600" y="2057400"/>
            <a:ext cx="6705600" cy="3550541"/>
          </a:xfrm>
          <a:prstGeom prst="rect">
            <a:avLst/>
          </a:prstGeom>
          <a:noFill/>
          <a:ln>
            <a:solidFill>
              <a:schemeClr val="tx1"/>
            </a:solidFill>
          </a:ln>
        </p:spPr>
      </p:pic>
      <p:pic>
        <p:nvPicPr>
          <p:cNvPr id="1027" name="Picture 3" descr="C:\Documents and Settings\David W. Embley\My Documents\tables\TableRepPaper\WFT.LogicalView.png"/>
          <p:cNvPicPr>
            <a:picLocks noChangeAspect="1" noChangeArrowheads="1"/>
          </p:cNvPicPr>
          <p:nvPr/>
        </p:nvPicPr>
        <p:blipFill>
          <a:blip r:embed="rId5" cstate="print"/>
          <a:srcRect/>
          <a:stretch>
            <a:fillRect/>
          </a:stretch>
        </p:blipFill>
        <p:spPr bwMode="auto">
          <a:xfrm>
            <a:off x="3429000" y="3657600"/>
            <a:ext cx="5337186" cy="2285999"/>
          </a:xfrm>
          <a:prstGeom prst="rect">
            <a:avLst/>
          </a:prstGeom>
          <a:noFill/>
          <a:ln>
            <a:solidFill>
              <a:schemeClr val="tx1"/>
            </a:solidFill>
          </a:ln>
        </p:spPr>
      </p:pic>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028" name="Picture 4" descr="C:\Documents and Settings\David W. Embley\My Documents\tables\TableRepPaper\GridTable.png"/>
          <p:cNvPicPr>
            <a:picLocks noChangeAspect="1" noChangeArrowheads="1"/>
          </p:cNvPicPr>
          <p:nvPr/>
        </p:nvPicPr>
        <p:blipFill>
          <a:blip r:embed="rId6" cstate="print"/>
          <a:srcRect/>
          <a:stretch>
            <a:fillRect/>
          </a:stretch>
        </p:blipFill>
        <p:spPr bwMode="auto">
          <a:xfrm>
            <a:off x="381000" y="1371600"/>
            <a:ext cx="5257800" cy="1599291"/>
          </a:xfrm>
          <a:prstGeom prst="rect">
            <a:avLst/>
          </a:prstGeom>
          <a:noFill/>
          <a:ln>
            <a:solidFill>
              <a:schemeClr val="tx1"/>
            </a:solidFill>
          </a:ln>
        </p:spPr>
      </p:pic>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200" y="1066800"/>
            <a:ext cx="3788229" cy="19812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88</a:t>
            </a:fld>
            <a:endParaRPr lang="en-US"/>
          </a:p>
        </p:txBody>
      </p:sp>
      <p:pic>
        <p:nvPicPr>
          <p:cNvPr id="1027" name="Picture 3" descr="C:\Documents and Settings\David W. Embley\My Documents\tables\TableRepPaper\WFT.LogicalView.png"/>
          <p:cNvPicPr>
            <a:picLocks noChangeAspect="1" noChangeArrowheads="1"/>
          </p:cNvPicPr>
          <p:nvPr/>
        </p:nvPicPr>
        <p:blipFill>
          <a:blip r:embed="rId4" cstate="print"/>
          <a:srcRect/>
          <a:stretch>
            <a:fillRect/>
          </a:stretch>
        </p:blipFill>
        <p:spPr bwMode="auto">
          <a:xfrm>
            <a:off x="3429000" y="3657600"/>
            <a:ext cx="5337186" cy="2285999"/>
          </a:xfrm>
          <a:prstGeom prst="rect">
            <a:avLst/>
          </a:prstGeom>
          <a:noFill/>
          <a:ln>
            <a:solidFill>
              <a:schemeClr val="tx1"/>
            </a:solidFill>
          </a:ln>
        </p:spPr>
      </p:pic>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028" name="Picture 4" descr="C:\Documents and Settings\David W. Embley\My Documents\tables\TableRepPaper\GridTable.png"/>
          <p:cNvPicPr>
            <a:picLocks noChangeAspect="1" noChangeArrowheads="1"/>
          </p:cNvPicPr>
          <p:nvPr/>
        </p:nvPicPr>
        <p:blipFill>
          <a:blip r:embed="rId5" cstate="print"/>
          <a:srcRect/>
          <a:stretch>
            <a:fillRect/>
          </a:stretch>
        </p:blipFill>
        <p:spPr bwMode="auto">
          <a:xfrm>
            <a:off x="381000" y="1371600"/>
            <a:ext cx="5257800" cy="1599291"/>
          </a:xfrm>
          <a:prstGeom prst="rect">
            <a:avLst/>
          </a:prstGeom>
          <a:noFill/>
          <a:ln>
            <a:solidFill>
              <a:schemeClr val="tx1"/>
            </a:solidFill>
          </a:ln>
        </p:spPr>
      </p:pic>
      <p:pic>
        <p:nvPicPr>
          <p:cNvPr id="1026" name="Picture 2" descr="C:\Documents and Settings\David W. Embley\My Documents\tables\TableRepPaper\WellFormedTable.png"/>
          <p:cNvPicPr>
            <a:picLocks noChangeAspect="1" noChangeArrowheads="1"/>
          </p:cNvPicPr>
          <p:nvPr/>
        </p:nvPicPr>
        <p:blipFill>
          <a:blip r:embed="rId6" cstate="print"/>
          <a:srcRect/>
          <a:stretch>
            <a:fillRect/>
          </a:stretch>
        </p:blipFill>
        <p:spPr bwMode="auto">
          <a:xfrm>
            <a:off x="1371600" y="2057400"/>
            <a:ext cx="6705600" cy="3550541"/>
          </a:xfrm>
          <a:prstGeom prst="rect">
            <a:avLst/>
          </a:prstGeom>
          <a:noFill/>
          <a:ln>
            <a:solidFill>
              <a:schemeClr val="tx1"/>
            </a:solidFill>
          </a:ln>
        </p:spPr>
      </p:pic>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200" y="1066800"/>
            <a:ext cx="3788229" cy="19812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89</a:t>
            </a:fld>
            <a:endParaRPr lang="en-US"/>
          </a:p>
        </p:txBody>
      </p:sp>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028" name="Picture 4" descr="C:\Documents and Settings\David W. Embley\My Documents\tables\TableRepPaper\GridTable.png"/>
          <p:cNvPicPr>
            <a:picLocks noChangeAspect="1" noChangeArrowheads="1"/>
          </p:cNvPicPr>
          <p:nvPr/>
        </p:nvPicPr>
        <p:blipFill>
          <a:blip r:embed="rId4" cstate="print"/>
          <a:srcRect/>
          <a:stretch>
            <a:fillRect/>
          </a:stretch>
        </p:blipFill>
        <p:spPr bwMode="auto">
          <a:xfrm>
            <a:off x="381000" y="1371600"/>
            <a:ext cx="5257800" cy="1599291"/>
          </a:xfrm>
          <a:prstGeom prst="rect">
            <a:avLst/>
          </a:prstGeom>
          <a:noFill/>
          <a:ln>
            <a:solidFill>
              <a:schemeClr val="tx1"/>
            </a:solidFill>
          </a:ln>
        </p:spPr>
      </p:pic>
      <p:pic>
        <p:nvPicPr>
          <p:cNvPr id="1026" name="Picture 2" descr="C:\Documents and Settings\David W. Embley\My Documents\tables\TableRepPaper\WellFormedTable.png"/>
          <p:cNvPicPr>
            <a:picLocks noChangeAspect="1" noChangeArrowheads="1"/>
          </p:cNvPicPr>
          <p:nvPr/>
        </p:nvPicPr>
        <p:blipFill>
          <a:blip r:embed="rId5" cstate="print"/>
          <a:srcRect/>
          <a:stretch>
            <a:fillRect/>
          </a:stretch>
        </p:blipFill>
        <p:spPr bwMode="auto">
          <a:xfrm>
            <a:off x="1371600" y="2057400"/>
            <a:ext cx="6705600" cy="3550541"/>
          </a:xfrm>
          <a:prstGeom prst="rect">
            <a:avLst/>
          </a:prstGeom>
          <a:noFill/>
          <a:ln>
            <a:solidFill>
              <a:schemeClr val="tx1"/>
            </a:solidFill>
          </a:ln>
        </p:spPr>
      </p:pic>
      <p:pic>
        <p:nvPicPr>
          <p:cNvPr id="1027" name="Picture 3" descr="C:\Documents and Settings\David W. Embley\My Documents\tables\TableRepPaper\WFT.LogicalView.png"/>
          <p:cNvPicPr>
            <a:picLocks noChangeAspect="1" noChangeArrowheads="1"/>
          </p:cNvPicPr>
          <p:nvPr/>
        </p:nvPicPr>
        <p:blipFill>
          <a:blip r:embed="rId6" cstate="print"/>
          <a:srcRect/>
          <a:stretch>
            <a:fillRect/>
          </a:stretch>
        </p:blipFill>
        <p:spPr bwMode="auto">
          <a:xfrm>
            <a:off x="3429000" y="3657600"/>
            <a:ext cx="5337186" cy="2285999"/>
          </a:xfrm>
          <a:prstGeom prst="rect">
            <a:avLst/>
          </a:prstGeom>
          <a:noFill/>
          <a:ln>
            <a:solidFill>
              <a:schemeClr val="tx1"/>
            </a:solidFill>
          </a:ln>
        </p:spPr>
      </p:pic>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Volume: </a:t>
            </a:r>
            <a:r>
              <a:rPr lang="en-US" dirty="0" err="1" smtClean="0"/>
              <a:t>Petabyte</a:t>
            </a:r>
            <a:r>
              <a:rPr lang="en-US" dirty="0" smtClean="0"/>
              <a:t> (10</a:t>
            </a:r>
            <a:r>
              <a:rPr lang="en-US" baseline="30000" dirty="0" smtClean="0"/>
              <a:t>15</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9</a:t>
            </a:fld>
            <a:endParaRPr lang="en-US"/>
          </a:p>
        </p:txBody>
      </p:sp>
      <p:sp>
        <p:nvSpPr>
          <p:cNvPr id="7" name="TextBox 6"/>
          <p:cNvSpPr txBox="1"/>
          <p:nvPr/>
        </p:nvSpPr>
        <p:spPr>
          <a:xfrm>
            <a:off x="2465738" y="1414790"/>
            <a:ext cx="4092467" cy="523220"/>
          </a:xfrm>
          <a:prstGeom prst="rect">
            <a:avLst/>
          </a:prstGeom>
          <a:noFill/>
        </p:spPr>
        <p:txBody>
          <a:bodyPr wrap="none" rtlCol="0">
            <a:spAutoFit/>
          </a:bodyPr>
          <a:lstStyle/>
          <a:p>
            <a:pPr algn="ctr"/>
            <a:r>
              <a:rPr lang="en-US" sz="2800" dirty="0" smtClean="0"/>
              <a:t>10 billion </a:t>
            </a:r>
            <a:r>
              <a:rPr lang="en-US" sz="2800" dirty="0"/>
              <a:t>F</a:t>
            </a:r>
            <a:r>
              <a:rPr lang="en-US" sz="2800" dirty="0" smtClean="0"/>
              <a:t>acebook photos</a:t>
            </a:r>
            <a:endParaRPr lang="en-US" sz="2800" dirty="0"/>
          </a:p>
        </p:txBody>
      </p:sp>
      <p:pic>
        <p:nvPicPr>
          <p:cNvPr id="6146" name="Picture 2" descr="C:\Users\Dave\Documents\ER13.keynote\Keynote\Presentation\petaPhot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476" y="2199118"/>
            <a:ext cx="4213105" cy="3752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92451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200" y="1066800"/>
            <a:ext cx="3788229" cy="19812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a:t>Table Understanding</a:t>
            </a:r>
          </a:p>
        </p:txBody>
      </p:sp>
      <p:sp>
        <p:nvSpPr>
          <p:cNvPr id="3" name="Footer Placeholder 2"/>
          <p:cNvSpPr>
            <a:spLocks noGrp="1"/>
          </p:cNvSpPr>
          <p:nvPr>
            <p:ph type="ftr" sz="quarter" idx="11"/>
          </p:nvPr>
        </p:nvSpPr>
        <p:spPr/>
        <p:txBody>
          <a:bodyPr/>
          <a:lstStyle/>
          <a:p>
            <a:r>
              <a:rPr lang="en-US" smtClean="0"/>
              <a:t>ER 2013 Keynote</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90</a:t>
            </a:fld>
            <a:endParaRPr lang="en-US"/>
          </a:p>
        </p:txBody>
      </p:sp>
      <p:pic>
        <p:nvPicPr>
          <p:cNvPr id="1028" name="Picture 4" descr="C:\Documents and Settings\David W. Embley\My Documents\tables\TableRepPaper\GridTable.png"/>
          <p:cNvPicPr>
            <a:picLocks noChangeAspect="1" noChangeArrowheads="1"/>
          </p:cNvPicPr>
          <p:nvPr/>
        </p:nvPicPr>
        <p:blipFill>
          <a:blip r:embed="rId4" cstate="print"/>
          <a:srcRect/>
          <a:stretch>
            <a:fillRect/>
          </a:stretch>
        </p:blipFill>
        <p:spPr bwMode="auto">
          <a:xfrm>
            <a:off x="381000" y="1371600"/>
            <a:ext cx="5257800" cy="1599291"/>
          </a:xfrm>
          <a:prstGeom prst="rect">
            <a:avLst/>
          </a:prstGeom>
          <a:noFill/>
          <a:ln>
            <a:solidFill>
              <a:schemeClr val="tx1"/>
            </a:solidFill>
          </a:ln>
        </p:spPr>
      </p:pic>
      <p:pic>
        <p:nvPicPr>
          <p:cNvPr id="1026" name="Picture 2" descr="C:\Documents and Settings\David W. Embley\My Documents\tables\TableRepPaper\WellFormedTable.png"/>
          <p:cNvPicPr>
            <a:picLocks noChangeAspect="1" noChangeArrowheads="1"/>
          </p:cNvPicPr>
          <p:nvPr/>
        </p:nvPicPr>
        <p:blipFill>
          <a:blip r:embed="rId5" cstate="print"/>
          <a:srcRect/>
          <a:stretch>
            <a:fillRect/>
          </a:stretch>
        </p:blipFill>
        <p:spPr bwMode="auto">
          <a:xfrm>
            <a:off x="1371600" y="2057400"/>
            <a:ext cx="6705600" cy="3550541"/>
          </a:xfrm>
          <a:prstGeom prst="rect">
            <a:avLst/>
          </a:prstGeom>
          <a:noFill/>
          <a:ln>
            <a:solidFill>
              <a:schemeClr val="tx1"/>
            </a:solidFill>
          </a:ln>
        </p:spPr>
      </p:pic>
      <p:pic>
        <p:nvPicPr>
          <p:cNvPr id="1027" name="Picture 3" descr="C:\Documents and Settings\David W. Embley\My Documents\tables\TableRepPaper\WFT.LogicalView.png"/>
          <p:cNvPicPr>
            <a:picLocks noChangeAspect="1" noChangeArrowheads="1"/>
          </p:cNvPicPr>
          <p:nvPr/>
        </p:nvPicPr>
        <p:blipFill>
          <a:blip r:embed="rId6" cstate="print"/>
          <a:srcRect/>
          <a:stretch>
            <a:fillRect/>
          </a:stretch>
        </p:blipFill>
        <p:spPr bwMode="auto">
          <a:xfrm>
            <a:off x="3429000" y="3657600"/>
            <a:ext cx="5337186" cy="2285999"/>
          </a:xfrm>
          <a:prstGeom prst="rect">
            <a:avLst/>
          </a:prstGeom>
          <a:noFill/>
          <a:ln>
            <a:solidFill>
              <a:schemeClr val="tx1"/>
            </a:solidFill>
          </a:ln>
        </p:spPr>
      </p:pic>
      <p:grpSp>
        <p:nvGrpSpPr>
          <p:cNvPr id="5" name="Group 138"/>
          <p:cNvGrpSpPr/>
          <p:nvPr/>
        </p:nvGrpSpPr>
        <p:grpSpPr>
          <a:xfrm>
            <a:off x="5547859" y="4198774"/>
            <a:ext cx="3474843" cy="2192695"/>
            <a:chOff x="5547859" y="4198774"/>
            <a:chExt cx="3474843" cy="2192695"/>
          </a:xfrm>
        </p:grpSpPr>
        <p:sp>
          <p:nvSpPr>
            <p:cNvPr id="138" name="Rectangle 137"/>
            <p:cNvSpPr/>
            <p:nvPr/>
          </p:nvSpPr>
          <p:spPr>
            <a:xfrm>
              <a:off x="5663682" y="4198774"/>
              <a:ext cx="3359020" cy="219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
            <p:cNvGrpSpPr/>
            <p:nvPr/>
          </p:nvGrpSpPr>
          <p:grpSpPr>
            <a:xfrm>
              <a:off x="5547859" y="4231433"/>
              <a:ext cx="3465513" cy="2122488"/>
              <a:chOff x="5562600" y="3657600"/>
              <a:chExt cx="3465513" cy="2122488"/>
            </a:xfrm>
          </p:grpSpPr>
          <p:sp>
            <p:nvSpPr>
              <p:cNvPr id="10" name="AutoShape 4"/>
              <p:cNvSpPr>
                <a:spLocks noChangeAspect="1" noChangeArrowheads="1" noTextEdit="1"/>
              </p:cNvSpPr>
              <p:nvPr/>
            </p:nvSpPr>
            <p:spPr bwMode="auto">
              <a:xfrm>
                <a:off x="5562600" y="3657600"/>
                <a:ext cx="3192463"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7137400" y="3787775"/>
                <a:ext cx="1617663" cy="13652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999163" y="3919538"/>
                <a:ext cx="1143000" cy="183356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2484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68151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7404100"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915275"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8428038" y="36798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7158038" y="3798888"/>
                <a:ext cx="5658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Less than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7747000" y="3798888"/>
                <a:ext cx="4167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100-299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8183563" y="3798888"/>
                <a:ext cx="844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300 pupils or more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5753100" y="39401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6019800" y="3929063"/>
                <a:ext cx="3698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Schools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6570663" y="39290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534275"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8047038" y="39290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8558213" y="39290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5753100" y="40719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6570663" y="40608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7534275"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8047038" y="40608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8558213" y="40608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753100" y="420211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6570663" y="41910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7534275"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8047038" y="4191000"/>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8558213" y="41910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5753100" y="433228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6570663" y="43211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7534275"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8047038" y="43211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8558213" y="43211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5753100" y="4462463"/>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6570663" y="44529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7610475" y="445293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7970838"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8558213" y="44529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5753100" y="459422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6570663" y="45831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7534275"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8047038" y="458311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8558213" y="45831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753100" y="4724400"/>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6570663" y="47132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7610475" y="4713288"/>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7970838"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40.7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8558213" y="47132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5753100" y="4854575"/>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6019800" y="4843463"/>
                <a:ext cx="30480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Pupils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570663" y="484346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2003/04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7583488" y="484346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7970838" y="484346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8634413" y="4843463"/>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5753100" y="4986338"/>
                <a:ext cx="119063"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6570663" y="497522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2004/05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7583488" y="497522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7970838" y="497522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8634413" y="497522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726113" y="511651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570663" y="5105400"/>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2005/06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7583488" y="5105400"/>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970838"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8558213" y="5105400"/>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5726113" y="5246688"/>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6570663" y="5235575"/>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7583488" y="5235575"/>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8047038" y="5235575"/>
                <a:ext cx="1587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8558213" y="5235575"/>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5726113" y="5376863"/>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6570663" y="5367338"/>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7583488" y="536733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7970838"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8558213" y="536733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5726113" y="5508625"/>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6570663" y="5497513"/>
                <a:ext cx="40798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2008/09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7583488" y="5497513"/>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7970838"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8558213" y="5497513"/>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5726113" y="5638800"/>
                <a:ext cx="185738" cy="136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ourier New" pitchFamily="49"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6570663" y="5627688"/>
                <a:ext cx="4635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2009/101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5"/>
              <p:cNvSpPr>
                <a:spLocks noChangeArrowheads="1"/>
              </p:cNvSpPr>
              <p:nvPr/>
            </p:nvSpPr>
            <p:spPr bwMode="auto">
              <a:xfrm>
                <a:off x="7583488" y="5627688"/>
                <a:ext cx="185738"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6"/>
              <p:cNvSpPr>
                <a:spLocks noChangeArrowheads="1"/>
              </p:cNvSpPr>
              <p:nvPr/>
            </p:nvSpPr>
            <p:spPr bwMode="auto">
              <a:xfrm>
                <a:off x="7970838"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8558213" y="5627688"/>
                <a:ext cx="239713"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54.1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8"/>
              <p:cNvSpPr>
                <a:spLocks noChangeShapeType="1"/>
              </p:cNvSpPr>
              <p:nvPr/>
            </p:nvSpPr>
            <p:spPr bwMode="auto">
              <a:xfrm>
                <a:off x="5999163" y="3787775"/>
                <a:ext cx="1588" cy="19653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5999163" y="3787775"/>
                <a:ext cx="4763" cy="1965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p:cNvSpPr>
                <a:spLocks noChangeShapeType="1"/>
              </p:cNvSpPr>
              <p:nvPr/>
            </p:nvSpPr>
            <p:spPr bwMode="auto">
              <a:xfrm>
                <a:off x="65484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6548438"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7137400"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137400"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94"/>
              <p:cNvSpPr>
                <a:spLocks noChangeShapeType="1"/>
              </p:cNvSpPr>
              <p:nvPr/>
            </p:nvSpPr>
            <p:spPr bwMode="auto">
              <a:xfrm>
                <a:off x="7724775"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7724775" y="3794125"/>
                <a:ext cx="6350"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96"/>
              <p:cNvSpPr>
                <a:spLocks noChangeShapeType="1"/>
              </p:cNvSpPr>
              <p:nvPr/>
            </p:nvSpPr>
            <p:spPr bwMode="auto">
              <a:xfrm>
                <a:off x="8161338" y="3794125"/>
                <a:ext cx="1588" cy="1958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8161338" y="3794125"/>
                <a:ext cx="4763" cy="1958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a:off x="8750300" y="3924300"/>
                <a:ext cx="1588" cy="18288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p:cNvSpPr>
                <a:spLocks noChangeArrowheads="1"/>
              </p:cNvSpPr>
              <p:nvPr/>
            </p:nvSpPr>
            <p:spPr bwMode="auto">
              <a:xfrm>
                <a:off x="8750300" y="3924300"/>
                <a:ext cx="4763" cy="1828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6003925" y="37877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1"/>
              <p:cNvSpPr>
                <a:spLocks noChangeArrowheads="1"/>
              </p:cNvSpPr>
              <p:nvPr/>
            </p:nvSpPr>
            <p:spPr bwMode="auto">
              <a:xfrm>
                <a:off x="6003925" y="37877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6003925" y="39195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3"/>
              <p:cNvSpPr>
                <a:spLocks noChangeArrowheads="1"/>
              </p:cNvSpPr>
              <p:nvPr/>
            </p:nvSpPr>
            <p:spPr bwMode="auto">
              <a:xfrm>
                <a:off x="6003925" y="39195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04"/>
              <p:cNvSpPr>
                <a:spLocks noChangeShapeType="1"/>
              </p:cNvSpPr>
              <p:nvPr/>
            </p:nvSpPr>
            <p:spPr bwMode="auto">
              <a:xfrm>
                <a:off x="6003925" y="40497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p:cNvSpPr>
                <a:spLocks noChangeArrowheads="1"/>
              </p:cNvSpPr>
              <p:nvPr/>
            </p:nvSpPr>
            <p:spPr bwMode="auto">
              <a:xfrm>
                <a:off x="6003925" y="40497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6"/>
              <p:cNvSpPr>
                <a:spLocks noChangeShapeType="1"/>
              </p:cNvSpPr>
              <p:nvPr/>
            </p:nvSpPr>
            <p:spPr bwMode="auto">
              <a:xfrm>
                <a:off x="6003925" y="41798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07"/>
              <p:cNvSpPr>
                <a:spLocks noChangeArrowheads="1"/>
              </p:cNvSpPr>
              <p:nvPr/>
            </p:nvSpPr>
            <p:spPr bwMode="auto">
              <a:xfrm>
                <a:off x="6003925" y="41798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08"/>
              <p:cNvSpPr>
                <a:spLocks noChangeShapeType="1"/>
              </p:cNvSpPr>
              <p:nvPr/>
            </p:nvSpPr>
            <p:spPr bwMode="auto">
              <a:xfrm>
                <a:off x="6003925" y="43100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9"/>
              <p:cNvSpPr>
                <a:spLocks noChangeArrowheads="1"/>
              </p:cNvSpPr>
              <p:nvPr/>
            </p:nvSpPr>
            <p:spPr bwMode="auto">
              <a:xfrm>
                <a:off x="6003925" y="43100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10"/>
              <p:cNvSpPr>
                <a:spLocks noChangeShapeType="1"/>
              </p:cNvSpPr>
              <p:nvPr/>
            </p:nvSpPr>
            <p:spPr bwMode="auto">
              <a:xfrm>
                <a:off x="6003925" y="44418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1"/>
              <p:cNvSpPr>
                <a:spLocks noChangeArrowheads="1"/>
              </p:cNvSpPr>
              <p:nvPr/>
            </p:nvSpPr>
            <p:spPr bwMode="auto">
              <a:xfrm>
                <a:off x="6003925" y="44418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2"/>
              <p:cNvSpPr>
                <a:spLocks noChangeShapeType="1"/>
              </p:cNvSpPr>
              <p:nvPr/>
            </p:nvSpPr>
            <p:spPr bwMode="auto">
              <a:xfrm>
                <a:off x="6003925" y="45720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3"/>
              <p:cNvSpPr>
                <a:spLocks noChangeArrowheads="1"/>
              </p:cNvSpPr>
              <p:nvPr/>
            </p:nvSpPr>
            <p:spPr bwMode="auto">
              <a:xfrm>
                <a:off x="6003925" y="45720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114"/>
              <p:cNvSpPr>
                <a:spLocks noChangeShapeType="1"/>
              </p:cNvSpPr>
              <p:nvPr/>
            </p:nvSpPr>
            <p:spPr bwMode="auto">
              <a:xfrm>
                <a:off x="6003925" y="47021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5"/>
              <p:cNvSpPr>
                <a:spLocks noChangeArrowheads="1"/>
              </p:cNvSpPr>
              <p:nvPr/>
            </p:nvSpPr>
            <p:spPr bwMode="auto">
              <a:xfrm>
                <a:off x="6003925" y="47021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6"/>
              <p:cNvSpPr>
                <a:spLocks noChangeShapeType="1"/>
              </p:cNvSpPr>
              <p:nvPr/>
            </p:nvSpPr>
            <p:spPr bwMode="auto">
              <a:xfrm>
                <a:off x="6003925" y="48339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p:cNvSpPr>
                <a:spLocks noChangeArrowheads="1"/>
              </p:cNvSpPr>
              <p:nvPr/>
            </p:nvSpPr>
            <p:spPr bwMode="auto">
              <a:xfrm>
                <a:off x="6003925" y="48339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8"/>
              <p:cNvSpPr>
                <a:spLocks noChangeShapeType="1"/>
              </p:cNvSpPr>
              <p:nvPr/>
            </p:nvSpPr>
            <p:spPr bwMode="auto">
              <a:xfrm>
                <a:off x="6003925" y="496411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9"/>
              <p:cNvSpPr>
                <a:spLocks noChangeArrowheads="1"/>
              </p:cNvSpPr>
              <p:nvPr/>
            </p:nvSpPr>
            <p:spPr bwMode="auto">
              <a:xfrm>
                <a:off x="6003925" y="4964113"/>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20"/>
              <p:cNvSpPr>
                <a:spLocks noChangeShapeType="1"/>
              </p:cNvSpPr>
              <p:nvPr/>
            </p:nvSpPr>
            <p:spPr bwMode="auto">
              <a:xfrm>
                <a:off x="6003925" y="509428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1"/>
              <p:cNvSpPr>
                <a:spLocks noChangeArrowheads="1"/>
              </p:cNvSpPr>
              <p:nvPr/>
            </p:nvSpPr>
            <p:spPr bwMode="auto">
              <a:xfrm>
                <a:off x="6003925" y="5094288"/>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122"/>
              <p:cNvSpPr>
                <a:spLocks noChangeShapeType="1"/>
              </p:cNvSpPr>
              <p:nvPr/>
            </p:nvSpPr>
            <p:spPr bwMode="auto">
              <a:xfrm>
                <a:off x="6003925" y="5224463"/>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23"/>
              <p:cNvSpPr>
                <a:spLocks noChangeArrowheads="1"/>
              </p:cNvSpPr>
              <p:nvPr/>
            </p:nvSpPr>
            <p:spPr bwMode="auto">
              <a:xfrm>
                <a:off x="6003925" y="5224463"/>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4"/>
              <p:cNvSpPr>
                <a:spLocks noChangeShapeType="1"/>
              </p:cNvSpPr>
              <p:nvPr/>
            </p:nvSpPr>
            <p:spPr bwMode="auto">
              <a:xfrm>
                <a:off x="6003925" y="535622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6003925" y="5356225"/>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26"/>
              <p:cNvSpPr>
                <a:spLocks noChangeShapeType="1"/>
              </p:cNvSpPr>
              <p:nvPr/>
            </p:nvSpPr>
            <p:spPr bwMode="auto">
              <a:xfrm>
                <a:off x="6003925" y="5486400"/>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27"/>
              <p:cNvSpPr>
                <a:spLocks noChangeArrowheads="1"/>
              </p:cNvSpPr>
              <p:nvPr/>
            </p:nvSpPr>
            <p:spPr bwMode="auto">
              <a:xfrm>
                <a:off x="6003925" y="5486400"/>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p:cNvSpPr>
                <a:spLocks noChangeShapeType="1"/>
              </p:cNvSpPr>
              <p:nvPr/>
            </p:nvSpPr>
            <p:spPr bwMode="auto">
              <a:xfrm>
                <a:off x="6003925" y="5616575"/>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29"/>
              <p:cNvSpPr>
                <a:spLocks noChangeArrowheads="1"/>
              </p:cNvSpPr>
              <p:nvPr/>
            </p:nvSpPr>
            <p:spPr bwMode="auto">
              <a:xfrm>
                <a:off x="6003925" y="5616575"/>
                <a:ext cx="2751138"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0"/>
              <p:cNvSpPr>
                <a:spLocks noChangeShapeType="1"/>
              </p:cNvSpPr>
              <p:nvPr/>
            </p:nvSpPr>
            <p:spPr bwMode="auto">
              <a:xfrm>
                <a:off x="6003925" y="5748338"/>
                <a:ext cx="2751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1"/>
              <p:cNvSpPr>
                <a:spLocks noChangeArrowheads="1"/>
              </p:cNvSpPr>
              <p:nvPr/>
            </p:nvSpPr>
            <p:spPr bwMode="auto">
              <a:xfrm>
                <a:off x="6003925" y="5748338"/>
                <a:ext cx="2751138" cy="47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16730869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30" name="Rectangle 478"/>
          <p:cNvSpPr>
            <a:spLocks noGrp="1" noChangeArrowheads="1"/>
          </p:cNvSpPr>
          <p:nvPr>
            <p:ph type="title"/>
          </p:nvPr>
        </p:nvSpPr>
        <p:spPr>
          <a:xfrm>
            <a:off x="457200" y="76200"/>
            <a:ext cx="8229600" cy="1139825"/>
          </a:xfrm>
        </p:spPr>
        <p:txBody>
          <a:bodyPr>
            <a:noAutofit/>
          </a:bodyPr>
          <a:lstStyle/>
          <a:p>
            <a:r>
              <a:rPr lang="en-US" dirty="0"/>
              <a:t>Automating Ontology Creation</a:t>
            </a:r>
            <a:br>
              <a:rPr lang="en-US" dirty="0"/>
            </a:br>
            <a:r>
              <a:rPr lang="en-US" dirty="0"/>
              <a:t>with TANGO</a:t>
            </a:r>
          </a:p>
        </p:txBody>
      </p:sp>
      <p:pic>
        <p:nvPicPr>
          <p:cNvPr id="49161" name="Picture 9"/>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04800" y="1447800"/>
            <a:ext cx="4038600" cy="36909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49652" name="Group 500"/>
          <p:cNvGraphicFramePr>
            <a:graphicFrameLocks noGrp="1"/>
          </p:cNvGraphicFramePr>
          <p:nvPr>
            <p:ph sz="quarter" idx="2"/>
            <p:extLst>
              <p:ext uri="{D42A27DB-BD31-4B8C-83A1-F6EECF244321}">
                <p14:modId xmlns:p14="http://schemas.microsoft.com/office/powerpoint/2010/main" xmlns="" val="1112322688"/>
              </p:ext>
            </p:extLst>
          </p:nvPr>
        </p:nvGraphicFramePr>
        <p:xfrm>
          <a:off x="4648200" y="1524000"/>
          <a:ext cx="4038600" cy="3779520"/>
        </p:xfrm>
        <a:graphic>
          <a:graphicData uri="http://schemas.openxmlformats.org/drawingml/2006/table">
            <a:tbl>
              <a:tblPr/>
              <a:tblGrid>
                <a:gridCol w="1219200"/>
                <a:gridCol w="762000"/>
                <a:gridCol w="914400"/>
                <a:gridCol w="1143000"/>
              </a:tblGrid>
              <a:tr h="12700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dirty="0" smtClean="0">
                          <a:ln>
                            <a:noFill/>
                          </a:ln>
                          <a:solidFill>
                            <a:schemeClr val="tx1"/>
                          </a:solidFill>
                          <a:effectLst/>
                          <a:latin typeface="New York" charset="0"/>
                          <a:cs typeface="Times New Roman" pitchFamily="18" charset="0"/>
                        </a:rPr>
                        <a:t>Agglomeration</a:t>
                      </a:r>
                      <a:endParaRPr kumimoji="0" lang="en-US" sz="1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Population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Continent</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Country</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Tokyo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31,139,900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Japan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New York-Philadelphia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30,286,900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The Americas</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United States of America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0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Mexico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21,233,900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The Americas</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Mexico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Seoul</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19,969,100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Korea (South)</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0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Sao Paulo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18,847,400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The Americas</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Brazil</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0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Jakarta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17,891,000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Indonesia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Osaka-Kobe-Kyoto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17,621,500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Japan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Niigata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503,500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Japan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Raurkela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503,300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India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Homjel</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502,200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Europe</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Belarus</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Zunyi</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501,900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China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Santiago</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501,800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The Americas</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Dominican Republic</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Pingdingshan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501,500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dirty="0" smtClean="0">
                          <a:ln>
                            <a:noFill/>
                          </a:ln>
                          <a:solidFill>
                            <a:schemeClr val="tx1"/>
                          </a:solidFill>
                          <a:effectLst/>
                          <a:latin typeface="New York" charset="0"/>
                          <a:cs typeface="Times New Roman" pitchFamily="18" charset="0"/>
                        </a:rPr>
                        <a:t>Asia</a:t>
                      </a:r>
                      <a:endParaRPr kumimoji="0" lang="en-US" sz="1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China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Fargona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501,000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Uzbekistan</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Kirov</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500,200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Europe</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Russia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Newcastle</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500,000</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Australia /Oceania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700" b="1" i="0" u="none" strike="noStrike" cap="none" normalizeH="0" baseline="0" smtClean="0">
                          <a:ln>
                            <a:noFill/>
                          </a:ln>
                          <a:solidFill>
                            <a:schemeClr val="tx1"/>
                          </a:solidFill>
                          <a:effectLst/>
                          <a:latin typeface="New York" charset="0"/>
                          <a:cs typeface="Times New Roman" pitchFamily="18" charset="0"/>
                        </a:rPr>
                        <a:t>Australia</a:t>
                      </a:r>
                      <a:endParaRPr kumimoji="0" lang="en-US" sz="1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649" name="AutoShape 497"/>
          <p:cNvSpPr>
            <a:spLocks noChangeArrowheads="1"/>
          </p:cNvSpPr>
          <p:nvPr/>
        </p:nvSpPr>
        <p:spPr bwMode="auto">
          <a:xfrm>
            <a:off x="4343400" y="3124200"/>
            <a:ext cx="304800" cy="381000"/>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653" name="AutoShape 501"/>
          <p:cNvSpPr>
            <a:spLocks noChangeArrowheads="1"/>
          </p:cNvSpPr>
          <p:nvPr/>
        </p:nvSpPr>
        <p:spPr bwMode="auto">
          <a:xfrm>
            <a:off x="3733800" y="5486400"/>
            <a:ext cx="914400" cy="381000"/>
          </a:xfrm>
          <a:prstGeom prst="leftArrow">
            <a:avLst>
              <a:gd name="adj1" fmla="val 50000"/>
              <a:gd name="adj2" fmla="val 60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9661" name="Group 509"/>
          <p:cNvGrpSpPr>
            <a:grpSpLocks/>
          </p:cNvGrpSpPr>
          <p:nvPr/>
        </p:nvGrpSpPr>
        <p:grpSpPr bwMode="auto">
          <a:xfrm>
            <a:off x="533400" y="5410200"/>
            <a:ext cx="3094038" cy="914400"/>
            <a:chOff x="3216" y="3312"/>
            <a:chExt cx="1949" cy="576"/>
          </a:xfrm>
        </p:grpSpPr>
        <p:sp>
          <p:nvSpPr>
            <p:cNvPr id="49654" name="Text Box 502"/>
            <p:cNvSpPr txBox="1">
              <a:spLocks noChangeArrowheads="1"/>
            </p:cNvSpPr>
            <p:nvPr/>
          </p:nvSpPr>
          <p:spPr bwMode="auto">
            <a:xfrm>
              <a:off x="3216" y="3312"/>
              <a:ext cx="919" cy="179"/>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b="1"/>
                <a:t>Agglomeration</a:t>
              </a:r>
            </a:p>
          </p:txBody>
        </p:sp>
        <p:sp>
          <p:nvSpPr>
            <p:cNvPr id="49655" name="Text Box 503"/>
            <p:cNvSpPr txBox="1">
              <a:spLocks noChangeArrowheads="1"/>
            </p:cNvSpPr>
            <p:nvPr/>
          </p:nvSpPr>
          <p:spPr bwMode="auto">
            <a:xfrm>
              <a:off x="4464" y="3312"/>
              <a:ext cx="701" cy="179"/>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b="1"/>
                <a:t>Population</a:t>
              </a:r>
            </a:p>
          </p:txBody>
        </p:sp>
        <p:sp>
          <p:nvSpPr>
            <p:cNvPr id="49656" name="Line 504"/>
            <p:cNvSpPr>
              <a:spLocks noChangeShapeType="1"/>
            </p:cNvSpPr>
            <p:nvPr/>
          </p:nvSpPr>
          <p:spPr bwMode="auto">
            <a:xfrm flipH="1">
              <a:off x="4128" y="3408"/>
              <a:ext cx="33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657" name="Text Box 505"/>
            <p:cNvSpPr txBox="1">
              <a:spLocks noChangeArrowheads="1"/>
            </p:cNvSpPr>
            <p:nvPr/>
          </p:nvSpPr>
          <p:spPr bwMode="auto">
            <a:xfrm>
              <a:off x="3341" y="3709"/>
              <a:ext cx="547" cy="179"/>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b="1"/>
                <a:t>Country</a:t>
              </a:r>
            </a:p>
          </p:txBody>
        </p:sp>
        <p:sp>
          <p:nvSpPr>
            <p:cNvPr id="49658" name="Text Box 506"/>
            <p:cNvSpPr txBox="1">
              <a:spLocks noChangeArrowheads="1"/>
            </p:cNvSpPr>
            <p:nvPr/>
          </p:nvSpPr>
          <p:spPr bwMode="auto">
            <a:xfrm>
              <a:off x="4493" y="3709"/>
              <a:ext cx="646" cy="179"/>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b="1"/>
                <a:t>Continent</a:t>
              </a:r>
            </a:p>
          </p:txBody>
        </p:sp>
        <p:sp>
          <p:nvSpPr>
            <p:cNvPr id="49659" name="Line 507"/>
            <p:cNvSpPr>
              <a:spLocks noChangeShapeType="1"/>
            </p:cNvSpPr>
            <p:nvPr/>
          </p:nvSpPr>
          <p:spPr bwMode="auto">
            <a:xfrm>
              <a:off x="3648" y="350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660" name="Line 508"/>
            <p:cNvSpPr>
              <a:spLocks noChangeShapeType="1"/>
            </p:cNvSpPr>
            <p:nvPr/>
          </p:nvSpPr>
          <p:spPr bwMode="auto">
            <a:xfrm>
              <a:off x="3888" y="3792"/>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AutoShape 8"/>
          <p:cNvSpPr>
            <a:spLocks noChangeArrowheads="1"/>
          </p:cNvSpPr>
          <p:nvPr/>
        </p:nvSpPr>
        <p:spPr bwMode="auto">
          <a:xfrm>
            <a:off x="4343400" y="1981200"/>
            <a:ext cx="1219200" cy="762000"/>
          </a:xfrm>
          <a:prstGeom prst="leftRightArrow">
            <a:avLst>
              <a:gd name="adj1" fmla="val 50000"/>
              <a:gd name="adj2" fmla="val 32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atin typeface="Arial" pitchFamily="34" charset="0"/>
              </a:rPr>
              <a:t>Merge</a:t>
            </a:r>
          </a:p>
        </p:txBody>
      </p:sp>
      <p:sp>
        <p:nvSpPr>
          <p:cNvPr id="55305" name="AutoShape 9"/>
          <p:cNvSpPr>
            <a:spLocks noChangeArrowheads="1"/>
          </p:cNvSpPr>
          <p:nvPr/>
        </p:nvSpPr>
        <p:spPr bwMode="auto">
          <a:xfrm>
            <a:off x="6477000" y="2819400"/>
            <a:ext cx="533400" cy="457200"/>
          </a:xfrm>
          <a:prstGeom prst="down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309" name="Text Box 13"/>
          <p:cNvSpPr txBox="1">
            <a:spLocks noChangeArrowheads="1"/>
          </p:cNvSpPr>
          <p:nvPr/>
        </p:nvSpPr>
        <p:spPr bwMode="auto">
          <a:xfrm>
            <a:off x="6918325" y="2833688"/>
            <a:ext cx="946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r>
              <a:rPr lang="en-US">
                <a:latin typeface="Arial" pitchFamily="34" charset="0"/>
              </a:rPr>
              <a:t>Results</a:t>
            </a:r>
          </a:p>
        </p:txBody>
      </p:sp>
      <p:grpSp>
        <p:nvGrpSpPr>
          <p:cNvPr id="55381" name="Group 85"/>
          <p:cNvGrpSpPr>
            <a:grpSpLocks/>
          </p:cNvGrpSpPr>
          <p:nvPr/>
        </p:nvGrpSpPr>
        <p:grpSpPr bwMode="auto">
          <a:xfrm>
            <a:off x="5562600" y="1828800"/>
            <a:ext cx="3094038" cy="914400"/>
            <a:chOff x="3504" y="1152"/>
            <a:chExt cx="1949" cy="576"/>
          </a:xfrm>
        </p:grpSpPr>
        <p:sp>
          <p:nvSpPr>
            <p:cNvPr id="55340" name="Text Box 44"/>
            <p:cNvSpPr txBox="1">
              <a:spLocks noChangeArrowheads="1"/>
            </p:cNvSpPr>
            <p:nvPr/>
          </p:nvSpPr>
          <p:spPr bwMode="auto">
            <a:xfrm>
              <a:off x="3504" y="1152"/>
              <a:ext cx="919" cy="179"/>
            </a:xfrm>
            <a:prstGeom prst="rect">
              <a:avLst/>
            </a:prstGeom>
            <a:noFill/>
            <a:ln w="9525"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Agglomeration</a:t>
              </a:r>
            </a:p>
          </p:txBody>
        </p:sp>
        <p:sp>
          <p:nvSpPr>
            <p:cNvPr id="55341" name="Text Box 45"/>
            <p:cNvSpPr txBox="1">
              <a:spLocks noChangeArrowheads="1"/>
            </p:cNvSpPr>
            <p:nvPr/>
          </p:nvSpPr>
          <p:spPr bwMode="auto">
            <a:xfrm>
              <a:off x="4752" y="1152"/>
              <a:ext cx="701" cy="179"/>
            </a:xfrm>
            <a:prstGeom prst="rect">
              <a:avLst/>
            </a:prstGeom>
            <a:noFill/>
            <a:ln w="9525"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Population</a:t>
              </a:r>
            </a:p>
          </p:txBody>
        </p:sp>
        <p:sp>
          <p:nvSpPr>
            <p:cNvPr id="55342" name="Line 46"/>
            <p:cNvSpPr>
              <a:spLocks noChangeShapeType="1"/>
            </p:cNvSpPr>
            <p:nvPr/>
          </p:nvSpPr>
          <p:spPr bwMode="auto">
            <a:xfrm flipH="1">
              <a:off x="4416" y="1248"/>
              <a:ext cx="336" cy="0"/>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43" name="Text Box 47"/>
            <p:cNvSpPr txBox="1">
              <a:spLocks noChangeArrowheads="1"/>
            </p:cNvSpPr>
            <p:nvPr/>
          </p:nvSpPr>
          <p:spPr bwMode="auto">
            <a:xfrm>
              <a:off x="3629" y="1549"/>
              <a:ext cx="547" cy="179"/>
            </a:xfrm>
            <a:prstGeom prst="rect">
              <a:avLst/>
            </a:prstGeom>
            <a:noFill/>
            <a:ln w="9525"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Country</a:t>
              </a:r>
            </a:p>
          </p:txBody>
        </p:sp>
        <p:sp>
          <p:nvSpPr>
            <p:cNvPr id="55344" name="Text Box 48"/>
            <p:cNvSpPr txBox="1">
              <a:spLocks noChangeArrowheads="1"/>
            </p:cNvSpPr>
            <p:nvPr/>
          </p:nvSpPr>
          <p:spPr bwMode="auto">
            <a:xfrm>
              <a:off x="4781" y="1549"/>
              <a:ext cx="646" cy="179"/>
            </a:xfrm>
            <a:prstGeom prst="rect">
              <a:avLst/>
            </a:prstGeom>
            <a:noFill/>
            <a:ln w="9525"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Continent</a:t>
              </a:r>
            </a:p>
          </p:txBody>
        </p:sp>
        <p:sp>
          <p:nvSpPr>
            <p:cNvPr id="55345" name="Line 49"/>
            <p:cNvSpPr>
              <a:spLocks noChangeShapeType="1"/>
            </p:cNvSpPr>
            <p:nvPr/>
          </p:nvSpPr>
          <p:spPr bwMode="auto">
            <a:xfrm>
              <a:off x="3936" y="1344"/>
              <a:ext cx="0" cy="19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46" name="Line 50"/>
            <p:cNvSpPr>
              <a:spLocks noChangeShapeType="1"/>
            </p:cNvSpPr>
            <p:nvPr/>
          </p:nvSpPr>
          <p:spPr bwMode="auto">
            <a:xfrm>
              <a:off x="4176" y="1632"/>
              <a:ext cx="57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5379" name="Group 83"/>
          <p:cNvGrpSpPr>
            <a:grpSpLocks/>
          </p:cNvGrpSpPr>
          <p:nvPr/>
        </p:nvGrpSpPr>
        <p:grpSpPr bwMode="auto">
          <a:xfrm>
            <a:off x="304800" y="1600200"/>
            <a:ext cx="4402138" cy="2493963"/>
            <a:chOff x="192" y="1008"/>
            <a:chExt cx="2773" cy="1571"/>
          </a:xfrm>
        </p:grpSpPr>
        <p:sp>
          <p:nvSpPr>
            <p:cNvPr id="55314" name="Text Box 18"/>
            <p:cNvSpPr txBox="1">
              <a:spLocks noChangeArrowheads="1"/>
            </p:cNvSpPr>
            <p:nvPr/>
          </p:nvSpPr>
          <p:spPr bwMode="auto">
            <a:xfrm>
              <a:off x="2212" y="2160"/>
              <a:ext cx="357"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Time</a:t>
              </a:r>
            </a:p>
          </p:txBody>
        </p:sp>
        <p:sp>
          <p:nvSpPr>
            <p:cNvPr id="55315" name="Text Box 19"/>
            <p:cNvSpPr txBox="1">
              <a:spLocks noChangeArrowheads="1"/>
            </p:cNvSpPr>
            <p:nvPr/>
          </p:nvSpPr>
          <p:spPr bwMode="auto">
            <a:xfrm>
              <a:off x="2116" y="1584"/>
              <a:ext cx="52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Location</a:t>
              </a:r>
            </a:p>
          </p:txBody>
        </p:sp>
        <p:sp>
          <p:nvSpPr>
            <p:cNvPr id="55316" name="Text Box 20"/>
            <p:cNvSpPr txBox="1">
              <a:spLocks noChangeArrowheads="1"/>
            </p:cNvSpPr>
            <p:nvPr/>
          </p:nvSpPr>
          <p:spPr bwMode="auto">
            <a:xfrm>
              <a:off x="1780" y="1008"/>
              <a:ext cx="596"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Longitude</a:t>
              </a:r>
            </a:p>
          </p:txBody>
        </p:sp>
        <p:sp>
          <p:nvSpPr>
            <p:cNvPr id="55317" name="Text Box 21"/>
            <p:cNvSpPr txBox="1">
              <a:spLocks noChangeArrowheads="1"/>
            </p:cNvSpPr>
            <p:nvPr/>
          </p:nvSpPr>
          <p:spPr bwMode="auto">
            <a:xfrm>
              <a:off x="2452" y="1008"/>
              <a:ext cx="513"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Latitude</a:t>
              </a:r>
            </a:p>
          </p:txBody>
        </p:sp>
        <p:sp>
          <p:nvSpPr>
            <p:cNvPr id="55318" name="AutoShape 22"/>
            <p:cNvSpPr>
              <a:spLocks noChangeArrowheads="1"/>
            </p:cNvSpPr>
            <p:nvPr/>
          </p:nvSpPr>
          <p:spPr bwMode="auto">
            <a:xfrm>
              <a:off x="1167" y="1920"/>
              <a:ext cx="240" cy="24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19" name="Line 23"/>
            <p:cNvSpPr>
              <a:spLocks noChangeShapeType="1"/>
            </p:cNvSpPr>
            <p:nvPr/>
          </p:nvSpPr>
          <p:spPr bwMode="auto">
            <a:xfrm flipV="1">
              <a:off x="879" y="2160"/>
              <a:ext cx="384"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0" name="Line 24"/>
            <p:cNvSpPr>
              <a:spLocks noChangeShapeType="1"/>
            </p:cNvSpPr>
            <p:nvPr/>
          </p:nvSpPr>
          <p:spPr bwMode="auto">
            <a:xfrm flipH="1" flipV="1">
              <a:off x="1311" y="2160"/>
              <a:ext cx="432"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1" name="Line 25"/>
            <p:cNvSpPr>
              <a:spLocks noChangeShapeType="1"/>
            </p:cNvSpPr>
            <p:nvPr/>
          </p:nvSpPr>
          <p:spPr bwMode="auto">
            <a:xfrm>
              <a:off x="495" y="1680"/>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2" name="Line 26"/>
            <p:cNvSpPr>
              <a:spLocks noChangeShapeType="1"/>
            </p:cNvSpPr>
            <p:nvPr/>
          </p:nvSpPr>
          <p:spPr bwMode="auto">
            <a:xfrm>
              <a:off x="624" y="1728"/>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3" name="Line 27"/>
            <p:cNvSpPr>
              <a:spLocks noChangeShapeType="1"/>
            </p:cNvSpPr>
            <p:nvPr/>
          </p:nvSpPr>
          <p:spPr bwMode="auto">
            <a:xfrm>
              <a:off x="1732" y="1680"/>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4" name="Line 28"/>
            <p:cNvSpPr>
              <a:spLocks noChangeShapeType="1"/>
            </p:cNvSpPr>
            <p:nvPr/>
          </p:nvSpPr>
          <p:spPr bwMode="auto">
            <a:xfrm>
              <a:off x="1780"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5" name="Line 29"/>
            <p:cNvSpPr>
              <a:spLocks noChangeShapeType="1"/>
            </p:cNvSpPr>
            <p:nvPr/>
          </p:nvSpPr>
          <p:spPr bwMode="auto">
            <a:xfrm flipH="1" flipV="1">
              <a:off x="2212" y="1200"/>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6" name="Line 30"/>
            <p:cNvSpPr>
              <a:spLocks noChangeShapeType="1"/>
            </p:cNvSpPr>
            <p:nvPr/>
          </p:nvSpPr>
          <p:spPr bwMode="auto">
            <a:xfrm flipV="1">
              <a:off x="2404" y="1200"/>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7" name="Line 31"/>
            <p:cNvSpPr>
              <a:spLocks noChangeShapeType="1"/>
            </p:cNvSpPr>
            <p:nvPr/>
          </p:nvSpPr>
          <p:spPr bwMode="auto">
            <a:xfrm>
              <a:off x="2404" y="139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8" name="Line 32"/>
            <p:cNvSpPr>
              <a:spLocks noChangeShapeType="1"/>
            </p:cNvSpPr>
            <p:nvPr/>
          </p:nvSpPr>
          <p:spPr bwMode="auto">
            <a:xfrm>
              <a:off x="2404" y="1776"/>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29" name="Line 33"/>
            <p:cNvSpPr>
              <a:spLocks noChangeShapeType="1"/>
            </p:cNvSpPr>
            <p:nvPr/>
          </p:nvSpPr>
          <p:spPr bwMode="auto">
            <a:xfrm>
              <a:off x="2452" y="182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30" name="Text Box 34"/>
            <p:cNvSpPr txBox="1">
              <a:spLocks noChangeArrowheads="1"/>
            </p:cNvSpPr>
            <p:nvPr/>
          </p:nvSpPr>
          <p:spPr bwMode="auto">
            <a:xfrm>
              <a:off x="1780" y="1728"/>
              <a:ext cx="27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has</a:t>
              </a:r>
            </a:p>
          </p:txBody>
        </p:sp>
        <p:sp>
          <p:nvSpPr>
            <p:cNvPr id="55331" name="Text Box 35"/>
            <p:cNvSpPr txBox="1">
              <a:spLocks noChangeArrowheads="1"/>
            </p:cNvSpPr>
            <p:nvPr/>
          </p:nvSpPr>
          <p:spPr bwMode="auto">
            <a:xfrm>
              <a:off x="447" y="1728"/>
              <a:ext cx="41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names</a:t>
              </a:r>
            </a:p>
          </p:txBody>
        </p:sp>
        <p:sp>
          <p:nvSpPr>
            <p:cNvPr id="55332" name="Text Box 36"/>
            <p:cNvSpPr txBox="1">
              <a:spLocks noChangeArrowheads="1"/>
            </p:cNvSpPr>
            <p:nvPr/>
          </p:nvSpPr>
          <p:spPr bwMode="auto">
            <a:xfrm>
              <a:off x="1252" y="1248"/>
              <a:ext cx="11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Latitude and longitude</a:t>
              </a:r>
            </a:p>
            <a:p>
              <a:r>
                <a:rPr lang="en-US" sz="1000" b="1"/>
                <a:t>designates location</a:t>
              </a:r>
            </a:p>
          </p:txBody>
        </p:sp>
        <p:sp>
          <p:nvSpPr>
            <p:cNvPr id="55333" name="Line 37"/>
            <p:cNvSpPr>
              <a:spLocks noChangeShapeType="1"/>
            </p:cNvSpPr>
            <p:nvPr/>
          </p:nvSpPr>
          <p:spPr bwMode="auto">
            <a:xfrm flipV="1">
              <a:off x="1279" y="1776"/>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34" name="AutoShape 38"/>
            <p:cNvSpPr>
              <a:spLocks noChangeArrowheads="1"/>
            </p:cNvSpPr>
            <p:nvPr/>
          </p:nvSpPr>
          <p:spPr bwMode="auto">
            <a:xfrm rot="-5400000">
              <a:off x="1215" y="2400"/>
              <a:ext cx="144" cy="14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35" name="Line 39"/>
            <p:cNvSpPr>
              <a:spLocks noChangeShapeType="1"/>
            </p:cNvSpPr>
            <p:nvPr/>
          </p:nvSpPr>
          <p:spPr bwMode="auto">
            <a:xfrm>
              <a:off x="1031" y="2472"/>
              <a:ext cx="5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36" name="Text Box 40"/>
            <p:cNvSpPr txBox="1">
              <a:spLocks noChangeArrowheads="1"/>
            </p:cNvSpPr>
            <p:nvPr/>
          </p:nvSpPr>
          <p:spPr bwMode="auto">
            <a:xfrm>
              <a:off x="543" y="2400"/>
              <a:ext cx="505"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Country</a:t>
              </a:r>
            </a:p>
          </p:txBody>
        </p:sp>
        <p:sp>
          <p:nvSpPr>
            <p:cNvPr id="55337" name="Text Box 41"/>
            <p:cNvSpPr txBox="1">
              <a:spLocks noChangeArrowheads="1"/>
            </p:cNvSpPr>
            <p:nvPr/>
          </p:nvSpPr>
          <p:spPr bwMode="auto">
            <a:xfrm>
              <a:off x="1551" y="2400"/>
              <a:ext cx="310"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City</a:t>
              </a:r>
            </a:p>
          </p:txBody>
        </p:sp>
        <p:sp>
          <p:nvSpPr>
            <p:cNvPr id="55312" name="Text Box 16"/>
            <p:cNvSpPr txBox="1">
              <a:spLocks noChangeArrowheads="1"/>
            </p:cNvSpPr>
            <p:nvPr/>
          </p:nvSpPr>
          <p:spPr bwMode="auto">
            <a:xfrm>
              <a:off x="192" y="1584"/>
              <a:ext cx="402"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Name</a:t>
              </a:r>
            </a:p>
          </p:txBody>
        </p:sp>
        <p:sp>
          <p:nvSpPr>
            <p:cNvPr id="55313" name="Text Box 17"/>
            <p:cNvSpPr txBox="1">
              <a:spLocks noChangeArrowheads="1"/>
            </p:cNvSpPr>
            <p:nvPr/>
          </p:nvSpPr>
          <p:spPr bwMode="auto">
            <a:xfrm>
              <a:off x="783" y="1584"/>
              <a:ext cx="99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Geopolitical Entity</a:t>
              </a:r>
            </a:p>
          </p:txBody>
        </p:sp>
      </p:grpSp>
      <p:grpSp>
        <p:nvGrpSpPr>
          <p:cNvPr id="55417" name="Group 121"/>
          <p:cNvGrpSpPr>
            <a:grpSpLocks/>
          </p:cNvGrpSpPr>
          <p:nvPr/>
        </p:nvGrpSpPr>
        <p:grpSpPr bwMode="auto">
          <a:xfrm>
            <a:off x="3624263" y="3733800"/>
            <a:ext cx="4910137" cy="2493963"/>
            <a:chOff x="2283" y="2352"/>
            <a:chExt cx="3093" cy="1571"/>
          </a:xfrm>
        </p:grpSpPr>
        <p:sp>
          <p:nvSpPr>
            <p:cNvPr id="55376" name="Text Box 80"/>
            <p:cNvSpPr txBox="1">
              <a:spLocks noChangeArrowheads="1"/>
            </p:cNvSpPr>
            <p:nvPr/>
          </p:nvSpPr>
          <p:spPr bwMode="auto">
            <a:xfrm>
              <a:off x="2283" y="3744"/>
              <a:ext cx="646" cy="179"/>
            </a:xfrm>
            <a:prstGeom prst="rect">
              <a:avLst/>
            </a:prstGeom>
            <a:solidFill>
              <a:schemeClr val="bg1"/>
            </a:solidFill>
            <a:ln w="9525" algn="ctr">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Continent</a:t>
              </a:r>
            </a:p>
          </p:txBody>
        </p:sp>
        <p:sp>
          <p:nvSpPr>
            <p:cNvPr id="55371" name="AutoShape 75"/>
            <p:cNvSpPr>
              <a:spLocks noChangeArrowheads="1"/>
            </p:cNvSpPr>
            <p:nvPr/>
          </p:nvSpPr>
          <p:spPr bwMode="auto">
            <a:xfrm rot="-5400000">
              <a:off x="4866" y="3744"/>
              <a:ext cx="144" cy="144"/>
            </a:xfrm>
            <a:prstGeom prst="triangle">
              <a:avLst>
                <a:gd name="adj"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72" name="Line 76"/>
            <p:cNvSpPr>
              <a:spLocks noChangeShapeType="1"/>
            </p:cNvSpPr>
            <p:nvPr/>
          </p:nvSpPr>
          <p:spPr bwMode="auto">
            <a:xfrm>
              <a:off x="4682" y="3816"/>
              <a:ext cx="52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48" name="Text Box 52"/>
            <p:cNvSpPr txBox="1">
              <a:spLocks noChangeArrowheads="1"/>
            </p:cNvSpPr>
            <p:nvPr/>
          </p:nvSpPr>
          <p:spPr bwMode="auto">
            <a:xfrm>
              <a:off x="4479" y="2928"/>
              <a:ext cx="52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Location</a:t>
              </a:r>
            </a:p>
          </p:txBody>
        </p:sp>
        <p:sp>
          <p:nvSpPr>
            <p:cNvPr id="55349" name="Text Box 53"/>
            <p:cNvSpPr txBox="1">
              <a:spLocks noChangeArrowheads="1"/>
            </p:cNvSpPr>
            <p:nvPr/>
          </p:nvSpPr>
          <p:spPr bwMode="auto">
            <a:xfrm>
              <a:off x="4143" y="2352"/>
              <a:ext cx="596"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Longitude</a:t>
              </a:r>
            </a:p>
          </p:txBody>
        </p:sp>
        <p:sp>
          <p:nvSpPr>
            <p:cNvPr id="55350" name="Text Box 54"/>
            <p:cNvSpPr txBox="1">
              <a:spLocks noChangeArrowheads="1"/>
            </p:cNvSpPr>
            <p:nvPr/>
          </p:nvSpPr>
          <p:spPr bwMode="auto">
            <a:xfrm>
              <a:off x="4815" y="2352"/>
              <a:ext cx="513"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Latitude</a:t>
              </a:r>
            </a:p>
          </p:txBody>
        </p:sp>
        <p:sp>
          <p:nvSpPr>
            <p:cNvPr id="55351" name="Line 55"/>
            <p:cNvSpPr>
              <a:spLocks noChangeShapeType="1"/>
            </p:cNvSpPr>
            <p:nvPr/>
          </p:nvSpPr>
          <p:spPr bwMode="auto">
            <a:xfrm>
              <a:off x="2858" y="302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2" name="Line 56"/>
            <p:cNvSpPr>
              <a:spLocks noChangeShapeType="1"/>
            </p:cNvSpPr>
            <p:nvPr/>
          </p:nvSpPr>
          <p:spPr bwMode="auto">
            <a:xfrm>
              <a:off x="2987" y="3072"/>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3" name="Line 57"/>
            <p:cNvSpPr>
              <a:spLocks noChangeShapeType="1"/>
            </p:cNvSpPr>
            <p:nvPr/>
          </p:nvSpPr>
          <p:spPr bwMode="auto">
            <a:xfrm>
              <a:off x="4095" y="3024"/>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4" name="Line 58"/>
            <p:cNvSpPr>
              <a:spLocks noChangeShapeType="1"/>
            </p:cNvSpPr>
            <p:nvPr/>
          </p:nvSpPr>
          <p:spPr bwMode="auto">
            <a:xfrm>
              <a:off x="4143" y="307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5" name="Line 59"/>
            <p:cNvSpPr>
              <a:spLocks noChangeShapeType="1"/>
            </p:cNvSpPr>
            <p:nvPr/>
          </p:nvSpPr>
          <p:spPr bwMode="auto">
            <a:xfrm flipH="1" flipV="1">
              <a:off x="4575" y="2544"/>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6" name="Line 60"/>
            <p:cNvSpPr>
              <a:spLocks noChangeShapeType="1"/>
            </p:cNvSpPr>
            <p:nvPr/>
          </p:nvSpPr>
          <p:spPr bwMode="auto">
            <a:xfrm flipV="1">
              <a:off x="4767" y="2544"/>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7" name="Line 61"/>
            <p:cNvSpPr>
              <a:spLocks noChangeShapeType="1"/>
            </p:cNvSpPr>
            <p:nvPr/>
          </p:nvSpPr>
          <p:spPr bwMode="auto">
            <a:xfrm>
              <a:off x="4767" y="273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58" name="Text Box 62"/>
            <p:cNvSpPr txBox="1">
              <a:spLocks noChangeArrowheads="1"/>
            </p:cNvSpPr>
            <p:nvPr/>
          </p:nvSpPr>
          <p:spPr bwMode="auto">
            <a:xfrm>
              <a:off x="3615" y="2592"/>
              <a:ext cx="11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Latitude and longitude</a:t>
              </a:r>
            </a:p>
            <a:p>
              <a:r>
                <a:rPr lang="en-US" sz="1000" b="1"/>
                <a:t>designates location</a:t>
              </a:r>
            </a:p>
          </p:txBody>
        </p:sp>
        <p:sp>
          <p:nvSpPr>
            <p:cNvPr id="55359" name="Text Box 63"/>
            <p:cNvSpPr txBox="1">
              <a:spLocks noChangeArrowheads="1"/>
            </p:cNvSpPr>
            <p:nvPr/>
          </p:nvSpPr>
          <p:spPr bwMode="auto">
            <a:xfrm>
              <a:off x="2555" y="2928"/>
              <a:ext cx="402"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Name</a:t>
              </a:r>
            </a:p>
          </p:txBody>
        </p:sp>
        <p:sp>
          <p:nvSpPr>
            <p:cNvPr id="55360" name="Text Box 64"/>
            <p:cNvSpPr txBox="1">
              <a:spLocks noChangeArrowheads="1"/>
            </p:cNvSpPr>
            <p:nvPr/>
          </p:nvSpPr>
          <p:spPr bwMode="auto">
            <a:xfrm>
              <a:off x="3146" y="2928"/>
              <a:ext cx="99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Geopolitical Entity</a:t>
              </a:r>
            </a:p>
          </p:txBody>
        </p:sp>
        <p:sp>
          <p:nvSpPr>
            <p:cNvPr id="55361" name="Text Box 65"/>
            <p:cNvSpPr txBox="1">
              <a:spLocks noChangeArrowheads="1"/>
            </p:cNvSpPr>
            <p:nvPr/>
          </p:nvSpPr>
          <p:spPr bwMode="auto">
            <a:xfrm>
              <a:off x="3216" y="2365"/>
              <a:ext cx="701" cy="179"/>
            </a:xfrm>
            <a:prstGeom prst="rect">
              <a:avLst/>
            </a:prstGeom>
            <a:noFill/>
            <a:ln w="9525"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Population</a:t>
              </a:r>
            </a:p>
          </p:txBody>
        </p:sp>
        <p:sp>
          <p:nvSpPr>
            <p:cNvPr id="55362" name="AutoShape 66"/>
            <p:cNvSpPr>
              <a:spLocks noChangeArrowheads="1"/>
            </p:cNvSpPr>
            <p:nvPr/>
          </p:nvSpPr>
          <p:spPr bwMode="auto">
            <a:xfrm>
              <a:off x="3600" y="3264"/>
              <a:ext cx="240" cy="24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63" name="Line 67"/>
            <p:cNvSpPr>
              <a:spLocks noChangeShapeType="1"/>
            </p:cNvSpPr>
            <p:nvPr/>
          </p:nvSpPr>
          <p:spPr bwMode="auto">
            <a:xfrm flipV="1">
              <a:off x="3312" y="3504"/>
              <a:ext cx="384"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64" name="Line 68"/>
            <p:cNvSpPr>
              <a:spLocks noChangeShapeType="1"/>
            </p:cNvSpPr>
            <p:nvPr/>
          </p:nvSpPr>
          <p:spPr bwMode="auto">
            <a:xfrm flipH="1" flipV="1">
              <a:off x="3744" y="3504"/>
              <a:ext cx="432" cy="288"/>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65" name="AutoShape 69"/>
            <p:cNvSpPr>
              <a:spLocks noChangeArrowheads="1"/>
            </p:cNvSpPr>
            <p:nvPr/>
          </p:nvSpPr>
          <p:spPr bwMode="auto">
            <a:xfrm rot="-5400000">
              <a:off x="3722" y="3744"/>
              <a:ext cx="144" cy="14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66" name="Line 70"/>
            <p:cNvSpPr>
              <a:spLocks noChangeShapeType="1"/>
            </p:cNvSpPr>
            <p:nvPr/>
          </p:nvSpPr>
          <p:spPr bwMode="auto">
            <a:xfrm>
              <a:off x="3538" y="3816"/>
              <a:ext cx="5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68" name="Text Box 72"/>
            <p:cNvSpPr txBox="1">
              <a:spLocks noChangeArrowheads="1"/>
            </p:cNvSpPr>
            <p:nvPr/>
          </p:nvSpPr>
          <p:spPr bwMode="auto">
            <a:xfrm>
              <a:off x="5066" y="3744"/>
              <a:ext cx="310"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City</a:t>
              </a:r>
            </a:p>
          </p:txBody>
        </p:sp>
        <p:sp>
          <p:nvSpPr>
            <p:cNvPr id="55369" name="Line 73"/>
            <p:cNvSpPr>
              <a:spLocks noChangeShapeType="1"/>
            </p:cNvSpPr>
            <p:nvPr/>
          </p:nvSpPr>
          <p:spPr bwMode="auto">
            <a:xfrm flipV="1">
              <a:off x="3720" y="3120"/>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70" name="Text Box 74"/>
            <p:cNvSpPr txBox="1">
              <a:spLocks noChangeArrowheads="1"/>
            </p:cNvSpPr>
            <p:nvPr/>
          </p:nvSpPr>
          <p:spPr bwMode="auto">
            <a:xfrm>
              <a:off x="3914" y="3744"/>
              <a:ext cx="919" cy="179"/>
            </a:xfrm>
            <a:prstGeom prst="rect">
              <a:avLst/>
            </a:prstGeom>
            <a:solidFill>
              <a:schemeClr val="bg1"/>
            </a:solidFill>
            <a:ln w="9525" algn="ctr">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200">
                  <a:solidFill>
                    <a:srgbClr val="FF3300"/>
                  </a:solidFill>
                </a:rPr>
                <a:t>Agglomeration</a:t>
              </a:r>
            </a:p>
          </p:txBody>
        </p:sp>
        <p:sp>
          <p:nvSpPr>
            <p:cNvPr id="55373" name="Line 77"/>
            <p:cNvSpPr>
              <a:spLocks noChangeShapeType="1"/>
            </p:cNvSpPr>
            <p:nvPr/>
          </p:nvSpPr>
          <p:spPr bwMode="auto">
            <a:xfrm flipV="1">
              <a:off x="3552" y="2544"/>
              <a:ext cx="0" cy="384"/>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74" name="Oval 78"/>
            <p:cNvSpPr>
              <a:spLocks noChangeArrowheads="1"/>
            </p:cNvSpPr>
            <p:nvPr/>
          </p:nvSpPr>
          <p:spPr bwMode="auto">
            <a:xfrm>
              <a:off x="3528" y="2744"/>
              <a:ext cx="48" cy="4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77" name="AutoShape 81"/>
            <p:cNvSpPr>
              <a:spLocks noChangeArrowheads="1"/>
            </p:cNvSpPr>
            <p:nvPr/>
          </p:nvSpPr>
          <p:spPr bwMode="auto">
            <a:xfrm rot="-5400000">
              <a:off x="2969" y="3744"/>
              <a:ext cx="144" cy="144"/>
            </a:xfrm>
            <a:prstGeom prst="triangle">
              <a:avLst>
                <a:gd name="adj"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378" name="Line 82"/>
            <p:cNvSpPr>
              <a:spLocks noChangeShapeType="1"/>
            </p:cNvSpPr>
            <p:nvPr/>
          </p:nvSpPr>
          <p:spPr bwMode="auto">
            <a:xfrm>
              <a:off x="2785" y="3816"/>
              <a:ext cx="528" cy="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67" name="Text Box 71"/>
            <p:cNvSpPr txBox="1">
              <a:spLocks noChangeArrowheads="1"/>
            </p:cNvSpPr>
            <p:nvPr/>
          </p:nvSpPr>
          <p:spPr bwMode="auto">
            <a:xfrm>
              <a:off x="3169" y="3744"/>
              <a:ext cx="505"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Country</a:t>
              </a:r>
            </a:p>
          </p:txBody>
        </p:sp>
        <p:sp>
          <p:nvSpPr>
            <p:cNvPr id="55382" name="Line 86"/>
            <p:cNvSpPr>
              <a:spLocks noChangeShapeType="1"/>
            </p:cNvSpPr>
            <p:nvPr/>
          </p:nvSpPr>
          <p:spPr bwMode="auto">
            <a:xfrm flipH="1">
              <a:off x="2592" y="3504"/>
              <a:ext cx="1008" cy="24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383" name="Line 87"/>
            <p:cNvSpPr>
              <a:spLocks noChangeShapeType="1"/>
            </p:cNvSpPr>
            <p:nvPr/>
          </p:nvSpPr>
          <p:spPr bwMode="auto">
            <a:xfrm>
              <a:off x="3840" y="3504"/>
              <a:ext cx="1392"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5418" name="Text Box 122"/>
          <p:cNvSpPr txBox="1">
            <a:spLocks noChangeArrowheads="1"/>
          </p:cNvSpPr>
          <p:nvPr/>
        </p:nvSpPr>
        <p:spPr bwMode="auto">
          <a:xfrm>
            <a:off x="3962400" y="2919413"/>
            <a:ext cx="4333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b="1"/>
              <a:t>Has</a:t>
            </a:r>
          </a:p>
          <a:p>
            <a:r>
              <a:rPr lang="en-US" sz="800" b="1"/>
              <a:t>GMT</a:t>
            </a:r>
          </a:p>
        </p:txBody>
      </p:sp>
      <p:grpSp>
        <p:nvGrpSpPr>
          <p:cNvPr id="55419" name="Group 123"/>
          <p:cNvGrpSpPr>
            <a:grpSpLocks/>
          </p:cNvGrpSpPr>
          <p:nvPr/>
        </p:nvGrpSpPr>
        <p:grpSpPr bwMode="auto">
          <a:xfrm>
            <a:off x="304800" y="1600200"/>
            <a:ext cx="4402138" cy="2493963"/>
            <a:chOff x="192" y="1008"/>
            <a:chExt cx="2773" cy="1571"/>
          </a:xfrm>
        </p:grpSpPr>
        <p:sp>
          <p:nvSpPr>
            <p:cNvPr id="55420" name="Text Box 124"/>
            <p:cNvSpPr txBox="1">
              <a:spLocks noChangeArrowheads="1"/>
            </p:cNvSpPr>
            <p:nvPr/>
          </p:nvSpPr>
          <p:spPr bwMode="auto">
            <a:xfrm>
              <a:off x="2212" y="2160"/>
              <a:ext cx="357"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Time</a:t>
              </a:r>
            </a:p>
          </p:txBody>
        </p:sp>
        <p:sp>
          <p:nvSpPr>
            <p:cNvPr id="55421" name="Text Box 125"/>
            <p:cNvSpPr txBox="1">
              <a:spLocks noChangeArrowheads="1"/>
            </p:cNvSpPr>
            <p:nvPr/>
          </p:nvSpPr>
          <p:spPr bwMode="auto">
            <a:xfrm>
              <a:off x="2116" y="1584"/>
              <a:ext cx="52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Location</a:t>
              </a:r>
            </a:p>
          </p:txBody>
        </p:sp>
        <p:sp>
          <p:nvSpPr>
            <p:cNvPr id="55422" name="Text Box 126"/>
            <p:cNvSpPr txBox="1">
              <a:spLocks noChangeArrowheads="1"/>
            </p:cNvSpPr>
            <p:nvPr/>
          </p:nvSpPr>
          <p:spPr bwMode="auto">
            <a:xfrm>
              <a:off x="1780" y="1008"/>
              <a:ext cx="596"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Longitude</a:t>
              </a:r>
            </a:p>
          </p:txBody>
        </p:sp>
        <p:sp>
          <p:nvSpPr>
            <p:cNvPr id="55423" name="Text Box 127"/>
            <p:cNvSpPr txBox="1">
              <a:spLocks noChangeArrowheads="1"/>
            </p:cNvSpPr>
            <p:nvPr/>
          </p:nvSpPr>
          <p:spPr bwMode="auto">
            <a:xfrm>
              <a:off x="2452" y="1008"/>
              <a:ext cx="513"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Latitude</a:t>
              </a:r>
            </a:p>
          </p:txBody>
        </p:sp>
        <p:sp>
          <p:nvSpPr>
            <p:cNvPr id="55424" name="AutoShape 128"/>
            <p:cNvSpPr>
              <a:spLocks noChangeArrowheads="1"/>
            </p:cNvSpPr>
            <p:nvPr/>
          </p:nvSpPr>
          <p:spPr bwMode="auto">
            <a:xfrm>
              <a:off x="1167" y="1920"/>
              <a:ext cx="240" cy="24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425" name="Line 129"/>
            <p:cNvSpPr>
              <a:spLocks noChangeShapeType="1"/>
            </p:cNvSpPr>
            <p:nvPr/>
          </p:nvSpPr>
          <p:spPr bwMode="auto">
            <a:xfrm flipV="1">
              <a:off x="879" y="2160"/>
              <a:ext cx="384"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26" name="Line 130"/>
            <p:cNvSpPr>
              <a:spLocks noChangeShapeType="1"/>
            </p:cNvSpPr>
            <p:nvPr/>
          </p:nvSpPr>
          <p:spPr bwMode="auto">
            <a:xfrm flipH="1" flipV="1">
              <a:off x="1311" y="2160"/>
              <a:ext cx="432"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27" name="Line 131"/>
            <p:cNvSpPr>
              <a:spLocks noChangeShapeType="1"/>
            </p:cNvSpPr>
            <p:nvPr/>
          </p:nvSpPr>
          <p:spPr bwMode="auto">
            <a:xfrm>
              <a:off x="495" y="1680"/>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28" name="Line 132"/>
            <p:cNvSpPr>
              <a:spLocks noChangeShapeType="1"/>
            </p:cNvSpPr>
            <p:nvPr/>
          </p:nvSpPr>
          <p:spPr bwMode="auto">
            <a:xfrm>
              <a:off x="624" y="1728"/>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29" name="Line 133"/>
            <p:cNvSpPr>
              <a:spLocks noChangeShapeType="1"/>
            </p:cNvSpPr>
            <p:nvPr/>
          </p:nvSpPr>
          <p:spPr bwMode="auto">
            <a:xfrm>
              <a:off x="1732" y="1680"/>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0" name="Line 134"/>
            <p:cNvSpPr>
              <a:spLocks noChangeShapeType="1"/>
            </p:cNvSpPr>
            <p:nvPr/>
          </p:nvSpPr>
          <p:spPr bwMode="auto">
            <a:xfrm>
              <a:off x="1780"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1" name="Line 135"/>
            <p:cNvSpPr>
              <a:spLocks noChangeShapeType="1"/>
            </p:cNvSpPr>
            <p:nvPr/>
          </p:nvSpPr>
          <p:spPr bwMode="auto">
            <a:xfrm flipH="1" flipV="1">
              <a:off x="2212" y="1200"/>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2" name="Line 136"/>
            <p:cNvSpPr>
              <a:spLocks noChangeShapeType="1"/>
            </p:cNvSpPr>
            <p:nvPr/>
          </p:nvSpPr>
          <p:spPr bwMode="auto">
            <a:xfrm flipV="1">
              <a:off x="2404" y="1200"/>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3" name="Line 137"/>
            <p:cNvSpPr>
              <a:spLocks noChangeShapeType="1"/>
            </p:cNvSpPr>
            <p:nvPr/>
          </p:nvSpPr>
          <p:spPr bwMode="auto">
            <a:xfrm>
              <a:off x="2404" y="139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4" name="Line 138"/>
            <p:cNvSpPr>
              <a:spLocks noChangeShapeType="1"/>
            </p:cNvSpPr>
            <p:nvPr/>
          </p:nvSpPr>
          <p:spPr bwMode="auto">
            <a:xfrm>
              <a:off x="2404" y="1776"/>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5" name="Line 139"/>
            <p:cNvSpPr>
              <a:spLocks noChangeShapeType="1"/>
            </p:cNvSpPr>
            <p:nvPr/>
          </p:nvSpPr>
          <p:spPr bwMode="auto">
            <a:xfrm>
              <a:off x="2452" y="182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36" name="Text Box 140"/>
            <p:cNvSpPr txBox="1">
              <a:spLocks noChangeArrowheads="1"/>
            </p:cNvSpPr>
            <p:nvPr/>
          </p:nvSpPr>
          <p:spPr bwMode="auto">
            <a:xfrm>
              <a:off x="1780" y="1728"/>
              <a:ext cx="27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has</a:t>
              </a:r>
            </a:p>
          </p:txBody>
        </p:sp>
        <p:sp>
          <p:nvSpPr>
            <p:cNvPr id="55437" name="Text Box 141"/>
            <p:cNvSpPr txBox="1">
              <a:spLocks noChangeArrowheads="1"/>
            </p:cNvSpPr>
            <p:nvPr/>
          </p:nvSpPr>
          <p:spPr bwMode="auto">
            <a:xfrm>
              <a:off x="447" y="1728"/>
              <a:ext cx="41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names</a:t>
              </a:r>
            </a:p>
          </p:txBody>
        </p:sp>
        <p:sp>
          <p:nvSpPr>
            <p:cNvPr id="55438" name="Text Box 142"/>
            <p:cNvSpPr txBox="1">
              <a:spLocks noChangeArrowheads="1"/>
            </p:cNvSpPr>
            <p:nvPr/>
          </p:nvSpPr>
          <p:spPr bwMode="auto">
            <a:xfrm>
              <a:off x="1252" y="1248"/>
              <a:ext cx="11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Latitude and longitude</a:t>
              </a:r>
            </a:p>
            <a:p>
              <a:r>
                <a:rPr lang="en-US" sz="1000" b="1"/>
                <a:t>designates location</a:t>
              </a:r>
            </a:p>
          </p:txBody>
        </p:sp>
        <p:sp>
          <p:nvSpPr>
            <p:cNvPr id="55439" name="Line 143"/>
            <p:cNvSpPr>
              <a:spLocks noChangeShapeType="1"/>
            </p:cNvSpPr>
            <p:nvPr/>
          </p:nvSpPr>
          <p:spPr bwMode="auto">
            <a:xfrm flipV="1">
              <a:off x="1279" y="1776"/>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40" name="AutoShape 144"/>
            <p:cNvSpPr>
              <a:spLocks noChangeArrowheads="1"/>
            </p:cNvSpPr>
            <p:nvPr/>
          </p:nvSpPr>
          <p:spPr bwMode="auto">
            <a:xfrm rot="-5400000">
              <a:off x="1215" y="2400"/>
              <a:ext cx="144" cy="14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441" name="Line 145"/>
            <p:cNvSpPr>
              <a:spLocks noChangeShapeType="1"/>
            </p:cNvSpPr>
            <p:nvPr/>
          </p:nvSpPr>
          <p:spPr bwMode="auto">
            <a:xfrm>
              <a:off x="1031" y="2472"/>
              <a:ext cx="5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442" name="Text Box 146"/>
            <p:cNvSpPr txBox="1">
              <a:spLocks noChangeArrowheads="1"/>
            </p:cNvSpPr>
            <p:nvPr/>
          </p:nvSpPr>
          <p:spPr bwMode="auto">
            <a:xfrm>
              <a:off x="543" y="2400"/>
              <a:ext cx="505"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Country</a:t>
              </a:r>
            </a:p>
          </p:txBody>
        </p:sp>
        <p:sp>
          <p:nvSpPr>
            <p:cNvPr id="55443" name="Text Box 147"/>
            <p:cNvSpPr txBox="1">
              <a:spLocks noChangeArrowheads="1"/>
            </p:cNvSpPr>
            <p:nvPr/>
          </p:nvSpPr>
          <p:spPr bwMode="auto">
            <a:xfrm>
              <a:off x="1551" y="2400"/>
              <a:ext cx="310"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City</a:t>
              </a:r>
            </a:p>
          </p:txBody>
        </p:sp>
        <p:sp>
          <p:nvSpPr>
            <p:cNvPr id="55444" name="Text Box 148"/>
            <p:cNvSpPr txBox="1">
              <a:spLocks noChangeArrowheads="1"/>
            </p:cNvSpPr>
            <p:nvPr/>
          </p:nvSpPr>
          <p:spPr bwMode="auto">
            <a:xfrm>
              <a:off x="192" y="1584"/>
              <a:ext cx="402"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Name</a:t>
              </a:r>
            </a:p>
          </p:txBody>
        </p:sp>
        <p:sp>
          <p:nvSpPr>
            <p:cNvPr id="55445" name="Text Box 149"/>
            <p:cNvSpPr txBox="1">
              <a:spLocks noChangeArrowheads="1"/>
            </p:cNvSpPr>
            <p:nvPr/>
          </p:nvSpPr>
          <p:spPr bwMode="auto">
            <a:xfrm>
              <a:off x="783" y="1584"/>
              <a:ext cx="994" cy="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Geopolitical Entity</a:t>
              </a:r>
            </a:p>
          </p:txBody>
        </p:sp>
      </p:grpSp>
      <p:sp>
        <p:nvSpPr>
          <p:cNvPr id="55446" name="Text Box 150"/>
          <p:cNvSpPr txBox="1">
            <a:spLocks noChangeArrowheads="1"/>
          </p:cNvSpPr>
          <p:nvPr/>
        </p:nvSpPr>
        <p:spPr bwMode="auto">
          <a:xfrm>
            <a:off x="3962400" y="2919413"/>
            <a:ext cx="4333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b="1"/>
              <a:t>Has</a:t>
            </a:r>
          </a:p>
          <a:p>
            <a:r>
              <a:rPr lang="en-US" sz="800" b="1"/>
              <a:t>GMT</a:t>
            </a:r>
          </a:p>
        </p:txBody>
      </p:sp>
      <p:sp>
        <p:nvSpPr>
          <p:cNvPr id="104" name="Rectangle 478"/>
          <p:cNvSpPr txBox="1">
            <a:spLocks noChangeArrowheads="1"/>
          </p:cNvSpPr>
          <p:nvPr/>
        </p:nvSpPr>
        <p:spPr>
          <a:xfrm>
            <a:off x="457200" y="76200"/>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Automating Ontology Creation</a:t>
            </a:r>
            <a:br>
              <a:rPr lang="en-US" smtClean="0"/>
            </a:br>
            <a:r>
              <a:rPr lang="en-US" smtClean="0"/>
              <a:t>with TANGO</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a:t>
            </a:r>
            <a:r>
              <a:rPr lang="en-US" dirty="0" smtClean="0"/>
              <a:t>Reading: NELL</a:t>
            </a:r>
            <a:endParaRPr lang="en-US" dirty="0"/>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93</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1295400" y="4648199"/>
            <a:ext cx="3754177" cy="183022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4759911"/>
            <a:ext cx="121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C:\Users\embley\Documents\ER13.keynote\Keynote\Presentation\NELL.RecentlyLearnedFact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337459"/>
            <a:ext cx="7415213" cy="320833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012934" y="6031468"/>
            <a:ext cx="2299732" cy="369332"/>
          </a:xfrm>
          <a:prstGeom prst="rect">
            <a:avLst/>
          </a:prstGeom>
          <a:noFill/>
        </p:spPr>
        <p:txBody>
          <a:bodyPr wrap="none" rtlCol="0">
            <a:spAutoFit/>
          </a:bodyPr>
          <a:lstStyle/>
          <a:p>
            <a:r>
              <a:rPr lang="en-US" dirty="0" smtClean="0"/>
              <a:t>http</a:t>
            </a:r>
            <a:r>
              <a:rPr lang="en-US" dirty="0"/>
              <a:t>://rtw.ml.cmu.edu</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embley\Documents\ER13.keynote\Keynote\Presentation\EmmaOntolog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3978258"/>
            <a:ext cx="1671394" cy="11945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Automated </a:t>
            </a:r>
            <a:r>
              <a:rPr lang="en-US" dirty="0" smtClean="0"/>
              <a:t>Reading: </a:t>
            </a:r>
            <a:r>
              <a:rPr lang="en-US" dirty="0" err="1" smtClean="0"/>
              <a:t>OntoSoar</a:t>
            </a:r>
            <a:endParaRPr lang="en-US" dirty="0"/>
          </a:p>
        </p:txBody>
      </p:sp>
      <p:sp>
        <p:nvSpPr>
          <p:cNvPr id="3" name="Content Placeholder 2"/>
          <p:cNvSpPr>
            <a:spLocks noGrp="1"/>
          </p:cNvSpPr>
          <p:nvPr>
            <p:ph idx="1"/>
          </p:nvPr>
        </p:nvSpPr>
        <p:spPr>
          <a:xfrm>
            <a:off x="457200" y="1242218"/>
            <a:ext cx="8229600" cy="4525963"/>
          </a:xfrm>
        </p:spPr>
        <p:txBody>
          <a:bodyPr/>
          <a:lstStyle/>
          <a:p>
            <a:r>
              <a:rPr lang="en-US" dirty="0" smtClean="0"/>
              <a:t>Populate conceptual model from text</a:t>
            </a:r>
          </a:p>
          <a:p>
            <a:pPr lvl="1"/>
            <a:r>
              <a:rPr lang="en-US" dirty="0" smtClean="0"/>
              <a:t>Directly</a:t>
            </a:r>
          </a:p>
          <a:p>
            <a:pPr lvl="1"/>
            <a:r>
              <a:rPr lang="en-US" dirty="0" smtClean="0"/>
              <a:t>By inference</a:t>
            </a:r>
          </a:p>
          <a:p>
            <a:r>
              <a:rPr lang="en-US" dirty="0" smtClean="0"/>
              <a:t>Augment conceptual model and populate</a:t>
            </a:r>
          </a:p>
        </p:txBody>
      </p:sp>
      <p:sp>
        <p:nvSpPr>
          <p:cNvPr id="4" name="Footer Placeholder 3"/>
          <p:cNvSpPr>
            <a:spLocks noGrp="1"/>
          </p:cNvSpPr>
          <p:nvPr>
            <p:ph type="ftr" sz="quarter" idx="11"/>
          </p:nvPr>
        </p:nvSpPr>
        <p:spPr/>
        <p:txBody>
          <a:bodyPr/>
          <a:lstStyle/>
          <a:p>
            <a:r>
              <a:rPr lang="en-US" smtClean="0"/>
              <a:t>ER 2013 Keynote</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94</a:t>
            </a:fld>
            <a:endParaRPr lang="en-US"/>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3505200"/>
            <a:ext cx="4419600" cy="269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2895600" y="4114800"/>
            <a:ext cx="36576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267200" y="4495800"/>
            <a:ext cx="1981200" cy="1981200"/>
          </a:xfrm>
          <a:prstGeom prst="ellipse">
            <a:avLst/>
          </a:pr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057400" y="4267200"/>
            <a:ext cx="2667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1288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Homeland Security: Terrorist Example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38950" y="1600200"/>
            <a:ext cx="1947862" cy="259714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Homeland Security: Terrorist </a:t>
            </a:r>
            <a:r>
              <a:rPr lang="en-US" dirty="0" smtClean="0"/>
              <a:t>Example</a:t>
            </a:r>
            <a:endParaRPr lang="en-US" dirty="0"/>
          </a:p>
        </p:txBody>
      </p:sp>
      <p:pic>
        <p:nvPicPr>
          <p:cNvPr id="1028" name="Picture 4" descr="C:\Documents and Settings\David W. Embley\My Documents\WoK\ACM-L\Keynote2010\Terrorist.osmDiagram.eps"/>
          <p:cNvPicPr>
            <a:picLocks noChangeAspect="1" noChangeArrowheads="1"/>
          </p:cNvPicPr>
          <p:nvPr/>
        </p:nvPicPr>
        <p:blipFill>
          <a:blip r:embed="rId3" cstate="print"/>
          <a:srcRect/>
          <a:stretch>
            <a:fillRect/>
          </a:stretch>
        </p:blipFill>
        <p:spPr bwMode="auto">
          <a:xfrm>
            <a:off x="228600" y="1371600"/>
            <a:ext cx="5930900" cy="5003800"/>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6838950" y="1600200"/>
            <a:ext cx="1947862" cy="259714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Homeland Security: Terrorist </a:t>
            </a:r>
            <a:r>
              <a:rPr lang="en-US" dirty="0" smtClean="0"/>
              <a:t>Example</a:t>
            </a:r>
            <a:endParaRPr lang="en-US" dirty="0"/>
          </a:p>
        </p:txBody>
      </p:sp>
      <p:pic>
        <p:nvPicPr>
          <p:cNvPr id="1028" name="Picture 4" descr="C:\Documents and Settings\David W. Embley\My Documents\WoK\ACM-L\Keynote2010\Terrorist.osmDiagram.eps"/>
          <p:cNvPicPr>
            <a:picLocks noChangeAspect="1" noChangeArrowheads="1"/>
          </p:cNvPicPr>
          <p:nvPr/>
        </p:nvPicPr>
        <p:blipFill>
          <a:blip r:embed="rId3"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4" cstate="print"/>
          <a:srcRect/>
          <a:stretch>
            <a:fillRect/>
          </a:stretch>
        </p:blipFill>
        <p:spPr bwMode="auto">
          <a:xfrm>
            <a:off x="6838950" y="1600200"/>
            <a:ext cx="1947862" cy="259714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Homeland Security: Terrorist </a:t>
            </a:r>
            <a:r>
              <a:rPr lang="en-US" dirty="0" smtClean="0"/>
              <a:t>Example</a:t>
            </a:r>
            <a:endParaRPr lang="en-US" dirty="0"/>
          </a:p>
        </p:txBody>
      </p:sp>
      <p:pic>
        <p:nvPicPr>
          <p:cNvPr id="1028" name="Picture 4" descr="C:\Documents and Settings\David W. Embley\My Documents\WoK\ACM-L\Keynote2010\Terrorist.osmDiagram.eps"/>
          <p:cNvPicPr>
            <a:picLocks noChangeAspect="1" noChangeArrowheads="1"/>
          </p:cNvPicPr>
          <p:nvPr/>
        </p:nvPicPr>
        <p:blipFill>
          <a:blip r:embed="rId3"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3"/>
            <a:endCxn id="36" idx="7"/>
          </p:cNvCxnSpPr>
          <p:nvPr/>
        </p:nvCxnSpPr>
        <p:spPr>
          <a:xfrm rot="5400000">
            <a:off x="4005614" y="4624358"/>
            <a:ext cx="1379660" cy="12485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4" cstate="print"/>
          <a:srcRect/>
          <a:stretch>
            <a:fillRect/>
          </a:stretch>
        </p:blipFill>
        <p:spPr bwMode="auto">
          <a:xfrm>
            <a:off x="6838950" y="1600200"/>
            <a:ext cx="1947862" cy="259714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Homeland Security: Terrorist </a:t>
            </a:r>
            <a:r>
              <a:rPr lang="en-US" dirty="0" smtClean="0"/>
              <a:t>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838950" y="1600200"/>
            <a:ext cx="1947862" cy="2597149"/>
          </a:xfrm>
          <a:prstGeom prst="rect">
            <a:avLst/>
          </a:prstGeom>
          <a:noFill/>
          <a:ln w="9525">
            <a:noFill/>
            <a:miter lim="800000"/>
            <a:headEnd/>
            <a:tailEnd/>
          </a:ln>
        </p:spPr>
      </p:pic>
      <p:pic>
        <p:nvPicPr>
          <p:cNvPr id="1028" name="Picture 4" descr="C:\Documents and Settings\David W. Embley\My Documents\WoK\ACM-L\Keynote2010\Terrorist.osmDiagram.eps"/>
          <p:cNvPicPr>
            <a:picLocks noChangeAspect="1" noChangeArrowheads="1"/>
          </p:cNvPicPr>
          <p:nvPr/>
        </p:nvPicPr>
        <p:blipFill>
          <a:blip r:embed="rId4"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074920" y="36393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3"/>
            <a:endCxn id="36" idx="7"/>
          </p:cNvCxnSpPr>
          <p:nvPr/>
        </p:nvCxnSpPr>
        <p:spPr>
          <a:xfrm rot="5400000">
            <a:off x="4005614" y="4624358"/>
            <a:ext cx="1379660" cy="12485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7" idx="6"/>
            <a:endCxn id="11" idx="2"/>
          </p:cNvCxnSpPr>
          <p:nvPr/>
        </p:nvCxnSpPr>
        <p:spPr>
          <a:xfrm>
            <a:off x="1295400" y="3810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39" idx="2"/>
          </p:cNvCxnSpPr>
          <p:nvPr/>
        </p:nvCxnSpPr>
        <p:spPr>
          <a:xfrm flipV="1">
            <a:off x="4142232" y="3715512"/>
            <a:ext cx="932688" cy="106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39" idx="3"/>
          </p:cNvCxnSpPr>
          <p:nvPr/>
        </p:nvCxnSpPr>
        <p:spPr>
          <a:xfrm rot="5400000" flipH="1" flipV="1">
            <a:off x="3848100" y="3990374"/>
            <a:ext cx="1470118" cy="10281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123944" y="4471416"/>
            <a:ext cx="466344" cy="164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4608576" y="3392424"/>
            <a:ext cx="493776" cy="201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46904" y="3246120"/>
            <a:ext cx="530352" cy="27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5" idx="0"/>
          </p:cNvCxnSpPr>
          <p:nvPr/>
        </p:nvCxnSpPr>
        <p:spPr>
          <a:xfrm rot="5400000">
            <a:off x="4843272" y="3803904"/>
            <a:ext cx="1155192" cy="94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657600" y="3017520"/>
            <a:ext cx="1073692" cy="369332"/>
          </a:xfrm>
          <a:prstGeom prst="rect">
            <a:avLst/>
          </a:prstGeom>
          <a:noFill/>
        </p:spPr>
        <p:txBody>
          <a:bodyPr wrap="none" rtlCol="0">
            <a:spAutoFit/>
          </a:bodyPr>
          <a:lstStyle/>
          <a:p>
            <a:r>
              <a:rPr lang="en-US" b="1" dirty="0" smtClean="0">
                <a:solidFill>
                  <a:srgbClr val="FF0000"/>
                </a:solidFill>
              </a:rPr>
              <a:t>What If!</a:t>
            </a:r>
            <a:endParaRPr lang="en-US" b="1" dirty="0">
              <a:solidFill>
                <a:srgbClr val="FF0000"/>
              </a:solidFill>
            </a:endParaRPr>
          </a:p>
        </p:txBody>
      </p:sp>
      <p:sp>
        <p:nvSpPr>
          <p:cNvPr id="2" name="Footer Placeholder 1"/>
          <p:cNvSpPr>
            <a:spLocks noGrp="1"/>
          </p:cNvSpPr>
          <p:nvPr>
            <p:ph type="ftr" sz="quarter" idx="11"/>
          </p:nvPr>
        </p:nvSpPr>
        <p:spPr/>
        <p:txBody>
          <a:bodyPr/>
          <a:lstStyle/>
          <a:p>
            <a:r>
              <a:rPr lang="en-US" smtClean="0"/>
              <a:t>ER 2013 Keynote</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8384</TotalTime>
  <Words>11980</Words>
  <Application>Microsoft Office PowerPoint</Application>
  <PresentationFormat>On-screen Show (4:3)</PresentationFormat>
  <Paragraphs>2026</Paragraphs>
  <Slides>106</Slides>
  <Notes>78</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BIG DATA Conceptual Modeling to the Rescue</vt:lpstr>
      <vt:lpstr>Roadmap</vt:lpstr>
      <vt:lpstr>Roadmap</vt:lpstr>
      <vt:lpstr>BIG DATA</vt:lpstr>
      <vt:lpstr>Volume: Kilobyte (103)</vt:lpstr>
      <vt:lpstr>Volume: Megabyte (106)</vt:lpstr>
      <vt:lpstr>Volume: Gigabyte (109)</vt:lpstr>
      <vt:lpstr>Volume: Terabyte (1012)</vt:lpstr>
      <vt:lpstr>Volume: Petabyte (1015)</vt:lpstr>
      <vt:lpstr>Volume: Exabyte (1018)</vt:lpstr>
      <vt:lpstr>Volume: Zettabyte (1021)</vt:lpstr>
      <vt:lpstr>Volume: Yottabyte (1024)</vt:lpstr>
      <vt:lpstr>Variety: Heterogeneous Sources &amp; Diverse Needs</vt:lpstr>
      <vt:lpstr>Velocity</vt:lpstr>
      <vt:lpstr>Velocity</vt:lpstr>
      <vt:lpstr>Veracity: Uncertainty</vt:lpstr>
      <vt:lpstr>Roadmap</vt:lpstr>
      <vt:lpstr>Conceptual Modeling &amp; BIG DATA</vt:lpstr>
      <vt:lpstr>Looking Backward</vt:lpstr>
      <vt:lpstr>Looking Forward</vt:lpstr>
      <vt:lpstr>Slide 21</vt:lpstr>
      <vt:lpstr>Google’s Knowledge Graph</vt:lpstr>
      <vt:lpstr>Yahoo!’s Web of Objects</vt:lpstr>
      <vt:lpstr>Facebook’s Graph Search</vt:lpstr>
      <vt:lpstr>Satori Knowledge Base</vt:lpstr>
      <vt:lpstr>Metaweb</vt:lpstr>
      <vt:lpstr>Metaweb</vt:lpstr>
      <vt:lpstr>Metaweb</vt:lpstr>
      <vt:lpstr>Roadmap</vt:lpstr>
      <vt:lpstr>Slide 30</vt:lpstr>
      <vt:lpstr>&amp; the WoK-HD Project  </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Construction</vt:lpstr>
      <vt:lpstr>PatternReader</vt:lpstr>
      <vt:lpstr>PatternReader</vt:lpstr>
      <vt:lpstr>PatternReader</vt:lpstr>
      <vt:lpstr>PatternReader</vt:lpstr>
      <vt:lpstr>PatternReader</vt:lpstr>
      <vt:lpstr>PatternReader</vt:lpstr>
      <vt:lpstr>PatternReader</vt:lpstr>
      <vt:lpstr>Conceptual Modeling—the Backbone</vt:lpstr>
      <vt:lpstr>Conceptual Modeling—the Backbone</vt:lpstr>
      <vt:lpstr>Conceptual Modeling—the Backbone</vt:lpstr>
      <vt:lpstr>Conceptual Modeling—the Backbone</vt:lpstr>
      <vt:lpstr>Extraction Ontologies</vt:lpstr>
      <vt:lpstr>Lexical Object-Set Recognizers</vt:lpstr>
      <vt:lpstr>Non-lexical Object-Set Recognizers</vt:lpstr>
      <vt:lpstr>Relationship-Set Recognizers</vt:lpstr>
      <vt:lpstr>Ontology-Snippet Recognizers</vt:lpstr>
      <vt:lpstr>HMM Recognizers</vt:lpstr>
      <vt:lpstr>OntoSoar Recognizers</vt:lpstr>
      <vt:lpstr>OntoSoar Recognizers</vt:lpstr>
      <vt:lpstr>Beyond Extraction</vt:lpstr>
      <vt:lpstr>Canonicalization for Lexical Object Sets</vt:lpstr>
      <vt:lpstr>Implied Assertions</vt:lpstr>
      <vt:lpstr>Implied Assertions</vt:lpstr>
      <vt:lpstr>Object Identity Resolution</vt:lpstr>
      <vt:lpstr>Free-Form Query Processing</vt:lpstr>
      <vt:lpstr>Free-Form Query Processing</vt:lpstr>
      <vt:lpstr>Free-Form Query Processing</vt:lpstr>
      <vt:lpstr>Free-Form Query Processing</vt:lpstr>
      <vt:lpstr>Form-Based Advanced Query Processing</vt:lpstr>
      <vt:lpstr>Form-Based Advanced Query Processing</vt:lpstr>
      <vt:lpstr>Veracity</vt:lpstr>
      <vt:lpstr>Veracity: “Justified True Belief”</vt:lpstr>
      <vt:lpstr>FamilySearch: Wiki-like Updates + Uncertain Information</vt:lpstr>
      <vt:lpstr>FamilySearch: Useful More Expressive Conceptual Model Specifications</vt:lpstr>
      <vt:lpstr>Evidence-Based Conceptual Modeling (1) Model Reality, (2) Allow/Discover Discrepancies, (3) Add Evidence  </vt:lpstr>
      <vt:lpstr>Roadmap</vt:lpstr>
      <vt:lpstr>Principles that guide the use of Conceptual Modeling in BIG DATA</vt:lpstr>
      <vt:lpstr>More Examples of Conceptual Modeling in BIG DATA Applications</vt:lpstr>
      <vt:lpstr>Knowledge Bundle Building (i.e., Construct and Populate CMs)</vt:lpstr>
      <vt:lpstr>Form-Based Extraction Ontologies Gather SNP Information from the NCBI dbSNP Repository</vt:lpstr>
      <vt:lpstr>Linguistically Grounded Conceptual Models Search PubMed Literature</vt:lpstr>
      <vt:lpstr>Reverse-Engineer Human Subject Information from INDIVO into a Conceptual Model </vt:lpstr>
      <vt:lpstr>Add Annotated Images into the Conceptual Knowledge Bundle</vt:lpstr>
      <vt:lpstr>Query and Analyze Data in Knowledge the Bundle</vt:lpstr>
      <vt:lpstr>Slide 82</vt:lpstr>
      <vt:lpstr>Slide 83</vt:lpstr>
      <vt:lpstr>Table Understanding</vt:lpstr>
      <vt:lpstr>Table Understanding</vt:lpstr>
      <vt:lpstr>Table Understanding</vt:lpstr>
      <vt:lpstr>Table Understanding</vt:lpstr>
      <vt:lpstr>Table Understanding</vt:lpstr>
      <vt:lpstr>Table Understanding</vt:lpstr>
      <vt:lpstr>Table Understanding</vt:lpstr>
      <vt:lpstr>Automating Ontology Creation with TANGO</vt:lpstr>
      <vt:lpstr>Slide 92</vt:lpstr>
      <vt:lpstr>Automated Reading: NELL</vt:lpstr>
      <vt:lpstr>Automated Reading: OntoSoar</vt:lpstr>
      <vt:lpstr>Homeland Security: Terrorist Example</vt:lpstr>
      <vt:lpstr>Homeland Security: Terrorist Example</vt:lpstr>
      <vt:lpstr>Homeland Security: Terrorist Example</vt:lpstr>
      <vt:lpstr>Homeland Security: Terrorist Example</vt:lpstr>
      <vt:lpstr>Homeland Security: Terrorist Example</vt:lpstr>
      <vt:lpstr>Twitter Suicide Study</vt:lpstr>
      <vt:lpstr>Conceptual Modeling for Studying the Human Genome</vt:lpstr>
      <vt:lpstr>Conceptual Modeling for Studying the Human Genome</vt:lpstr>
      <vt:lpstr>Roadmap</vt:lpstr>
      <vt:lpstr>Principles that guide the use of Conceptual Modeling in BIG DATA</vt:lpstr>
      <vt:lpstr>Summary &amp; Challenge</vt:lpstr>
      <vt:lpstr>Summary &amp; Challenge</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 Conceptual Modeling to the Rescue</dc:title>
  <dc:creator>David W. Embley</dc:creator>
  <cp:lastModifiedBy>Embley</cp:lastModifiedBy>
  <cp:revision>689</cp:revision>
  <dcterms:created xsi:type="dcterms:W3CDTF">2013-08-22T16:13:59Z</dcterms:created>
  <dcterms:modified xsi:type="dcterms:W3CDTF">2013-11-15T21:20:16Z</dcterms:modified>
</cp:coreProperties>
</file>