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0" r:id="rId5"/>
    <p:sldId id="261" r:id="rId6"/>
    <p:sldId id="264" r:id="rId7"/>
    <p:sldId id="262" r:id="rId8"/>
    <p:sldId id="26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94" d="100"/>
          <a:sy n="94" d="100"/>
        </p:scale>
        <p:origin x="27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8DD61F-53B9-4DC2-88BC-6504D516B117}" type="datetimeFigureOut">
              <a:rPr lang="en-US" smtClean="0"/>
              <a:t>12/1/2016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8E310-EA41-4AB6-96AE-247ACB70141F}" type="slidenum">
              <a:rPr lang="en-US" smtClean="0"/>
              <a:t>‹#›</a:t>
            </a:fld>
            <a:endParaRPr lang="en-US"/>
          </a:p>
        </p:txBody>
      </p:sp>
    </p:spTree>
    <p:extLst>
      <p:ext uri="{BB962C8B-B14F-4D97-AF65-F5344CB8AC3E}">
        <p14:creationId xmlns:p14="http://schemas.microsoft.com/office/powerpoint/2010/main" val="1464914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463CE-1069-4362-A755-14A527263043}" type="slidenum">
              <a:rPr lang="en-US" smtClean="0"/>
              <a:pPr/>
              <a:t>4</a:t>
            </a:fld>
            <a:endParaRPr lang="en-US"/>
          </a:p>
        </p:txBody>
      </p:sp>
    </p:spTree>
    <p:extLst>
      <p:ext uri="{BB962C8B-B14F-4D97-AF65-F5344CB8AC3E}">
        <p14:creationId xmlns:p14="http://schemas.microsoft.com/office/powerpoint/2010/main" val="2344407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Picking up “Newark, N. J.” by clicking only is tricky: one way to do it is Alt-click on “Newark,”, Alt-click on “N.”, and select-click for “J.” where the selection omits the trailing comma “,”. Another way: select-click “Newark, N. J.”</a:t>
            </a:r>
            <a:r>
              <a:rPr lang="en-US" baseline="0" dirty="0" smtClean="0"/>
              <a:t> (omitting the comma). If frustrating, another way is to include the comma “J.,” and then edit to remove the comma. Don’t, however, just type in “Newark, N. J.” or any part of it without first extracting.</a:t>
            </a:r>
            <a:endParaRPr lang="en-US" dirty="0" smtClean="0"/>
          </a:p>
          <a:p>
            <a:endParaRPr lang="en-US" dirty="0"/>
          </a:p>
        </p:txBody>
      </p:sp>
      <p:sp>
        <p:nvSpPr>
          <p:cNvPr id="4" name="Slide Number Placeholder 3"/>
          <p:cNvSpPr>
            <a:spLocks noGrp="1"/>
          </p:cNvSpPr>
          <p:nvPr>
            <p:ph type="sldNum" sz="quarter" idx="10"/>
          </p:nvPr>
        </p:nvSpPr>
        <p:spPr/>
        <p:txBody>
          <a:bodyPr/>
          <a:lstStyle/>
          <a:p>
            <a:fld id="{7B5463CE-1069-4362-A755-14A527263043}" type="slidenum">
              <a:rPr lang="en-US" smtClean="0"/>
              <a:pPr/>
              <a:t>7</a:t>
            </a:fld>
            <a:endParaRPr lang="en-US"/>
          </a:p>
        </p:txBody>
      </p:sp>
    </p:spTree>
    <p:extLst>
      <p:ext uri="{BB962C8B-B14F-4D97-AF65-F5344CB8AC3E}">
        <p14:creationId xmlns:p14="http://schemas.microsoft.com/office/powerpoint/2010/main" val="1344173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15D420-2D2A-46EA-AD62-A54E79938853}"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919519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15D420-2D2A-46EA-AD62-A54E79938853}"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18955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15D420-2D2A-46EA-AD62-A54E79938853}"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414232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15D420-2D2A-46EA-AD62-A54E79938853}"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4234164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15D420-2D2A-46EA-AD62-A54E79938853}"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2275943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15D420-2D2A-46EA-AD62-A54E79938853}"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1820276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15D420-2D2A-46EA-AD62-A54E79938853}" type="datetimeFigureOut">
              <a:rPr lang="en-US" smtClean="0"/>
              <a:t>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89722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15D420-2D2A-46EA-AD62-A54E79938853}" type="datetimeFigureOut">
              <a:rPr lang="en-US" smtClean="0"/>
              <a:t>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3510467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5D420-2D2A-46EA-AD62-A54E79938853}" type="datetimeFigureOut">
              <a:rPr lang="en-US" smtClean="0"/>
              <a:t>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2999256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15D420-2D2A-46EA-AD62-A54E79938853}"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3776841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15D420-2D2A-46EA-AD62-A54E79938853}"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291618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5D420-2D2A-46EA-AD62-A54E79938853}" type="datetimeFigureOut">
              <a:rPr lang="en-US" smtClean="0"/>
              <a:t>12/1/2016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203471-2CB6-42BD-9BA0-B4FA78448AAC}" type="slidenum">
              <a:rPr lang="en-US" smtClean="0"/>
              <a:t>‹#›</a:t>
            </a:fld>
            <a:endParaRPr lang="en-US"/>
          </a:p>
        </p:txBody>
      </p:sp>
    </p:spTree>
    <p:extLst>
      <p:ext uri="{BB962C8B-B14F-4D97-AF65-F5344CB8AC3E}">
        <p14:creationId xmlns:p14="http://schemas.microsoft.com/office/powerpoint/2010/main" val="4119292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tif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Instructions</a:t>
            </a:r>
            <a:br>
              <a:rPr lang="en-US" dirty="0" smtClean="0"/>
            </a:br>
            <a:r>
              <a:rPr lang="en-US" dirty="0" smtClean="0"/>
              <a:t>for </a:t>
            </a:r>
            <a:r>
              <a:rPr lang="en-US" dirty="0" smtClean="0"/>
              <a:t>COMET Users</a:t>
            </a:r>
            <a:endParaRPr lang="en-US" dirty="0"/>
          </a:p>
        </p:txBody>
      </p:sp>
      <p:sp>
        <p:nvSpPr>
          <p:cNvPr id="3" name="Subtitle 2"/>
          <p:cNvSpPr>
            <a:spLocks noGrp="1"/>
          </p:cNvSpPr>
          <p:nvPr>
            <p:ph type="subTitle" idx="1"/>
          </p:nvPr>
        </p:nvSpPr>
        <p:spPr>
          <a:xfrm>
            <a:off x="1524000" y="4718956"/>
            <a:ext cx="9144000" cy="538843"/>
          </a:xfrm>
        </p:spPr>
        <p:txBody>
          <a:bodyPr/>
          <a:lstStyle/>
          <a:p>
            <a:r>
              <a:rPr lang="en-US" dirty="0" smtClean="0"/>
              <a:t>“COMET” stands for </a:t>
            </a:r>
            <a:r>
              <a:rPr lang="en-US" u="sng" dirty="0" smtClean="0"/>
              <a:t>C</a:t>
            </a:r>
            <a:r>
              <a:rPr lang="en-US" dirty="0" smtClean="0"/>
              <a:t>lick </a:t>
            </a:r>
            <a:r>
              <a:rPr lang="en-US" u="sng" dirty="0" smtClean="0"/>
              <a:t>O</a:t>
            </a:r>
            <a:r>
              <a:rPr lang="en-US" dirty="0" smtClean="0"/>
              <a:t>nly (or at least </a:t>
            </a:r>
            <a:r>
              <a:rPr lang="en-US" u="sng" dirty="0" smtClean="0"/>
              <a:t>M</a:t>
            </a:r>
            <a:r>
              <a:rPr lang="en-US" dirty="0" smtClean="0"/>
              <a:t>ostly) </a:t>
            </a:r>
            <a:r>
              <a:rPr lang="en-US" u="sng" dirty="0" smtClean="0"/>
              <a:t>E</a:t>
            </a:r>
            <a:r>
              <a:rPr lang="en-US" dirty="0" smtClean="0"/>
              <a:t>xtraction </a:t>
            </a:r>
            <a:r>
              <a:rPr lang="en-US" u="sng" dirty="0" smtClean="0"/>
              <a:t>T</a:t>
            </a:r>
            <a:r>
              <a:rPr lang="en-US" dirty="0" smtClean="0"/>
              <a:t>ool.</a:t>
            </a:r>
            <a:endParaRPr lang="en-US" dirty="0"/>
          </a:p>
        </p:txBody>
      </p:sp>
    </p:spTree>
    <p:extLst>
      <p:ext uri="{BB962C8B-B14F-4D97-AF65-F5344CB8AC3E}">
        <p14:creationId xmlns:p14="http://schemas.microsoft.com/office/powerpoint/2010/main" val="311874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t>Instructions</a:t>
            </a:r>
            <a:endParaRPr lang="en-US" dirty="0"/>
          </a:p>
        </p:txBody>
      </p:sp>
      <p:sp>
        <p:nvSpPr>
          <p:cNvPr id="3" name="Content Placeholder 2"/>
          <p:cNvSpPr>
            <a:spLocks noGrp="1"/>
          </p:cNvSpPr>
          <p:nvPr>
            <p:ph idx="1"/>
          </p:nvPr>
        </p:nvSpPr>
        <p:spPr>
          <a:xfrm>
            <a:off x="481781" y="1077687"/>
            <a:ext cx="11346425" cy="5535384"/>
          </a:xfrm>
        </p:spPr>
        <p:txBody>
          <a:bodyPr>
            <a:normAutofit fontScale="70000" lnSpcReduction="20000"/>
          </a:bodyPr>
          <a:lstStyle/>
          <a:p>
            <a:r>
              <a:rPr lang="en-US" dirty="0" smtClean="0"/>
              <a:t>General</a:t>
            </a:r>
          </a:p>
          <a:p>
            <a:pPr lvl="1"/>
            <a:r>
              <a:rPr lang="en-US" dirty="0" smtClean="0"/>
              <a:t>To let the system know where on the page the information is being extracted, always click or highlight and click to add entries to the form</a:t>
            </a:r>
            <a:r>
              <a:rPr lang="en-US" dirty="0"/>
              <a:t>.</a:t>
            </a:r>
            <a:r>
              <a:rPr lang="en-US" dirty="0" smtClean="0"/>
              <a:t> (Don’t just type information into the fields.)</a:t>
            </a:r>
          </a:p>
          <a:p>
            <a:pPr lvl="1"/>
            <a:r>
              <a:rPr lang="en-US" dirty="0" smtClean="0"/>
              <a:t>After adding an entry to the form, edit it if necessary to fix errors (OCR errors, typographical errors, removal of unwanted noise, addition or removal of punctuation erroneously omitted or added by the system).</a:t>
            </a:r>
          </a:p>
          <a:p>
            <a:r>
              <a:rPr lang="en-US" dirty="0" smtClean="0"/>
              <a:t>Person Name</a:t>
            </a:r>
          </a:p>
          <a:p>
            <a:pPr lvl="1"/>
            <a:r>
              <a:rPr lang="en-US" dirty="0" smtClean="0"/>
              <a:t>Extract names as they appear including titles, suffixes, and any punctuation such as periods for abbreviations, commas indicating last name first, and parentheses designating alternative names.</a:t>
            </a:r>
          </a:p>
          <a:p>
            <a:pPr lvl="1"/>
            <a:r>
              <a:rPr lang="en-US" dirty="0" smtClean="0"/>
              <a:t>When a person is referred to by several names, choose the most complete name. </a:t>
            </a:r>
          </a:p>
          <a:p>
            <a:r>
              <a:rPr lang="en-US" dirty="0" smtClean="0"/>
              <a:t>Date</a:t>
            </a:r>
          </a:p>
          <a:p>
            <a:pPr lvl="1"/>
            <a:r>
              <a:rPr lang="en-US" dirty="0" smtClean="0"/>
              <a:t>Extract complete dates as they appear including punctuation and modifiers such as “about” or “before”.</a:t>
            </a:r>
          </a:p>
          <a:p>
            <a:pPr lvl="1"/>
            <a:r>
              <a:rPr lang="en-US" dirty="0" smtClean="0"/>
              <a:t>Use substitute event dates such as funeral date for burial date and marriage-announcement date for marriage date when the event date itself is not given.</a:t>
            </a:r>
          </a:p>
          <a:p>
            <a:r>
              <a:rPr lang="en-US" dirty="0" smtClean="0"/>
              <a:t>Place Name</a:t>
            </a:r>
          </a:p>
          <a:p>
            <a:pPr lvl="1"/>
            <a:r>
              <a:rPr lang="en-US" dirty="0" smtClean="0"/>
              <a:t>Extract place names as they appear, giving details to the level of city, town, or similar locale. </a:t>
            </a:r>
          </a:p>
          <a:p>
            <a:pPr lvl="1"/>
            <a:r>
              <a:rPr lang="en-US" dirty="0" smtClean="0"/>
              <a:t>When locations are only described, such as “near Chimney </a:t>
            </a:r>
            <a:r>
              <a:rPr lang="en-US" dirty="0"/>
              <a:t>R</a:t>
            </a:r>
            <a:r>
              <a:rPr lang="en-US" dirty="0" smtClean="0"/>
              <a:t>ock”, extract the description.</a:t>
            </a:r>
          </a:p>
          <a:p>
            <a:r>
              <a:rPr lang="en-US" dirty="0" smtClean="0"/>
              <a:t>Gender Designator</a:t>
            </a:r>
          </a:p>
          <a:p>
            <a:pPr lvl="1"/>
            <a:r>
              <a:rPr lang="en-US" dirty="0" smtClean="0"/>
              <a:t>Extract a word that refers to a person and designates gender such as “son”, “</a:t>
            </a:r>
            <a:r>
              <a:rPr lang="en-US" dirty="0" err="1" smtClean="0"/>
              <a:t>dau</a:t>
            </a:r>
            <a:r>
              <a:rPr lang="en-US" dirty="0" smtClean="0"/>
              <a:t>.”, “he”, “her”, “Mrs.”, “widower”. (If there are several, choose any one that clearly designates the gender.)</a:t>
            </a:r>
          </a:p>
          <a:p>
            <a:pPr lvl="1"/>
            <a:r>
              <a:rPr lang="en-US" dirty="0" smtClean="0"/>
              <a:t>If no gender designator appears, leave the entry blank (i.e. don’t type in “male” or “female” or anything else); add form entries only by clicking or highlighting and clicking.</a:t>
            </a:r>
            <a:endParaRPr lang="en-US" dirty="0"/>
          </a:p>
        </p:txBody>
      </p:sp>
    </p:spTree>
    <p:extLst>
      <p:ext uri="{BB962C8B-B14F-4D97-AF65-F5344CB8AC3E}">
        <p14:creationId xmlns:p14="http://schemas.microsoft.com/office/powerpoint/2010/main" val="1859031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1634" y="274638"/>
            <a:ext cx="9028733" cy="1401762"/>
          </a:xfrm>
        </p:spPr>
        <p:txBody>
          <a:bodyPr>
            <a:noAutofit/>
          </a:bodyPr>
          <a:lstStyle/>
          <a:p>
            <a:pPr algn="ctr"/>
            <a:r>
              <a:rPr lang="en-US" sz="4000" b="1" dirty="0" smtClean="0"/>
              <a:t>COMET</a:t>
            </a:r>
            <a:r>
              <a:rPr lang="en-US" sz="4000" b="1" dirty="0" smtClean="0"/>
              <a:t> </a:t>
            </a:r>
            <a:r>
              <a:rPr lang="en-US" sz="4000" b="1" dirty="0" smtClean="0"/>
              <a:t>Interface</a:t>
            </a:r>
            <a:r>
              <a:rPr lang="en-US" sz="4000" dirty="0" smtClean="0"/>
              <a:t/>
            </a:r>
            <a:br>
              <a:rPr lang="en-US" sz="4000" dirty="0" smtClean="0"/>
            </a:br>
            <a:r>
              <a:rPr lang="en-US" sz="4000" dirty="0" smtClean="0"/>
              <a:t>Click </a:t>
            </a:r>
            <a:r>
              <a:rPr lang="en-US" sz="4000" dirty="0" smtClean="0"/>
              <a:t>on text in the page on the right to fill in fields in the form on the left</a:t>
            </a:r>
            <a:endParaRPr lang="en-US" sz="4000" dirty="0"/>
          </a:p>
        </p:txBody>
      </p:sp>
      <p:sp>
        <p:nvSpPr>
          <p:cNvPr id="3" name="Slide Number Placeholder 2"/>
          <p:cNvSpPr>
            <a:spLocks noGrp="1"/>
          </p:cNvSpPr>
          <p:nvPr>
            <p:ph type="sldNum" sz="quarter" idx="12"/>
          </p:nvPr>
        </p:nvSpPr>
        <p:spPr/>
        <p:txBody>
          <a:bodyPr/>
          <a:lstStyle/>
          <a:p>
            <a:fld id="{276D5397-1D65-4FA5-B65B-F271D2EFE34F}" type="slidenum">
              <a:rPr lang="en-US" smtClean="0"/>
              <a:pPr/>
              <a:t>3</a:t>
            </a:fld>
            <a:endParaRPr lang="en-US"/>
          </a:p>
        </p:txBody>
      </p:sp>
      <p:grpSp>
        <p:nvGrpSpPr>
          <p:cNvPr id="5" name="Group 4"/>
          <p:cNvGrpSpPr/>
          <p:nvPr/>
        </p:nvGrpSpPr>
        <p:grpSpPr>
          <a:xfrm>
            <a:off x="5800877" y="2961604"/>
            <a:ext cx="240772" cy="215444"/>
            <a:chOff x="4464919" y="2946856"/>
            <a:chExt cx="240772" cy="215444"/>
          </a:xfrm>
        </p:grpSpPr>
        <p:sp>
          <p:nvSpPr>
            <p:cNvPr id="6" name="Rectangle 5"/>
            <p:cNvSpPr/>
            <p:nvPr/>
          </p:nvSpPr>
          <p:spPr>
            <a:xfrm>
              <a:off x="4522410" y="2993232"/>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464919" y="2946856"/>
              <a:ext cx="240772" cy="215444"/>
            </a:xfrm>
            <a:prstGeom prst="rect">
              <a:avLst/>
            </a:prstGeom>
            <a:noFill/>
          </p:spPr>
          <p:txBody>
            <a:bodyPr wrap="none" rtlCol="0">
              <a:spAutoFit/>
            </a:bodyPr>
            <a:lstStyle/>
            <a:p>
              <a:r>
                <a:rPr lang="en-US" sz="800" b="1" dirty="0">
                  <a:sym typeface="Symbol"/>
                </a:rPr>
                <a:t></a:t>
              </a:r>
              <a:endParaRPr lang="en-US" sz="800" b="1" dirty="0"/>
            </a:p>
          </p:txBody>
        </p:sp>
      </p:grpSp>
      <p:grpSp>
        <p:nvGrpSpPr>
          <p:cNvPr id="8" name="Group 7"/>
          <p:cNvGrpSpPr/>
          <p:nvPr/>
        </p:nvGrpSpPr>
        <p:grpSpPr>
          <a:xfrm>
            <a:off x="5800877" y="3471706"/>
            <a:ext cx="240772" cy="215444"/>
            <a:chOff x="4464919" y="2946856"/>
            <a:chExt cx="240772" cy="215444"/>
          </a:xfrm>
        </p:grpSpPr>
        <p:sp>
          <p:nvSpPr>
            <p:cNvPr id="9" name="Rectangle 8"/>
            <p:cNvSpPr/>
            <p:nvPr/>
          </p:nvSpPr>
          <p:spPr>
            <a:xfrm>
              <a:off x="4522410" y="2993232"/>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464919" y="2946856"/>
              <a:ext cx="240772" cy="215444"/>
            </a:xfrm>
            <a:prstGeom prst="rect">
              <a:avLst/>
            </a:prstGeom>
            <a:noFill/>
          </p:spPr>
          <p:txBody>
            <a:bodyPr wrap="none" rtlCol="0">
              <a:spAutoFit/>
            </a:bodyPr>
            <a:lstStyle/>
            <a:p>
              <a:r>
                <a:rPr lang="en-US" sz="800" b="1" dirty="0">
                  <a:sym typeface="Symbol"/>
                </a:rPr>
                <a:t></a:t>
              </a:r>
              <a:endParaRPr lang="en-US" sz="800" b="1" dirty="0"/>
            </a:p>
          </p:txBody>
        </p:sp>
      </p:grpSp>
      <p:grpSp>
        <p:nvGrpSpPr>
          <p:cNvPr id="11" name="Group 10"/>
          <p:cNvGrpSpPr/>
          <p:nvPr/>
        </p:nvGrpSpPr>
        <p:grpSpPr>
          <a:xfrm>
            <a:off x="5800877" y="4002234"/>
            <a:ext cx="240772" cy="215444"/>
            <a:chOff x="4464919" y="2946856"/>
            <a:chExt cx="240772" cy="215444"/>
          </a:xfrm>
        </p:grpSpPr>
        <p:sp>
          <p:nvSpPr>
            <p:cNvPr id="12" name="Rectangle 11"/>
            <p:cNvSpPr/>
            <p:nvPr/>
          </p:nvSpPr>
          <p:spPr>
            <a:xfrm>
              <a:off x="4522410" y="2993232"/>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464919" y="2946856"/>
              <a:ext cx="240772" cy="215444"/>
            </a:xfrm>
            <a:prstGeom prst="rect">
              <a:avLst/>
            </a:prstGeom>
            <a:noFill/>
          </p:spPr>
          <p:txBody>
            <a:bodyPr wrap="none" rtlCol="0">
              <a:spAutoFit/>
            </a:bodyPr>
            <a:lstStyle/>
            <a:p>
              <a:r>
                <a:rPr lang="en-US" sz="800" b="1" dirty="0">
                  <a:sym typeface="Symbol"/>
                </a:rPr>
                <a:t></a:t>
              </a:r>
              <a:endParaRPr lang="en-US" sz="800" b="1" dirty="0"/>
            </a:p>
          </p:txBody>
        </p:sp>
      </p:grpSp>
      <p:grpSp>
        <p:nvGrpSpPr>
          <p:cNvPr id="14" name="Group 13"/>
          <p:cNvGrpSpPr/>
          <p:nvPr/>
        </p:nvGrpSpPr>
        <p:grpSpPr>
          <a:xfrm>
            <a:off x="5800877" y="4519148"/>
            <a:ext cx="240772" cy="215444"/>
            <a:chOff x="4464919" y="2946856"/>
            <a:chExt cx="240772" cy="215444"/>
          </a:xfrm>
        </p:grpSpPr>
        <p:sp>
          <p:nvSpPr>
            <p:cNvPr id="15" name="Rectangle 14"/>
            <p:cNvSpPr/>
            <p:nvPr/>
          </p:nvSpPr>
          <p:spPr>
            <a:xfrm>
              <a:off x="4522410" y="2993232"/>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464919" y="2946856"/>
              <a:ext cx="240772" cy="215444"/>
            </a:xfrm>
            <a:prstGeom prst="rect">
              <a:avLst/>
            </a:prstGeom>
            <a:noFill/>
          </p:spPr>
          <p:txBody>
            <a:bodyPr wrap="none" rtlCol="0">
              <a:spAutoFit/>
            </a:bodyPr>
            <a:lstStyle/>
            <a:p>
              <a:r>
                <a:rPr lang="en-US" sz="800" b="1" dirty="0">
                  <a:sym typeface="Symbol"/>
                </a:rPr>
                <a:t></a:t>
              </a:r>
              <a:endParaRPr lang="en-US" sz="800" b="1" dirty="0"/>
            </a:p>
          </p:txBody>
        </p:sp>
      </p:grpSp>
      <p:sp>
        <p:nvSpPr>
          <p:cNvPr id="17" name="Rectangle 16"/>
          <p:cNvSpPr/>
          <p:nvPr/>
        </p:nvSpPr>
        <p:spPr>
          <a:xfrm>
            <a:off x="5858368" y="5077903"/>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6348" y="3782601"/>
            <a:ext cx="357446" cy="140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42787" y="3784419"/>
            <a:ext cx="597464" cy="138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444" y="3788159"/>
            <a:ext cx="128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07999" y="3799167"/>
            <a:ext cx="219942" cy="13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5147059"/>
            <a:ext cx="1524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6"/>
          <a:stretch>
            <a:fillRect/>
          </a:stretch>
        </p:blipFill>
        <p:spPr>
          <a:xfrm>
            <a:off x="1581634" y="2151815"/>
            <a:ext cx="9028733" cy="3896835"/>
          </a:xfrm>
          <a:prstGeom prst="rect">
            <a:avLst/>
          </a:prstGeom>
          <a:ln w="19050">
            <a:solidFill>
              <a:srgbClr val="00B0F0"/>
            </a:solidFill>
          </a:ln>
        </p:spPr>
      </p:pic>
    </p:spTree>
    <p:extLst>
      <p:ext uri="{BB962C8B-B14F-4D97-AF65-F5344CB8AC3E}">
        <p14:creationId xmlns:p14="http://schemas.microsoft.com/office/powerpoint/2010/main" val="320532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76D5397-1D65-4FA5-B65B-F271D2EFE34F}" type="slidenum">
              <a:rPr lang="en-US" smtClean="0"/>
              <a:pPr/>
              <a:t>4</a:t>
            </a:fld>
            <a:endParaRPr lang="en-US"/>
          </a:p>
        </p:txBody>
      </p:sp>
      <p:pic>
        <p:nvPicPr>
          <p:cNvPr id="2" name="Picture 1"/>
          <p:cNvPicPr>
            <a:picLocks noChangeAspect="1"/>
          </p:cNvPicPr>
          <p:nvPr/>
        </p:nvPicPr>
        <p:blipFill>
          <a:blip r:embed="rId3"/>
          <a:stretch>
            <a:fillRect/>
          </a:stretch>
        </p:blipFill>
        <p:spPr>
          <a:xfrm>
            <a:off x="2416630" y="763189"/>
            <a:ext cx="7262990" cy="4878331"/>
          </a:xfrm>
          <a:prstGeom prst="rect">
            <a:avLst/>
          </a:prstGeom>
        </p:spPr>
      </p:pic>
    </p:spTree>
    <p:extLst>
      <p:ext uri="{BB962C8B-B14F-4D97-AF65-F5344CB8AC3E}">
        <p14:creationId xmlns:p14="http://schemas.microsoft.com/office/powerpoint/2010/main" val="2566657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9186" y="445572"/>
            <a:ext cx="8991600" cy="1143000"/>
          </a:xfrm>
        </p:spPr>
        <p:txBody>
          <a:bodyPr>
            <a:normAutofit fontScale="90000"/>
          </a:bodyPr>
          <a:lstStyle/>
          <a:p>
            <a:pPr lvl="1" algn="l" rtl="0">
              <a:spcBef>
                <a:spcPct val="0"/>
              </a:spcBef>
            </a:pPr>
            <a:r>
              <a:rPr lang="en-US" sz="3600" dirty="0"/>
              <a:t>Get full name, including any punctuation, title(s) and suffix, but not non-name components associated with the name such as possessives.</a:t>
            </a:r>
          </a:p>
        </p:txBody>
      </p:sp>
      <p:sp>
        <p:nvSpPr>
          <p:cNvPr id="3" name="Slide Number Placeholder 2"/>
          <p:cNvSpPr>
            <a:spLocks noGrp="1"/>
          </p:cNvSpPr>
          <p:nvPr>
            <p:ph type="sldNum" sz="quarter" idx="12"/>
          </p:nvPr>
        </p:nvSpPr>
        <p:spPr/>
        <p:txBody>
          <a:bodyPr/>
          <a:lstStyle/>
          <a:p>
            <a:fld id="{276D5397-1D65-4FA5-B65B-F271D2EFE34F}" type="slidenum">
              <a:rPr lang="en-US" smtClean="0"/>
              <a:pPr/>
              <a:t>5</a:t>
            </a:fld>
            <a:endParaRPr lang="en-US"/>
          </a:p>
        </p:txBody>
      </p:sp>
      <p:pic>
        <p:nvPicPr>
          <p:cNvPr id="6" name="Picture 3"/>
          <p:cNvPicPr>
            <a:picLocks noChangeAspect="1" noChangeArrowheads="1"/>
          </p:cNvPicPr>
          <p:nvPr/>
        </p:nvPicPr>
        <p:blipFill>
          <a:blip r:embed="rId2" cstate="print"/>
          <a:srcRect/>
          <a:stretch>
            <a:fillRect/>
          </a:stretch>
        </p:blipFill>
        <p:spPr bwMode="auto">
          <a:xfrm>
            <a:off x="2362200" y="3487801"/>
            <a:ext cx="4509568" cy="262853"/>
          </a:xfrm>
          <a:prstGeom prst="rect">
            <a:avLst/>
          </a:prstGeom>
          <a:noFill/>
          <a:ln w="9525">
            <a:noFill/>
            <a:miter lim="800000"/>
            <a:headEnd/>
            <a:tailEnd/>
          </a:ln>
        </p:spPr>
      </p:pic>
      <p:sp>
        <p:nvSpPr>
          <p:cNvPr id="10" name="TextBox 9"/>
          <p:cNvSpPr txBox="1"/>
          <p:nvPr/>
        </p:nvSpPr>
        <p:spPr>
          <a:xfrm>
            <a:off x="3276599" y="4000876"/>
            <a:ext cx="6943504" cy="369332"/>
          </a:xfrm>
          <a:prstGeom prst="rect">
            <a:avLst/>
          </a:prstGeom>
          <a:noFill/>
        </p:spPr>
        <p:txBody>
          <a:bodyPr wrap="none" rtlCol="0">
            <a:spAutoFit/>
          </a:bodyPr>
          <a:lstStyle/>
          <a:p>
            <a:r>
              <a:rPr lang="en-US" dirty="0">
                <a:solidFill>
                  <a:srgbClr val="FF0000"/>
                </a:solidFill>
              </a:rPr>
              <a:t>Isaac Steel, Sr.          (include the comma after “Steele” but not after “Sr.”)</a:t>
            </a:r>
          </a:p>
        </p:txBody>
      </p:sp>
      <p:sp>
        <p:nvSpPr>
          <p:cNvPr id="11" name="TextBox 10"/>
          <p:cNvSpPr txBox="1"/>
          <p:nvPr/>
        </p:nvSpPr>
        <p:spPr>
          <a:xfrm>
            <a:off x="3300413" y="5229199"/>
            <a:ext cx="4513287" cy="369332"/>
          </a:xfrm>
          <a:prstGeom prst="rect">
            <a:avLst/>
          </a:prstGeom>
          <a:noFill/>
        </p:spPr>
        <p:txBody>
          <a:bodyPr wrap="none" rtlCol="0">
            <a:spAutoFit/>
          </a:bodyPr>
          <a:lstStyle/>
          <a:p>
            <a:r>
              <a:rPr lang="en-US" dirty="0">
                <a:solidFill>
                  <a:srgbClr val="FF0000"/>
                </a:solidFill>
              </a:rPr>
              <a:t>Chief Justice Waite          (omit apostrophe “s”)</a:t>
            </a:r>
          </a:p>
        </p:txBody>
      </p:sp>
      <p:pic>
        <p:nvPicPr>
          <p:cNvPr id="5" name="Picture 4"/>
          <p:cNvPicPr>
            <a:picLocks noChangeAspect="1"/>
          </p:cNvPicPr>
          <p:nvPr/>
        </p:nvPicPr>
        <p:blipFill>
          <a:blip r:embed="rId3"/>
          <a:stretch>
            <a:fillRect/>
          </a:stretch>
        </p:blipFill>
        <p:spPr>
          <a:xfrm>
            <a:off x="2362201" y="4780220"/>
            <a:ext cx="1876425" cy="276225"/>
          </a:xfrm>
          <a:prstGeom prst="rect">
            <a:avLst/>
          </a:prstGeom>
        </p:spPr>
      </p:pic>
      <p:pic>
        <p:nvPicPr>
          <p:cNvPr id="8" name="Picture 7"/>
          <p:cNvPicPr>
            <a:picLocks noChangeAspect="1"/>
          </p:cNvPicPr>
          <p:nvPr/>
        </p:nvPicPr>
        <p:blipFill>
          <a:blip r:embed="rId4"/>
          <a:stretch>
            <a:fillRect/>
          </a:stretch>
        </p:blipFill>
        <p:spPr>
          <a:xfrm>
            <a:off x="2362200" y="2246449"/>
            <a:ext cx="1416116" cy="278932"/>
          </a:xfrm>
          <a:prstGeom prst="rect">
            <a:avLst/>
          </a:prstGeom>
        </p:spPr>
      </p:pic>
      <p:sp>
        <p:nvSpPr>
          <p:cNvPr id="9" name="TextBox 8"/>
          <p:cNvSpPr txBox="1"/>
          <p:nvPr/>
        </p:nvSpPr>
        <p:spPr>
          <a:xfrm>
            <a:off x="3276599" y="2770210"/>
            <a:ext cx="3815212" cy="369332"/>
          </a:xfrm>
          <a:prstGeom prst="rect">
            <a:avLst/>
          </a:prstGeom>
          <a:noFill/>
        </p:spPr>
        <p:txBody>
          <a:bodyPr wrap="none" rtlCol="0">
            <a:spAutoFit/>
          </a:bodyPr>
          <a:lstStyle/>
          <a:p>
            <a:r>
              <a:rPr lang="en-US" dirty="0">
                <a:solidFill>
                  <a:srgbClr val="FF0000"/>
                </a:solidFill>
              </a:rPr>
              <a:t>Mrs. Lathrop          (include title “Mrs.”)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185" y="367099"/>
            <a:ext cx="9535884" cy="1325563"/>
          </a:xfrm>
        </p:spPr>
        <p:txBody>
          <a:bodyPr>
            <a:normAutofit/>
          </a:bodyPr>
          <a:lstStyle/>
          <a:p>
            <a:r>
              <a:rPr lang="en-US" sz="3600" b="1" dirty="0"/>
              <a:t>For combined </a:t>
            </a:r>
            <a:r>
              <a:rPr lang="en-US" sz="3600" b="1" dirty="0" smtClean="0"/>
              <a:t>names, get </a:t>
            </a:r>
            <a:r>
              <a:rPr lang="en-US" sz="3600" b="1" dirty="0"/>
              <a:t>complete names of both.</a:t>
            </a:r>
            <a:endParaRPr lang="en-US" b="1" dirty="0"/>
          </a:p>
        </p:txBody>
      </p:sp>
      <p:sp>
        <p:nvSpPr>
          <p:cNvPr id="3" name="Slide Number Placeholder 2"/>
          <p:cNvSpPr>
            <a:spLocks noGrp="1"/>
          </p:cNvSpPr>
          <p:nvPr>
            <p:ph type="sldNum" sz="quarter" idx="12"/>
          </p:nvPr>
        </p:nvSpPr>
        <p:spPr/>
        <p:txBody>
          <a:bodyPr/>
          <a:lstStyle/>
          <a:p>
            <a:fld id="{276D5397-1D65-4FA5-B65B-F271D2EFE34F}" type="slidenum">
              <a:rPr lang="en-US" smtClean="0"/>
              <a:pPr/>
              <a:t>6</a:t>
            </a:fld>
            <a:endParaRPr lang="en-US"/>
          </a:p>
        </p:txBody>
      </p:sp>
      <p:pic>
        <p:nvPicPr>
          <p:cNvPr id="4" name="Picture 3"/>
          <p:cNvPicPr>
            <a:picLocks noChangeAspect="1"/>
          </p:cNvPicPr>
          <p:nvPr/>
        </p:nvPicPr>
        <p:blipFill>
          <a:blip r:embed="rId2"/>
          <a:stretch>
            <a:fillRect/>
          </a:stretch>
        </p:blipFill>
        <p:spPr>
          <a:xfrm>
            <a:off x="2638230" y="1981200"/>
            <a:ext cx="3605213" cy="483458"/>
          </a:xfrm>
          <a:prstGeom prst="rect">
            <a:avLst/>
          </a:prstGeom>
        </p:spPr>
      </p:pic>
      <p:pic>
        <p:nvPicPr>
          <p:cNvPr id="6" name="Picture 5"/>
          <p:cNvPicPr>
            <a:picLocks noChangeAspect="1"/>
          </p:cNvPicPr>
          <p:nvPr/>
        </p:nvPicPr>
        <p:blipFill>
          <a:blip r:embed="rId3"/>
          <a:stretch>
            <a:fillRect/>
          </a:stretch>
        </p:blipFill>
        <p:spPr>
          <a:xfrm>
            <a:off x="2638230" y="3495254"/>
            <a:ext cx="4028519" cy="358992"/>
          </a:xfrm>
          <a:prstGeom prst="rect">
            <a:avLst/>
          </a:prstGeom>
        </p:spPr>
      </p:pic>
      <p:sp>
        <p:nvSpPr>
          <p:cNvPr id="7" name="TextBox 6"/>
          <p:cNvSpPr txBox="1"/>
          <p:nvPr/>
        </p:nvSpPr>
        <p:spPr>
          <a:xfrm>
            <a:off x="3476430" y="2667001"/>
            <a:ext cx="2332883" cy="646331"/>
          </a:xfrm>
          <a:prstGeom prst="rect">
            <a:avLst/>
          </a:prstGeom>
          <a:noFill/>
        </p:spPr>
        <p:txBody>
          <a:bodyPr wrap="none" rtlCol="0">
            <a:spAutoFit/>
          </a:bodyPr>
          <a:lstStyle/>
          <a:p>
            <a:r>
              <a:rPr lang="en-US" dirty="0">
                <a:solidFill>
                  <a:srgbClr val="FF0000"/>
                </a:solidFill>
              </a:rPr>
              <a:t>George </a:t>
            </a:r>
            <a:r>
              <a:rPr lang="en-US" dirty="0" err="1">
                <a:solidFill>
                  <a:srgbClr val="FF0000"/>
                </a:solidFill>
              </a:rPr>
              <a:t>McKown</a:t>
            </a:r>
            <a:endParaRPr lang="en-US" dirty="0">
              <a:solidFill>
                <a:srgbClr val="FF0000"/>
              </a:solidFill>
            </a:endParaRPr>
          </a:p>
          <a:p>
            <a:r>
              <a:rPr lang="en-US" dirty="0">
                <a:solidFill>
                  <a:srgbClr val="FF0000"/>
                </a:solidFill>
              </a:rPr>
              <a:t>Myrtle Parker </a:t>
            </a:r>
            <a:r>
              <a:rPr lang="en-US" dirty="0" err="1">
                <a:solidFill>
                  <a:srgbClr val="FF0000"/>
                </a:solidFill>
              </a:rPr>
              <a:t>McKown</a:t>
            </a:r>
            <a:endParaRPr lang="en-US" dirty="0">
              <a:solidFill>
                <a:srgbClr val="FF0000"/>
              </a:solidFill>
            </a:endParaRPr>
          </a:p>
        </p:txBody>
      </p:sp>
      <p:sp>
        <p:nvSpPr>
          <p:cNvPr id="8" name="TextBox 7"/>
          <p:cNvSpPr txBox="1"/>
          <p:nvPr/>
        </p:nvSpPr>
        <p:spPr>
          <a:xfrm>
            <a:off x="3476430" y="4027925"/>
            <a:ext cx="2235099" cy="646331"/>
          </a:xfrm>
          <a:prstGeom prst="rect">
            <a:avLst/>
          </a:prstGeom>
          <a:noFill/>
        </p:spPr>
        <p:txBody>
          <a:bodyPr wrap="none" rtlCol="0">
            <a:spAutoFit/>
          </a:bodyPr>
          <a:lstStyle/>
          <a:p>
            <a:r>
              <a:rPr lang="en-US" dirty="0">
                <a:solidFill>
                  <a:srgbClr val="FF0000"/>
                </a:solidFill>
              </a:rPr>
              <a:t>Mr. </a:t>
            </a:r>
            <a:r>
              <a:rPr lang="en-US" dirty="0" err="1">
                <a:solidFill>
                  <a:srgbClr val="FF0000"/>
                </a:solidFill>
              </a:rPr>
              <a:t>Ovidio</a:t>
            </a:r>
            <a:r>
              <a:rPr lang="en-US" dirty="0">
                <a:solidFill>
                  <a:srgbClr val="FF0000"/>
                </a:solidFill>
              </a:rPr>
              <a:t> D. Ferrara</a:t>
            </a:r>
          </a:p>
          <a:p>
            <a:r>
              <a:rPr lang="en-US" dirty="0">
                <a:solidFill>
                  <a:srgbClr val="FF0000"/>
                </a:solidFill>
              </a:rPr>
              <a:t>Mrs. </a:t>
            </a:r>
            <a:r>
              <a:rPr lang="en-US" dirty="0" err="1">
                <a:solidFill>
                  <a:srgbClr val="FF0000"/>
                </a:solidFill>
              </a:rPr>
              <a:t>Ovidio</a:t>
            </a:r>
            <a:r>
              <a:rPr lang="en-US" dirty="0">
                <a:solidFill>
                  <a:srgbClr val="FF0000"/>
                </a:solidFill>
              </a:rPr>
              <a:t> D. Ferrara</a:t>
            </a:r>
          </a:p>
        </p:txBody>
      </p:sp>
      <p:sp>
        <p:nvSpPr>
          <p:cNvPr id="9" name="TextBox 8"/>
          <p:cNvSpPr txBox="1"/>
          <p:nvPr/>
        </p:nvSpPr>
        <p:spPr>
          <a:xfrm>
            <a:off x="3476430" y="5449466"/>
            <a:ext cx="1924309" cy="646331"/>
          </a:xfrm>
          <a:prstGeom prst="rect">
            <a:avLst/>
          </a:prstGeom>
          <a:noFill/>
        </p:spPr>
        <p:txBody>
          <a:bodyPr wrap="none" rtlCol="0">
            <a:spAutoFit/>
          </a:bodyPr>
          <a:lstStyle/>
          <a:p>
            <a:r>
              <a:rPr lang="en-US" dirty="0">
                <a:solidFill>
                  <a:srgbClr val="FF0000"/>
                </a:solidFill>
              </a:rPr>
              <a:t>Rex Call</a:t>
            </a:r>
          </a:p>
          <a:p>
            <a:r>
              <a:rPr lang="en-US" dirty="0" err="1">
                <a:solidFill>
                  <a:srgbClr val="FF0000"/>
                </a:solidFill>
              </a:rPr>
              <a:t>Arta</a:t>
            </a:r>
            <a:r>
              <a:rPr lang="en-US" dirty="0">
                <a:solidFill>
                  <a:srgbClr val="FF0000"/>
                </a:solidFill>
              </a:rPr>
              <a:t> (</a:t>
            </a:r>
            <a:r>
              <a:rPr lang="en-US" dirty="0" err="1">
                <a:solidFill>
                  <a:srgbClr val="FF0000"/>
                </a:solidFill>
              </a:rPr>
              <a:t>Shippee</a:t>
            </a:r>
            <a:r>
              <a:rPr lang="en-US" dirty="0">
                <a:solidFill>
                  <a:srgbClr val="FF0000"/>
                </a:solidFill>
              </a:rPr>
              <a:t>) Call</a:t>
            </a:r>
          </a:p>
        </p:txBody>
      </p:sp>
      <p:pic>
        <p:nvPicPr>
          <p:cNvPr id="11" name="Picture 10"/>
          <p:cNvPicPr>
            <a:picLocks noChangeAspect="1"/>
          </p:cNvPicPr>
          <p:nvPr/>
        </p:nvPicPr>
        <p:blipFill>
          <a:blip r:embed="rId4"/>
          <a:stretch>
            <a:fillRect/>
          </a:stretch>
        </p:blipFill>
        <p:spPr>
          <a:xfrm>
            <a:off x="2638229" y="4927524"/>
            <a:ext cx="6515296" cy="268672"/>
          </a:xfrm>
          <a:prstGeom prst="rect">
            <a:avLst/>
          </a:prstGeom>
        </p:spPr>
      </p:pic>
      <p:sp>
        <p:nvSpPr>
          <p:cNvPr id="12" name="TextBox 11"/>
          <p:cNvSpPr txBox="1"/>
          <p:nvPr/>
        </p:nvSpPr>
        <p:spPr>
          <a:xfrm>
            <a:off x="5886352" y="5726464"/>
            <a:ext cx="4166846" cy="369332"/>
          </a:xfrm>
          <a:prstGeom prst="rect">
            <a:avLst/>
          </a:prstGeom>
          <a:noFill/>
        </p:spPr>
        <p:txBody>
          <a:bodyPr wrap="none" rtlCol="0">
            <a:spAutoFit/>
          </a:bodyPr>
          <a:lstStyle/>
          <a:p>
            <a:r>
              <a:rPr lang="en-US" dirty="0">
                <a:solidFill>
                  <a:srgbClr val="FF0000"/>
                </a:solidFill>
              </a:rPr>
              <a:t>Note: Retain the parentheses in the name.</a:t>
            </a:r>
          </a:p>
        </p:txBody>
      </p:sp>
      <p:sp>
        <p:nvSpPr>
          <p:cNvPr id="5" name="Rectangle 4"/>
          <p:cNvSpPr/>
          <p:nvPr/>
        </p:nvSpPr>
        <p:spPr>
          <a:xfrm>
            <a:off x="5711528" y="2222930"/>
            <a:ext cx="531914" cy="2417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7369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980" y="387576"/>
            <a:ext cx="11062606" cy="1143000"/>
          </a:xfrm>
        </p:spPr>
        <p:txBody>
          <a:bodyPr>
            <a:normAutofit fontScale="90000"/>
          </a:bodyPr>
          <a:lstStyle/>
          <a:p>
            <a:r>
              <a:rPr lang="en-US" sz="3600" b="1" dirty="0"/>
              <a:t>Get full date and place names</a:t>
            </a:r>
            <a:r>
              <a:rPr lang="en-US" sz="3600" b="1" dirty="0" smtClean="0"/>
              <a:t>, </a:t>
            </a:r>
            <a:r>
              <a:rPr lang="en-US" sz="3600" b="1" dirty="0" smtClean="0"/>
              <a:t>including modifiers and </a:t>
            </a:r>
            <a:r>
              <a:rPr lang="en-US" sz="3600" b="1" dirty="0"/>
              <a:t>punctuation.</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276D5397-1D65-4FA5-B65B-F271D2EFE34F}" type="slidenum">
              <a:rPr lang="en-US" smtClean="0"/>
              <a:pPr/>
              <a:t>7</a:t>
            </a:fld>
            <a:endParaRPr lang="en-US"/>
          </a:p>
        </p:txBody>
      </p:sp>
      <p:sp>
        <p:nvSpPr>
          <p:cNvPr id="5" name="TextBox 4"/>
          <p:cNvSpPr txBox="1"/>
          <p:nvPr/>
        </p:nvSpPr>
        <p:spPr>
          <a:xfrm>
            <a:off x="3209263" y="1331246"/>
            <a:ext cx="2421881" cy="369332"/>
          </a:xfrm>
          <a:prstGeom prst="rect">
            <a:avLst/>
          </a:prstGeom>
          <a:noFill/>
        </p:spPr>
        <p:txBody>
          <a:bodyPr wrap="none" rtlCol="0">
            <a:spAutoFit/>
          </a:bodyPr>
          <a:lstStyle/>
          <a:p>
            <a:r>
              <a:rPr lang="en-US" dirty="0">
                <a:solidFill>
                  <a:srgbClr val="FF0000"/>
                </a:solidFill>
              </a:rPr>
              <a:t>date modifiers (include)</a:t>
            </a:r>
          </a:p>
        </p:txBody>
      </p:sp>
      <p:sp>
        <p:nvSpPr>
          <p:cNvPr id="9" name="TextBox 8"/>
          <p:cNvSpPr txBox="1"/>
          <p:nvPr/>
        </p:nvSpPr>
        <p:spPr>
          <a:xfrm>
            <a:off x="6257263" y="1255047"/>
            <a:ext cx="4038600" cy="646331"/>
          </a:xfrm>
          <a:prstGeom prst="rect">
            <a:avLst/>
          </a:prstGeom>
          <a:noFill/>
        </p:spPr>
        <p:txBody>
          <a:bodyPr wrap="square" rtlCol="0">
            <a:spAutoFit/>
          </a:bodyPr>
          <a:lstStyle/>
          <a:p>
            <a:r>
              <a:rPr lang="en-US" dirty="0">
                <a:solidFill>
                  <a:srgbClr val="FF0000"/>
                </a:solidFill>
              </a:rPr>
              <a:t>not date modifiers, not date explanations</a:t>
            </a:r>
          </a:p>
          <a:p>
            <a:r>
              <a:rPr lang="en-US" dirty="0">
                <a:solidFill>
                  <a:srgbClr val="FF0000"/>
                </a:solidFill>
              </a:rPr>
              <a:t>                                         </a:t>
            </a:r>
            <a:r>
              <a:rPr lang="en-US" dirty="0" smtClean="0">
                <a:solidFill>
                  <a:srgbClr val="FF0000"/>
                </a:solidFill>
              </a:rPr>
              <a:t>(exclude)</a:t>
            </a:r>
            <a:endParaRPr lang="en-US" dirty="0">
              <a:solidFill>
                <a:srgbClr val="FF0000"/>
              </a:solidFill>
            </a:endParaRPr>
          </a:p>
        </p:txBody>
      </p:sp>
      <p:pic>
        <p:nvPicPr>
          <p:cNvPr id="4099" name="Picture 3" descr="C:\Documents and Settings\David W. Embley\My Documents\FROntIER\DateRulesIllustrations.TIF"/>
          <p:cNvPicPr>
            <a:picLocks noChangeAspect="1" noChangeArrowheads="1"/>
          </p:cNvPicPr>
          <p:nvPr/>
        </p:nvPicPr>
        <p:blipFill>
          <a:blip r:embed="rId3" cstate="print"/>
          <a:srcRect/>
          <a:stretch>
            <a:fillRect/>
          </a:stretch>
        </p:blipFill>
        <p:spPr bwMode="auto">
          <a:xfrm>
            <a:off x="2447262" y="1940847"/>
            <a:ext cx="6983812" cy="1628775"/>
          </a:xfrm>
          <a:prstGeom prst="rect">
            <a:avLst/>
          </a:prstGeom>
          <a:noFill/>
        </p:spPr>
      </p:pic>
      <p:cxnSp>
        <p:nvCxnSpPr>
          <p:cNvPr id="7" name="Straight Arrow Connector 6"/>
          <p:cNvCxnSpPr/>
          <p:nvPr/>
        </p:nvCxnSpPr>
        <p:spPr>
          <a:xfrm>
            <a:off x="4504662" y="1636046"/>
            <a:ext cx="533400" cy="17526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7400262" y="1559846"/>
            <a:ext cx="838200" cy="4572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8238462" y="1559846"/>
            <a:ext cx="152400" cy="8382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8162262" y="1559846"/>
            <a:ext cx="76200" cy="17526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504662" y="1636046"/>
            <a:ext cx="1905000" cy="3810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4100" name="Picture 4"/>
          <p:cNvPicPr>
            <a:picLocks noChangeAspect="1" noChangeArrowheads="1"/>
          </p:cNvPicPr>
          <p:nvPr/>
        </p:nvPicPr>
        <p:blipFill>
          <a:blip r:embed="rId4" cstate="print"/>
          <a:srcRect/>
          <a:stretch>
            <a:fillRect/>
          </a:stretch>
        </p:blipFill>
        <p:spPr bwMode="auto">
          <a:xfrm>
            <a:off x="2120341" y="4509949"/>
            <a:ext cx="5838825" cy="1428750"/>
          </a:xfrm>
          <a:prstGeom prst="rect">
            <a:avLst/>
          </a:prstGeom>
          <a:noFill/>
          <a:ln w="9525">
            <a:noFill/>
            <a:miter lim="800000"/>
            <a:headEnd/>
            <a:tailEnd/>
          </a:ln>
        </p:spPr>
      </p:pic>
      <p:sp>
        <p:nvSpPr>
          <p:cNvPr id="33" name="TextBox 32"/>
          <p:cNvSpPr txBox="1"/>
          <p:nvPr/>
        </p:nvSpPr>
        <p:spPr>
          <a:xfrm>
            <a:off x="6768541" y="3900349"/>
            <a:ext cx="2677849" cy="369332"/>
          </a:xfrm>
          <a:prstGeom prst="rect">
            <a:avLst/>
          </a:prstGeom>
          <a:noFill/>
        </p:spPr>
        <p:txBody>
          <a:bodyPr wrap="none" rtlCol="0">
            <a:spAutoFit/>
          </a:bodyPr>
          <a:lstStyle/>
          <a:p>
            <a:r>
              <a:rPr lang="en-US" dirty="0">
                <a:solidFill>
                  <a:srgbClr val="FF0000"/>
                </a:solidFill>
              </a:rPr>
              <a:t>days of the week </a:t>
            </a:r>
            <a:r>
              <a:rPr lang="en-US" dirty="0" smtClean="0">
                <a:solidFill>
                  <a:srgbClr val="FF0000"/>
                </a:solidFill>
              </a:rPr>
              <a:t>(exclude)</a:t>
            </a:r>
            <a:endParaRPr lang="en-US" dirty="0">
              <a:solidFill>
                <a:srgbClr val="FF0000"/>
              </a:solidFill>
            </a:endParaRPr>
          </a:p>
        </p:txBody>
      </p:sp>
      <p:cxnSp>
        <p:nvCxnSpPr>
          <p:cNvPr id="35" name="Straight Arrow Connector 34"/>
          <p:cNvCxnSpPr/>
          <p:nvPr/>
        </p:nvCxnSpPr>
        <p:spPr>
          <a:xfrm flipH="1">
            <a:off x="6257264" y="4205149"/>
            <a:ext cx="1501877" cy="1160206"/>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997140" y="4205149"/>
            <a:ext cx="762000" cy="13716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7987740" y="4890950"/>
            <a:ext cx="2489464" cy="646331"/>
          </a:xfrm>
          <a:prstGeom prst="rect">
            <a:avLst/>
          </a:prstGeom>
          <a:noFill/>
        </p:spPr>
        <p:txBody>
          <a:bodyPr wrap="none" rtlCol="0">
            <a:spAutoFit/>
          </a:bodyPr>
          <a:lstStyle/>
          <a:p>
            <a:r>
              <a:rPr lang="en-US" dirty="0">
                <a:solidFill>
                  <a:srgbClr val="FF0000"/>
                </a:solidFill>
              </a:rPr>
              <a:t>punctuation part of date</a:t>
            </a:r>
          </a:p>
          <a:p>
            <a:r>
              <a:rPr lang="en-US" dirty="0">
                <a:solidFill>
                  <a:srgbClr val="FF0000"/>
                </a:solidFill>
              </a:rPr>
              <a:t>(include)</a:t>
            </a:r>
          </a:p>
        </p:txBody>
      </p:sp>
      <p:cxnSp>
        <p:nvCxnSpPr>
          <p:cNvPr id="43" name="Straight Arrow Connector 42"/>
          <p:cNvCxnSpPr/>
          <p:nvPr/>
        </p:nvCxnSpPr>
        <p:spPr>
          <a:xfrm flipH="1">
            <a:off x="7488754" y="5195750"/>
            <a:ext cx="527329" cy="25809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1" idx="1"/>
          </p:cNvCxnSpPr>
          <p:nvPr/>
        </p:nvCxnSpPr>
        <p:spPr>
          <a:xfrm flipH="1">
            <a:off x="7687856" y="5214116"/>
            <a:ext cx="299884" cy="239731"/>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891740" y="6110149"/>
            <a:ext cx="3772828" cy="369332"/>
          </a:xfrm>
          <a:prstGeom prst="rect">
            <a:avLst/>
          </a:prstGeom>
          <a:noFill/>
        </p:spPr>
        <p:txBody>
          <a:bodyPr wrap="none" rtlCol="0">
            <a:spAutoFit/>
          </a:bodyPr>
          <a:lstStyle/>
          <a:p>
            <a:r>
              <a:rPr lang="en-US" dirty="0">
                <a:solidFill>
                  <a:srgbClr val="FF0000"/>
                </a:solidFill>
              </a:rPr>
              <a:t>punctuation not part of date (exclude)</a:t>
            </a:r>
          </a:p>
        </p:txBody>
      </p:sp>
      <p:cxnSp>
        <p:nvCxnSpPr>
          <p:cNvPr id="50" name="Straight Arrow Connector 49"/>
          <p:cNvCxnSpPr/>
          <p:nvPr/>
        </p:nvCxnSpPr>
        <p:spPr>
          <a:xfrm flipV="1">
            <a:off x="2425140" y="5704569"/>
            <a:ext cx="218768" cy="481781"/>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2425140" y="5896297"/>
            <a:ext cx="388374" cy="290052"/>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795506" y="3604704"/>
            <a:ext cx="3443058" cy="369332"/>
          </a:xfrm>
          <a:prstGeom prst="rect">
            <a:avLst/>
          </a:prstGeom>
          <a:noFill/>
        </p:spPr>
        <p:txBody>
          <a:bodyPr wrap="none" rtlCol="0">
            <a:spAutoFit/>
          </a:bodyPr>
          <a:lstStyle/>
          <a:p>
            <a:r>
              <a:rPr lang="en-US" dirty="0">
                <a:solidFill>
                  <a:srgbClr val="FF0000"/>
                </a:solidFill>
              </a:rPr>
              <a:t>punctuation part of place (include)</a:t>
            </a:r>
          </a:p>
        </p:txBody>
      </p:sp>
      <p:cxnSp>
        <p:nvCxnSpPr>
          <p:cNvPr id="23" name="Straight Arrow Connector 22"/>
          <p:cNvCxnSpPr/>
          <p:nvPr/>
        </p:nvCxnSpPr>
        <p:spPr>
          <a:xfrm>
            <a:off x="4863059" y="3900350"/>
            <a:ext cx="305283" cy="155349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863059" y="3900350"/>
            <a:ext cx="571983" cy="155349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863059" y="3900350"/>
            <a:ext cx="762483" cy="155349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917047" y="6110149"/>
            <a:ext cx="3851182" cy="369332"/>
          </a:xfrm>
          <a:prstGeom prst="rect">
            <a:avLst/>
          </a:prstGeom>
          <a:noFill/>
        </p:spPr>
        <p:txBody>
          <a:bodyPr wrap="none" rtlCol="0">
            <a:spAutoFit/>
          </a:bodyPr>
          <a:lstStyle/>
          <a:p>
            <a:r>
              <a:rPr lang="en-US" dirty="0">
                <a:solidFill>
                  <a:srgbClr val="FF0000"/>
                </a:solidFill>
              </a:rPr>
              <a:t>punctuation not part of place (exclude)</a:t>
            </a:r>
          </a:p>
        </p:txBody>
      </p:sp>
      <p:cxnSp>
        <p:nvCxnSpPr>
          <p:cNvPr id="34" name="Straight Arrow Connector 33"/>
          <p:cNvCxnSpPr/>
          <p:nvPr/>
        </p:nvCxnSpPr>
        <p:spPr>
          <a:xfrm flipH="1" flipV="1">
            <a:off x="5701742" y="5453846"/>
            <a:ext cx="1219201" cy="732504"/>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63142" y="4006011"/>
            <a:ext cx="2696587" cy="369332"/>
          </a:xfrm>
          <a:prstGeom prst="rect">
            <a:avLst/>
          </a:prstGeom>
          <a:noFill/>
        </p:spPr>
        <p:txBody>
          <a:bodyPr wrap="square" rtlCol="0">
            <a:spAutoFit/>
          </a:bodyPr>
          <a:lstStyle/>
          <a:p>
            <a:r>
              <a:rPr lang="en-US" dirty="0">
                <a:solidFill>
                  <a:srgbClr val="FF0000"/>
                </a:solidFill>
              </a:rPr>
              <a:t>street addresses </a:t>
            </a:r>
            <a:r>
              <a:rPr lang="en-US" dirty="0" smtClean="0">
                <a:solidFill>
                  <a:srgbClr val="FF0000"/>
                </a:solidFill>
              </a:rPr>
              <a:t>(exclude)</a:t>
            </a:r>
            <a:endParaRPr lang="en-US" dirty="0">
              <a:solidFill>
                <a:srgbClr val="FF0000"/>
              </a:solidFill>
            </a:endParaRPr>
          </a:p>
        </p:txBody>
      </p:sp>
      <p:cxnSp>
        <p:nvCxnSpPr>
          <p:cNvPr id="13" name="Straight Arrow Connector 12"/>
          <p:cNvCxnSpPr/>
          <p:nvPr/>
        </p:nvCxnSpPr>
        <p:spPr>
          <a:xfrm>
            <a:off x="2824501" y="4338500"/>
            <a:ext cx="591241" cy="995481"/>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2813514" y="4338500"/>
            <a:ext cx="964640" cy="995481"/>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733800"/>
            <a:ext cx="8782050"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707822" y="666750"/>
            <a:ext cx="6983186" cy="1143000"/>
          </a:xfrm>
        </p:spPr>
        <p:txBody>
          <a:bodyPr>
            <a:normAutofit fontScale="90000"/>
          </a:bodyPr>
          <a:lstStyle/>
          <a:p>
            <a:r>
              <a:rPr lang="en-US" sz="3600" b="1" dirty="0"/>
              <a:t>Resolve </a:t>
            </a:r>
            <a:r>
              <a:rPr lang="en-US" sz="3600" b="1" dirty="0" smtClean="0"/>
              <a:t>pronouns </a:t>
            </a:r>
            <a:r>
              <a:rPr lang="en-US" sz="3600" b="1" dirty="0"/>
              <a:t>and person </a:t>
            </a:r>
            <a:r>
              <a:rPr lang="en-US" sz="3600" b="1" dirty="0" smtClean="0"/>
              <a:t>designators to the </a:t>
            </a:r>
            <a:r>
              <a:rPr lang="en-US" sz="3600" b="1" dirty="0"/>
              <a:t>primary name to which </a:t>
            </a:r>
            <a:r>
              <a:rPr lang="en-US" sz="3600" b="1" dirty="0" smtClean="0"/>
              <a:t>they refer.</a:t>
            </a:r>
            <a:r>
              <a:rPr lang="en-US" b="1" dirty="0"/>
              <a:t/>
            </a:r>
            <a:br>
              <a:rPr lang="en-US" b="1" dirty="0"/>
            </a:br>
            <a:endParaRPr lang="en-US" b="1" dirty="0"/>
          </a:p>
        </p:txBody>
      </p:sp>
      <p:sp>
        <p:nvSpPr>
          <p:cNvPr id="3" name="Slide Number Placeholder 2"/>
          <p:cNvSpPr>
            <a:spLocks noGrp="1"/>
          </p:cNvSpPr>
          <p:nvPr>
            <p:ph type="sldNum" sz="quarter" idx="12"/>
          </p:nvPr>
        </p:nvSpPr>
        <p:spPr/>
        <p:txBody>
          <a:bodyPr/>
          <a:lstStyle/>
          <a:p>
            <a:fld id="{276D5397-1D65-4FA5-B65B-F271D2EFE34F}" type="slidenum">
              <a:rPr lang="en-US" smtClean="0"/>
              <a:pPr/>
              <a:t>8</a:t>
            </a:fld>
            <a:endParaRPr lang="en-US"/>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2262" y="2051957"/>
            <a:ext cx="6467475" cy="148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flipH="1" flipV="1">
            <a:off x="8610600" y="3200400"/>
            <a:ext cx="762000" cy="12954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4038600" y="3543300"/>
            <a:ext cx="5334000" cy="9525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286000" y="2286000"/>
            <a:ext cx="1752600" cy="22098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286000" y="3175907"/>
            <a:ext cx="6151791" cy="1319893"/>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4267202" y="1379764"/>
            <a:ext cx="753834" cy="753836"/>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021036" y="914400"/>
            <a:ext cx="3416755" cy="209005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5021037" y="914400"/>
            <a:ext cx="2506434" cy="2375807"/>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0612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949" y="518090"/>
            <a:ext cx="6419850" cy="1325563"/>
          </a:xfrm>
        </p:spPr>
        <p:txBody>
          <a:bodyPr>
            <a:normAutofit/>
          </a:bodyPr>
          <a:lstStyle/>
          <a:p>
            <a:r>
              <a:rPr lang="en-US" sz="3200" b="1" dirty="0" smtClean="0"/>
              <a:t>Gender Designators – choose any one</a:t>
            </a:r>
            <a:endParaRPr lang="en-US" sz="3200" b="1" dirty="0"/>
          </a:p>
        </p:txBody>
      </p:sp>
      <p:pic>
        <p:nvPicPr>
          <p:cNvPr id="3" name="Picture 4"/>
          <p:cNvPicPr>
            <a:picLocks noChangeAspect="1" noChangeArrowheads="1"/>
          </p:cNvPicPr>
          <p:nvPr/>
        </p:nvPicPr>
        <p:blipFill>
          <a:blip r:embed="rId2" cstate="print"/>
          <a:srcRect/>
          <a:stretch>
            <a:fillRect/>
          </a:stretch>
        </p:blipFill>
        <p:spPr bwMode="auto">
          <a:xfrm>
            <a:off x="1429247" y="2212520"/>
            <a:ext cx="9442214" cy="2310493"/>
          </a:xfrm>
          <a:prstGeom prst="rect">
            <a:avLst/>
          </a:prstGeom>
          <a:noFill/>
          <a:ln w="9525">
            <a:noFill/>
            <a:miter lim="800000"/>
            <a:headEnd/>
            <a:tailEnd/>
          </a:ln>
        </p:spPr>
      </p:pic>
      <p:sp>
        <p:nvSpPr>
          <p:cNvPr id="4" name="Rectangle 3"/>
          <p:cNvSpPr/>
          <p:nvPr/>
        </p:nvSpPr>
        <p:spPr>
          <a:xfrm>
            <a:off x="1641023" y="2563586"/>
            <a:ext cx="547007" cy="310243"/>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4" idx="3"/>
          </p:cNvCxnSpPr>
          <p:nvPr/>
        </p:nvCxnSpPr>
        <p:spPr>
          <a:xfrm flipV="1">
            <a:off x="2188030" y="2441122"/>
            <a:ext cx="1134836" cy="27758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894866" y="2873829"/>
            <a:ext cx="587828" cy="302079"/>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082644" y="3216729"/>
            <a:ext cx="653143" cy="302079"/>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041073" y="3518808"/>
            <a:ext cx="489857" cy="326571"/>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596744" y="3878036"/>
            <a:ext cx="465365" cy="269422"/>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a:stCxn id="9" idx="3"/>
          </p:cNvCxnSpPr>
          <p:nvPr/>
        </p:nvCxnSpPr>
        <p:spPr>
          <a:xfrm flipV="1">
            <a:off x="2530930" y="2718707"/>
            <a:ext cx="5029200" cy="963387"/>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 idx="0"/>
          </p:cNvCxnSpPr>
          <p:nvPr/>
        </p:nvCxnSpPr>
        <p:spPr>
          <a:xfrm flipV="1">
            <a:off x="6829427" y="2775858"/>
            <a:ext cx="836839" cy="1102178"/>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0"/>
          </p:cNvCxnSpPr>
          <p:nvPr/>
        </p:nvCxnSpPr>
        <p:spPr>
          <a:xfrm flipH="1" flipV="1">
            <a:off x="7903030" y="2792186"/>
            <a:ext cx="285750" cy="816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8" idx="0"/>
          </p:cNvCxnSpPr>
          <p:nvPr/>
        </p:nvCxnSpPr>
        <p:spPr>
          <a:xfrm flipH="1" flipV="1">
            <a:off x="7788730" y="2775858"/>
            <a:ext cx="620486" cy="440871"/>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588419" y="5331278"/>
            <a:ext cx="6976910" cy="369332"/>
          </a:xfrm>
          <a:prstGeom prst="rect">
            <a:avLst/>
          </a:prstGeom>
          <a:noFill/>
        </p:spPr>
        <p:txBody>
          <a:bodyPr wrap="none" rtlCol="0">
            <a:spAutoFit/>
          </a:bodyPr>
          <a:lstStyle/>
          <a:p>
            <a:r>
              <a:rPr lang="en-US" dirty="0" smtClean="0"/>
              <a:t>If wondering which to choose, prefer the closest – here “son” and “</a:t>
            </a:r>
            <a:r>
              <a:rPr lang="en-US" dirty="0" err="1" smtClean="0"/>
              <a:t>dau</a:t>
            </a:r>
            <a:r>
              <a:rPr lang="en-US" dirty="0" smtClean="0"/>
              <a:t>.”</a:t>
            </a:r>
            <a:endParaRPr lang="en-US" dirty="0"/>
          </a:p>
        </p:txBody>
      </p:sp>
    </p:spTree>
    <p:extLst>
      <p:ext uri="{BB962C8B-B14F-4D97-AF65-F5344CB8AC3E}">
        <p14:creationId xmlns:p14="http://schemas.microsoft.com/office/powerpoint/2010/main" val="3654094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649</Words>
  <Application>Microsoft Office PowerPoint</Application>
  <PresentationFormat>Widescreen</PresentationFormat>
  <Paragraphs>58</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Symbol</vt:lpstr>
      <vt:lpstr>Office Theme</vt:lpstr>
      <vt:lpstr>Instructions for COMET Users</vt:lpstr>
      <vt:lpstr>Instructions</vt:lpstr>
      <vt:lpstr>COMET Interface Click on text in the page on the right to fill in fields in the form on the left</vt:lpstr>
      <vt:lpstr>PowerPoint Presentation</vt:lpstr>
      <vt:lpstr>Get full name, including any punctuation, title(s) and suffix, but not non-name components associated with the name such as possessives.</vt:lpstr>
      <vt:lpstr>For combined names, get complete names of both.</vt:lpstr>
      <vt:lpstr>Get full date and place names, including modifiers and punctuation. </vt:lpstr>
      <vt:lpstr>Resolve pronouns and person designators to the primary name to which they refer. </vt:lpstr>
      <vt:lpstr>Gender Designators – choose any one</vt:lpstr>
    </vt:vector>
  </TitlesOfParts>
  <Company>LDS Church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Adjudicator Training</dc:title>
  <dc:creator>David Wayne Embley</dc:creator>
  <cp:lastModifiedBy>David Wayne Embley</cp:lastModifiedBy>
  <cp:revision>22</cp:revision>
  <dcterms:created xsi:type="dcterms:W3CDTF">2016-04-29T17:19:11Z</dcterms:created>
  <dcterms:modified xsi:type="dcterms:W3CDTF">2016-12-01T18:12:58Z</dcterms:modified>
</cp:coreProperties>
</file>