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1538-7E34-419A-8E7A-800CAA3D311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CEA5-F77E-4DD0-AAE5-86A8A744D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1538-7E34-419A-8E7A-800CAA3D311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CEA5-F77E-4DD0-AAE5-86A8A744D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1538-7E34-419A-8E7A-800CAA3D311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CEA5-F77E-4DD0-AAE5-86A8A744D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1538-7E34-419A-8E7A-800CAA3D311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CEA5-F77E-4DD0-AAE5-86A8A744D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1538-7E34-419A-8E7A-800CAA3D311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CEA5-F77E-4DD0-AAE5-86A8A744D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1538-7E34-419A-8E7A-800CAA3D311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CEA5-F77E-4DD0-AAE5-86A8A744D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1538-7E34-419A-8E7A-800CAA3D311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CEA5-F77E-4DD0-AAE5-86A8A744D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1538-7E34-419A-8E7A-800CAA3D311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CEA5-F77E-4DD0-AAE5-86A8A744D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1538-7E34-419A-8E7A-800CAA3D311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CEA5-F77E-4DD0-AAE5-86A8A744D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1538-7E34-419A-8E7A-800CAA3D311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CEA5-F77E-4DD0-AAE5-86A8A744D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1538-7E34-419A-8E7A-800CAA3D311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CEA5-F77E-4DD0-AAE5-86A8A744D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91538-7E34-419A-8E7A-800CAA3D311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ACEA5-F77E-4DD0-AAE5-86A8A744D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0"/>
            <a:ext cx="86868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Towards large-scale, open-domain and</a:t>
            </a:r>
            <a:br>
              <a:rPr lang="en-US" b="1" dirty="0"/>
            </a:br>
            <a:r>
              <a:rPr lang="en-US" b="1" dirty="0"/>
              <a:t>ontology-based named entity classification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581400"/>
            <a:ext cx="8001000" cy="2286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Philipp </a:t>
            </a:r>
            <a:r>
              <a:rPr lang="en-US" b="1" dirty="0" err="1"/>
              <a:t>Cimiano</a:t>
            </a:r>
            <a:r>
              <a:rPr lang="en-US" b="1" dirty="0"/>
              <a:t> and Johanna </a:t>
            </a:r>
            <a:r>
              <a:rPr lang="en-US" b="1" dirty="0" err="1" smtClean="0"/>
              <a:t>Völker</a:t>
            </a:r>
            <a:endParaRPr lang="en-US" b="1" dirty="0" smtClean="0"/>
          </a:p>
          <a:p>
            <a:r>
              <a:rPr lang="en-US" dirty="0"/>
              <a:t>University of </a:t>
            </a:r>
            <a:r>
              <a:rPr lang="en-US" dirty="0" smtClean="0"/>
              <a:t>Karlsruhe</a:t>
            </a:r>
          </a:p>
          <a:p>
            <a:r>
              <a:rPr lang="en-US" dirty="0" smtClean="0"/>
              <a:t>Proceedings of the International Conference on Recent Advances in Natural Language Processing (RANLP’05) 2005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Results</a:t>
            </a:r>
            <a:endParaRPr lang="en-US" dirty="0"/>
          </a:p>
        </p:txBody>
      </p:sp>
      <p:pic>
        <p:nvPicPr>
          <p:cNvPr id="3074" name="Picture 2" descr="C:\Documents and Settings\Embley\Desktop\Results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828800"/>
            <a:ext cx="7484633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1752600"/>
            <a:ext cx="7315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Abstract</a:t>
            </a:r>
          </a:p>
          <a:p>
            <a:r>
              <a:rPr lang="en-US" sz="2400" dirty="0"/>
              <a:t>Named entity recognition and </a:t>
            </a:r>
            <a:r>
              <a:rPr lang="en-US" sz="2400" dirty="0" smtClean="0"/>
              <a:t>classification </a:t>
            </a:r>
            <a:r>
              <a:rPr lang="en-US" sz="2400" dirty="0"/>
              <a:t>research</a:t>
            </a:r>
          </a:p>
          <a:p>
            <a:r>
              <a:rPr lang="en-US" sz="2400" dirty="0"/>
              <a:t>has so far mainly focused on supervised techniques</a:t>
            </a:r>
          </a:p>
          <a:p>
            <a:r>
              <a:rPr lang="en-US" sz="2400" dirty="0"/>
              <a:t>and has typically considered only small sets of classes</a:t>
            </a:r>
          </a:p>
          <a:p>
            <a:r>
              <a:rPr lang="en-US" sz="2400" dirty="0"/>
              <a:t>with regard to which to classify the recognized entities.</a:t>
            </a:r>
          </a:p>
          <a:p>
            <a:r>
              <a:rPr lang="en-US" sz="2400" dirty="0"/>
              <a:t>In this paper we address the </a:t>
            </a:r>
            <a:r>
              <a:rPr lang="en-US" sz="2400" dirty="0" smtClean="0"/>
              <a:t>classification </a:t>
            </a:r>
            <a:r>
              <a:rPr lang="en-US" sz="2400" dirty="0"/>
              <a:t>of</a:t>
            </a:r>
          </a:p>
          <a:p>
            <a:r>
              <a:rPr lang="en-US" sz="2400" dirty="0"/>
              <a:t>named entities with regard to large sets of classes</a:t>
            </a:r>
          </a:p>
          <a:p>
            <a:r>
              <a:rPr lang="en-US" sz="2400" dirty="0"/>
              <a:t>which are </a:t>
            </a:r>
            <a:r>
              <a:rPr lang="en-US" sz="2400" dirty="0" smtClean="0"/>
              <a:t>specified </a:t>
            </a:r>
            <a:r>
              <a:rPr lang="en-US" sz="2400" dirty="0"/>
              <a:t>by a given ontology. Our approach</a:t>
            </a:r>
          </a:p>
          <a:p>
            <a:r>
              <a:rPr lang="en-US" sz="2400" dirty="0"/>
              <a:t>is unsupervised as it relies on no labeled training data</a:t>
            </a:r>
          </a:p>
          <a:p>
            <a:r>
              <a:rPr lang="en-US" sz="2400" dirty="0"/>
              <a:t>and is open-domain as the ontology can simply be</a:t>
            </a:r>
          </a:p>
          <a:p>
            <a:r>
              <a:rPr lang="en-US" sz="2400" dirty="0"/>
              <a:t>exchanged</a:t>
            </a:r>
            <a:r>
              <a:rPr lang="en-US" sz="2400" dirty="0" smtClean="0"/>
              <a:t>. …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724400" y="4343400"/>
            <a:ext cx="23622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62800" y="381000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682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962400" y="4648200"/>
            <a:ext cx="1828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76800" y="6096000"/>
            <a:ext cx="3913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Ontology = Concept Hierarchy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6200000" flipH="1">
            <a:off x="4876800" y="4724400"/>
            <a:ext cx="1371600" cy="1219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219200" y="5105400"/>
            <a:ext cx="6477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Supervised v. Handcrafted v. Bootstrapping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2362200"/>
            <a:ext cx="8229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… a </a:t>
            </a:r>
            <a:r>
              <a:rPr lang="en-US" sz="2400" dirty="0"/>
              <a:t>supervised approach requiring thousands</a:t>
            </a:r>
          </a:p>
          <a:p>
            <a:r>
              <a:rPr lang="en-US" sz="2400" dirty="0"/>
              <a:t>of training examples seems quite unfeasible. On the other</a:t>
            </a:r>
          </a:p>
          <a:p>
            <a:r>
              <a:rPr lang="en-US" sz="2400" dirty="0"/>
              <a:t>hand, the use of handcrafted resources such as gazetteers</a:t>
            </a:r>
          </a:p>
          <a:p>
            <a:r>
              <a:rPr lang="en-US" sz="2400" dirty="0"/>
              <a:t>or pattern libraries </a:t>
            </a:r>
            <a:r>
              <a:rPr lang="en-US" sz="2400" dirty="0" smtClean="0"/>
              <a:t>… is </a:t>
            </a:r>
            <a:r>
              <a:rPr lang="en-US" sz="2400" dirty="0"/>
              <a:t>equally unfeasible. Interesting</a:t>
            </a:r>
          </a:p>
          <a:p>
            <a:r>
              <a:rPr lang="en-US" sz="2400" dirty="0"/>
              <a:t>and very promising are approaches which operate in a</a:t>
            </a:r>
          </a:p>
          <a:p>
            <a:r>
              <a:rPr lang="en-US" sz="2400" dirty="0"/>
              <a:t>bootstrapping-like fashion, using a set of seeds to derive</a:t>
            </a:r>
          </a:p>
          <a:p>
            <a:r>
              <a:rPr lang="en-US" sz="2400" dirty="0"/>
              <a:t>more training data </a:t>
            </a:r>
            <a:r>
              <a:rPr lang="en-US" sz="2400" dirty="0" smtClean="0"/>
              <a:t>…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876800" y="2743200"/>
            <a:ext cx="13716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" y="3124200"/>
            <a:ext cx="2590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67000" y="3505200"/>
            <a:ext cx="5105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14400" y="3886200"/>
            <a:ext cx="2057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2209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9600" y="4572000"/>
            <a:ext cx="17526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638800" y="4572000"/>
            <a:ext cx="1905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9600" y="4953000"/>
            <a:ext cx="23622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Annotator Disagreement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2057400"/>
            <a:ext cx="7162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682 concepts: A produced 436; B produced </a:t>
            </a:r>
            <a:r>
              <a:rPr lang="en-US" sz="2400" dirty="0"/>
              <a:t>392.</a:t>
            </a:r>
          </a:p>
          <a:p>
            <a:r>
              <a:rPr lang="en-US" sz="2400" dirty="0"/>
              <a:t>There were 277 named entities that were annotated by</a:t>
            </a:r>
          </a:p>
          <a:p>
            <a:r>
              <a:rPr lang="en-US" sz="2400" dirty="0"/>
              <a:t>both subjects. For these 277 named entities, they used</a:t>
            </a:r>
          </a:p>
          <a:p>
            <a:r>
              <a:rPr lang="en-US" sz="2400" dirty="0"/>
              <a:t>59 different concepts and coincided in 176 cases, the</a:t>
            </a:r>
          </a:p>
          <a:p>
            <a:r>
              <a:rPr lang="en-US" sz="2400" dirty="0"/>
              <a:t>agreement thus being 63.54%.</a:t>
            </a:r>
          </a:p>
        </p:txBody>
      </p:sp>
      <p:pic>
        <p:nvPicPr>
          <p:cNvPr id="1026" name="Picture 2" descr="C:\Documents and Settings\Embley\Desktop\PrecisionRecall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3686" y="4495800"/>
            <a:ext cx="6004874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Accuracy</a:t>
            </a:r>
            <a:endParaRPr lang="en-US" dirty="0"/>
          </a:p>
        </p:txBody>
      </p:sp>
      <p:pic>
        <p:nvPicPr>
          <p:cNvPr id="2050" name="Picture 2" descr="C:\Documents and Settings\Embley\Desktop\LearningAccuracy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057400"/>
            <a:ext cx="7374381" cy="213359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0" y="5791200"/>
            <a:ext cx="7215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should we think of and measure learning accuracy?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133600" y="4343400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Instead of whether a word is classified, it is how close it is classified in the concept hierarchy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Windows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371600" y="1752600"/>
            <a:ext cx="6705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Harris' distributional hypothesis,</a:t>
            </a:r>
          </a:p>
          <a:p>
            <a:r>
              <a:rPr lang="en-US" sz="2400" dirty="0"/>
              <a:t>i.e. that words are semantically similar to the extent</a:t>
            </a:r>
          </a:p>
          <a:p>
            <a:r>
              <a:rPr lang="en-US" sz="2400" dirty="0"/>
              <a:t>to which they share syntactic contexts</a:t>
            </a:r>
            <a:r>
              <a:rPr lang="en-US" sz="2400" dirty="0" smtClean="0"/>
              <a:t>.  [Informally, “a word is known by the company it keeps.”]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609600" y="3810000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In the first experiment we used n words </a:t>
            </a:r>
            <a:r>
              <a:rPr lang="en-US" sz="2400" dirty="0"/>
              <a:t>to the left and</a:t>
            </a:r>
          </a:p>
          <a:p>
            <a:r>
              <a:rPr lang="en-US" sz="2400" dirty="0"/>
              <a:t>right of a certain word of interest excluding so called </a:t>
            </a:r>
            <a:r>
              <a:rPr lang="en-US" sz="2400" dirty="0" err="1"/>
              <a:t>stopwords</a:t>
            </a:r>
            <a:endParaRPr lang="en-US" sz="2400" dirty="0"/>
          </a:p>
          <a:p>
            <a:r>
              <a:rPr lang="en-US" sz="2400" dirty="0"/>
              <a:t>and without trespassing sentence boundaries</a:t>
            </a:r>
            <a:r>
              <a:rPr lang="en-US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43200" y="5562600"/>
            <a:ext cx="32111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 = 19.7  LA = 57.8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Pseudo-Syntactic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2003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</a:t>
            </a:r>
            <a:r>
              <a:rPr lang="en-US" dirty="0" smtClean="0"/>
              <a:t>ice city </a:t>
            </a:r>
            <a:r>
              <a:rPr lang="en-US" dirty="0" smtClean="0">
                <a:sym typeface="Symbol"/>
              </a:rPr>
              <a:t> nice(city)</a:t>
            </a:r>
          </a:p>
          <a:p>
            <a:r>
              <a:rPr lang="en-US" dirty="0">
                <a:sym typeface="Symbol"/>
              </a:rPr>
              <a:t>a</a:t>
            </a:r>
            <a:r>
              <a:rPr lang="en-US" dirty="0" smtClean="0">
                <a:sym typeface="Symbol"/>
              </a:rPr>
              <a:t> city near the river  </a:t>
            </a:r>
            <a:r>
              <a:rPr lang="en-US" dirty="0" err="1" smtClean="0">
                <a:sym typeface="Symbol"/>
              </a:rPr>
              <a:t>near_river</a:t>
            </a:r>
            <a:r>
              <a:rPr lang="en-US" dirty="0" smtClean="0">
                <a:sym typeface="Symbol"/>
              </a:rPr>
              <a:t>(city) &amp; </a:t>
            </a:r>
            <a:r>
              <a:rPr lang="en-US" dirty="0" err="1" smtClean="0">
                <a:sym typeface="Symbol"/>
              </a:rPr>
              <a:t>near_city</a:t>
            </a:r>
            <a:r>
              <a:rPr lang="en-US" dirty="0" smtClean="0">
                <a:sym typeface="Symbol"/>
              </a:rPr>
              <a:t>(river)</a:t>
            </a:r>
          </a:p>
          <a:p>
            <a:r>
              <a:rPr lang="en-US" dirty="0" smtClean="0">
                <a:sym typeface="Symbol"/>
              </a:rPr>
              <a:t>…</a:t>
            </a:r>
          </a:p>
          <a:p>
            <a:r>
              <a:rPr lang="en-US" dirty="0">
                <a:sym typeface="Symbol"/>
              </a:rPr>
              <a:t>a</a:t>
            </a:r>
            <a:r>
              <a:rPr lang="en-US" dirty="0" smtClean="0">
                <a:sym typeface="Symbol"/>
              </a:rPr>
              <a:t> flamingo is a bird  </a:t>
            </a:r>
            <a:r>
              <a:rPr lang="en-US" dirty="0" err="1" smtClean="0">
                <a:sym typeface="Symbol"/>
              </a:rPr>
              <a:t>is_bird</a:t>
            </a:r>
            <a:r>
              <a:rPr lang="en-US" dirty="0" smtClean="0">
                <a:sym typeface="Symbol"/>
              </a:rPr>
              <a:t>(flamingo)</a:t>
            </a:r>
          </a:p>
          <a:p>
            <a:r>
              <a:rPr lang="en-US" dirty="0" smtClean="0">
                <a:sym typeface="Symbol"/>
              </a:rPr>
              <a:t>Every country has a capital  </a:t>
            </a:r>
            <a:r>
              <a:rPr lang="en-US" dirty="0" err="1" smtClean="0">
                <a:sym typeface="Symbol"/>
              </a:rPr>
              <a:t>has_capital</a:t>
            </a:r>
            <a:r>
              <a:rPr lang="en-US" dirty="0" smtClean="0">
                <a:sym typeface="Symbol"/>
              </a:rPr>
              <a:t>(country)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6096000"/>
            <a:ext cx="32111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 = 19.6  LA = 60.0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13716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Instead of “bag of words” like word windows, it’s first preprocess the surrounding words to create these syntactic dependencies and use them as the “bag of features” to consider.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Data Sparseness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</p:spPr>
        <p:txBody>
          <a:bodyPr/>
          <a:lstStyle/>
          <a:p>
            <a:r>
              <a:rPr lang="en-US" dirty="0" smtClean="0"/>
              <a:t>Conjunctions (and &amp; or)</a:t>
            </a:r>
          </a:p>
          <a:p>
            <a:r>
              <a:rPr lang="en-US" dirty="0" smtClean="0"/>
              <a:t>Exploiting the Taxonomy (</a:t>
            </a:r>
            <a:r>
              <a:rPr lang="en-US" dirty="0" err="1" smtClean="0"/>
              <a:t>isa</a:t>
            </a:r>
            <a:r>
              <a:rPr lang="en-US" dirty="0" smtClean="0"/>
              <a:t> hierarchies)</a:t>
            </a:r>
          </a:p>
          <a:p>
            <a:r>
              <a:rPr lang="en-US" dirty="0" smtClean="0"/>
              <a:t>Anaphora Resolution (pronouns)</a:t>
            </a:r>
          </a:p>
          <a:p>
            <a:r>
              <a:rPr lang="en-US" dirty="0" smtClean="0"/>
              <a:t>Downloading Documents from the web</a:t>
            </a:r>
          </a:p>
          <a:p>
            <a:pPr lvl="1"/>
            <a:r>
              <a:rPr lang="en-US" dirty="0" smtClean="0"/>
              <a:t>20 additional documents for entity</a:t>
            </a:r>
          </a:p>
          <a:p>
            <a:pPr lvl="1"/>
            <a:r>
              <a:rPr lang="en-US" dirty="0" smtClean="0"/>
              <a:t>Correct sense?  (cosine measure)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5486400"/>
            <a:ext cx="40240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Best F = 26.2  LA = 65.9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Postprocessing</a:t>
            </a:r>
            <a:r>
              <a:rPr lang="en-US" dirty="0" smtClean="0"/>
              <a:t> with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statistical plausibility on the Web</a:t>
            </a:r>
          </a:p>
          <a:p>
            <a:r>
              <a:rPr lang="en-US" dirty="0" smtClean="0"/>
              <a:t>Hearst Patterns </a:t>
            </a:r>
          </a:p>
          <a:p>
            <a:pPr lvl="1"/>
            <a:r>
              <a:rPr lang="en-US" dirty="0" smtClean="0"/>
              <a:t>plural(c) </a:t>
            </a:r>
            <a:r>
              <a:rPr lang="en-US" u="sng" dirty="0" smtClean="0"/>
              <a:t>such as</a:t>
            </a:r>
            <a:r>
              <a:rPr lang="en-US" dirty="0" smtClean="0"/>
              <a:t> e</a:t>
            </a:r>
          </a:p>
          <a:p>
            <a:pPr lvl="1"/>
            <a:r>
              <a:rPr lang="en-US" dirty="0" smtClean="0"/>
              <a:t>e </a:t>
            </a:r>
            <a:r>
              <a:rPr lang="en-US" u="sng" dirty="0" smtClean="0"/>
              <a:t>and other </a:t>
            </a:r>
            <a:r>
              <a:rPr lang="en-US" dirty="0" smtClean="0"/>
              <a:t>plural(c)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 </a:t>
            </a:r>
            <a:r>
              <a:rPr lang="en-US" u="sng" dirty="0" smtClean="0"/>
              <a:t>or other </a:t>
            </a:r>
            <a:r>
              <a:rPr lang="en-US" dirty="0" smtClean="0"/>
              <a:t>plural(c)</a:t>
            </a:r>
          </a:p>
          <a:p>
            <a:pPr lvl="1"/>
            <a:r>
              <a:rPr lang="en-US" dirty="0" smtClean="0"/>
              <a:t>plural(c)</a:t>
            </a:r>
            <a:r>
              <a:rPr lang="en-US" u="sng" dirty="0" smtClean="0"/>
              <a:t>, especially </a:t>
            </a:r>
            <a:r>
              <a:rPr lang="en-US" dirty="0" smtClean="0"/>
              <a:t>e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lural(c)</a:t>
            </a:r>
            <a:r>
              <a:rPr lang="en-US" u="sng" dirty="0" smtClean="0"/>
              <a:t>, including </a:t>
            </a:r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5715000"/>
            <a:ext cx="39310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Best F = 32.6 LA = 69.9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500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Towards large-scale, open-domain and ontology-based named entity classification</vt:lpstr>
      <vt:lpstr>Objectives</vt:lpstr>
      <vt:lpstr>Supervised v. Handcrafted v. Bootstrapping</vt:lpstr>
      <vt:lpstr>Annotator Disagreement</vt:lpstr>
      <vt:lpstr>Learning Accuracy</vt:lpstr>
      <vt:lpstr>Word Windows</vt:lpstr>
      <vt:lpstr>Pseudo-Syntactic Dependencies</vt:lpstr>
      <vt:lpstr>Dealing with Data Sparseness</vt:lpstr>
      <vt:lpstr>Postprocessing with</vt:lpstr>
      <vt:lpstr>Comparison of Results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large-scale, open-domain and ontology-based named entity classification</dc:title>
  <dc:creator>David W. Embley</dc:creator>
  <cp:lastModifiedBy>David W. Embley</cp:lastModifiedBy>
  <cp:revision>11</cp:revision>
  <dcterms:created xsi:type="dcterms:W3CDTF">2010-01-29T03:08:38Z</dcterms:created>
  <dcterms:modified xsi:type="dcterms:W3CDTF">2010-01-29T17:37:06Z</dcterms:modified>
</cp:coreProperties>
</file>