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58" r:id="rId4"/>
    <p:sldId id="280" r:id="rId5"/>
    <p:sldId id="277" r:id="rId6"/>
    <p:sldId id="267" r:id="rId7"/>
    <p:sldId id="268" r:id="rId8"/>
    <p:sldId id="261" r:id="rId9"/>
    <p:sldId id="274" r:id="rId10"/>
    <p:sldId id="27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4" autoAdjust="0"/>
    <p:restoredTop sz="68744" autoAdjust="0"/>
  </p:normalViewPr>
  <p:slideViewPr>
    <p:cSldViewPr>
      <p:cViewPr varScale="1">
        <p:scale>
          <a:sx n="94" d="100"/>
          <a:sy n="94" d="100"/>
        </p:scale>
        <p:origin x="-21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D900-3B2E-4158-8DF1-E8DFA2C0857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F15F-26D7-470C-BF3E-38E3BEAD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</a:t>
            </a:r>
            <a:r>
              <a:rPr lang="en-US" baseline="0" dirty="0" smtClean="0"/>
              <a:t>Project</a:t>
            </a:r>
          </a:p>
          <a:p>
            <a:r>
              <a:rPr lang="en-US" baseline="0" dirty="0" smtClean="0"/>
              <a:t>	Don’t skip the model</a:t>
            </a:r>
            <a:endParaRPr lang="en-US" baseline="0" dirty="0" smtClean="0"/>
          </a:p>
          <a:p>
            <a:r>
              <a:rPr lang="en-US" baseline="0" dirty="0" smtClean="0"/>
              <a:t>Even automated extractors make mistakes – often silly ones</a:t>
            </a:r>
          </a:p>
          <a:p>
            <a:r>
              <a:rPr lang="en-US" baseline="0" dirty="0" smtClean="0"/>
              <a:t>Manual Correction with </a:t>
            </a:r>
            <a:r>
              <a:rPr lang="en-US" baseline="0" dirty="0" smtClean="0"/>
              <a:t>COMET</a:t>
            </a:r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UML-like</a:t>
            </a:r>
          </a:p>
          <a:p>
            <a:r>
              <a:rPr lang="en-US" baseline="0" dirty="0" smtClean="0"/>
              <a:t>        A non-valid model</a:t>
            </a:r>
          </a:p>
          <a:p>
            <a:r>
              <a:rPr lang="en-US" baseline="0" dirty="0" smtClean="0"/>
              <a:t>	major advantage, you don’t have to weaken constraints</a:t>
            </a:r>
          </a:p>
          <a:p>
            <a:r>
              <a:rPr lang="en-US" baseline="0" dirty="0" smtClean="0"/>
              <a:t>	you can thus detect constraint violations</a:t>
            </a:r>
            <a:endParaRPr lang="en-US" dirty="0" smtClean="0"/>
          </a:p>
          <a:p>
            <a:r>
              <a:rPr lang="en-US" baseline="0" dirty="0" smtClean="0"/>
              <a:t>        Hard Constraints: Person has 1 and only 1 </a:t>
            </a:r>
            <a:r>
              <a:rPr lang="en-US" baseline="0" dirty="0" err="1" smtClean="0"/>
              <a:t>BirthDate</a:t>
            </a:r>
            <a:r>
              <a:rPr lang="en-US" baseline="0" dirty="0" smtClean="0"/>
              <a:t>  -- it is either true or false</a:t>
            </a:r>
          </a:p>
          <a:p>
            <a:r>
              <a:rPr lang="en-US" baseline="0" dirty="0" smtClean="0"/>
              <a:t>        Soft Constraints: The probability of a parent being a given age when a child is born</a:t>
            </a:r>
          </a:p>
          <a:p>
            <a:r>
              <a:rPr lang="en-US" baseline="0" dirty="0" smtClean="0"/>
              <a:t>	threshold</a:t>
            </a:r>
          </a:p>
          <a:p>
            <a:r>
              <a:rPr lang="en-US" baseline="0" dirty="0" smtClean="0"/>
              <a:t>	cutoff</a:t>
            </a:r>
          </a:p>
          <a:p>
            <a:r>
              <a:rPr lang="en-US" baseline="0" dirty="0" smtClean="0"/>
              <a:t>        General Constraints use a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-like syntax and </a:t>
            </a:r>
            <a:r>
              <a:rPr lang="en-US" baseline="0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15F-26D7-470C-BF3E-38E3BEAD9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The color coding helps but it is still difficult to manually extract information with pieces spread all over the page</a:t>
            </a:r>
          </a:p>
          <a:p>
            <a:r>
              <a:rPr lang="en-US" baseline="0" dirty="0" smtClean="0"/>
              <a:t>It would be nice if we could automatically detect problems and suggest them to the human inspector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15F-26D7-470C-BF3E-38E3BEAD9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	Generates</a:t>
            </a:r>
            <a:r>
              <a:rPr lang="en-US" baseline="0" dirty="0" smtClean="0"/>
              <a:t> a relation of information (e.g. Person’s Age at Childs Birth)</a:t>
            </a:r>
            <a:endParaRPr lang="en-US" dirty="0" smtClean="0"/>
          </a:p>
          <a:p>
            <a:r>
              <a:rPr lang="en-US" dirty="0" smtClean="0"/>
              <a:t>Checker	Adds probability to each tuple from Constraint producing a consequent relation</a:t>
            </a:r>
          </a:p>
          <a:p>
            <a:r>
              <a:rPr lang="en-US" dirty="0" smtClean="0"/>
              <a:t>		participation</a:t>
            </a:r>
            <a:r>
              <a:rPr lang="en-US" baseline="0" dirty="0" smtClean="0"/>
              <a:t> constraints are compiled</a:t>
            </a:r>
          </a:p>
          <a:p>
            <a:r>
              <a:rPr lang="en-US" baseline="0" dirty="0" smtClean="0"/>
              <a:t>		soft general constraints are linked to a checker that is loaded at run time</a:t>
            </a:r>
          </a:p>
          <a:p>
            <a:r>
              <a:rPr lang="en-US" baseline="0" dirty="0" smtClean="0"/>
              <a:t>			due to syntax of general constraints we can extract the name of the checker and load it.</a:t>
            </a:r>
          </a:p>
          <a:p>
            <a:r>
              <a:rPr lang="en-US" baseline="0" dirty="0" smtClean="0"/>
              <a:t>Handler	 receives consequent tuple plus corresponding antecedent tuples	determines if violation occurred</a:t>
            </a:r>
          </a:p>
          <a:p>
            <a:r>
              <a:rPr lang="en-US" baseline="0" dirty="0" smtClean="0"/>
              <a:t>		Can do what ever it wants with it (Debug handler, COMET handler)</a:t>
            </a:r>
          </a:p>
          <a:p>
            <a:r>
              <a:rPr lang="en-US" baseline="0" dirty="0" smtClean="0"/>
              <a:t>		Typically stored in libraries and dynamically linked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15F-26D7-470C-BF3E-38E3BEAD9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it needs is to have the model for the input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15F-26D7-470C-BF3E-38E3BEAD9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handlers can</a:t>
            </a:r>
            <a:r>
              <a:rPr lang="en-US" baseline="0" dirty="0" smtClean="0"/>
              <a:t> be used for much more than error detection.  They can be used for research suggestion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15F-26D7-470C-BF3E-38E3BEAD9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776DFD-1979-496D-A621-D2485216873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4F3D33-DFCC-45F5-A9AB-3F7F729E8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0772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“Sanity-Checks” over</a:t>
            </a:r>
            <a:br>
              <a:rPr lang="en-US" dirty="0" smtClean="0"/>
            </a:br>
            <a:r>
              <a:rPr lang="en-US" dirty="0" smtClean="0"/>
              <a:t>Auto-Extracted</a:t>
            </a:r>
            <a:br>
              <a:rPr lang="en-US" dirty="0" smtClean="0"/>
            </a:br>
            <a:r>
              <a:rPr lang="en-US" dirty="0" smtClean="0"/>
              <a:t>Family-History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 Violations and Possible Error Sources Integrated Into </a:t>
            </a:r>
            <a:r>
              <a:rPr lang="en-US" dirty="0" smtClean="0"/>
              <a:t>Family View of COMET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9593"/>
            <a:ext cx="8763000" cy="350680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4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3276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Automatic generation of </a:t>
            </a:r>
            <a:r>
              <a:rPr lang="en-US" sz="2800" dirty="0" smtClean="0"/>
              <a:t>executable constraints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Use of probability-distribution </a:t>
            </a:r>
            <a:r>
              <a:rPr lang="en-US" sz="2800" dirty="0" smtClean="0"/>
              <a:t>constraints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Flexible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We can </a:t>
            </a:r>
            <a:r>
              <a:rPr lang="en-US" sz="2800" dirty="0" smtClean="0"/>
              <a:t>suggest reasons for constraint violation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To work with other applications, we just change the model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92" y="565275"/>
            <a:ext cx="741196" cy="149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24" y="4882243"/>
            <a:ext cx="2301345" cy="167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92" y="2461345"/>
            <a:ext cx="741195" cy="1555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8468" y="1957502"/>
            <a:ext cx="123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FROntIER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88468" y="2741342"/>
            <a:ext cx="123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ListReader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8468" y="3525182"/>
            <a:ext cx="113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OntoSoar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88468" y="4309022"/>
            <a:ext cx="109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GreenFIE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588468" y="1672544"/>
            <a:ext cx="1307132" cy="313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759655" y="1106304"/>
            <a:ext cx="1959428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5550212" y="2269671"/>
            <a:ext cx="793438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5613741" y="3286896"/>
            <a:ext cx="8015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613741" y="3923652"/>
            <a:ext cx="729909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289452" y="3122516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529271" y="4453283"/>
            <a:ext cx="17145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2821555" y="1852481"/>
            <a:ext cx="685974" cy="2742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>
            <a:off x="2821555" y="2126779"/>
            <a:ext cx="685974" cy="108764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2821555" y="2126779"/>
            <a:ext cx="695384" cy="251096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2821555" y="1852481"/>
            <a:ext cx="685975" cy="10581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2821555" y="2910619"/>
            <a:ext cx="685975" cy="3038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2821555" y="2910619"/>
            <a:ext cx="684697" cy="172446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</p:cNvCxnSpPr>
          <p:nvPr/>
        </p:nvCxnSpPr>
        <p:spPr>
          <a:xfrm flipV="1">
            <a:off x="2719837" y="1852481"/>
            <a:ext cx="787692" cy="18419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V="1">
            <a:off x="2719837" y="3214423"/>
            <a:ext cx="787692" cy="4800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</p:cNvCxnSpPr>
          <p:nvPr/>
        </p:nvCxnSpPr>
        <p:spPr>
          <a:xfrm>
            <a:off x="2719837" y="3694459"/>
            <a:ext cx="787692" cy="9406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</p:cNvCxnSpPr>
          <p:nvPr/>
        </p:nvCxnSpPr>
        <p:spPr>
          <a:xfrm flipV="1">
            <a:off x="2682534" y="1852481"/>
            <a:ext cx="824995" cy="26258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 flipV="1">
            <a:off x="2682534" y="3214423"/>
            <a:ext cx="824995" cy="12638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</p:cNvCxnSpPr>
          <p:nvPr/>
        </p:nvCxnSpPr>
        <p:spPr>
          <a:xfrm>
            <a:off x="2682534" y="4478299"/>
            <a:ext cx="824995" cy="16151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801135" y="2127282"/>
            <a:ext cx="17145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931" y="2171307"/>
            <a:ext cx="2321738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3499158" y="3126895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3509119" y="1764953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3516893" y="4550222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99409" y="736972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COMET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676259" y="14944"/>
            <a:ext cx="6110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High-Level Architecture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604022" y="5111949"/>
            <a:ext cx="1307132" cy="649104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1" y="4876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Child(c) is child of Person(p),</a:t>
            </a:r>
          </a:p>
          <a:p>
            <a:r>
              <a:rPr lang="en-US" sz="1600" dirty="0"/>
              <a:t>Person(c) has </a:t>
            </a:r>
            <a:r>
              <a:rPr lang="en-US" sz="1600" dirty="0" err="1"/>
              <a:t>BirthDate</a:t>
            </a:r>
            <a:r>
              <a:rPr lang="en-US" sz="1600" dirty="0"/>
              <a:t>(</a:t>
            </a:r>
            <a:r>
              <a:rPr lang="en-US" sz="1600" dirty="0" err="1"/>
              <a:t>cb</a:t>
            </a:r>
            <a:r>
              <a:rPr lang="en-US" sz="1600" dirty="0"/>
              <a:t>),</a:t>
            </a:r>
          </a:p>
          <a:p>
            <a:r>
              <a:rPr lang="en-US" sz="1600" dirty="0"/>
              <a:t>Person(p) has </a:t>
            </a:r>
            <a:r>
              <a:rPr lang="en-US" sz="1600" dirty="0" err="1"/>
              <a:t>BirthDate</a:t>
            </a:r>
            <a:r>
              <a:rPr lang="en-US" sz="1600" dirty="0"/>
              <a:t>(</a:t>
            </a:r>
            <a:r>
              <a:rPr lang="en-US" sz="1600" dirty="0" err="1"/>
              <a:t>pb</a:t>
            </a:r>
            <a:r>
              <a:rPr lang="en-US" sz="1600" dirty="0" smtClean="0"/>
              <a:t>),</a:t>
            </a:r>
          </a:p>
          <a:p>
            <a:r>
              <a:rPr lang="en-US" sz="1600" dirty="0" smtClean="0"/>
              <a:t>person’s Age(</a:t>
            </a:r>
            <a:r>
              <a:rPr lang="en-US" sz="1600" dirty="0" err="1" smtClean="0"/>
              <a:t>cb-pb</a:t>
            </a:r>
            <a:r>
              <a:rPr lang="en-US" sz="1600" dirty="0" smtClean="0"/>
              <a:t>) </a:t>
            </a:r>
            <a:r>
              <a:rPr lang="en-US" sz="1600" dirty="0"/>
              <a:t>at </a:t>
            </a:r>
            <a:r>
              <a:rPr lang="en-US" sz="1600" dirty="0" smtClean="0"/>
              <a:t>child’s birth has probability(</a:t>
            </a:r>
            <a:r>
              <a:rPr lang="en-US" sz="1600" dirty="0" err="1" smtClean="0"/>
              <a:t>pr</a:t>
            </a:r>
            <a:r>
              <a:rPr lang="en-US" sz="1600" dirty="0" smtClean="0"/>
              <a:t>)) </a:t>
            </a:r>
            <a:r>
              <a:rPr lang="en-US" sz="1600" dirty="0" smtClean="0">
                <a:sym typeface="Symbol"/>
              </a:rPr>
              <a:t></a:t>
            </a:r>
            <a:endParaRPr lang="en-US" sz="1600" dirty="0">
              <a:sym typeface="Symbol"/>
            </a:endParaRPr>
          </a:p>
          <a:p>
            <a:r>
              <a:rPr lang="en-US" sz="1600" dirty="0">
                <a:sym typeface="Symbol"/>
              </a:rPr>
              <a:t>Person(p)’s Age(a) at Child(c)</a:t>
            </a:r>
            <a:r>
              <a:rPr lang="en-US" sz="1600" dirty="0" smtClean="0">
                <a:sym typeface="Symbol"/>
              </a:rPr>
              <a:t>’s birth </a:t>
            </a:r>
            <a:r>
              <a:rPr lang="en-US" sz="1600" dirty="0" smtClean="0">
                <a:sym typeface="Symbol"/>
              </a:rPr>
              <a:t>has </a:t>
            </a:r>
            <a:r>
              <a:rPr lang="en-US" sz="1600" dirty="0">
                <a:sym typeface="Symbol"/>
              </a:rPr>
              <a:t>Probability(</a:t>
            </a:r>
            <a:r>
              <a:rPr lang="en-US" sz="1600" dirty="0" err="1">
                <a:sym typeface="Symbol"/>
              </a:rPr>
              <a:t>pr</a:t>
            </a:r>
            <a:r>
              <a:rPr lang="en-US" sz="1600" dirty="0">
                <a:sym typeface="Symbol"/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914"/>
            <a:ext cx="66103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47" y="1143000"/>
            <a:ext cx="678596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80619"/>
            <a:ext cx="202972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Constraint Enforcer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6265" y="2543601"/>
            <a:ext cx="10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FROntIER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6516" y="3327441"/>
            <a:ext cx="11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ListReader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0854" y="4111281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OntoSoar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4174" y="4895121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GreenFIE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6515" y="2277220"/>
            <a:ext cx="1308922" cy="313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36195" y="1443556"/>
            <a:ext cx="1959428" cy="4800600"/>
            <a:chOff x="5012872" y="1106304"/>
            <a:chExt cx="2612571" cy="4800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>
            <a:endCxn id="47" idx="1"/>
          </p:cNvCxnSpPr>
          <p:nvPr/>
        </p:nvCxnSpPr>
        <p:spPr>
          <a:xfrm flipV="1">
            <a:off x="2551507" y="3843856"/>
            <a:ext cx="551024" cy="3593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5" idx="3"/>
          </p:cNvCxnSpPr>
          <p:nvPr/>
        </p:nvCxnSpPr>
        <p:spPr>
          <a:xfrm flipV="1">
            <a:off x="4505245" y="2231512"/>
            <a:ext cx="998506" cy="16123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5" idx="3"/>
          </p:cNvCxnSpPr>
          <p:nvPr/>
        </p:nvCxnSpPr>
        <p:spPr>
          <a:xfrm flipV="1">
            <a:off x="4505245" y="3593454"/>
            <a:ext cx="998507" cy="2504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5" idx="3"/>
          </p:cNvCxnSpPr>
          <p:nvPr/>
        </p:nvCxnSpPr>
        <p:spPr>
          <a:xfrm>
            <a:off x="4505245" y="3843857"/>
            <a:ext cx="998506" cy="11702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5461920" y="3476791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71881" y="2114849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479655" y="4900118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41336" y="3121339"/>
            <a:ext cx="1163909" cy="14450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Constraint</a:t>
            </a:r>
          </a:p>
          <a:p>
            <a:pPr algn="ctr"/>
            <a:r>
              <a:rPr lang="en-US" sz="1500" b="1" dirty="0" smtClean="0"/>
              <a:t>Enforcer</a:t>
            </a:r>
            <a:endParaRPr lang="en-US" sz="1500" b="1" dirty="0"/>
          </a:p>
        </p:txBody>
      </p:sp>
      <p:sp>
        <p:nvSpPr>
          <p:cNvPr id="47" name="Right Arrow 46"/>
          <p:cNvSpPr/>
          <p:nvPr/>
        </p:nvSpPr>
        <p:spPr>
          <a:xfrm>
            <a:off x="3102531" y="3727193"/>
            <a:ext cx="238805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2551507" y="2728267"/>
            <a:ext cx="551024" cy="11155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7" idx="1"/>
          </p:cNvCxnSpPr>
          <p:nvPr/>
        </p:nvCxnSpPr>
        <p:spPr>
          <a:xfrm>
            <a:off x="2605437" y="3512107"/>
            <a:ext cx="497094" cy="3317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7" idx="1"/>
          </p:cNvCxnSpPr>
          <p:nvPr/>
        </p:nvCxnSpPr>
        <p:spPr>
          <a:xfrm flipV="1">
            <a:off x="2551507" y="3843856"/>
            <a:ext cx="551024" cy="12359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 Checker</a:t>
            </a:r>
          </a:p>
          <a:p>
            <a:pPr lvl="1"/>
            <a:r>
              <a:rPr lang="en-US" dirty="0" smtClean="0"/>
              <a:t>Model builder</a:t>
            </a:r>
          </a:p>
          <a:p>
            <a:pPr lvl="2"/>
            <a:r>
              <a:rPr lang="en-US" dirty="0" smtClean="0"/>
              <a:t>Input the model and data</a:t>
            </a:r>
          </a:p>
          <a:p>
            <a:pPr lvl="2"/>
            <a:r>
              <a:rPr lang="en-US" dirty="0" smtClean="0"/>
              <a:t>Outputs DOM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onstraint compiler produces list of constraints</a:t>
            </a:r>
          </a:p>
          <a:p>
            <a:pPr lvl="2"/>
            <a:r>
              <a:rPr lang="en-US" dirty="0" smtClean="0"/>
              <a:t>A constraint is a command </a:t>
            </a:r>
          </a:p>
          <a:p>
            <a:pPr lvl="1"/>
            <a:r>
              <a:rPr lang="en-US" dirty="0" smtClean="0"/>
              <a:t>Each constraint contains</a:t>
            </a:r>
          </a:p>
          <a:p>
            <a:pPr lvl="2"/>
            <a:r>
              <a:rPr lang="en-US" dirty="0" smtClean="0"/>
              <a:t>A checker – compute probabilities</a:t>
            </a:r>
          </a:p>
          <a:p>
            <a:pPr lvl="2"/>
            <a:r>
              <a:rPr lang="en-US" dirty="0" smtClean="0"/>
              <a:t>One or more handlers – </a:t>
            </a:r>
            <a:r>
              <a:rPr lang="en-US" dirty="0" smtClean="0"/>
              <a:t>each determines </a:t>
            </a:r>
            <a:r>
              <a:rPr lang="en-US" dirty="0" smtClean="0"/>
              <a:t>if there are constraint violations and </a:t>
            </a:r>
            <a:r>
              <a:rPr lang="en-US" dirty="0" smtClean="0"/>
              <a:t>reacts </a:t>
            </a:r>
            <a:r>
              <a:rPr lang="en-US" dirty="0" smtClean="0"/>
              <a:t>accordingly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 Checker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constraint compiler</a:t>
            </a:r>
          </a:p>
          <a:p>
            <a:pPr lvl="1"/>
            <a:r>
              <a:rPr lang="en-US" dirty="0" smtClean="0"/>
              <a:t>Constraints are declarative</a:t>
            </a:r>
          </a:p>
          <a:p>
            <a:pPr lvl="2"/>
            <a:r>
              <a:rPr lang="en-US" dirty="0" smtClean="0"/>
              <a:t>Not hard wired into the constraint checker</a:t>
            </a:r>
          </a:p>
          <a:p>
            <a:r>
              <a:rPr lang="en-US" dirty="0" smtClean="0"/>
              <a:t>Pluggable nature of components</a:t>
            </a:r>
          </a:p>
          <a:p>
            <a:pPr lvl="1"/>
            <a:r>
              <a:rPr lang="en-US" dirty="0" smtClean="0"/>
              <a:t>Using a configuration file we can add</a:t>
            </a:r>
          </a:p>
          <a:p>
            <a:pPr lvl="2"/>
            <a:r>
              <a:rPr lang="en-US" dirty="0" smtClean="0"/>
              <a:t>General constraints – compiled by constraint compiler</a:t>
            </a:r>
          </a:p>
          <a:p>
            <a:pPr lvl="2"/>
            <a:r>
              <a:rPr lang="en-US" dirty="0" smtClean="0"/>
              <a:t>Checkers – assigned to constraints</a:t>
            </a:r>
          </a:p>
          <a:p>
            <a:pPr lvl="2"/>
            <a:r>
              <a:rPr lang="en-US" dirty="0" smtClean="0"/>
              <a:t>Handler – assigned to constraints</a:t>
            </a:r>
          </a:p>
          <a:p>
            <a:r>
              <a:rPr lang="en-US" dirty="0" smtClean="0"/>
              <a:t>By feeding the constraint checker a different model, it can be used with a different application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for(Constraint </a:t>
            </a:r>
            <a:r>
              <a:rPr lang="en-US" sz="3600" dirty="0" err="1" smtClean="0"/>
              <a:t>constraint</a:t>
            </a:r>
            <a:r>
              <a:rPr lang="en-US" sz="3600" dirty="0" smtClean="0"/>
              <a:t> : constraints)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 smtClean="0"/>
              <a:t>Constraint.execute</a:t>
            </a:r>
            <a:r>
              <a:rPr lang="en-US" sz="3600" dirty="0" smtClean="0"/>
              <a:t>()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Execution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Ely is child of Mary Eliza Warner</a:t>
            </a:r>
          </a:p>
          <a:p>
            <a:r>
              <a:rPr lang="en-US" dirty="0" smtClean="0"/>
              <a:t>Mary Ely has Birthdate(1836)</a:t>
            </a:r>
          </a:p>
          <a:p>
            <a:r>
              <a:rPr lang="en-US" dirty="0" smtClean="0"/>
              <a:t>Mary Eliza Warner has Birthdate(1826)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Mary Eliza Warner’s Age(10) at Mary Ely’s birth has Probability(0.05%)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 Sent </a:t>
            </a:r>
            <a:r>
              <a:rPr lang="en-US" dirty="0"/>
              <a:t>T</a:t>
            </a:r>
            <a:r>
              <a:rPr lang="en-US" dirty="0" smtClean="0"/>
              <a:t>o COMET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5194</TotalTime>
  <Words>341</Words>
  <Application>Microsoft Office PowerPoint</Application>
  <PresentationFormat>On-screen Show (4:3)</PresentationFormat>
  <Paragraphs>91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“Sanity-Checks” over Auto-Extracted Family-History Data</vt:lpstr>
      <vt:lpstr>PowerPoint Presentation</vt:lpstr>
      <vt:lpstr>The Model</vt:lpstr>
      <vt:lpstr>PowerPoint Presentation</vt:lpstr>
      <vt:lpstr>The Constraint Enforcer</vt:lpstr>
      <vt:lpstr>Constraint Checker Architecture</vt:lpstr>
      <vt:lpstr>Advantages of Architecture</vt:lpstr>
      <vt:lpstr>Execution</vt:lpstr>
      <vt:lpstr>Example Result Sent To COMET</vt:lpstr>
      <vt:lpstr>Constraint Violations and Possible Error Sources Integrated Into Family View of COMET</vt:lpstr>
      <vt:lpstr>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“Sanity-Checks” over Auto-Extracted Family-History Data</dc:title>
  <dc:creator>Scott</dc:creator>
  <cp:lastModifiedBy>Scott</cp:lastModifiedBy>
  <cp:revision>53</cp:revision>
  <dcterms:created xsi:type="dcterms:W3CDTF">2016-01-28T03:35:55Z</dcterms:created>
  <dcterms:modified xsi:type="dcterms:W3CDTF">2016-02-01T22:29:56Z</dcterms:modified>
</cp:coreProperties>
</file>