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3" r:id="rId3"/>
    <p:sldId id="268" r:id="rId4"/>
    <p:sldId id="258" r:id="rId5"/>
    <p:sldId id="264" r:id="rId6"/>
    <p:sldId id="259" r:id="rId7"/>
    <p:sldId id="260" r:id="rId8"/>
    <p:sldId id="265" r:id="rId9"/>
    <p:sldId id="267" r:id="rId10"/>
    <p:sldId id="257" r:id="rId11"/>
    <p:sldId id="266" r:id="rId12"/>
    <p:sldId id="261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08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1E280-E92E-471C-85A7-1098A58278CF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A3D46-5089-4BC4-AF1A-803E9FF33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A3D46-5089-4BC4-AF1A-803E9FF335B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A3D46-5089-4BC4-AF1A-803E9FF335B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A3D46-5089-4BC4-AF1A-803E9FF335B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A3D46-5089-4BC4-AF1A-803E9FF335B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A3D46-5089-4BC4-AF1A-803E9FF335B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A3D46-5089-4BC4-AF1A-803E9FF335B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A3D46-5089-4BC4-AF1A-803E9FF335B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A3D46-5089-4BC4-AF1A-803E9FF335B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A3D46-5089-4BC4-AF1A-803E9FF335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A3D46-5089-4BC4-AF1A-803E9FF335B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A3D46-5089-4BC4-AF1A-803E9FF335B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A3D46-5089-4BC4-AF1A-803E9FF335B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6A3D46-5089-4BC4-AF1A-803E9FF335B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31CD6-94FE-4CFC-8919-DFF1900DF485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84F5C-2328-4DBF-A3C1-1CE22D3DD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31CD6-94FE-4CFC-8919-DFF1900DF485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84F5C-2328-4DBF-A3C1-1CE22D3DD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31CD6-94FE-4CFC-8919-DFF1900DF485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84F5C-2328-4DBF-A3C1-1CE22D3DD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31CD6-94FE-4CFC-8919-DFF1900DF485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84F5C-2328-4DBF-A3C1-1CE22D3DD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31CD6-94FE-4CFC-8919-DFF1900DF485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84F5C-2328-4DBF-A3C1-1CE22D3DD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31CD6-94FE-4CFC-8919-DFF1900DF485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84F5C-2328-4DBF-A3C1-1CE22D3DD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31CD6-94FE-4CFC-8919-DFF1900DF485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84F5C-2328-4DBF-A3C1-1CE22D3DD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31CD6-94FE-4CFC-8919-DFF1900DF485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84F5C-2328-4DBF-A3C1-1CE22D3DD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31CD6-94FE-4CFC-8919-DFF1900DF485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84F5C-2328-4DBF-A3C1-1CE22D3DD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31CD6-94FE-4CFC-8919-DFF1900DF485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84F5C-2328-4DBF-A3C1-1CE22D3DD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531CD6-94FE-4CFC-8919-DFF1900DF485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084F5C-2328-4DBF-A3C1-1CE22D3DD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4531CD6-94FE-4CFC-8919-DFF1900DF485}" type="datetimeFigureOut">
              <a:rPr lang="en-US" smtClean="0"/>
              <a:pPr/>
              <a:t>3/5/2009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2084F5C-2328-4DBF-A3C1-1CE22D3DDD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838200"/>
            <a:ext cx="7406640" cy="1472184"/>
          </a:xfrm>
        </p:spPr>
        <p:txBody>
          <a:bodyPr/>
          <a:lstStyle/>
          <a:p>
            <a:r>
              <a:rPr lang="en-US" dirty="0" smtClean="0"/>
              <a:t>Domain-Independent Data Extraction: Person Names</a:t>
            </a:r>
            <a:endParaRPr lang="en-US" dirty="0"/>
          </a:p>
        </p:txBody>
      </p:sp>
      <p:pic>
        <p:nvPicPr>
          <p:cNvPr id="1028" name="Picture 4" descr="thumbnail of small NSF logo in color 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5029200"/>
            <a:ext cx="952500" cy="96202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667000" y="2895600"/>
            <a:ext cx="426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Carl Christensen and </a:t>
            </a:r>
            <a:r>
              <a:rPr lang="en-US" sz="2000" dirty="0" err="1" smtClean="0"/>
              <a:t>Deryle</a:t>
            </a:r>
            <a:r>
              <a:rPr lang="en-US" sz="2000" dirty="0" smtClean="0"/>
              <a:t> Lonsdale</a:t>
            </a:r>
          </a:p>
          <a:p>
            <a:pPr algn="ctr"/>
            <a:r>
              <a:rPr lang="en-US" sz="2000" i="1" dirty="0" smtClean="0"/>
              <a:t>Brigham Young University</a:t>
            </a:r>
          </a:p>
          <a:p>
            <a:pPr algn="ctr"/>
            <a:r>
              <a:rPr lang="en-US" sz="2000" dirty="0" err="1" smtClean="0"/>
              <a:t>cvchristensen@gmail</a:t>
            </a:r>
            <a:r>
              <a:rPr lang="en-US" sz="2000" dirty="0" smtClean="0"/>
              <a:t>  lonz@byu.edu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t="15633" r="7627" b="301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Challenges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Smaller/larger </a:t>
            </a:r>
            <a:r>
              <a:rPr lang="en-US" sz="2800" dirty="0" smtClean="0"/>
              <a:t>match preference</a:t>
            </a:r>
          </a:p>
          <a:p>
            <a:pPr>
              <a:buNone/>
            </a:pPr>
            <a:r>
              <a:rPr lang="en-US" sz="2800" dirty="0" smtClean="0"/>
              <a:t>     - Preference for “Arizona” as place over </a:t>
            </a:r>
          </a:p>
          <a:p>
            <a:pPr>
              <a:buNone/>
            </a:pPr>
            <a:r>
              <a:rPr lang="en-US" sz="2800" dirty="0" smtClean="0"/>
              <a:t>		“University of Arizona” as school</a:t>
            </a:r>
          </a:p>
          <a:p>
            <a:r>
              <a:rPr lang="en-US" sz="2800" dirty="0" smtClean="0"/>
              <a:t>DOM parser</a:t>
            </a:r>
          </a:p>
          <a:p>
            <a:pPr>
              <a:buNone/>
            </a:pPr>
            <a:r>
              <a:rPr lang="en-US" sz="2800" dirty="0" smtClean="0"/>
              <a:t> 	  - Unofficial HTML tags cause system to fail</a:t>
            </a:r>
          </a:p>
          <a:p>
            <a:r>
              <a:rPr lang="en-US" sz="2800" dirty="0" smtClean="0"/>
              <a:t>Text formatting</a:t>
            </a:r>
          </a:p>
          <a:p>
            <a:pPr>
              <a:buNone/>
            </a:pPr>
            <a:r>
              <a:rPr lang="en-US" sz="2800" dirty="0" smtClean="0"/>
              <a:t>     - Record detection for individuals intractable</a:t>
            </a:r>
          </a:p>
          <a:p>
            <a:r>
              <a:rPr lang="en-US" sz="2800" dirty="0" smtClean="0"/>
              <a:t>System functionality</a:t>
            </a:r>
          </a:p>
          <a:p>
            <a:pPr>
              <a:buNone/>
            </a:pPr>
            <a:r>
              <a:rPr lang="en-US" sz="2800" dirty="0" smtClean="0"/>
              <a:t>     - Cardinality bounds,  system output file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Performance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816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Very low initial precision/recall: &lt; 1%  </a:t>
            </a:r>
          </a:p>
          <a:p>
            <a:r>
              <a:rPr lang="en-US" sz="3000" dirty="0" smtClean="0"/>
              <a:t>Increased </a:t>
            </a:r>
            <a:r>
              <a:rPr lang="en-US" sz="3000" dirty="0" smtClean="0"/>
              <a:t>drastically with knowledge engineering and system constraints</a:t>
            </a:r>
          </a:p>
          <a:p>
            <a:pPr>
              <a:buNone/>
            </a:pPr>
            <a:r>
              <a:rPr lang="en-US" sz="3000" dirty="0" smtClean="0"/>
              <a:t>       - 27 % recall with some </a:t>
            </a:r>
            <a:r>
              <a:rPr lang="en-US" sz="3000" dirty="0" smtClean="0"/>
              <a:t>person </a:t>
            </a:r>
            <a:r>
              <a:rPr lang="en-US" sz="3000" dirty="0" smtClean="0"/>
              <a:t>	      	  </a:t>
            </a:r>
            <a:r>
              <a:rPr lang="en-US" sz="3000" dirty="0" smtClean="0"/>
              <a:t>    	results </a:t>
            </a:r>
            <a:r>
              <a:rPr lang="en-US" sz="3000" dirty="0" smtClean="0"/>
              <a:t>approaching 40% recall</a:t>
            </a:r>
          </a:p>
          <a:p>
            <a:pPr>
              <a:buNone/>
            </a:pPr>
            <a:r>
              <a:rPr lang="en-US" sz="3000" dirty="0" smtClean="0"/>
              <a:t>	     - Approaching 10% precision</a:t>
            </a:r>
          </a:p>
          <a:p>
            <a:r>
              <a:rPr lang="en-US" sz="3000" dirty="0" smtClean="0"/>
              <a:t>Nothing </a:t>
            </a:r>
            <a:r>
              <a:rPr lang="en-US" sz="3000" dirty="0" smtClean="0"/>
              <a:t>to measure against</a:t>
            </a:r>
          </a:p>
          <a:p>
            <a:pPr>
              <a:buNone/>
            </a:pPr>
            <a:r>
              <a:rPr lang="en-US" sz="3000" dirty="0" smtClean="0"/>
              <a:t>       - Official </a:t>
            </a:r>
            <a:r>
              <a:rPr lang="en-US" sz="3000" dirty="0" err="1" smtClean="0"/>
              <a:t>WePS</a:t>
            </a:r>
            <a:r>
              <a:rPr lang="en-US" sz="3000" dirty="0" smtClean="0"/>
              <a:t> results will be released 	   	 in April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Future work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7848600" cy="4800600"/>
          </a:xfrm>
        </p:spPr>
        <p:txBody>
          <a:bodyPr/>
          <a:lstStyle/>
          <a:p>
            <a:r>
              <a:rPr lang="en-US" dirty="0" err="1" smtClean="0"/>
              <a:t>Ontos</a:t>
            </a:r>
            <a:r>
              <a:rPr lang="en-US" dirty="0" smtClean="0"/>
              <a:t> Robustness</a:t>
            </a:r>
          </a:p>
          <a:p>
            <a:r>
              <a:rPr lang="en-US" dirty="0" smtClean="0"/>
              <a:t>Machine </a:t>
            </a:r>
            <a:r>
              <a:rPr lang="en-US" dirty="0" smtClean="0"/>
              <a:t>learning for constraints/knowledge files</a:t>
            </a:r>
          </a:p>
          <a:p>
            <a:r>
              <a:rPr lang="en-US" dirty="0" smtClean="0"/>
              <a:t>Person name disambiguation</a:t>
            </a:r>
          </a:p>
          <a:p>
            <a:r>
              <a:rPr lang="en-US" dirty="0" smtClean="0"/>
              <a:t>Keyword </a:t>
            </a:r>
            <a:r>
              <a:rPr lang="en-US" dirty="0" smtClean="0"/>
              <a:t>probability values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WePS</a:t>
            </a:r>
            <a:r>
              <a:rPr lang="en-US" sz="3600" dirty="0" smtClean="0"/>
              <a:t> task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Web People Search</a:t>
            </a:r>
          </a:p>
          <a:p>
            <a:r>
              <a:rPr lang="en-US" dirty="0" smtClean="0"/>
              <a:t>18 attribute values on person names</a:t>
            </a:r>
          </a:p>
          <a:p>
            <a:r>
              <a:rPr lang="en-US" dirty="0" smtClean="0"/>
              <a:t>Training corpus – </a:t>
            </a:r>
            <a:r>
              <a:rPr lang="en-US" dirty="0" smtClean="0"/>
              <a:t>17 </a:t>
            </a:r>
            <a:r>
              <a:rPr lang="en-US" dirty="0" smtClean="0"/>
              <a:t>names</a:t>
            </a:r>
            <a:r>
              <a:rPr lang="en-US" dirty="0" smtClean="0"/>
              <a:t>, approx. 100 web pages per</a:t>
            </a:r>
          </a:p>
          <a:p>
            <a:r>
              <a:rPr lang="en-US" dirty="0" smtClean="0"/>
              <a:t>Script given to evaluate performance</a:t>
            </a:r>
            <a:endParaRPr lang="en-US" dirty="0" smtClean="0"/>
          </a:p>
          <a:p>
            <a:r>
              <a:rPr lang="en-US" dirty="0" smtClean="0"/>
              <a:t>Test corpus of comparable size</a:t>
            </a:r>
          </a:p>
          <a:p>
            <a:r>
              <a:rPr lang="en-US" dirty="0" smtClean="0"/>
              <a:t>New ground in information extraction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Ontos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Software developed by BYU data extraction group</a:t>
            </a:r>
          </a:p>
          <a:p>
            <a:r>
              <a:rPr lang="en-US" dirty="0" smtClean="0"/>
              <a:t>Ontology based method leveraged to organize data</a:t>
            </a:r>
          </a:p>
          <a:p>
            <a:r>
              <a:rPr lang="en-US" dirty="0" smtClean="0"/>
              <a:t>Off the shelf performance</a:t>
            </a:r>
          </a:p>
          <a:p>
            <a:r>
              <a:rPr lang="en-US" dirty="0" smtClean="0"/>
              <a:t>Similar uses for obituaries and car ads information extraction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15962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WePS</a:t>
            </a:r>
            <a:r>
              <a:rPr lang="en-US" sz="3600" dirty="0" smtClean="0"/>
              <a:t> extraction process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6324600" y="1828800"/>
            <a:ext cx="1701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 webpage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48200" y="2362200"/>
            <a:ext cx="782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Ontos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4495800"/>
            <a:ext cx="1721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Evaluation script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514600" y="3886200"/>
            <a:ext cx="1856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Annotated results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28800" y="1828800"/>
            <a:ext cx="2008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Knowledge sources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248400" y="3581400"/>
            <a:ext cx="1618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Text </a:t>
            </a:r>
            <a:r>
              <a:rPr lang="en-US" dirty="0" smtClean="0"/>
              <a:t>file </a:t>
            </a:r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114800" y="838200"/>
            <a:ext cx="1628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WePS</a:t>
            </a:r>
            <a:r>
              <a:rPr lang="en-US" dirty="0" smtClean="0"/>
              <a:t> ontology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181600" y="5943600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Results report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714750" y="2471738"/>
            <a:ext cx="1009650" cy="4476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7" idx="4"/>
            <a:endCxn id="10" idx="0"/>
          </p:cNvCxnSpPr>
          <p:nvPr/>
        </p:nvCxnSpPr>
        <p:spPr>
          <a:xfrm rot="16200000" flipH="1">
            <a:off x="4859326" y="2182031"/>
            <a:ext cx="352425" cy="7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 flipV="1">
            <a:off x="5400676" y="2390775"/>
            <a:ext cx="1000125" cy="528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>
            <a:off x="4098132" y="2540793"/>
            <a:ext cx="409575" cy="1519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6200000" flipH="1">
            <a:off x="5241132" y="2917031"/>
            <a:ext cx="485775" cy="8429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rot="5400000">
            <a:off x="5626894" y="4217194"/>
            <a:ext cx="552450" cy="4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6200000" flipH="1">
            <a:off x="5545932" y="5203031"/>
            <a:ext cx="714375" cy="47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>
            <a:grpSpLocks/>
          </p:cNvGrpSpPr>
          <p:nvPr/>
        </p:nvGrpSpPr>
        <p:grpSpPr bwMode="auto">
          <a:xfrm>
            <a:off x="4648200" y="1295400"/>
            <a:ext cx="766763" cy="714375"/>
            <a:chOff x="4896" y="3216"/>
            <a:chExt cx="624" cy="624"/>
          </a:xfrm>
          <a:solidFill>
            <a:schemeClr val="accent1"/>
          </a:solidFill>
        </p:grpSpPr>
        <p:sp>
          <p:nvSpPr>
            <p:cNvPr id="27" name="Oval 26"/>
            <p:cNvSpPr>
              <a:spLocks noChangeArrowheads="1"/>
            </p:cNvSpPr>
            <p:nvPr/>
          </p:nvSpPr>
          <p:spPr bwMode="auto">
            <a:xfrm>
              <a:off x="4896" y="3216"/>
              <a:ext cx="624" cy="624"/>
            </a:xfrm>
            <a:prstGeom prst="ellipse">
              <a:avLst/>
            </a:prstGeom>
            <a:grpFill/>
            <a:ln w="952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900" b="0">
                <a:latin typeface="Times New Roman" pitchFamily="18" charset="0"/>
              </a:endParaRPr>
            </a:p>
            <a:p>
              <a:pPr algn="ctr"/>
              <a:endParaRPr lang="en-US" sz="900" b="0">
                <a:latin typeface="Times New Roman" pitchFamily="18" charset="0"/>
              </a:endParaRPr>
            </a:p>
            <a:p>
              <a:pPr algn="ctr"/>
              <a:endParaRPr lang="en-US" sz="900" b="0">
                <a:latin typeface="Times New Roman" pitchFamily="18" charset="0"/>
              </a:endParaRPr>
            </a:p>
            <a:p>
              <a:pPr algn="ctr"/>
              <a:endParaRPr lang="en-US" sz="900" b="0">
                <a:latin typeface="Times New Roman" pitchFamily="18" charset="0"/>
              </a:endParaRPr>
            </a:p>
            <a:p>
              <a:pPr algn="ctr"/>
              <a:endParaRPr lang="en-US" sz="900" b="0">
                <a:latin typeface="Times New Roman" pitchFamily="18" charset="0"/>
              </a:endParaRPr>
            </a:p>
          </p:txBody>
        </p:sp>
        <p:grpSp>
          <p:nvGrpSpPr>
            <p:cNvPr id="28" name="Group 27"/>
            <p:cNvGrpSpPr>
              <a:grpSpLocks/>
            </p:cNvGrpSpPr>
            <p:nvPr/>
          </p:nvGrpSpPr>
          <p:grpSpPr bwMode="auto">
            <a:xfrm>
              <a:off x="4992" y="3324"/>
              <a:ext cx="432" cy="428"/>
              <a:chOff x="2256" y="3456"/>
              <a:chExt cx="528" cy="576"/>
            </a:xfrm>
            <a:grpFill/>
          </p:grpSpPr>
          <p:grpSp>
            <p:nvGrpSpPr>
              <p:cNvPr id="30" name="Group 29"/>
              <p:cNvGrpSpPr>
                <a:grpSpLocks/>
              </p:cNvGrpSpPr>
              <p:nvPr/>
            </p:nvGrpSpPr>
            <p:grpSpPr bwMode="auto">
              <a:xfrm>
                <a:off x="2256" y="3456"/>
                <a:ext cx="384" cy="240"/>
                <a:chOff x="2304" y="3504"/>
                <a:chExt cx="384" cy="240"/>
              </a:xfrm>
              <a:grpFill/>
            </p:grpSpPr>
            <p:sp>
              <p:nvSpPr>
                <p:cNvPr id="45" name="Oval 44"/>
                <p:cNvSpPr>
                  <a:spLocks noChangeArrowheads="1"/>
                </p:cNvSpPr>
                <p:nvPr/>
              </p:nvSpPr>
              <p:spPr bwMode="auto">
                <a:xfrm>
                  <a:off x="2448" y="3648"/>
                  <a:ext cx="96" cy="96"/>
                </a:xfrm>
                <a:prstGeom prst="ellipse">
                  <a:avLst/>
                </a:prstGeom>
                <a:grp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sz="1400" b="0">
                    <a:latin typeface="Times New Roman" pitchFamily="18" charset="0"/>
                  </a:endParaRPr>
                </a:p>
              </p:txBody>
            </p:sp>
            <p:grpSp>
              <p:nvGrpSpPr>
                <p:cNvPr id="47" name="Group 46"/>
                <p:cNvGrpSpPr>
                  <a:grpSpLocks/>
                </p:cNvGrpSpPr>
                <p:nvPr/>
              </p:nvGrpSpPr>
              <p:grpSpPr bwMode="auto">
                <a:xfrm>
                  <a:off x="2304" y="3504"/>
                  <a:ext cx="384" cy="192"/>
                  <a:chOff x="2304" y="3504"/>
                  <a:chExt cx="384" cy="192"/>
                </a:xfrm>
                <a:grpFill/>
              </p:grpSpPr>
              <p:sp>
                <p:nvSpPr>
                  <p:cNvPr id="48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2400" y="3504"/>
                    <a:ext cx="48" cy="48"/>
                  </a:xfrm>
                  <a:prstGeom prst="ellips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US" sz="1400" b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9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2640" y="3600"/>
                    <a:ext cx="48" cy="48"/>
                  </a:xfrm>
                  <a:prstGeom prst="ellips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US" sz="1400" b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0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2304" y="3648"/>
                    <a:ext cx="48" cy="48"/>
                  </a:xfrm>
                  <a:prstGeom prst="ellips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pPr algn="ctr"/>
                    <a:endParaRPr lang="en-US" sz="1400" b="0"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51" name="Line 14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2448" y="3552"/>
                    <a:ext cx="48" cy="96"/>
                  </a:xfrm>
                  <a:prstGeom prst="lin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/>
                  </a:p>
                </p:txBody>
              </p:sp>
              <p:sp>
                <p:nvSpPr>
                  <p:cNvPr id="52" name="Line 1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544" y="3648"/>
                    <a:ext cx="96" cy="48"/>
                  </a:xfrm>
                  <a:prstGeom prst="lin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/>
                  </a:p>
                </p:txBody>
              </p:sp>
              <p:sp>
                <p:nvSpPr>
                  <p:cNvPr id="54" name="Line 16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2352" y="3696"/>
                    <a:ext cx="96" cy="0"/>
                  </a:xfrm>
                  <a:prstGeom prst="line">
                    <a:avLst/>
                  </a:prstGeom>
                  <a:grp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>
                    <a:defPPr>
                      <a:defRPr lang="en-US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endParaRPr lang="en-US"/>
                  </a:p>
                </p:txBody>
              </p:sp>
            </p:grpSp>
          </p:grpSp>
          <p:sp>
            <p:nvSpPr>
              <p:cNvPr id="31" name="Oval 30"/>
              <p:cNvSpPr>
                <a:spLocks noChangeArrowheads="1"/>
              </p:cNvSpPr>
              <p:nvPr/>
            </p:nvSpPr>
            <p:spPr bwMode="auto">
              <a:xfrm>
                <a:off x="2688" y="3744"/>
                <a:ext cx="96" cy="96"/>
              </a:xfrm>
              <a:prstGeom prst="ellipse">
                <a:avLst/>
              </a:pr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400" b="0">
                  <a:latin typeface="Times New Roman" pitchFamily="18" charset="0"/>
                </a:endParaRPr>
              </a:p>
            </p:txBody>
          </p:sp>
          <p:sp>
            <p:nvSpPr>
              <p:cNvPr id="33" name="Oval 32"/>
              <p:cNvSpPr>
                <a:spLocks noChangeArrowheads="1"/>
              </p:cNvSpPr>
              <p:nvPr/>
            </p:nvSpPr>
            <p:spPr bwMode="auto">
              <a:xfrm>
                <a:off x="2256" y="3792"/>
                <a:ext cx="96" cy="96"/>
              </a:xfrm>
              <a:prstGeom prst="ellipse">
                <a:avLst/>
              </a:pr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400" b="0">
                  <a:latin typeface="Times New Roman" pitchFamily="18" charset="0"/>
                </a:endParaRPr>
              </a:p>
            </p:txBody>
          </p:sp>
          <p:sp>
            <p:nvSpPr>
              <p:cNvPr id="35" name="Oval 34"/>
              <p:cNvSpPr>
                <a:spLocks noChangeArrowheads="1"/>
              </p:cNvSpPr>
              <p:nvPr/>
            </p:nvSpPr>
            <p:spPr bwMode="auto">
              <a:xfrm>
                <a:off x="2640" y="3936"/>
                <a:ext cx="96" cy="96"/>
              </a:xfrm>
              <a:prstGeom prst="ellipse">
                <a:avLst/>
              </a:pr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400" b="0">
                  <a:latin typeface="Times New Roman" pitchFamily="18" charset="0"/>
                </a:endParaRPr>
              </a:p>
            </p:txBody>
          </p:sp>
          <p:sp>
            <p:nvSpPr>
              <p:cNvPr id="37" name="Oval 36"/>
              <p:cNvSpPr>
                <a:spLocks noChangeArrowheads="1"/>
              </p:cNvSpPr>
              <p:nvPr/>
            </p:nvSpPr>
            <p:spPr bwMode="auto">
              <a:xfrm>
                <a:off x="2448" y="3792"/>
                <a:ext cx="144" cy="144"/>
              </a:xfrm>
              <a:prstGeom prst="ellipse">
                <a:avLst/>
              </a:pr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 sz="1400" b="0">
                  <a:latin typeface="Times New Roman" pitchFamily="18" charset="0"/>
                </a:endParaRPr>
              </a:p>
            </p:txBody>
          </p:sp>
          <p:sp>
            <p:nvSpPr>
              <p:cNvPr id="41" name="Line 21"/>
              <p:cNvSpPr>
                <a:spLocks noChangeShapeType="1"/>
              </p:cNvSpPr>
              <p:nvPr/>
            </p:nvSpPr>
            <p:spPr bwMode="auto">
              <a:xfrm flipV="1">
                <a:off x="2592" y="3792"/>
                <a:ext cx="96" cy="48"/>
              </a:xfrm>
              <a:prstGeom prst="line">
                <a:avLst/>
              </a:pr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2" name="Line 22"/>
              <p:cNvSpPr>
                <a:spLocks noChangeShapeType="1"/>
              </p:cNvSpPr>
              <p:nvPr/>
            </p:nvSpPr>
            <p:spPr bwMode="auto">
              <a:xfrm flipH="1">
                <a:off x="2352" y="3840"/>
                <a:ext cx="96" cy="0"/>
              </a:xfrm>
              <a:prstGeom prst="line">
                <a:avLst/>
              </a:pr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3" name="Line 23"/>
              <p:cNvSpPr>
                <a:spLocks noChangeShapeType="1"/>
              </p:cNvSpPr>
              <p:nvPr/>
            </p:nvSpPr>
            <p:spPr bwMode="auto">
              <a:xfrm>
                <a:off x="2544" y="3936"/>
                <a:ext cx="96" cy="48"/>
              </a:xfrm>
              <a:prstGeom prst="line">
                <a:avLst/>
              </a:pr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  <p:sp>
            <p:nvSpPr>
              <p:cNvPr id="44" name="Line 24"/>
              <p:cNvSpPr>
                <a:spLocks noChangeShapeType="1"/>
              </p:cNvSpPr>
              <p:nvPr/>
            </p:nvSpPr>
            <p:spPr bwMode="auto">
              <a:xfrm flipH="1" flipV="1">
                <a:off x="2448" y="3696"/>
                <a:ext cx="48" cy="96"/>
              </a:xfrm>
              <a:prstGeom prst="line">
                <a:avLst/>
              </a:pr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en-US"/>
              </a:p>
            </p:txBody>
          </p:sp>
        </p:grpSp>
      </p:grpSp>
      <p:sp>
        <p:nvSpPr>
          <p:cNvPr id="59" name="Flowchart: Magnetic Disk 58"/>
          <p:cNvSpPr/>
          <p:nvPr/>
        </p:nvSpPr>
        <p:spPr>
          <a:xfrm>
            <a:off x="3048000" y="2209800"/>
            <a:ext cx="533400" cy="61264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lowchart: Process 59"/>
          <p:cNvSpPr/>
          <p:nvPr/>
        </p:nvSpPr>
        <p:spPr>
          <a:xfrm>
            <a:off x="5562600" y="4495800"/>
            <a:ext cx="685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lowchart: Process 60"/>
          <p:cNvSpPr/>
          <p:nvPr/>
        </p:nvSpPr>
        <p:spPr>
          <a:xfrm>
            <a:off x="4724400" y="2743200"/>
            <a:ext cx="685800" cy="3810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lowchart: Document 61"/>
          <p:cNvSpPr/>
          <p:nvPr/>
        </p:nvSpPr>
        <p:spPr>
          <a:xfrm>
            <a:off x="2743200" y="3505200"/>
            <a:ext cx="762000" cy="38100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lowchart: Document 62"/>
          <p:cNvSpPr/>
          <p:nvPr/>
        </p:nvSpPr>
        <p:spPr>
          <a:xfrm>
            <a:off x="5486400" y="3657600"/>
            <a:ext cx="762000" cy="38100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Flowchart: Document 63"/>
          <p:cNvSpPr/>
          <p:nvPr/>
        </p:nvSpPr>
        <p:spPr>
          <a:xfrm>
            <a:off x="6477000" y="2209800"/>
            <a:ext cx="762000" cy="38100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lowchart: Document 64"/>
          <p:cNvSpPr/>
          <p:nvPr/>
        </p:nvSpPr>
        <p:spPr>
          <a:xfrm>
            <a:off x="5486400" y="5562600"/>
            <a:ext cx="762000" cy="38100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Dataframes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l="9878" t="14364" r="14397" b="36918"/>
          <a:stretch>
            <a:fillRect/>
          </a:stretch>
        </p:blipFill>
        <p:spPr bwMode="auto">
          <a:xfrm>
            <a:off x="1219200" y="990600"/>
            <a:ext cx="7467600" cy="4267200"/>
          </a:xfrm>
          <a:prstGeom prst="rect">
            <a:avLst/>
          </a:prstGeom>
          <a:noFill/>
          <a:ln w="9525">
            <a:solidFill>
              <a:schemeClr val="accent1">
                <a:lumMod val="40000"/>
                <a:lumOff val="60000"/>
              </a:schemeClr>
            </a:solidFill>
            <a:prstDash val="solid"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371600" y="5410200"/>
            <a:ext cx="7086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/>
              <a:t> XML description of extraction ontology components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Knowledge files</a:t>
            </a:r>
            <a:endParaRPr lang="en-US" sz="3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 t="6250" r="47524" b="1562"/>
          <a:stretch>
            <a:fillRect/>
          </a:stretch>
        </p:blipFill>
        <p:spPr bwMode="auto">
          <a:xfrm>
            <a:off x="6400800" y="2667000"/>
            <a:ext cx="2431312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447800" y="3962400"/>
            <a:ext cx="496975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200" dirty="0" smtClean="0"/>
              <a:t> Approximately 80,000 school names</a:t>
            </a:r>
          </a:p>
          <a:p>
            <a:pPr>
              <a:buClr>
                <a:schemeClr val="accent1"/>
              </a:buClr>
            </a:pPr>
            <a:r>
              <a:rPr lang="en-US" sz="2200" dirty="0" smtClean="0"/>
              <a:t>  and 30,000 occupations</a:t>
            </a:r>
          </a:p>
          <a:p>
            <a:r>
              <a:rPr lang="en-US" sz="2200" dirty="0" smtClean="0"/>
              <a:t>     - 66% of total schools in U.S. in 2003</a:t>
            </a:r>
          </a:p>
          <a:p>
            <a:endParaRPr lang="en-US" sz="2200" dirty="0" smtClean="0"/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200" dirty="0" smtClean="0"/>
              <a:t> All possible options for some files, small </a:t>
            </a:r>
          </a:p>
          <a:p>
            <a:pPr>
              <a:buClr>
                <a:schemeClr val="accent1"/>
              </a:buClr>
            </a:pPr>
            <a:r>
              <a:rPr lang="en-US" sz="2200" dirty="0" smtClean="0"/>
              <a:t>  subset for others</a:t>
            </a:r>
          </a:p>
          <a:p>
            <a:pPr>
              <a:buClr>
                <a:schemeClr val="accent1"/>
              </a:buClr>
            </a:pPr>
            <a:r>
              <a:rPr lang="en-US" sz="2200" dirty="0" smtClean="0"/>
              <a:t>     - e.g. Occupations, </a:t>
            </a:r>
            <a:r>
              <a:rPr lang="en-US" sz="2200" dirty="0" err="1" smtClean="0"/>
              <a:t>hypocoristics</a:t>
            </a:r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1447800" y="1066800"/>
            <a:ext cx="675749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200" dirty="0" smtClean="0"/>
              <a:t> Names, cities, countries, </a:t>
            </a:r>
            <a:r>
              <a:rPr lang="en-US" sz="2200" dirty="0" err="1" smtClean="0"/>
              <a:t>hypocoristics</a:t>
            </a:r>
            <a:r>
              <a:rPr lang="en-US" sz="2200" dirty="0" smtClean="0"/>
              <a:t>, occupations, etc.</a:t>
            </a:r>
          </a:p>
          <a:p>
            <a:pPr>
              <a:buFont typeface="Arial" pitchFamily="34" charset="0"/>
              <a:buChar char="•"/>
            </a:pPr>
            <a:endParaRPr lang="en-US" sz="2200" dirty="0"/>
          </a:p>
        </p:txBody>
      </p:sp>
      <p:sp>
        <p:nvSpPr>
          <p:cNvPr id="8" name="TextBox 7"/>
          <p:cNvSpPr txBox="1"/>
          <p:nvPr/>
        </p:nvSpPr>
        <p:spPr>
          <a:xfrm>
            <a:off x="1371600" y="1752600"/>
            <a:ext cx="7169976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2200" dirty="0" smtClean="0"/>
              <a:t> Knowledge gathered from extracting and formatting online </a:t>
            </a:r>
          </a:p>
          <a:p>
            <a:pPr>
              <a:buClr>
                <a:schemeClr val="accent1"/>
              </a:buClr>
            </a:pPr>
            <a:r>
              <a:rPr lang="en-US" sz="2200" dirty="0" smtClean="0"/>
              <a:t>  databases</a:t>
            </a:r>
          </a:p>
          <a:p>
            <a:pPr>
              <a:buClr>
                <a:schemeClr val="accent1"/>
              </a:buClr>
            </a:pPr>
            <a:r>
              <a:rPr lang="en-US" sz="2200" dirty="0" smtClean="0"/>
              <a:t>       - Live Journal</a:t>
            </a:r>
          </a:p>
          <a:p>
            <a:pPr>
              <a:buClr>
                <a:schemeClr val="accent1"/>
              </a:buClr>
            </a:pPr>
            <a:r>
              <a:rPr lang="en-US" sz="2200" dirty="0" smtClean="0"/>
              <a:t>       - Wikipedia</a:t>
            </a:r>
          </a:p>
          <a:p>
            <a:pPr>
              <a:buClr>
                <a:schemeClr val="accent1"/>
              </a:buClr>
            </a:pPr>
            <a:r>
              <a:rPr lang="en-US" sz="2200" dirty="0" smtClean="0"/>
              <a:t>       - Bureau of Labor Statistics</a:t>
            </a:r>
          </a:p>
          <a:p>
            <a:pPr>
              <a:buClr>
                <a:schemeClr val="accent1"/>
              </a:buClr>
            </a:pPr>
            <a:r>
              <a:rPr lang="en-US" sz="2200" dirty="0" smtClean="0"/>
              <a:t>       - etc.</a:t>
            </a:r>
          </a:p>
          <a:p>
            <a:pPr>
              <a:buClr>
                <a:schemeClr val="accent1"/>
              </a:buClr>
            </a:pPr>
            <a:endParaRPr lang="en-US" sz="2200" dirty="0" smtClean="0"/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endParaRPr lang="en-US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Constraints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 context expressions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Cardinality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Regular expressions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5600" y="2133600"/>
            <a:ext cx="457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/>
              <a:t>&lt;</a:t>
            </a:r>
            <a:r>
              <a:rPr lang="en-US" sz="1600" dirty="0" err="1" smtClean="0"/>
              <a:t>RequiredContextExpression</a:t>
            </a:r>
            <a:r>
              <a:rPr lang="en-US" sz="1600" dirty="0" smtClean="0"/>
              <a:t>&gt; &lt;</a:t>
            </a:r>
            <a:r>
              <a:rPr lang="en-US" sz="1600" dirty="0" err="1" smtClean="0"/>
              <a:t>ExpressionText</a:t>
            </a:r>
            <a:r>
              <a:rPr lang="en-US" sz="1600" dirty="0" smtClean="0"/>
              <a:t>&gt;\b{</a:t>
            </a:r>
            <a:r>
              <a:rPr lang="en-US" sz="1600" dirty="0" err="1" smtClean="0"/>
              <a:t>BirthTime</a:t>
            </a:r>
            <a:r>
              <a:rPr lang="en-US" sz="1600" dirty="0" smtClean="0"/>
              <a:t>}\b&lt;/</a:t>
            </a:r>
            <a:r>
              <a:rPr lang="en-US" sz="1600" dirty="0" err="1" smtClean="0"/>
              <a:t>ExpressionText</a:t>
            </a:r>
            <a:r>
              <a:rPr lang="en-US" sz="1600" dirty="0" smtClean="0"/>
              <a:t>&gt;&lt;/</a:t>
            </a:r>
            <a:r>
              <a:rPr lang="en-US" sz="1600" dirty="0" err="1" smtClean="0"/>
              <a:t>RequiredContextExpression</a:t>
            </a:r>
            <a:r>
              <a:rPr lang="en-US" sz="1600" dirty="0" smtClean="0"/>
              <a:t>&gt; 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2819400" y="5562600"/>
            <a:ext cx="3531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Email : [\w]+[\d]*@[\w]+[.]{1}[\w]+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667000" y="3810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Search Person [0:*] has </a:t>
            </a:r>
            <a:r>
              <a:rPr lang="en-US" dirty="0" smtClean="0"/>
              <a:t>Occupation </a:t>
            </a:r>
            <a:r>
              <a:rPr lang="en-US" dirty="0" smtClean="0"/>
              <a:t>[1:*]; </a:t>
            </a:r>
          </a:p>
          <a:p>
            <a:r>
              <a:rPr lang="en-US" dirty="0" smtClean="0"/>
              <a:t>Search Person [0:*] has Affiliation [1:*];</a:t>
            </a:r>
          </a:p>
          <a:p>
            <a:r>
              <a:rPr lang="en-US" dirty="0" smtClean="0"/>
              <a:t>Search Person [0:*] has </a:t>
            </a:r>
            <a:r>
              <a:rPr lang="en-US" dirty="0" smtClean="0"/>
              <a:t>Email [1</a:t>
            </a:r>
            <a:r>
              <a:rPr lang="en-US" dirty="0" smtClean="0"/>
              <a:t>:*];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-76200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Sample annotated webpage</a:t>
            </a:r>
            <a:endParaRPr lang="en-US" sz="36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 t="16758" r="12500" b="40150"/>
          <a:stretch>
            <a:fillRect/>
          </a:stretch>
        </p:blipFill>
        <p:spPr bwMode="auto">
          <a:xfrm>
            <a:off x="1447800" y="4800600"/>
            <a:ext cx="7239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t="16766" r="38889" b="4802"/>
          <a:stretch>
            <a:fillRect/>
          </a:stretch>
        </p:blipFill>
        <p:spPr bwMode="auto">
          <a:xfrm>
            <a:off x="1447800" y="914400"/>
            <a:ext cx="7162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Precision/Recall</a:t>
            </a:r>
            <a:endParaRPr lang="en-US" sz="3600" dirty="0"/>
          </a:p>
        </p:txBody>
      </p:sp>
      <p:pic>
        <p:nvPicPr>
          <p:cNvPr id="6" name="Content Placeholder 5" descr="f0f7690baaca3d67d0d8dc232a88c67a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219200" y="1752600"/>
            <a:ext cx="7653866" cy="914400"/>
          </a:xfrm>
        </p:spPr>
      </p:pic>
      <p:pic>
        <p:nvPicPr>
          <p:cNvPr id="7" name="Picture 6" descr="img151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3276600"/>
            <a:ext cx="7772400" cy="883599"/>
          </a:xfrm>
          <a:prstGeom prst="rect">
            <a:avLst/>
          </a:prstGeom>
        </p:spPr>
      </p:pic>
      <p:pic>
        <p:nvPicPr>
          <p:cNvPr id="8" name="Picture 7" descr="img15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81200" y="4724400"/>
            <a:ext cx="5595056" cy="990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505200" y="60960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r>
              <a:rPr lang="en-US" sz="2400" dirty="0" smtClean="0"/>
              <a:t>lpha </a:t>
            </a:r>
            <a:r>
              <a:rPr lang="en-US" sz="2400" dirty="0" smtClean="0"/>
              <a:t>= 0.5 for </a:t>
            </a:r>
            <a:r>
              <a:rPr lang="en-US" sz="2400" dirty="0" err="1" smtClean="0"/>
              <a:t>WePS</a:t>
            </a:r>
            <a:endParaRPr lang="en-US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306</TotalTime>
  <Words>332</Words>
  <Application>Microsoft Office PowerPoint</Application>
  <PresentationFormat>On-screen Show (4:3)</PresentationFormat>
  <Paragraphs>101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Solstice</vt:lpstr>
      <vt:lpstr>Domain-Independent Data Extraction: Person Names</vt:lpstr>
      <vt:lpstr>WePS task</vt:lpstr>
      <vt:lpstr>Ontos</vt:lpstr>
      <vt:lpstr>WePS extraction process</vt:lpstr>
      <vt:lpstr>Dataframes</vt:lpstr>
      <vt:lpstr>Knowledge files</vt:lpstr>
      <vt:lpstr>Constraints</vt:lpstr>
      <vt:lpstr>Sample annotated webpage</vt:lpstr>
      <vt:lpstr>Precision/Recall</vt:lpstr>
      <vt:lpstr>Slide 10</vt:lpstr>
      <vt:lpstr>Challenges</vt:lpstr>
      <vt:lpstr>Performance</vt:lpstr>
      <vt:lpstr>Future work</vt:lpstr>
    </vt:vector>
  </TitlesOfParts>
  <Company>Open Access Computer Labs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HTRSC</dc:creator>
  <cp:lastModifiedBy>Jared</cp:lastModifiedBy>
  <cp:revision>116</cp:revision>
  <dcterms:created xsi:type="dcterms:W3CDTF">2009-03-02T18:32:54Z</dcterms:created>
  <dcterms:modified xsi:type="dcterms:W3CDTF">2009-03-06T03:20:45Z</dcterms:modified>
</cp:coreProperties>
</file>