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5" r:id="rId6"/>
    <p:sldId id="271" r:id="rId7"/>
    <p:sldId id="272" r:id="rId8"/>
    <p:sldId id="273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17D05-5CA5-495B-8343-773A4EB91B92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0814-F3AE-4564-A92E-BAAD577AF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288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Semi-automatic Ontology Creation through Conceptual-Model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David W. </a:t>
            </a:r>
            <a:r>
              <a:rPr lang="en-US" i="1" dirty="0" err="1" smtClean="0"/>
              <a:t>Embley</a:t>
            </a:r>
            <a:endParaRPr lang="en-US" i="1" dirty="0" smtClean="0"/>
          </a:p>
          <a:p>
            <a:r>
              <a:rPr lang="en-US" i="1" dirty="0" smtClean="0"/>
              <a:t>Brigham Young University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924800" y="624840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981200"/>
            <a:ext cx="7086600" cy="3645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1. Describe a scenario in your field of expertise where data integration plays a major role and the absence of conceptual modeling has a detrimental effect.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2. Introduce a new ‘wacky’ idea to leverage conceptual modeling in data integration.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3. Explain its applicability to data integration, what are its great potentials, what are the great risks.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4. Suggest a few specific research challenges with your idea.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err="1" smtClean="0"/>
              <a:t>Avi’s</a:t>
            </a:r>
            <a:r>
              <a:rPr lang="en-US" dirty="0" smtClean="0"/>
              <a:t>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72200" y="4254500"/>
            <a:ext cx="1066800" cy="1066800"/>
            <a:chOff x="4896" y="3216"/>
            <a:chExt cx="624" cy="624"/>
          </a:xfrm>
        </p:grpSpPr>
        <p:sp>
          <p:nvSpPr>
            <p:cNvPr id="32771" name="Oval 3"/>
            <p:cNvSpPr>
              <a:spLocks noChangeArrowheads="1"/>
            </p:cNvSpPr>
            <p:nvPr/>
          </p:nvSpPr>
          <p:spPr bwMode="auto">
            <a:xfrm>
              <a:off x="4896" y="3216"/>
              <a:ext cx="624" cy="6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00"/>
            </a:p>
            <a:p>
              <a:pPr algn="ctr"/>
              <a:endParaRPr lang="en-US" sz="900"/>
            </a:p>
            <a:p>
              <a:pPr algn="ctr"/>
              <a:endParaRPr lang="en-US" sz="900"/>
            </a:p>
            <a:p>
              <a:pPr algn="ctr"/>
              <a:endParaRPr lang="en-US" sz="900"/>
            </a:p>
            <a:p>
              <a:pPr algn="ctr"/>
              <a:endParaRPr lang="en-US" sz="900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992" y="3312"/>
              <a:ext cx="432" cy="426"/>
              <a:chOff x="2256" y="3456"/>
              <a:chExt cx="528" cy="576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256" y="3456"/>
                <a:ext cx="384" cy="240"/>
                <a:chOff x="2304" y="3504"/>
                <a:chExt cx="384" cy="240"/>
              </a:xfrm>
            </p:grpSpPr>
            <p:sp>
              <p:nvSpPr>
                <p:cNvPr id="32774" name="Oval 6"/>
                <p:cNvSpPr>
                  <a:spLocks noChangeArrowheads="1"/>
                </p:cNvSpPr>
                <p:nvPr/>
              </p:nvSpPr>
              <p:spPr bwMode="auto">
                <a:xfrm>
                  <a:off x="2448" y="3648"/>
                  <a:ext cx="96" cy="9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en-US" sz="1400"/>
                </a:p>
              </p:txBody>
            </p:sp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2304" y="3504"/>
                  <a:ext cx="384" cy="192"/>
                  <a:chOff x="2304" y="3504"/>
                  <a:chExt cx="384" cy="192"/>
                </a:xfrm>
              </p:grpSpPr>
              <p:sp>
                <p:nvSpPr>
                  <p:cNvPr id="32776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3504"/>
                    <a:ext cx="48" cy="48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endParaRPr lang="en-US" sz="1400"/>
                  </a:p>
                </p:txBody>
              </p:sp>
              <p:sp>
                <p:nvSpPr>
                  <p:cNvPr id="32777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3600"/>
                    <a:ext cx="48" cy="48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endParaRPr lang="en-US" sz="1400"/>
                  </a:p>
                </p:txBody>
              </p:sp>
              <p:sp>
                <p:nvSpPr>
                  <p:cNvPr id="32778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3648"/>
                    <a:ext cx="48" cy="48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endParaRPr lang="en-US" sz="1400"/>
                  </a:p>
                </p:txBody>
              </p:sp>
              <p:sp>
                <p:nvSpPr>
                  <p:cNvPr id="32779" name="Line 1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448" y="3552"/>
                    <a:ext cx="48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80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3648"/>
                    <a:ext cx="96" cy="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781" name="Lin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3696"/>
                    <a:ext cx="9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2782" name="Oval 14"/>
              <p:cNvSpPr>
                <a:spLocks noChangeArrowheads="1"/>
              </p:cNvSpPr>
              <p:nvPr/>
            </p:nvSpPr>
            <p:spPr bwMode="auto">
              <a:xfrm>
                <a:off x="2688" y="3744"/>
                <a:ext cx="96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32783" name="Oval 15"/>
              <p:cNvSpPr>
                <a:spLocks noChangeArrowheads="1"/>
              </p:cNvSpPr>
              <p:nvPr/>
            </p:nvSpPr>
            <p:spPr bwMode="auto">
              <a:xfrm>
                <a:off x="2256" y="3792"/>
                <a:ext cx="96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32784" name="Oval 16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96" cy="9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32785" name="Oval 17"/>
              <p:cNvSpPr>
                <a:spLocks noChangeArrowheads="1"/>
              </p:cNvSpPr>
              <p:nvPr/>
            </p:nvSpPr>
            <p:spPr bwMode="auto">
              <a:xfrm>
                <a:off x="2448" y="3792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32786" name="Line 18"/>
              <p:cNvSpPr>
                <a:spLocks noChangeShapeType="1"/>
              </p:cNvSpPr>
              <p:nvPr/>
            </p:nvSpPr>
            <p:spPr bwMode="auto">
              <a:xfrm flipV="1">
                <a:off x="2592" y="3792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7" name="Line 19"/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8" name="Line 20"/>
              <p:cNvSpPr>
                <a:spLocks noChangeShapeType="1"/>
              </p:cNvSpPr>
              <p:nvPr/>
            </p:nvSpPr>
            <p:spPr bwMode="auto">
              <a:xfrm>
                <a:off x="2544" y="3936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9" name="Line 21"/>
              <p:cNvSpPr>
                <a:spLocks noChangeShapeType="1"/>
              </p:cNvSpPr>
              <p:nvPr/>
            </p:nvSpPr>
            <p:spPr bwMode="auto">
              <a:xfrm flipH="1" flipV="1">
                <a:off x="2448" y="3696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5105400" y="4406900"/>
            <a:ext cx="762000" cy="838200"/>
          </a:xfrm>
          <a:prstGeom prst="curvedRightArrow">
            <a:avLst>
              <a:gd name="adj1" fmla="val 22000"/>
              <a:gd name="adj2" fmla="val 44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92" name="Object 24"/>
          <p:cNvGraphicFramePr>
            <a:graphicFrameLocks noChangeAspect="1"/>
          </p:cNvGraphicFramePr>
          <p:nvPr/>
        </p:nvGraphicFramePr>
        <p:xfrm>
          <a:off x="457200" y="3886200"/>
          <a:ext cx="4191000" cy="1365250"/>
        </p:xfrm>
        <a:graphic>
          <a:graphicData uri="http://schemas.openxmlformats.org/presentationml/2006/ole">
            <p:oleObj spid="_x0000_s1026" name="Bitmap Image" r:id="rId3" imgW="4800000" imgH="1590897" progId="PBrush">
              <p:embed/>
            </p:oleObj>
          </a:graphicData>
        </a:graphic>
      </p:graphicFrame>
      <p:graphicFrame>
        <p:nvGraphicFramePr>
          <p:cNvPr id="32793" name="Group 25"/>
          <p:cNvGraphicFramePr>
            <a:graphicFrameLocks noGrp="1"/>
          </p:cNvGraphicFramePr>
          <p:nvPr/>
        </p:nvGraphicFramePr>
        <p:xfrm>
          <a:off x="4876800" y="1968500"/>
          <a:ext cx="2743200" cy="2052638"/>
        </p:xfrm>
        <a:graphic>
          <a:graphicData uri="http://schemas.openxmlformats.org/drawingml/2006/table">
            <a:tbl>
              <a:tblPr/>
              <a:tblGrid>
                <a:gridCol w="1036638"/>
                <a:gridCol w="871537"/>
                <a:gridCol w="835025"/>
              </a:tblGrid>
              <a:tr h="365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fleck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velter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3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gonsity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(ld/gg)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hepth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(gd)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burlam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falder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multon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2.5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819" name="Rectangle 51"/>
          <p:cNvGraphicFramePr>
            <a:graphicFrameLocks/>
          </p:cNvGraphicFramePr>
          <p:nvPr/>
        </p:nvGraphicFramePr>
        <p:xfrm>
          <a:off x="5105400" y="5016500"/>
          <a:ext cx="2514600" cy="1346200"/>
        </p:xfrm>
        <a:graphic>
          <a:graphicData uri="http://schemas.openxmlformats.org/presentationml/2006/ole">
            <p:oleObj spid="_x0000_s1027" name="Allegro Diagram" r:id="rId4" imgW="0" imgH="0" progId="Allegro.Document">
              <p:embed/>
            </p:oleObj>
          </a:graphicData>
        </a:graphic>
      </p:graphicFrame>
      <p:sp>
        <p:nvSpPr>
          <p:cNvPr id="32821" name="Rectangle 5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TANGO</a:t>
            </a:r>
            <a:endParaRPr lang="en-US" dirty="0"/>
          </a:p>
        </p:txBody>
      </p:sp>
      <p:graphicFrame>
        <p:nvGraphicFramePr>
          <p:cNvPr id="32822" name="Object 54"/>
          <p:cNvGraphicFramePr>
            <a:graphicFrameLocks noChangeAspect="1"/>
          </p:cNvGraphicFramePr>
          <p:nvPr>
            <p:ph idx="1"/>
          </p:nvPr>
        </p:nvGraphicFramePr>
        <p:xfrm>
          <a:off x="4572000" y="5486400"/>
          <a:ext cx="3505200" cy="1816100"/>
        </p:xfrm>
        <a:graphic>
          <a:graphicData uri="http://schemas.openxmlformats.org/presentationml/2006/ole">
            <p:oleObj spid="_x0000_s1028" name="Allegro Diagram" r:id="rId5" imgW="2352600" imgH="1219320" progId="Allegro.Document">
              <p:embed/>
            </p:oleObj>
          </a:graphicData>
        </a:graphic>
      </p:graphicFrame>
      <p:sp>
        <p:nvSpPr>
          <p:cNvPr id="32823" name="Text Box 55"/>
          <p:cNvSpPr txBox="1">
            <a:spLocks noChangeArrowheads="1"/>
          </p:cNvSpPr>
          <p:nvPr/>
        </p:nvSpPr>
        <p:spPr bwMode="auto">
          <a:xfrm>
            <a:off x="762000" y="2057400"/>
            <a:ext cx="3657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TANGO in a nutshell: TANGO repeatedly turns raw tables into conceptual mini-</a:t>
            </a:r>
            <a:r>
              <a:rPr lang="en-US" sz="2000" dirty="0" err="1"/>
              <a:t>ontologies</a:t>
            </a:r>
            <a:r>
              <a:rPr lang="en-US" sz="2000" dirty="0"/>
              <a:t> and integrates them into a growing ontology.</a:t>
            </a:r>
          </a:p>
        </p:txBody>
      </p:sp>
      <p:sp>
        <p:nvSpPr>
          <p:cNvPr id="32824" name="Text Box 56"/>
          <p:cNvSpPr txBox="1">
            <a:spLocks noChangeArrowheads="1"/>
          </p:cNvSpPr>
          <p:nvPr/>
        </p:nvSpPr>
        <p:spPr bwMode="auto">
          <a:xfrm>
            <a:off x="7315200" y="4559300"/>
            <a:ext cx="1135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Growing</a:t>
            </a:r>
          </a:p>
          <a:p>
            <a:r>
              <a:rPr lang="en-US" sz="2000" dirty="0"/>
              <a:t>Ontology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76400" y="9144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(A scenario in which data integration plays a major role, and the absence of conceptual modeling has a detrimental effect.)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‘Wacky’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Use the growing ontology itself (and other knowledge resources) to help with the integration. </a:t>
            </a:r>
            <a:endParaRPr lang="en-US" sz="3200" dirty="0"/>
          </a:p>
        </p:txBody>
      </p:sp>
      <p:sp>
        <p:nvSpPr>
          <p:cNvPr id="5" name="Cloud 4"/>
          <p:cNvSpPr/>
          <p:nvPr/>
        </p:nvSpPr>
        <p:spPr>
          <a:xfrm>
            <a:off x="1752600" y="4343400"/>
            <a:ext cx="1676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5638800" y="4419600"/>
            <a:ext cx="1676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1800" y="3505200"/>
            <a:ext cx="838200" cy="685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5334000" y="3505200"/>
            <a:ext cx="762000" cy="762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4800600"/>
            <a:ext cx="1600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8" descr="br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362200"/>
            <a:ext cx="12858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‘Wacky’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Use the growing ontology itself (and other knowledge resources) to help with the integration. </a:t>
            </a:r>
            <a:endParaRPr lang="en-US" sz="3200" dirty="0"/>
          </a:p>
        </p:txBody>
      </p:sp>
      <p:sp>
        <p:nvSpPr>
          <p:cNvPr id="4" name="Cloud 3"/>
          <p:cNvSpPr/>
          <p:nvPr/>
        </p:nvSpPr>
        <p:spPr>
          <a:xfrm>
            <a:off x="3200400" y="2286000"/>
            <a:ext cx="27432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1752600" y="4343400"/>
            <a:ext cx="1676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5638800" y="4419600"/>
            <a:ext cx="1676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971800" y="3505200"/>
            <a:ext cx="838200" cy="6858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5334000" y="3505200"/>
            <a:ext cx="762000" cy="762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4800600"/>
            <a:ext cx="1600200" cy="1588"/>
          </a:xfrm>
          <a:prstGeom prst="straightConnector1">
            <a:avLst/>
          </a:prstGeom>
          <a:ln w="5715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54864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Do so by letting the </a:t>
            </a:r>
            <a:r>
              <a:rPr lang="en-US" sz="3200" dirty="0" err="1" smtClean="0"/>
              <a:t>ontologies</a:t>
            </a:r>
            <a:r>
              <a:rPr lang="en-US" sz="3200" dirty="0" smtClean="0"/>
              <a:t> and knowledge resources be extraction </a:t>
            </a:r>
            <a:r>
              <a:rPr lang="en-US" sz="3200" dirty="0" err="1" smtClean="0"/>
              <a:t>ontologies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54"/>
          <p:cNvGraphicFramePr>
            <a:graphicFrameLocks noChangeAspect="1"/>
          </p:cNvGraphicFramePr>
          <p:nvPr/>
        </p:nvGraphicFramePr>
        <p:xfrm>
          <a:off x="5486400" y="4953000"/>
          <a:ext cx="2971800" cy="1539737"/>
        </p:xfrm>
        <a:graphic>
          <a:graphicData uri="http://schemas.openxmlformats.org/presentationml/2006/ole">
            <p:oleObj spid="_x0000_s22532" name="Allegro Diagram" r:id="rId3" imgW="2352600" imgH="1219320" progId="Allegro.Document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Applicability, Potential, and Risks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676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Applicability</a:t>
            </a:r>
          </a:p>
          <a:p>
            <a:pPr lvl="1"/>
            <a:r>
              <a:rPr lang="en-US" dirty="0" smtClean="0"/>
              <a:t>Not just integration</a:t>
            </a:r>
          </a:p>
          <a:p>
            <a:pPr lvl="1"/>
            <a:r>
              <a:rPr lang="en-US" dirty="0" smtClean="0"/>
              <a:t>Also recognizing and conceptualizing semi-structured data</a:t>
            </a:r>
          </a:p>
        </p:txBody>
      </p:sp>
      <p:graphicFrame>
        <p:nvGraphicFramePr>
          <p:cNvPr id="57" name="Rectangle 51"/>
          <p:cNvGraphicFramePr>
            <a:graphicFrameLocks/>
          </p:cNvGraphicFramePr>
          <p:nvPr/>
        </p:nvGraphicFramePr>
        <p:xfrm>
          <a:off x="5029200" y="4572000"/>
          <a:ext cx="2514600" cy="1346200"/>
        </p:xfrm>
        <a:graphic>
          <a:graphicData uri="http://schemas.openxmlformats.org/presentationml/2006/ole">
            <p:oleObj spid="_x0000_s22530" name="Allegro Diagram" r:id="rId4" imgW="0" imgH="0" progId="Allegro.Document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505200" y="3352800"/>
          <a:ext cx="3733800" cy="1216314"/>
        </p:xfrm>
        <a:graphic>
          <a:graphicData uri="http://schemas.openxmlformats.org/presentationml/2006/ole">
            <p:oleObj spid="_x0000_s22531" name="Bitmap Image" r:id="rId5" imgW="4800000" imgH="1590897" progId="PBrush">
              <p:embed/>
            </p:oleObj>
          </a:graphicData>
        </a:graphic>
      </p:graphicFrame>
      <p:graphicFrame>
        <p:nvGraphicFramePr>
          <p:cNvPr id="23" name="Group 25"/>
          <p:cNvGraphicFramePr>
            <a:graphicFrameLocks noGrp="1"/>
          </p:cNvGraphicFramePr>
          <p:nvPr/>
        </p:nvGraphicFramePr>
        <p:xfrm>
          <a:off x="609600" y="4343400"/>
          <a:ext cx="2362200" cy="1676398"/>
        </p:xfrm>
        <a:graphic>
          <a:graphicData uri="http://schemas.openxmlformats.org/drawingml/2006/table">
            <a:tbl>
              <a:tblPr/>
              <a:tblGrid>
                <a:gridCol w="892661"/>
                <a:gridCol w="750490"/>
                <a:gridCol w="719049"/>
              </a:tblGrid>
              <a:tr h="29819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fleck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velter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gonsity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(ld/gg)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hepth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(gd)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burlam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falder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multon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2.5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flipV="1">
            <a:off x="3276600" y="4724400"/>
            <a:ext cx="7620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48200" y="4800600"/>
            <a:ext cx="6096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Applicability, Potential, and Risks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276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Applicability</a:t>
            </a:r>
          </a:p>
          <a:p>
            <a:pPr lvl="1"/>
            <a:r>
              <a:rPr lang="en-US" dirty="0" smtClean="0"/>
              <a:t>Not just integration</a:t>
            </a:r>
          </a:p>
          <a:p>
            <a:pPr lvl="1"/>
            <a:r>
              <a:rPr lang="en-US" dirty="0" smtClean="0"/>
              <a:t>Also recognizing and conceptualizing semi-structured data</a:t>
            </a:r>
          </a:p>
          <a:p>
            <a:r>
              <a:rPr lang="en-US" dirty="0" smtClean="0"/>
              <a:t>Potential</a:t>
            </a:r>
          </a:p>
          <a:p>
            <a:pPr lvl="1"/>
            <a:r>
              <a:rPr lang="en-US" dirty="0" smtClean="0"/>
              <a:t>Not just ontology creation</a:t>
            </a:r>
          </a:p>
          <a:p>
            <a:pPr lvl="1"/>
            <a:r>
              <a:rPr lang="en-US" dirty="0" smtClean="0"/>
              <a:t>Also  automated annotation &amp; Web of Knowledge construction</a:t>
            </a:r>
          </a:p>
        </p:txBody>
      </p:sp>
      <p:graphicFrame>
        <p:nvGraphicFramePr>
          <p:cNvPr id="57" name="Rectangle 51"/>
          <p:cNvGraphicFramePr>
            <a:graphicFrameLocks/>
          </p:cNvGraphicFramePr>
          <p:nvPr/>
        </p:nvGraphicFramePr>
        <p:xfrm>
          <a:off x="5029200" y="4572000"/>
          <a:ext cx="2514600" cy="1346200"/>
        </p:xfrm>
        <a:graphic>
          <a:graphicData uri="http://schemas.openxmlformats.org/presentationml/2006/ole">
            <p:oleObj spid="_x0000_s23554" name="Allegro Diagram" r:id="rId3" imgW="0" imgH="0" progId="Allegro.Document">
              <p:embed/>
            </p:oleObj>
          </a:graphicData>
        </a:graphic>
      </p:graphicFrame>
      <p:pic>
        <p:nvPicPr>
          <p:cNvPr id="7" name="Picture 6" descr="queryImage.bmp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114800"/>
            <a:ext cx="2650899" cy="1851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nip Single Corner Rectangle 7"/>
          <p:cNvSpPr>
            <a:spLocks noChangeAspect="1"/>
          </p:cNvSpPr>
          <p:nvPr/>
        </p:nvSpPr>
        <p:spPr>
          <a:xfrm>
            <a:off x="3124200" y="5562600"/>
            <a:ext cx="642933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79600" indent="-1422400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60788" indent="-2846388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641975" indent="-4270375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523163" indent="-5694363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20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  RDF</a:t>
            </a:r>
          </a:p>
        </p:txBody>
      </p:sp>
      <p:sp>
        <p:nvSpPr>
          <p:cNvPr id="9" name="Snip Single Corner Rectangle 8"/>
          <p:cNvSpPr>
            <a:spLocks noChangeAspect="1"/>
          </p:cNvSpPr>
          <p:nvPr/>
        </p:nvSpPr>
        <p:spPr>
          <a:xfrm>
            <a:off x="3124200" y="4495800"/>
            <a:ext cx="642934" cy="91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79600" indent="-1422400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60788" indent="-2846388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641975" indent="-4270375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523163" indent="-5694363" algn="l" defTabSz="3760788" rtl="0" fontAlgn="base">
              <a:spcBef>
                <a:spcPct val="0"/>
              </a:spcBef>
              <a:spcAft>
                <a:spcPct val="0"/>
              </a:spcAft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20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 </a:t>
            </a:r>
            <a:r>
              <a:rPr lang="en-US" sz="1400" dirty="0" smtClean="0"/>
              <a:t>OWL</a:t>
            </a:r>
            <a:endParaRPr lang="en-US" sz="1400" dirty="0"/>
          </a:p>
        </p:txBody>
      </p:sp>
      <p:cxnSp>
        <p:nvCxnSpPr>
          <p:cNvPr id="10" name="Curved Connector 9"/>
          <p:cNvCxnSpPr>
            <a:stCxn id="19" idx="3"/>
            <a:endCxn id="9" idx="2"/>
          </p:cNvCxnSpPr>
          <p:nvPr/>
        </p:nvCxnSpPr>
        <p:spPr>
          <a:xfrm flipV="1">
            <a:off x="2362199" y="4953000"/>
            <a:ext cx="762001" cy="5031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19" idx="3"/>
            <a:endCxn id="8" idx="2"/>
          </p:cNvCxnSpPr>
          <p:nvPr/>
        </p:nvCxnSpPr>
        <p:spPr>
          <a:xfrm>
            <a:off x="2362199" y="5456153"/>
            <a:ext cx="762001" cy="56364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0"/>
          </p:cNvCxnSpPr>
          <p:nvPr/>
        </p:nvCxnSpPr>
        <p:spPr>
          <a:xfrm>
            <a:off x="3767134" y="4953000"/>
            <a:ext cx="728666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8" idx="0"/>
          </p:cNvCxnSpPr>
          <p:nvPr/>
        </p:nvCxnSpPr>
        <p:spPr>
          <a:xfrm flipV="1">
            <a:off x="3767133" y="5486400"/>
            <a:ext cx="728667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"/>
          <p:cNvGrpSpPr>
            <a:grpSpLocks noChangeAspect="1"/>
          </p:cNvGrpSpPr>
          <p:nvPr/>
        </p:nvGrpSpPr>
        <p:grpSpPr>
          <a:xfrm>
            <a:off x="1219200" y="4648200"/>
            <a:ext cx="1142999" cy="1247541"/>
            <a:chOff x="-12704344" y="2684462"/>
            <a:chExt cx="3783047" cy="4129057"/>
          </a:xfrm>
        </p:grpSpPr>
        <p:sp>
          <p:nvSpPr>
            <p:cNvPr id="15" name="Rectangle 14"/>
            <p:cNvSpPr/>
            <p:nvPr/>
          </p:nvSpPr>
          <p:spPr>
            <a:xfrm>
              <a:off x="-12047538" y="2684462"/>
              <a:ext cx="2059441" cy="2909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7620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-11437938" y="3446462"/>
              <a:ext cx="2059441" cy="2909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7620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1285538" y="3598862"/>
              <a:ext cx="2059441" cy="2909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7620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-11133138" y="3751262"/>
              <a:ext cx="2059441" cy="2909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7620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-10980738" y="3903662"/>
              <a:ext cx="2059441" cy="29098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376202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/>
            </a:p>
          </p:txBody>
        </p:sp>
        <p:sp>
          <p:nvSpPr>
            <p:cNvPr id="20" name="TextBox 39"/>
            <p:cNvSpPr txBox="1">
              <a:spLocks noChangeArrowheads="1"/>
            </p:cNvSpPr>
            <p:nvPr/>
          </p:nvSpPr>
          <p:spPr bwMode="auto">
            <a:xfrm>
              <a:off x="-12704344" y="4954293"/>
              <a:ext cx="1513220" cy="152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1879600" indent="-1422400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3760788" indent="-2846388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5641975" indent="-4270375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7523163" indent="-5694363" algn="l" defTabSz="3760788" rtl="0" fontAlgn="base">
                <a:spcBef>
                  <a:spcPct val="0"/>
                </a:spcBef>
                <a:spcAft>
                  <a:spcPct val="0"/>
                </a:spcAft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7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2400" dirty="0" smtClean="0">
                  <a:latin typeface="Calibri" pitchFamily="34" charset="0"/>
                </a:rPr>
                <a:t>...</a:t>
              </a:r>
              <a:endParaRPr lang="en-US" sz="2400" dirty="0">
                <a:latin typeface="Calibri" pitchFamily="34" charset="0"/>
              </a:endParaRPr>
            </a:p>
          </p:txBody>
        </p:sp>
      </p:grpSp>
      <p:pic>
        <p:nvPicPr>
          <p:cNvPr id="21" name="Picture 20" descr="wok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257800"/>
            <a:ext cx="326629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Applicability, Potential, and Risks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Applicability</a:t>
            </a:r>
          </a:p>
          <a:p>
            <a:pPr lvl="1"/>
            <a:r>
              <a:rPr lang="en-US" dirty="0" smtClean="0"/>
              <a:t>Not just integration</a:t>
            </a:r>
          </a:p>
          <a:p>
            <a:pPr lvl="1"/>
            <a:r>
              <a:rPr lang="en-US" dirty="0" smtClean="0"/>
              <a:t>Also recognizing and conceptualizing semi-structured data</a:t>
            </a:r>
          </a:p>
          <a:p>
            <a:r>
              <a:rPr lang="en-US" dirty="0" smtClean="0"/>
              <a:t>Potential</a:t>
            </a:r>
          </a:p>
          <a:p>
            <a:pPr lvl="1"/>
            <a:r>
              <a:rPr lang="en-US" dirty="0" smtClean="0"/>
              <a:t>Not just ontology creation</a:t>
            </a:r>
          </a:p>
          <a:p>
            <a:pPr lvl="1"/>
            <a:r>
              <a:rPr lang="en-US" dirty="0" smtClean="0"/>
              <a:t>Also  automated annotation &amp; Web of Knowledge construction</a:t>
            </a:r>
          </a:p>
          <a:p>
            <a:r>
              <a:rPr lang="en-US" dirty="0" smtClean="0"/>
              <a:t>Risks</a:t>
            </a:r>
          </a:p>
          <a:p>
            <a:pPr lvl="1"/>
            <a:r>
              <a:rPr lang="en-US" dirty="0" smtClean="0"/>
              <a:t>May not work well enough</a:t>
            </a:r>
          </a:p>
          <a:p>
            <a:pPr lvl="1"/>
            <a:r>
              <a:rPr lang="en-US" dirty="0" smtClean="0"/>
              <a:t>May be too costly to construct</a:t>
            </a:r>
            <a:endParaRPr lang="en-US" dirty="0"/>
          </a:p>
        </p:txBody>
      </p:sp>
      <p:graphicFrame>
        <p:nvGraphicFramePr>
          <p:cNvPr id="57" name="Rectangle 51"/>
          <p:cNvGraphicFramePr>
            <a:graphicFrameLocks/>
          </p:cNvGraphicFramePr>
          <p:nvPr/>
        </p:nvGraphicFramePr>
        <p:xfrm>
          <a:off x="5029200" y="4572000"/>
          <a:ext cx="2514600" cy="1346200"/>
        </p:xfrm>
        <a:graphic>
          <a:graphicData uri="http://schemas.openxmlformats.org/presentationml/2006/ole">
            <p:oleObj spid="_x0000_s24578" name="Allegro Diagram" r:id="rId3" imgW="0" imgH="0" progId="Allegro.Document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400800" y="4343400"/>
            <a:ext cx="10406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b="1" dirty="0" smtClean="0">
                <a:solidFill>
                  <a:srgbClr val="FF0000"/>
                </a:solidFill>
              </a:rPr>
              <a:t>?</a:t>
            </a:r>
            <a:endParaRPr lang="en-US" sz="1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Mitigate the risks</a:t>
            </a:r>
          </a:p>
          <a:p>
            <a:pPr lvl="1"/>
            <a:r>
              <a:rPr lang="en-US" dirty="0" smtClean="0"/>
              <a:t>May not work</a:t>
            </a:r>
          </a:p>
          <a:p>
            <a:pPr lvl="2"/>
            <a:r>
              <a:rPr lang="en-US" dirty="0" smtClean="0"/>
              <a:t>How do we create an extraction ontology?</a:t>
            </a:r>
          </a:p>
          <a:p>
            <a:pPr lvl="2"/>
            <a:r>
              <a:rPr lang="en-US" dirty="0" smtClean="0"/>
              <a:t>What are the formal underpinnings? </a:t>
            </a:r>
          </a:p>
          <a:p>
            <a:pPr lvl="1"/>
            <a:r>
              <a:rPr lang="en-US" dirty="0" smtClean="0"/>
              <a:t>Too costly</a:t>
            </a:r>
          </a:p>
          <a:p>
            <a:pPr lvl="2"/>
            <a:r>
              <a:rPr lang="en-US" dirty="0" smtClean="0"/>
              <a:t>Synergistic knowledge construction</a:t>
            </a:r>
          </a:p>
          <a:p>
            <a:pPr lvl="2"/>
            <a:r>
              <a:rPr lang="en-US" dirty="0" smtClean="0"/>
              <a:t>Learn as you go—self improving</a:t>
            </a:r>
          </a:p>
          <a:p>
            <a:r>
              <a:rPr lang="en-US" dirty="0" smtClean="0"/>
              <a:t>Achieve the potential</a:t>
            </a:r>
            <a:endParaRPr lang="en-US" dirty="0"/>
          </a:p>
        </p:txBody>
      </p:sp>
      <p:pic>
        <p:nvPicPr>
          <p:cNvPr id="4" name="Picture 3" descr="queryImage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5105400"/>
            <a:ext cx="2133600" cy="1490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10200" y="838200"/>
            <a:ext cx="10406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400" b="1" dirty="0" smtClean="0">
                <a:solidFill>
                  <a:srgbClr val="FF0000"/>
                </a:solidFill>
              </a:rPr>
              <a:t>?</a:t>
            </a:r>
            <a:endParaRPr lang="en-US" sz="144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5638800" y="1600200"/>
            <a:ext cx="685800" cy="6858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5638800" y="1600200"/>
            <a:ext cx="685800" cy="68580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350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Bitmap Image</vt:lpstr>
      <vt:lpstr>Allegro Diagram</vt:lpstr>
      <vt:lpstr>Semi-automatic Ontology Creation through Conceptual-Model Integration</vt:lpstr>
      <vt:lpstr>Avi’s Questions</vt:lpstr>
      <vt:lpstr>TANGO</vt:lpstr>
      <vt:lpstr>‘Wacky’ Idea</vt:lpstr>
      <vt:lpstr>‘Wacky’ Idea</vt:lpstr>
      <vt:lpstr>Applicability, Potential, and Risks</vt:lpstr>
      <vt:lpstr>Applicability, Potential, and Risks</vt:lpstr>
      <vt:lpstr>Applicability, Potential, and Risks</vt:lpstr>
      <vt:lpstr>Research Challenges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W. Embley</dc:creator>
  <cp:lastModifiedBy>David W. Embley</cp:lastModifiedBy>
  <cp:revision>25</cp:revision>
  <dcterms:created xsi:type="dcterms:W3CDTF">2008-10-16T23:08:50Z</dcterms:created>
  <dcterms:modified xsi:type="dcterms:W3CDTF">2008-10-21T15:54:15Z</dcterms:modified>
</cp:coreProperties>
</file>