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handoutMasterIdLst>
    <p:handoutMasterId r:id="rId46"/>
  </p:handoutMasterIdLst>
  <p:sldIdLst>
    <p:sldId id="454" r:id="rId2"/>
    <p:sldId id="421" r:id="rId3"/>
    <p:sldId id="426" r:id="rId4"/>
    <p:sldId id="427" r:id="rId5"/>
    <p:sldId id="429" r:id="rId6"/>
    <p:sldId id="430" r:id="rId7"/>
    <p:sldId id="428" r:id="rId8"/>
    <p:sldId id="431" r:id="rId9"/>
    <p:sldId id="433" r:id="rId10"/>
    <p:sldId id="436" r:id="rId11"/>
    <p:sldId id="435" r:id="rId12"/>
    <p:sldId id="434" r:id="rId13"/>
    <p:sldId id="437" r:id="rId14"/>
    <p:sldId id="438" r:id="rId15"/>
    <p:sldId id="460" r:id="rId16"/>
    <p:sldId id="439" r:id="rId17"/>
    <p:sldId id="457" r:id="rId18"/>
    <p:sldId id="455" r:id="rId19"/>
    <p:sldId id="456" r:id="rId20"/>
    <p:sldId id="462" r:id="rId21"/>
    <p:sldId id="440" r:id="rId22"/>
    <p:sldId id="458" r:id="rId23"/>
    <p:sldId id="461" r:id="rId24"/>
    <p:sldId id="459" r:id="rId25"/>
    <p:sldId id="442" r:id="rId26"/>
    <p:sldId id="463" r:id="rId27"/>
    <p:sldId id="472" r:id="rId28"/>
    <p:sldId id="465" r:id="rId29"/>
    <p:sldId id="441" r:id="rId30"/>
    <p:sldId id="445" r:id="rId31"/>
    <p:sldId id="450" r:id="rId32"/>
    <p:sldId id="470" r:id="rId33"/>
    <p:sldId id="471" r:id="rId34"/>
    <p:sldId id="449" r:id="rId35"/>
    <p:sldId id="448" r:id="rId36"/>
    <p:sldId id="447" r:id="rId37"/>
    <p:sldId id="446" r:id="rId38"/>
    <p:sldId id="443" r:id="rId39"/>
    <p:sldId id="466" r:id="rId40"/>
    <p:sldId id="451" r:id="rId41"/>
    <p:sldId id="444" r:id="rId42"/>
    <p:sldId id="452" r:id="rId43"/>
    <p:sldId id="43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45" autoAdjust="0"/>
    <p:restoredTop sz="89257" autoAdjust="0"/>
  </p:normalViewPr>
  <p:slideViewPr>
    <p:cSldViewPr snapToObjects="1">
      <p:cViewPr varScale="1">
        <p:scale>
          <a:sx n="66" d="100"/>
          <a:sy n="66" d="100"/>
        </p:scale>
        <p:origin x="-64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B30359-E691-45B0-A296-6A2810A09596}" type="datetimeFigureOut">
              <a:rPr lang="en-US" smtClean="0"/>
              <a:pPr/>
              <a:t>10/17/2012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2C9675-94B2-44BB-BEA6-D37EC2434C2E}" type="slidenum">
              <a:rPr lang="en-US" smtClean="0"/>
              <a:pPr/>
              <a:t>‹#›</a:t>
            </a:fld>
            <a:endParaRPr lang="en-US" dirty="0"/>
          </a:p>
        </p:txBody>
      </p:sp>
    </p:spTree>
    <p:extLst>
      <p:ext uri="{BB962C8B-B14F-4D97-AF65-F5344CB8AC3E}">
        <p14:creationId xmlns:p14="http://schemas.microsoft.com/office/powerpoint/2010/main" xmlns="" val="27326888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1D62A0-3D98-482F-AE81-E213E515C4EC}" type="datetimeFigureOut">
              <a:rPr lang="en-US" smtClean="0"/>
              <a:pPr/>
              <a:t>10/17/2012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052251-C16B-47A8-AB92-BB0FF856E78E}" type="slidenum">
              <a:rPr lang="en-US" smtClean="0"/>
              <a:pPr/>
              <a:t>‹#›</a:t>
            </a:fld>
            <a:endParaRPr lang="en-US" dirty="0"/>
          </a:p>
        </p:txBody>
      </p:sp>
    </p:spTree>
    <p:extLst>
      <p:ext uri="{BB962C8B-B14F-4D97-AF65-F5344CB8AC3E}">
        <p14:creationId xmlns:p14="http://schemas.microsoft.com/office/powerpoint/2010/main" xmlns="" val="20820586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Making it all work,</a:t>
            </a:r>
            <a:r>
              <a:rPr lang="en-US" baseline="0" dirty="0" smtClean="0"/>
              <a:t> our solution: ML-</a:t>
            </a:r>
            <a:r>
              <a:rPr lang="en-US" baseline="0" dirty="0" err="1" smtClean="0"/>
              <a:t>HyKSS</a:t>
            </a:r>
            <a:endParaRPr lang="en-US" baseline="0" dirty="0" smtClean="0"/>
          </a:p>
          <a:p>
            <a:endParaRPr lang="en-US" baseline="0" dirty="0" smtClean="0"/>
          </a:p>
          <a:p>
            <a:r>
              <a:rPr lang="en-US" dirty="0" smtClean="0"/>
              <a:t>Given</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build structural components to make the algorithmic processes work.</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mention keyword indexer is </a:t>
            </a:r>
            <a:r>
              <a:rPr lang="en-US" dirty="0" err="1" smtClean="0"/>
              <a:t>Lucene</a:t>
            </a:r>
            <a:r>
              <a:rPr lang="en-US" dirty="0" smtClean="0"/>
              <a:t> (standard keyword indexer)</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free-form queries are treated as conjunctive queries, need advanced query forms (similar to advanced form queries for keyword search).</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free-form queries are treated as conjunctive queries, need advanced query forms (similar to advanced form queries for keyword search).</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free-form queries are treated as conjunctive queries, need advanced query forms (similar to advanced form queries for keyword search).</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From the conceptual model, we generate a SPARQL query</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22</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Really</a:t>
            </a:r>
            <a:r>
              <a:rPr lang="en-US" baseline="0" dirty="0" smtClean="0"/>
              <a:t> is an index …</a:t>
            </a:r>
          </a:p>
          <a:p>
            <a:endParaRPr lang="en-US" baseline="0" dirty="0" smtClean="0"/>
          </a:p>
          <a:p>
            <a:r>
              <a:rPr lang="en-US" baseline="0" dirty="0" smtClean="0"/>
              <a:t>Apparently, must type in query – copy and paste does not work – check</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24</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free-form queries are treated as conjunctive queries, need advanced query forms (similar to advanced form queries for keyword search).</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26</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ko-KR" altLang="en-US" dirty="0" smtClean="0"/>
              <a:t/>
            </a:r>
            <a:br>
              <a:rPr lang="ko-KR" altLang="en-US" dirty="0" smtClean="0"/>
            </a:br>
            <a:endParaRPr lang="en-US" altLang="ko-KR" dirty="0" smtClean="0"/>
          </a:p>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27</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About 80% of the car ads in Korean say whether the car has been in an accident or not.</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Shaken required and expensive smog, safety, and registration certification that can be transferred to new owners if it has not expired</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28</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Julian date – April 6,</a:t>
            </a:r>
            <a:r>
              <a:rPr lang="en-US" baseline="0" dirty="0" smtClean="0"/>
              <a:t> 2012 is Good Friday.  … </a:t>
            </a:r>
            <a:r>
              <a:rPr lang="en-US" dirty="0" smtClean="0"/>
              <a:t>central language agnostic ontology </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31</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Julian date – April 6,</a:t>
            </a:r>
            <a:r>
              <a:rPr lang="en-US" baseline="0" dirty="0" smtClean="0"/>
              <a:t> 2012 is Good Friday.  … </a:t>
            </a:r>
            <a:r>
              <a:rPr lang="en-US" dirty="0" smtClean="0"/>
              <a:t>central language agnostic ontology </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32</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Julian date – April 6,</a:t>
            </a:r>
            <a:r>
              <a:rPr lang="en-US" baseline="0" dirty="0" smtClean="0"/>
              <a:t> 2012 is Good Friday.  … </a:t>
            </a:r>
            <a:r>
              <a:rPr lang="en-US" dirty="0" smtClean="0"/>
              <a:t>central language agnostic ontology.  The writing is likely standardized</a:t>
            </a:r>
            <a:r>
              <a:rPr lang="en-US" baseline="0" dirty="0" smtClean="0"/>
              <a:t> in only one way, e.g., April 6, 2012.</a:t>
            </a:r>
            <a:r>
              <a:rPr lang="en-US" dirty="0" smtClean="0"/>
              <a:t> </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33</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Gives us one way of Romanizing his name</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Bing translator examples: include</a:t>
            </a:r>
            <a:r>
              <a:rPr lang="en-US" baseline="0" dirty="0" smtClean="0"/>
              <a:t> OK translations and incorrect translations.  Stop word problems.  excellent -&gt; good (1</a:t>
            </a:r>
            <a:r>
              <a:rPr lang="en-US" baseline="30000" dirty="0" smtClean="0"/>
              <a:t>st</a:t>
            </a:r>
            <a:r>
              <a:rPr lang="en-US" baseline="0" dirty="0" smtClean="0"/>
              <a:t> 2 characters), condition -&gt; condition (last 3 characters)</a:t>
            </a:r>
          </a:p>
          <a:p>
            <a:endParaRPr lang="en-US" baseline="0" dirty="0" smtClean="0"/>
          </a:p>
          <a:p>
            <a:r>
              <a:rPr lang="en-US" baseline="0" dirty="0" smtClean="0"/>
              <a:t>‘excellent condition’ becomes ‘which is in good condition’ </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Bing translation service</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free-form queries are treated as conjunctive queries, need advanced query forms (similar to advanced form queries for keyword search).</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kern="1200" baseline="0" dirty="0" smtClean="0">
                <a:solidFill>
                  <a:schemeClr val="tx1"/>
                </a:solidFill>
                <a:latin typeface="+mn-lt"/>
                <a:ea typeface="+mn-ea"/>
                <a:cs typeface="+mn-cs"/>
              </a:rPr>
              <a:t>Precision and recall for Korean car ads are high because these ads mostly have</a:t>
            </a:r>
          </a:p>
          <a:p>
            <a:r>
              <a:rPr lang="en-US" sz="1200" kern="1200" baseline="0" dirty="0" smtClean="0">
                <a:solidFill>
                  <a:schemeClr val="tx1"/>
                </a:solidFill>
                <a:latin typeface="+mn-lt"/>
                <a:ea typeface="+mn-ea"/>
                <a:cs typeface="+mn-cs"/>
              </a:rPr>
              <a:t>a regular structure, allowing our Korean expert to quickly tune the extraction</a:t>
            </a:r>
          </a:p>
          <a:p>
            <a:r>
              <a:rPr lang="en-US" sz="1200" kern="1200" baseline="0" dirty="0" smtClean="0">
                <a:solidFill>
                  <a:schemeClr val="tx1"/>
                </a:solidFill>
                <a:latin typeface="+mn-lt"/>
                <a:ea typeface="+mn-ea"/>
                <a:cs typeface="+mn-cs"/>
              </a:rPr>
              <a:t>ontology. Results for French car ads are lower both because French ads are more</a:t>
            </a:r>
          </a:p>
          <a:p>
            <a:r>
              <a:rPr lang="en-US" sz="1200" kern="1200" baseline="0" dirty="0" smtClean="0">
                <a:solidFill>
                  <a:schemeClr val="tx1"/>
                </a:solidFill>
                <a:latin typeface="+mn-lt"/>
                <a:ea typeface="+mn-ea"/>
                <a:cs typeface="+mn-cs"/>
              </a:rPr>
              <a:t>free-form and because we were not able to spend enough time with our French</a:t>
            </a:r>
          </a:p>
          <a:p>
            <a:r>
              <a:rPr lang="en-US" sz="1200" kern="1200" baseline="0" dirty="0" smtClean="0">
                <a:solidFill>
                  <a:schemeClr val="tx1"/>
                </a:solidFill>
                <a:latin typeface="+mn-lt"/>
                <a:ea typeface="+mn-ea"/>
                <a:cs typeface="+mn-cs"/>
              </a:rPr>
              <a:t>expert tuning the extraction ontology (as one consequence, we did not finish</a:t>
            </a:r>
          </a:p>
          <a:p>
            <a:r>
              <a:rPr lang="en-US" sz="1200" kern="1200" baseline="0" dirty="0" smtClean="0">
                <a:solidFill>
                  <a:schemeClr val="tx1"/>
                </a:solidFill>
                <a:latin typeface="+mn-lt"/>
                <a:ea typeface="+mn-ea"/>
                <a:cs typeface="+mn-cs"/>
              </a:rPr>
              <a:t>relative-name extraction—hence the empty cell in Table 2). Overall, the numbers</a:t>
            </a:r>
          </a:p>
          <a:p>
            <a:r>
              <a:rPr lang="en-US" sz="1200" kern="1200" baseline="0" dirty="0" smtClean="0">
                <a:solidFill>
                  <a:schemeClr val="tx1"/>
                </a:solidFill>
                <a:latin typeface="+mn-lt"/>
                <a:ea typeface="+mn-ea"/>
                <a:cs typeface="+mn-cs"/>
              </a:rPr>
              <a:t>are in line with what we have come to expect in this domain [4]. The obituaries</a:t>
            </a:r>
          </a:p>
          <a:p>
            <a:r>
              <a:rPr lang="en-US" sz="1200" kern="1200" baseline="0" dirty="0" smtClean="0">
                <a:solidFill>
                  <a:schemeClr val="tx1"/>
                </a:solidFill>
                <a:latin typeface="+mn-lt"/>
                <a:ea typeface="+mn-ea"/>
                <a:cs typeface="+mn-cs"/>
              </a:rPr>
              <a:t>domain is much broader and extraction is more challenging—particularly</a:t>
            </a:r>
          </a:p>
          <a:p>
            <a:r>
              <a:rPr lang="en-US" sz="1200" kern="1200" baseline="0" dirty="0" smtClean="0">
                <a:solidFill>
                  <a:schemeClr val="tx1"/>
                </a:solidFill>
                <a:latin typeface="+mn-lt"/>
                <a:ea typeface="+mn-ea"/>
                <a:cs typeface="+mn-cs"/>
              </a:rPr>
              <a:t>for names and places. Even so, our Korean expert was able to quickly tune the</a:t>
            </a:r>
          </a:p>
          <a:p>
            <a:r>
              <a:rPr lang="en-US" sz="1200" kern="1200" baseline="0" dirty="0" smtClean="0">
                <a:solidFill>
                  <a:schemeClr val="tx1"/>
                </a:solidFill>
                <a:latin typeface="+mn-lt"/>
                <a:ea typeface="+mn-ea"/>
                <a:cs typeface="+mn-cs"/>
              </a:rPr>
              <a:t>extraction ontology, and performance for most concepts was remarkably high.</a:t>
            </a:r>
          </a:p>
          <a:p>
            <a:r>
              <a:rPr lang="en-US" sz="1200" kern="1200" baseline="0" dirty="0" smtClean="0">
                <a:solidFill>
                  <a:schemeClr val="tx1"/>
                </a:solidFill>
                <a:latin typeface="+mn-lt"/>
                <a:ea typeface="+mn-ea"/>
                <a:cs typeface="+mn-cs"/>
              </a:rPr>
              <a:t>French extraction was hampered by greater variability and complex sentence</a:t>
            </a:r>
          </a:p>
          <a:p>
            <a:r>
              <a:rPr lang="en-US" sz="1200" kern="1200" baseline="0" dirty="0" smtClean="0">
                <a:solidFill>
                  <a:schemeClr val="tx1"/>
                </a:solidFill>
                <a:latin typeface="+mn-lt"/>
                <a:ea typeface="+mn-ea"/>
                <a:cs typeface="+mn-cs"/>
              </a:rPr>
              <a:t>structures. For example, there are only 187 names in our Korean surname lexicon,</a:t>
            </a:r>
          </a:p>
          <a:p>
            <a:r>
              <a:rPr lang="en-US" sz="1200" kern="1200" baseline="0" dirty="0" smtClean="0">
                <a:solidFill>
                  <a:schemeClr val="tx1"/>
                </a:solidFill>
                <a:latin typeface="+mn-lt"/>
                <a:ea typeface="+mn-ea"/>
                <a:cs typeface="+mn-cs"/>
              </a:rPr>
              <a:t>compared with 228,429 in our French surname lexicon, which partially</a:t>
            </a:r>
          </a:p>
          <a:p>
            <a:r>
              <a:rPr lang="en-US" sz="1200" kern="1200" baseline="0" dirty="0" smtClean="0">
                <a:solidFill>
                  <a:schemeClr val="tx1"/>
                </a:solidFill>
                <a:latin typeface="+mn-lt"/>
                <a:ea typeface="+mn-ea"/>
                <a:cs typeface="+mn-cs"/>
              </a:rPr>
              <a:t>explains the relatively high performance for Korean name extraction. Most Korean</a:t>
            </a:r>
          </a:p>
          <a:p>
            <a:r>
              <a:rPr lang="en-US" sz="1200" kern="1200" baseline="0" dirty="0" smtClean="0">
                <a:solidFill>
                  <a:schemeClr val="tx1"/>
                </a:solidFill>
                <a:latin typeface="+mn-lt"/>
                <a:ea typeface="+mn-ea"/>
                <a:cs typeface="+mn-cs"/>
              </a:rPr>
              <a:t>obituaries do not mention a funeral, and in our test set there were only</a:t>
            </a:r>
          </a:p>
          <a:p>
            <a:r>
              <a:rPr lang="en-US" sz="1200" kern="1200" baseline="0" dirty="0" smtClean="0">
                <a:solidFill>
                  <a:schemeClr val="tx1"/>
                </a:solidFill>
                <a:latin typeface="+mn-lt"/>
                <a:ea typeface="+mn-ea"/>
                <a:cs typeface="+mn-cs"/>
              </a:rPr>
              <a:t>two examples of funerals. Our extractor did well with one of the two declared</a:t>
            </a:r>
          </a:p>
          <a:p>
            <a:r>
              <a:rPr lang="en-US" sz="1200" kern="1200" baseline="0" dirty="0" smtClean="0">
                <a:solidFill>
                  <a:schemeClr val="tx1"/>
                </a:solidFill>
                <a:latin typeface="+mn-lt"/>
                <a:ea typeface="+mn-ea"/>
                <a:cs typeface="+mn-cs"/>
              </a:rPr>
              <a:t>funerals, so the 50% recall we report for funeral date and time represents only</a:t>
            </a:r>
          </a:p>
          <a:p>
            <a:r>
              <a:rPr lang="en-US" sz="1200" kern="1200" baseline="0" dirty="0" smtClean="0">
                <a:solidFill>
                  <a:schemeClr val="tx1"/>
                </a:solidFill>
                <a:latin typeface="+mn-lt"/>
                <a:ea typeface="+mn-ea"/>
                <a:cs typeface="+mn-cs"/>
              </a:rPr>
              <a:t>one missed concept for the entire corpus. Another cultural difference is that</a:t>
            </a:r>
          </a:p>
          <a:p>
            <a:r>
              <a:rPr lang="en-US" sz="1200" kern="1200" baseline="0" dirty="0" smtClean="0">
                <a:solidFill>
                  <a:schemeClr val="tx1"/>
                </a:solidFill>
                <a:latin typeface="+mn-lt"/>
                <a:ea typeface="+mn-ea"/>
                <a:cs typeface="+mn-cs"/>
              </a:rPr>
              <a:t>the mortuary name is important in a Korean obituary because that is where</a:t>
            </a:r>
          </a:p>
          <a:p>
            <a:r>
              <a:rPr lang="en-US" sz="1200" kern="1200" baseline="0" dirty="0" smtClean="0">
                <a:solidFill>
                  <a:schemeClr val="tx1"/>
                </a:solidFill>
                <a:latin typeface="+mn-lt"/>
                <a:ea typeface="+mn-ea"/>
                <a:cs typeface="+mn-cs"/>
              </a:rPr>
              <a:t>friends and family make condolence calls. In contrast, French obituaries refer to</a:t>
            </a:r>
          </a:p>
          <a:p>
            <a:r>
              <a:rPr lang="en-US" sz="1200" kern="1200" baseline="0" dirty="0" smtClean="0">
                <a:solidFill>
                  <a:schemeClr val="tx1"/>
                </a:solidFill>
                <a:latin typeface="+mn-lt"/>
                <a:ea typeface="+mn-ea"/>
                <a:cs typeface="+mn-cs"/>
              </a:rPr>
              <a:t>viewings, funerals, and interments, much like typical English obituaries. Since</a:t>
            </a:r>
          </a:p>
          <a:p>
            <a:r>
              <a:rPr lang="en-US" sz="1200" kern="1200" baseline="0" dirty="0" smtClean="0">
                <a:solidFill>
                  <a:schemeClr val="tx1"/>
                </a:solidFill>
                <a:latin typeface="+mn-lt"/>
                <a:ea typeface="+mn-ea"/>
                <a:cs typeface="+mn-cs"/>
              </a:rPr>
              <a:t>mortuary name does not appear in the French obituary ontology, and title does</a:t>
            </a:r>
          </a:p>
          <a:p>
            <a:r>
              <a:rPr lang="en-US" sz="1200" kern="1200" baseline="0" dirty="0" smtClean="0">
                <a:solidFill>
                  <a:schemeClr val="tx1"/>
                </a:solidFill>
                <a:latin typeface="+mn-lt"/>
                <a:ea typeface="+mn-ea"/>
                <a:cs typeface="+mn-cs"/>
              </a:rPr>
              <a:t>not appear in the Korean ontology, we mark their cells as “N/A”. Performance</a:t>
            </a:r>
          </a:p>
          <a:p>
            <a:r>
              <a:rPr lang="en-US" sz="1200" kern="1200" baseline="0" dirty="0" smtClean="0">
                <a:solidFill>
                  <a:schemeClr val="tx1"/>
                </a:solidFill>
                <a:latin typeface="+mn-lt"/>
                <a:ea typeface="+mn-ea"/>
                <a:cs typeface="+mn-cs"/>
              </a:rPr>
              <a:t>for concepts not listed in Table 2 (e.g. viewing, interment, birth date) is similar</a:t>
            </a:r>
          </a:p>
          <a:p>
            <a:r>
              <a:rPr lang="en-US" sz="1200" kern="1200" baseline="0" dirty="0" smtClean="0">
                <a:solidFill>
                  <a:schemeClr val="tx1"/>
                </a:solidFill>
                <a:latin typeface="+mn-lt"/>
                <a:ea typeface="+mn-ea"/>
                <a:cs typeface="+mn-cs"/>
              </a:rPr>
              <a:t>to the performance for concepts that are listed.</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40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Add algorithmic</a:t>
            </a:r>
            <a:r>
              <a:rPr lang="en-US" baseline="0" dirty="0" smtClean="0"/>
              <a:t> processes.</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41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lower recall and precision for French conditionals () points to a need</a:t>
            </a:r>
          </a:p>
          <a:p>
            <a:r>
              <a:rPr lang="en-US" sz="1200" kern="1200" baseline="0" dirty="0" smtClean="0">
                <a:solidFill>
                  <a:schemeClr val="tx1"/>
                </a:solidFill>
                <a:latin typeface="+mn-lt"/>
                <a:ea typeface="+mn-ea"/>
                <a:cs typeface="+mn-cs"/>
              </a:rPr>
              <a:t>for better recognizers. For example, we missed recognizing “</a:t>
            </a:r>
            <a:r>
              <a:rPr lang="en-US" sz="1200" kern="1200" baseline="0" dirty="0" err="1" smtClean="0">
                <a:solidFill>
                  <a:schemeClr val="tx1"/>
                </a:solidFill>
                <a:latin typeface="+mn-lt"/>
                <a:ea typeface="+mn-ea"/>
                <a:cs typeface="+mn-cs"/>
              </a:rPr>
              <a:t>une</a:t>
            </a:r>
            <a:r>
              <a:rPr lang="en-US" sz="1200" kern="1200" baseline="0" dirty="0" smtClean="0">
                <a:solidFill>
                  <a:schemeClr val="tx1"/>
                </a:solidFill>
                <a:latin typeface="+mn-lt"/>
                <a:ea typeface="+mn-ea"/>
                <a:cs typeface="+mn-cs"/>
              </a:rPr>
              <a:t> 1990 </a:t>
            </a:r>
            <a:r>
              <a:rPr lang="en-US" sz="1200" kern="1200" baseline="0" dirty="0" err="1" smtClean="0">
                <a:solidFill>
                  <a:schemeClr val="tx1"/>
                </a:solidFill>
                <a:latin typeface="+mn-lt"/>
                <a:ea typeface="+mn-ea"/>
                <a:cs typeface="+mn-cs"/>
              </a:rPr>
              <a:t>ou</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moins</a:t>
            </a:r>
            <a:endParaRPr lang="en-US" sz="1200" kern="1200" baseline="0" dirty="0" smtClean="0">
              <a:solidFill>
                <a:schemeClr val="tx1"/>
              </a:solidFill>
              <a:latin typeface="+mn-lt"/>
              <a:ea typeface="+mn-ea"/>
              <a:cs typeface="+mn-cs"/>
            </a:endParaRPr>
          </a:p>
          <a:p>
            <a:r>
              <a:rPr lang="en-US" sz="1200" kern="1200" baseline="0" dirty="0" err="1" smtClean="0">
                <a:solidFill>
                  <a:schemeClr val="tx1"/>
                </a:solidFill>
                <a:latin typeface="+mn-lt"/>
                <a:ea typeface="+mn-ea"/>
                <a:cs typeface="+mn-cs"/>
              </a:rPr>
              <a:t>récente</a:t>
            </a:r>
            <a:r>
              <a:rPr lang="en-US" sz="1200" kern="1200" baseline="0" dirty="0" smtClean="0">
                <a:solidFill>
                  <a:schemeClr val="tx1"/>
                </a:solidFill>
                <a:latin typeface="+mn-lt"/>
                <a:ea typeface="+mn-ea"/>
                <a:cs typeface="+mn-cs"/>
              </a:rPr>
              <a:t>” as the conditional Year  1990. Better recognizers, along with more</a:t>
            </a:r>
          </a:p>
          <a:p>
            <a:r>
              <a:rPr lang="en-US" sz="1200" kern="1200" baseline="0" dirty="0" smtClean="0">
                <a:solidFill>
                  <a:schemeClr val="tx1"/>
                </a:solidFill>
                <a:latin typeface="+mn-lt"/>
                <a:ea typeface="+mn-ea"/>
                <a:cs typeface="+mn-cs"/>
              </a:rPr>
              <a:t>complete synonym sets for ontological concepts, would also increase the recall</a:t>
            </a:r>
          </a:p>
          <a:p>
            <a:r>
              <a:rPr lang="en-US" sz="1200" kern="1200" baseline="0" dirty="0" smtClean="0">
                <a:solidFill>
                  <a:schemeClr val="tx1"/>
                </a:solidFill>
                <a:latin typeface="+mn-lt"/>
                <a:ea typeface="+mn-ea"/>
                <a:cs typeface="+mn-cs"/>
              </a:rPr>
              <a:t>for requested French results (). Conditional recognition failures also account</a:t>
            </a:r>
          </a:p>
          <a:p>
            <a:r>
              <a:rPr lang="en-US" sz="1200" kern="1200" baseline="0" dirty="0" smtClean="0">
                <a:solidFill>
                  <a:schemeClr val="tx1"/>
                </a:solidFill>
                <a:latin typeface="+mn-lt"/>
                <a:ea typeface="+mn-ea"/>
                <a:cs typeface="+mn-cs"/>
              </a:rPr>
              <a:t>for some of the lower keyword () precision, especially for French, as words in</a:t>
            </a:r>
          </a:p>
          <a:p>
            <a:r>
              <a:rPr lang="en-US" sz="1200" kern="1200" baseline="0" dirty="0" smtClean="0">
                <a:solidFill>
                  <a:schemeClr val="tx1"/>
                </a:solidFill>
                <a:latin typeface="+mn-lt"/>
                <a:ea typeface="+mn-ea"/>
                <a:cs typeface="+mn-cs"/>
              </a:rPr>
              <a:t>missed semantic conditionals remain as possible keywords. Expanded </a:t>
            </a:r>
            <a:r>
              <a:rPr lang="en-US" sz="1200" kern="1200" baseline="0" dirty="0" err="1" smtClean="0">
                <a:solidFill>
                  <a:schemeClr val="tx1"/>
                </a:solidFill>
                <a:latin typeface="+mn-lt"/>
                <a:ea typeface="+mn-ea"/>
                <a:cs typeface="+mn-cs"/>
              </a:rPr>
              <a:t>stopword</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lists in French would remove spurious keywords like “list” and “want”. </a:t>
            </a:r>
            <a:r>
              <a:rPr lang="en-US" sz="1200" kern="1200" baseline="0" dirty="0" err="1" smtClean="0">
                <a:solidFill>
                  <a:schemeClr val="tx1"/>
                </a:solidFill>
                <a:latin typeface="+mn-lt"/>
                <a:ea typeface="+mn-ea"/>
                <a:cs typeface="+mn-cs"/>
              </a:rPr>
              <a:t>Stopwords</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in Korean make little sense because most of the standard English-like </a:t>
            </a:r>
            <a:r>
              <a:rPr lang="en-US" sz="1200" kern="1200" baseline="0" dirty="0" err="1" smtClean="0">
                <a:solidFill>
                  <a:schemeClr val="tx1"/>
                </a:solidFill>
                <a:latin typeface="+mn-lt"/>
                <a:ea typeface="+mn-ea"/>
                <a:cs typeface="+mn-cs"/>
              </a:rPr>
              <a:t>stopwords</a:t>
            </a:r>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are prefixes and suffixes and become part of characters themselves. An attempt</a:t>
            </a:r>
          </a:p>
          <a:p>
            <a:r>
              <a:rPr lang="en-US" sz="1200" kern="1200" baseline="0" dirty="0" smtClean="0">
                <a:solidFill>
                  <a:schemeClr val="tx1"/>
                </a:solidFill>
                <a:latin typeface="+mn-lt"/>
                <a:ea typeface="+mn-ea"/>
                <a:cs typeface="+mn-cs"/>
              </a:rPr>
              <a:t>to remove them after translation often fails because translations themselves are</a:t>
            </a:r>
          </a:p>
          <a:p>
            <a:r>
              <a:rPr lang="en-US" sz="1200" kern="1200" baseline="0" dirty="0" smtClean="0">
                <a:solidFill>
                  <a:schemeClr val="tx1"/>
                </a:solidFill>
                <a:latin typeface="+mn-lt"/>
                <a:ea typeface="+mn-ea"/>
                <a:cs typeface="+mn-cs"/>
              </a:rPr>
              <a:t>Cross-Language Hybrid Keyword and Semantic Search 13</a:t>
            </a:r>
          </a:p>
          <a:p>
            <a:r>
              <a:rPr lang="en-US" sz="1200" kern="1200" baseline="0" dirty="0" smtClean="0">
                <a:solidFill>
                  <a:schemeClr val="tx1"/>
                </a:solidFill>
                <a:latin typeface="+mn-lt"/>
                <a:ea typeface="+mn-ea"/>
                <a:cs typeface="+mn-cs"/>
              </a:rPr>
              <a:t>often poor; e.g., , which in our query should translate as “which is”—both</a:t>
            </a:r>
          </a:p>
          <a:p>
            <a:r>
              <a:rPr lang="en-US" sz="1200" kern="1200" baseline="0" dirty="0" smtClean="0">
                <a:solidFill>
                  <a:schemeClr val="tx1"/>
                </a:solidFill>
                <a:latin typeface="+mn-lt"/>
                <a:ea typeface="+mn-ea"/>
                <a:cs typeface="+mn-cs"/>
              </a:rPr>
              <a:t>English </a:t>
            </a:r>
            <a:r>
              <a:rPr lang="en-US" sz="1200" kern="1200" baseline="0" dirty="0" err="1" smtClean="0">
                <a:solidFill>
                  <a:schemeClr val="tx1"/>
                </a:solidFill>
                <a:latin typeface="+mn-lt"/>
                <a:ea typeface="+mn-ea"/>
                <a:cs typeface="+mn-cs"/>
              </a:rPr>
              <a:t>stopwords</a:t>
            </a:r>
            <a:r>
              <a:rPr lang="en-US" sz="1200" kern="1200" baseline="0" dirty="0" smtClean="0">
                <a:solidFill>
                  <a:schemeClr val="tx1"/>
                </a:solidFill>
                <a:latin typeface="+mn-lt"/>
                <a:ea typeface="+mn-ea"/>
                <a:cs typeface="+mn-cs"/>
              </a:rPr>
              <a:t>—instead was translated as “inn” (or “hotel”).</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42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Experimental results show that ML-</a:t>
            </a:r>
            <a:r>
              <a:rPr lang="en-US" sz="1200" kern="1200" baseline="0" dirty="0" err="1" smtClean="0">
                <a:solidFill>
                  <a:schemeClr val="tx1"/>
                </a:solidFill>
                <a:latin typeface="+mn-lt"/>
                <a:ea typeface="+mn-ea"/>
                <a:cs typeface="+mn-cs"/>
              </a:rPr>
              <a:t>HyKSS</a:t>
            </a:r>
            <a:r>
              <a:rPr lang="en-US" sz="1200" kern="1200" baseline="0" dirty="0" smtClean="0">
                <a:solidFill>
                  <a:schemeClr val="tx1"/>
                </a:solidFill>
                <a:latin typeface="+mn-lt"/>
                <a:ea typeface="+mn-ea"/>
                <a:cs typeface="+mn-cs"/>
              </a:rPr>
              <a:t> is able to identify and</a:t>
            </a:r>
          </a:p>
          <a:p>
            <a:r>
              <a:rPr lang="en-US" sz="1200" kern="1200" baseline="0" dirty="0" smtClean="0">
                <a:solidFill>
                  <a:schemeClr val="tx1"/>
                </a:solidFill>
                <a:latin typeface="+mn-lt"/>
                <a:ea typeface="+mn-ea"/>
                <a:cs typeface="+mn-cs"/>
              </a:rPr>
              <a:t>index the semantics in data-rich, narrow-domain French and Korean documents</a:t>
            </a:r>
          </a:p>
          <a:p>
            <a:r>
              <a:rPr lang="en-US" sz="1200" kern="1200" baseline="0" dirty="0" smtClean="0">
                <a:solidFill>
                  <a:schemeClr val="tx1"/>
                </a:solidFill>
                <a:latin typeface="+mn-lt"/>
                <a:ea typeface="+mn-ea"/>
                <a:cs typeface="+mn-cs"/>
              </a:rPr>
              <a:t>with an average F-measure of about 90% for semi-structured documents (car</a:t>
            </a:r>
          </a:p>
          <a:p>
            <a:r>
              <a:rPr lang="en-US" sz="1200" kern="1200" baseline="0" dirty="0" smtClean="0">
                <a:solidFill>
                  <a:schemeClr val="tx1"/>
                </a:solidFill>
                <a:latin typeface="+mn-lt"/>
                <a:ea typeface="+mn-ea"/>
                <a:cs typeface="+mn-cs"/>
              </a:rPr>
              <a:t>ads) and about 75% for unstructured documents (obituaries). Interpretation of</a:t>
            </a:r>
          </a:p>
          <a:p>
            <a:r>
              <a:rPr lang="en-US" sz="1200" kern="1200" baseline="0" dirty="0" smtClean="0">
                <a:solidFill>
                  <a:schemeClr val="tx1"/>
                </a:solidFill>
                <a:latin typeface="+mn-lt"/>
                <a:ea typeface="+mn-ea"/>
                <a:cs typeface="+mn-cs"/>
              </a:rPr>
              <a:t>French and Korean queries have average F-measures of about 94% for identifying</a:t>
            </a:r>
          </a:p>
          <a:p>
            <a:r>
              <a:rPr lang="en-US" sz="1200" kern="1200" baseline="0" dirty="0" smtClean="0">
                <a:solidFill>
                  <a:schemeClr val="tx1"/>
                </a:solidFill>
                <a:latin typeface="+mn-lt"/>
                <a:ea typeface="+mn-ea"/>
                <a:cs typeface="+mn-cs"/>
              </a:rPr>
              <a:t>semantic constraints, 87% for identifying referenced concepts of interest, and</a:t>
            </a:r>
          </a:p>
          <a:p>
            <a:r>
              <a:rPr lang="en-US" sz="1200" kern="1200" baseline="0" dirty="0" smtClean="0">
                <a:solidFill>
                  <a:schemeClr val="tx1"/>
                </a:solidFill>
                <a:latin typeface="+mn-lt"/>
                <a:ea typeface="+mn-ea"/>
                <a:cs typeface="+mn-cs"/>
              </a:rPr>
              <a:t>77% for identifying keywords. Non-semantic keyword translations are often less</a:t>
            </a:r>
          </a:p>
          <a:p>
            <a:r>
              <a:rPr lang="en-US" sz="1200" kern="1200" baseline="0" dirty="0" smtClean="0">
                <a:solidFill>
                  <a:schemeClr val="tx1"/>
                </a:solidFill>
                <a:latin typeface="+mn-lt"/>
                <a:ea typeface="+mn-ea"/>
                <a:cs typeface="+mn-cs"/>
              </a:rPr>
              <a:t>than ideal, but since ML-</a:t>
            </a:r>
            <a:r>
              <a:rPr lang="en-US" sz="1200" kern="1200" baseline="0" dirty="0" err="1" smtClean="0">
                <a:solidFill>
                  <a:schemeClr val="tx1"/>
                </a:solidFill>
                <a:latin typeface="+mn-lt"/>
                <a:ea typeface="+mn-ea"/>
                <a:cs typeface="+mn-cs"/>
              </a:rPr>
              <a:t>HyKSS</a:t>
            </a:r>
            <a:r>
              <a:rPr lang="en-US" sz="1200" kern="1200" baseline="0" dirty="0" smtClean="0">
                <a:solidFill>
                  <a:schemeClr val="tx1"/>
                </a:solidFill>
                <a:latin typeface="+mn-lt"/>
                <a:ea typeface="+mn-ea"/>
                <a:cs typeface="+mn-cs"/>
              </a:rPr>
              <a:t> translates queries at the conceptual level across</a:t>
            </a:r>
          </a:p>
          <a:p>
            <a:r>
              <a:rPr lang="en-US" sz="1200" kern="1200" baseline="0" dirty="0" smtClean="0">
                <a:solidFill>
                  <a:schemeClr val="tx1"/>
                </a:solidFill>
                <a:latin typeface="+mn-lt"/>
                <a:ea typeface="+mn-ea"/>
                <a:cs typeface="+mn-cs"/>
              </a:rPr>
              <a:t>language-diverse but structurally identical ontologies, its semantic translations</a:t>
            </a:r>
          </a:p>
          <a:p>
            <a:r>
              <a:rPr lang="en-US" sz="1200" kern="1200" baseline="0" dirty="0" smtClean="0">
                <a:solidFill>
                  <a:schemeClr val="tx1"/>
                </a:solidFill>
                <a:latin typeface="+mn-lt"/>
                <a:ea typeface="+mn-ea"/>
                <a:cs typeface="+mn-cs"/>
              </a:rPr>
              <a:t>are necessarily correct. Hence, results returned are surprisingly accurate.</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43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Korean Query: 12 (next 2 characters =) dollars,</a:t>
            </a:r>
            <a:r>
              <a:rPr lang="en-US" baseline="0" dirty="0" smtClean="0"/>
              <a:t>  (next 2 characters =) less than,  (next 2 =) good,  (next 2 =) condition, (next 1 =) with, (next 2 =) Honda</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(literal translation to English)</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translation is from the Google translator.  It’s possible to do better—but that’s the point: When we translate at the deep conceptual level, we win.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Google really does give us “dollars”</a:t>
            </a:r>
            <a:endParaRPr lang="en-US" dirty="0" smtClean="0"/>
          </a:p>
          <a:p>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a:t>
            </a:r>
            <a:r>
              <a:rPr lang="en-US" baseline="0" dirty="0" smtClean="0"/>
              <a:t> other thing to mention by way of introduction: we want this to work for any language and any application that can be conceptualized with a conceptual model.  (Here we want an English query over a French obituary.)</a:t>
            </a:r>
            <a:endParaRPr lang="en-US" dirty="0"/>
          </a:p>
        </p:txBody>
      </p:sp>
      <p:sp>
        <p:nvSpPr>
          <p:cNvPr id="4" name="Slide Number Placeholder 3"/>
          <p:cNvSpPr>
            <a:spLocks noGrp="1"/>
          </p:cNvSpPr>
          <p:nvPr>
            <p:ph type="sldNum" sz="quarter" idx="10"/>
          </p:nvPr>
        </p:nvSpPr>
        <p:spPr/>
        <p:txBody>
          <a:bodyPr/>
          <a:lstStyle/>
          <a:p>
            <a:fld id="{DE052251-C16B-47A8-AB92-BB0FF856E78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C89084A-C51B-45A2-AD6C-F0C93E8A799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3DEA561-421A-440B-ABC7-463E08804406}" type="datetimeFigureOut">
              <a:rPr lang="en-US" smtClean="0"/>
              <a:pPr/>
              <a:t>10/17/2012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5C89084A-C51B-45A2-AD6C-F0C93E8A7997}"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3DEA561-421A-440B-ABC7-463E08804406}" type="datetimeFigureOut">
              <a:rPr lang="en-US" smtClean="0"/>
              <a:pPr/>
              <a:t>10/17/2012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C89084A-C51B-45A2-AD6C-F0C93E8A7997}"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6.xml"/><Relationship Id="rId5" Type="http://schemas.openxmlformats.org/officeDocument/2006/relationships/hyperlink" Target="http://deg.byu.edu/" TargetMode="External"/><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 Id="rId4" Type="http://schemas.openxmlformats.org/officeDocument/2006/relationships/image" Target="../media/image15.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6.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305800" cy="1143000"/>
          </a:xfrm>
        </p:spPr>
        <p:txBody>
          <a:bodyPr>
            <a:normAutofit fontScale="90000"/>
          </a:bodyPr>
          <a:lstStyle/>
          <a:p>
            <a:pPr algn="ctr"/>
            <a:r>
              <a:rPr lang="en-US" dirty="0" smtClean="0"/>
              <a:t>Cross-Language Hybrid Keyword and Semantic Search</a:t>
            </a:r>
            <a:endParaRPr lang="en-US" dirty="0"/>
          </a:p>
        </p:txBody>
      </p:sp>
      <p:sp>
        <p:nvSpPr>
          <p:cNvPr id="3" name="Subtitle 2"/>
          <p:cNvSpPr>
            <a:spLocks noGrp="1"/>
          </p:cNvSpPr>
          <p:nvPr>
            <p:ph type="subTitle" idx="4294967295"/>
          </p:nvPr>
        </p:nvSpPr>
        <p:spPr>
          <a:xfrm>
            <a:off x="533400" y="2590800"/>
            <a:ext cx="7854950" cy="2895600"/>
          </a:xfrm>
        </p:spPr>
        <p:txBody>
          <a:bodyPr>
            <a:normAutofit/>
          </a:bodyPr>
          <a:lstStyle/>
          <a:p>
            <a:pPr algn="ctr">
              <a:buNone/>
            </a:pPr>
            <a:r>
              <a:rPr lang="en-US" dirty="0" smtClean="0"/>
              <a:t>    David W. Embley, Stephen W. Liddle, Deryle W. Lonsdale, Joseph S. Park, Andrew Zitzelberger</a:t>
            </a:r>
          </a:p>
          <a:p>
            <a:pPr algn="ctr">
              <a:buNone/>
            </a:pPr>
            <a:r>
              <a:rPr lang="en-US" dirty="0" smtClean="0"/>
              <a:t>   Brigham Young University, USA</a:t>
            </a:r>
          </a:p>
          <a:p>
            <a:pPr algn="ctr">
              <a:buNone/>
            </a:pPr>
            <a:r>
              <a:rPr lang="en-US" dirty="0" smtClean="0"/>
              <a:t>  &amp;</a:t>
            </a:r>
          </a:p>
          <a:p>
            <a:pPr algn="ctr">
              <a:buNone/>
            </a:pPr>
            <a:r>
              <a:rPr lang="en-US" dirty="0" smtClean="0"/>
              <a:t>   </a:t>
            </a:r>
            <a:r>
              <a:rPr lang="en-US" dirty="0" err="1" smtClean="0"/>
              <a:t>Byung-Joo</a:t>
            </a:r>
            <a:r>
              <a:rPr lang="en-US" dirty="0" smtClean="0"/>
              <a:t> Shin</a:t>
            </a:r>
          </a:p>
          <a:p>
            <a:pPr algn="ctr">
              <a:buNone/>
            </a:pPr>
            <a:r>
              <a:rPr lang="en-US" dirty="0" smtClean="0"/>
              <a:t>   </a:t>
            </a:r>
            <a:r>
              <a:rPr lang="en-US" dirty="0" err="1" smtClean="0"/>
              <a:t>Kyungnam</a:t>
            </a:r>
            <a:r>
              <a:rPr lang="en-US" dirty="0" smtClean="0"/>
              <a:t> University, Korea</a:t>
            </a:r>
            <a:endParaRPr lang="en-US" dirty="0"/>
          </a:p>
        </p:txBody>
      </p:sp>
      <p:pic>
        <p:nvPicPr>
          <p:cNvPr id="4" name="Picture 3" descr="DEG.logo.bmp"/>
          <p:cNvPicPr>
            <a:picLocks noChangeAspect="1"/>
          </p:cNvPicPr>
          <p:nvPr/>
        </p:nvPicPr>
        <p:blipFill>
          <a:blip r:embed="rId3" cstate="print"/>
          <a:stretch>
            <a:fillRect/>
          </a:stretch>
        </p:blipFill>
        <p:spPr>
          <a:xfrm>
            <a:off x="6858000" y="5105400"/>
            <a:ext cx="1589081" cy="1752600"/>
          </a:xfrm>
          <a:prstGeom prst="rect">
            <a:avLst/>
          </a:prstGeom>
          <a:noFill/>
        </p:spPr>
      </p:pic>
      <p:pic>
        <p:nvPicPr>
          <p:cNvPr id="5" name="Picture 4" descr="logo.faculty_thumb.gif"/>
          <p:cNvPicPr>
            <a:picLocks noChangeAspect="1"/>
          </p:cNvPicPr>
          <p:nvPr/>
        </p:nvPicPr>
        <p:blipFill>
          <a:blip r:embed="rId4" cstate="print"/>
          <a:stretch>
            <a:fillRect/>
          </a:stretch>
        </p:blipFill>
        <p:spPr>
          <a:xfrm>
            <a:off x="457200" y="5486400"/>
            <a:ext cx="1200150" cy="1200150"/>
          </a:xfrm>
          <a:prstGeom prst="rect">
            <a:avLst/>
          </a:prstGeom>
        </p:spPr>
      </p:pic>
      <p:sp>
        <p:nvSpPr>
          <p:cNvPr id="6" name="TextBox 5"/>
          <p:cNvSpPr txBox="1"/>
          <p:nvPr/>
        </p:nvSpPr>
        <p:spPr>
          <a:xfrm>
            <a:off x="5322044" y="6488668"/>
            <a:ext cx="3593356" cy="369332"/>
          </a:xfrm>
          <a:prstGeom prst="rect">
            <a:avLst/>
          </a:prstGeom>
          <a:noFill/>
        </p:spPr>
        <p:txBody>
          <a:bodyPr wrap="none" rtlCol="0">
            <a:spAutoFit/>
          </a:bodyPr>
          <a:lstStyle/>
          <a:p>
            <a:r>
              <a:rPr lang="en-US" dirty="0" smtClean="0"/>
              <a:t>BYU </a:t>
            </a:r>
            <a:r>
              <a:rPr lang="en-US" u="sng" dirty="0" smtClean="0"/>
              <a:t>D</a:t>
            </a:r>
            <a:r>
              <a:rPr lang="en-US" dirty="0" smtClean="0"/>
              <a:t>ata </a:t>
            </a:r>
            <a:r>
              <a:rPr lang="en-US" u="sng" dirty="0" smtClean="0"/>
              <a:t>E</a:t>
            </a:r>
            <a:r>
              <a:rPr lang="en-US" dirty="0" smtClean="0"/>
              <a:t>xtraction Research </a:t>
            </a:r>
            <a:r>
              <a:rPr lang="en-US" u="sng" dirty="0" smtClean="0"/>
              <a:t>G</a:t>
            </a:r>
            <a:r>
              <a:rPr lang="en-US" dirty="0" smtClean="0"/>
              <a:t>roup</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ML-</a:t>
            </a:r>
            <a:r>
              <a:rPr lang="en-US" dirty="0" err="1" smtClean="0"/>
              <a:t>HyKSS</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ML-</a:t>
            </a:r>
            <a:r>
              <a:rPr lang="en-US" dirty="0" err="1" smtClean="0"/>
              <a:t>HyKSS</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4" name="TextBox 23"/>
          <p:cNvSpPr txBox="1"/>
          <p:nvPr/>
        </p:nvSpPr>
        <p:spPr>
          <a:xfrm>
            <a:off x="3124200" y="3429000"/>
            <a:ext cx="2737994" cy="369332"/>
          </a:xfrm>
          <a:prstGeom prst="rect">
            <a:avLst/>
          </a:prstGeom>
          <a:noFill/>
        </p:spPr>
        <p:txBody>
          <a:bodyPr wrap="none" rtlCol="0">
            <a:spAutoFit/>
          </a:bodyPr>
          <a:lstStyle/>
          <a:p>
            <a:r>
              <a:rPr lang="en-US" dirty="0" smtClean="0">
                <a:solidFill>
                  <a:srgbClr val="00B050"/>
                </a:solidFill>
              </a:rPr>
              <a:t>Cross-language mappings</a:t>
            </a:r>
            <a:endParaRPr lang="en-US" dirty="0">
              <a:solidFill>
                <a:srgbClr val="00B05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ML-</a:t>
            </a:r>
            <a:r>
              <a:rPr lang="en-US" dirty="0" err="1" smtClean="0"/>
              <a:t>HyKSS</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2" name="TextBox 21"/>
          <p:cNvSpPr txBox="1"/>
          <p:nvPr/>
        </p:nvSpPr>
        <p:spPr>
          <a:xfrm>
            <a:off x="6553200" y="4495800"/>
            <a:ext cx="1981200"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4" name="TextBox 23"/>
          <p:cNvSpPr txBox="1"/>
          <p:nvPr/>
        </p:nvSpPr>
        <p:spPr>
          <a:xfrm>
            <a:off x="3124200" y="3429000"/>
            <a:ext cx="2737994" cy="369332"/>
          </a:xfrm>
          <a:prstGeom prst="rect">
            <a:avLst/>
          </a:prstGeom>
          <a:noFill/>
        </p:spPr>
        <p:txBody>
          <a:bodyPr wrap="none" rtlCol="0">
            <a:spAutoFit/>
          </a:bodyPr>
          <a:lstStyle/>
          <a:p>
            <a:r>
              <a:rPr lang="en-US" dirty="0" smtClean="0">
                <a:solidFill>
                  <a:srgbClr val="00B050"/>
                </a:solidFill>
              </a:rPr>
              <a:t>Cross-language mappings</a:t>
            </a:r>
            <a:endParaRPr lang="en-US" dirty="0">
              <a:solidFill>
                <a:srgbClr val="00B05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ML-</a:t>
            </a:r>
            <a:r>
              <a:rPr lang="en-US" dirty="0" err="1" smtClean="0"/>
              <a:t>HyKSS</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18" name="TextBox 17"/>
          <p:cNvSpPr txBox="1"/>
          <p:nvPr/>
        </p:nvSpPr>
        <p:spPr>
          <a:xfrm>
            <a:off x="2514600" y="1828800"/>
            <a:ext cx="2325765" cy="369332"/>
          </a:xfrm>
          <a:prstGeom prst="rect">
            <a:avLst/>
          </a:prstGeom>
          <a:noFill/>
        </p:spPr>
        <p:txBody>
          <a:bodyPr wrap="none" rtlCol="0">
            <a:spAutoFit/>
          </a:bodyPr>
          <a:lstStyle/>
          <a:p>
            <a:r>
              <a:rPr lang="en-US" dirty="0" smtClean="0">
                <a:solidFill>
                  <a:srgbClr val="00B050"/>
                </a:solidFill>
              </a:rPr>
              <a:t>Advanced query form</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2" name="TextBox 21"/>
          <p:cNvSpPr txBox="1"/>
          <p:nvPr/>
        </p:nvSpPr>
        <p:spPr>
          <a:xfrm>
            <a:off x="6553200" y="4495800"/>
            <a:ext cx="1904999"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4" name="TextBox 23"/>
          <p:cNvSpPr txBox="1"/>
          <p:nvPr/>
        </p:nvSpPr>
        <p:spPr>
          <a:xfrm>
            <a:off x="3124200" y="3429000"/>
            <a:ext cx="2737994" cy="369332"/>
          </a:xfrm>
          <a:prstGeom prst="rect">
            <a:avLst/>
          </a:prstGeom>
          <a:noFill/>
        </p:spPr>
        <p:txBody>
          <a:bodyPr wrap="none" rtlCol="0">
            <a:spAutoFit/>
          </a:bodyPr>
          <a:lstStyle/>
          <a:p>
            <a:r>
              <a:rPr lang="en-US" dirty="0" smtClean="0">
                <a:solidFill>
                  <a:srgbClr val="00B050"/>
                </a:solidFill>
              </a:rPr>
              <a:t>Cross-language mappings</a:t>
            </a:r>
            <a:endParaRPr lang="en-US" dirty="0">
              <a:solidFill>
                <a:srgbClr val="00B05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305800" cy="1143000"/>
          </a:xfrm>
        </p:spPr>
        <p:txBody>
          <a:bodyPr>
            <a:normAutofit fontScale="90000"/>
          </a:bodyPr>
          <a:lstStyle/>
          <a:p>
            <a:pPr algn="ctr"/>
            <a:r>
              <a:rPr lang="en-US" dirty="0" smtClean="0"/>
              <a:t>Linguistically Grounded</a:t>
            </a:r>
            <a:br>
              <a:rPr lang="en-US" dirty="0" smtClean="0"/>
            </a:br>
            <a:r>
              <a:rPr lang="en-US" dirty="0" smtClean="0"/>
              <a:t>Extraction Ontology</a:t>
            </a:r>
            <a:endParaRPr lang="en-US" dirty="0"/>
          </a:p>
        </p:txBody>
      </p:sp>
      <p:pic>
        <p:nvPicPr>
          <p:cNvPr id="1026" name="Picture 2" descr="C:\Documents and Settings\David W. Embley\My Documents\WoK\MultilingualOntologies\ER12\Car9wFunctionalModel-to-Make.PNG"/>
          <p:cNvPicPr preferRelativeResize="0">
            <a:picLocks noChangeArrowheads="1"/>
          </p:cNvPicPr>
          <p:nvPr/>
        </p:nvPicPr>
        <p:blipFill>
          <a:blip r:embed="rId2" cstate="print"/>
          <a:stretch>
            <a:fillRect/>
          </a:stretch>
        </p:blipFill>
        <p:spPr bwMode="auto">
          <a:xfrm>
            <a:off x="228600" y="2286000"/>
            <a:ext cx="3962400" cy="2590800"/>
          </a:xfrm>
          <a:prstGeom prst="rect">
            <a:avLst/>
          </a:prstGeom>
          <a:noFill/>
        </p:spPr>
      </p:pic>
      <p:sp>
        <p:nvSpPr>
          <p:cNvPr id="4" name="TextBox 3"/>
          <p:cNvSpPr txBox="1"/>
          <p:nvPr/>
        </p:nvSpPr>
        <p:spPr>
          <a:xfrm>
            <a:off x="4343400" y="2133600"/>
            <a:ext cx="4600298" cy="4401205"/>
          </a:xfrm>
          <a:prstGeom prst="rect">
            <a:avLst/>
          </a:prstGeom>
          <a:noFill/>
        </p:spPr>
        <p:txBody>
          <a:bodyPr wrap="none" rtlCol="0">
            <a:spAutoFit/>
          </a:bodyPr>
          <a:lstStyle/>
          <a:p>
            <a:r>
              <a:rPr lang="en-US" sz="1400" dirty="0" smtClean="0"/>
              <a:t>Price</a:t>
            </a:r>
          </a:p>
          <a:p>
            <a:r>
              <a:rPr lang="en-US" sz="1400" dirty="0" smtClean="0"/>
              <a:t>   </a:t>
            </a:r>
            <a:r>
              <a:rPr lang="en-US" sz="1400" b="1" dirty="0" smtClean="0"/>
              <a:t>internal representation</a:t>
            </a:r>
            <a:r>
              <a:rPr lang="en-US" sz="1400" dirty="0" smtClean="0"/>
              <a:t>: Double</a:t>
            </a:r>
          </a:p>
          <a:p>
            <a:r>
              <a:rPr lang="pt-BR" sz="1400" dirty="0" smtClean="0"/>
              <a:t>   </a:t>
            </a:r>
            <a:r>
              <a:rPr lang="pt-BR" sz="1400" b="1" dirty="0" smtClean="0"/>
              <a:t>external representations</a:t>
            </a:r>
            <a:r>
              <a:rPr lang="pt-BR" sz="1400" dirty="0" smtClean="0"/>
              <a:t>: \$[1-9]\d{0,2},?\d{3}</a:t>
            </a:r>
          </a:p>
          <a:p>
            <a:r>
              <a:rPr lang="en-US" sz="1400" dirty="0" smtClean="0"/>
              <a:t>      | \d?\d [</a:t>
            </a:r>
            <a:r>
              <a:rPr lang="en-US" sz="1400" dirty="0" err="1" smtClean="0"/>
              <a:t>Gg</a:t>
            </a:r>
            <a:r>
              <a:rPr lang="en-US" sz="1400" dirty="0" smtClean="0"/>
              <a:t>]rand | ...</a:t>
            </a:r>
          </a:p>
          <a:p>
            <a:r>
              <a:rPr lang="en-US" sz="1400" dirty="0" smtClean="0"/>
              <a:t>   </a:t>
            </a:r>
            <a:r>
              <a:rPr lang="en-US" sz="1400" b="1" dirty="0" smtClean="0"/>
              <a:t>context keywords</a:t>
            </a:r>
            <a:r>
              <a:rPr lang="en-US" sz="1400" dirty="0" smtClean="0"/>
              <a:t>: </a:t>
            </a:r>
            <a:r>
              <a:rPr lang="en-US" sz="1400" dirty="0" err="1" smtClean="0"/>
              <a:t>price|asking|obo|neg</a:t>
            </a:r>
            <a:r>
              <a:rPr lang="en-US" sz="1400" dirty="0" smtClean="0"/>
              <a:t>(\.|</a:t>
            </a:r>
            <a:r>
              <a:rPr lang="en-US" sz="1400" dirty="0" err="1" smtClean="0"/>
              <a:t>otiable</a:t>
            </a:r>
            <a:r>
              <a:rPr lang="en-US" sz="1400" dirty="0" smtClean="0"/>
              <a:t>)| ...</a:t>
            </a:r>
          </a:p>
          <a:p>
            <a:r>
              <a:rPr lang="en-US" sz="1400" dirty="0" smtClean="0"/>
              <a:t>   ...</a:t>
            </a:r>
          </a:p>
          <a:p>
            <a:r>
              <a:rPr lang="en-US" sz="1400" dirty="0" smtClean="0"/>
              <a:t>   </a:t>
            </a:r>
            <a:r>
              <a:rPr lang="en-US" sz="1400" b="1" dirty="0" smtClean="0"/>
              <a:t>units</a:t>
            </a:r>
            <a:r>
              <a:rPr lang="en-US" sz="1400" dirty="0" smtClean="0"/>
              <a:t>: dollars|[</a:t>
            </a:r>
            <a:r>
              <a:rPr lang="en-US" sz="1400" dirty="0" err="1" smtClean="0"/>
              <a:t>Kk</a:t>
            </a:r>
            <a:r>
              <a:rPr lang="en-US" sz="1400" dirty="0" smtClean="0"/>
              <a:t>] ...</a:t>
            </a:r>
          </a:p>
          <a:p>
            <a:r>
              <a:rPr lang="en-US" sz="1400" dirty="0" smtClean="0"/>
              <a:t>   </a:t>
            </a:r>
            <a:r>
              <a:rPr lang="en-US" sz="1400" b="1" dirty="0" smtClean="0"/>
              <a:t>canonicalization method</a:t>
            </a:r>
            <a:r>
              <a:rPr lang="en-US" sz="1400" dirty="0" smtClean="0"/>
              <a:t>: </a:t>
            </a:r>
            <a:r>
              <a:rPr lang="en-US" sz="1400" dirty="0" err="1" smtClean="0"/>
              <a:t>toUSDollars</a:t>
            </a:r>
            <a:endParaRPr lang="en-US" sz="1400" dirty="0" smtClean="0"/>
          </a:p>
          <a:p>
            <a:r>
              <a:rPr lang="en-US" sz="1400" dirty="0" smtClean="0"/>
              <a:t>   </a:t>
            </a:r>
            <a:r>
              <a:rPr lang="en-US" sz="1400" b="1" dirty="0" smtClean="0"/>
              <a:t>comparison methods</a:t>
            </a:r>
            <a:r>
              <a:rPr lang="en-US" sz="1400" dirty="0" smtClean="0"/>
              <a:t>:</a:t>
            </a:r>
          </a:p>
          <a:p>
            <a:r>
              <a:rPr lang="en-US" sz="1400" dirty="0" smtClean="0"/>
              <a:t>      </a:t>
            </a:r>
            <a:r>
              <a:rPr lang="en-US" sz="1400" dirty="0" err="1" smtClean="0"/>
              <a:t>LessThan</a:t>
            </a:r>
            <a:r>
              <a:rPr lang="en-US" sz="1400" dirty="0" smtClean="0"/>
              <a:t>(p1: Price, p2: Price) </a:t>
            </a:r>
            <a:r>
              <a:rPr lang="en-US" sz="1400" b="1" dirty="0" smtClean="0"/>
              <a:t>returns</a:t>
            </a:r>
            <a:r>
              <a:rPr lang="en-US" sz="1400" dirty="0" smtClean="0"/>
              <a:t> (Boolean)</a:t>
            </a:r>
          </a:p>
          <a:p>
            <a:r>
              <a:rPr lang="en-US" sz="1400" dirty="0" smtClean="0"/>
              <a:t>      </a:t>
            </a:r>
            <a:r>
              <a:rPr lang="en-US" sz="1400" b="1" dirty="0" smtClean="0"/>
              <a:t>external representation</a:t>
            </a:r>
            <a:r>
              <a:rPr lang="en-US" sz="1400" dirty="0" smtClean="0"/>
              <a:t>: (less than | &lt;</a:t>
            </a:r>
          </a:p>
          <a:p>
            <a:r>
              <a:rPr lang="en-US" sz="1400" dirty="0" smtClean="0"/>
              <a:t>         | under | ...)\s*{p2} | ...</a:t>
            </a:r>
          </a:p>
          <a:p>
            <a:r>
              <a:rPr lang="en-US" sz="1400" dirty="0" smtClean="0"/>
              <a:t>      ...</a:t>
            </a:r>
          </a:p>
          <a:p>
            <a:r>
              <a:rPr lang="en-US" sz="1400" dirty="0" smtClean="0"/>
              <a:t>   </a:t>
            </a:r>
            <a:r>
              <a:rPr lang="en-US" sz="1400" b="1" dirty="0" smtClean="0"/>
              <a:t>output method</a:t>
            </a:r>
            <a:r>
              <a:rPr lang="en-US" sz="1400" dirty="0" smtClean="0"/>
              <a:t>: </a:t>
            </a:r>
            <a:r>
              <a:rPr lang="en-US" sz="1400" dirty="0" err="1" smtClean="0"/>
              <a:t>toUSDollarsFormat</a:t>
            </a:r>
            <a:endParaRPr lang="en-US" sz="1400" dirty="0" smtClean="0"/>
          </a:p>
          <a:p>
            <a:r>
              <a:rPr lang="en-US" sz="1400" dirty="0" smtClean="0"/>
              <a:t>   ...</a:t>
            </a:r>
          </a:p>
          <a:p>
            <a:r>
              <a:rPr lang="en-US" sz="1400" b="1" dirty="0" smtClean="0"/>
              <a:t>end</a:t>
            </a:r>
          </a:p>
          <a:p>
            <a:r>
              <a:rPr lang="en-US" sz="1400" dirty="0" smtClean="0"/>
              <a:t>Make</a:t>
            </a:r>
          </a:p>
          <a:p>
            <a:r>
              <a:rPr lang="en-US" sz="1400" dirty="0" smtClean="0"/>
              <a:t>   ...</a:t>
            </a:r>
          </a:p>
          <a:p>
            <a:r>
              <a:rPr lang="en-US" sz="1400" dirty="0" smtClean="0"/>
              <a:t>   </a:t>
            </a:r>
            <a:r>
              <a:rPr lang="en-US" sz="1400" b="1" dirty="0" smtClean="0"/>
              <a:t>external representation</a:t>
            </a:r>
            <a:r>
              <a:rPr lang="en-US" sz="1400" dirty="0" smtClean="0"/>
              <a:t>: </a:t>
            </a:r>
            <a:r>
              <a:rPr lang="en-US" sz="1400" dirty="0" err="1" smtClean="0"/>
              <a:t>CarMake.lexicon</a:t>
            </a:r>
            <a:endParaRPr lang="en-US" sz="1400" dirty="0" smtClean="0"/>
          </a:p>
          <a:p>
            <a:r>
              <a:rPr lang="en-US" sz="1400" dirty="0" smtClean="0"/>
              <a:t>...</a:t>
            </a: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Semantic &amp; Keyword Indexing</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18" name="TextBox 17"/>
          <p:cNvSpPr txBox="1"/>
          <p:nvPr/>
        </p:nvSpPr>
        <p:spPr>
          <a:xfrm>
            <a:off x="2514600" y="1828800"/>
            <a:ext cx="2325765" cy="369332"/>
          </a:xfrm>
          <a:prstGeom prst="rect">
            <a:avLst/>
          </a:prstGeom>
          <a:noFill/>
        </p:spPr>
        <p:txBody>
          <a:bodyPr wrap="none" rtlCol="0">
            <a:spAutoFit/>
          </a:bodyPr>
          <a:lstStyle/>
          <a:p>
            <a:r>
              <a:rPr lang="en-US" dirty="0" smtClean="0">
                <a:solidFill>
                  <a:srgbClr val="00B050"/>
                </a:solidFill>
              </a:rPr>
              <a:t>Advanced query form</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2" name="TextBox 21"/>
          <p:cNvSpPr txBox="1"/>
          <p:nvPr/>
        </p:nvSpPr>
        <p:spPr>
          <a:xfrm>
            <a:off x="6553200" y="4495800"/>
            <a:ext cx="1904999"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4" name="TextBox 23"/>
          <p:cNvSpPr txBox="1"/>
          <p:nvPr/>
        </p:nvSpPr>
        <p:spPr>
          <a:xfrm>
            <a:off x="3124200" y="3429000"/>
            <a:ext cx="2654958" cy="369332"/>
          </a:xfrm>
          <a:prstGeom prst="rect">
            <a:avLst/>
          </a:prstGeom>
          <a:noFill/>
        </p:spPr>
        <p:txBody>
          <a:bodyPr wrap="none" rtlCol="0">
            <a:spAutoFit/>
          </a:bodyPr>
          <a:lstStyle/>
          <a:p>
            <a:r>
              <a:rPr lang="en-US" dirty="0" smtClean="0">
                <a:solidFill>
                  <a:srgbClr val="00B050"/>
                </a:solidFill>
              </a:rPr>
              <a:t>Cross-language lexicons</a:t>
            </a:r>
            <a:endParaRPr lang="en-US" dirty="0">
              <a:solidFill>
                <a:srgbClr val="00B05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
        <p:nvSpPr>
          <p:cNvPr id="26" name="Oval 25"/>
          <p:cNvSpPr/>
          <p:nvPr/>
        </p:nvSpPr>
        <p:spPr>
          <a:xfrm>
            <a:off x="6477000" y="4343400"/>
            <a:ext cx="1981200" cy="9144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Indexing</a:t>
            </a:r>
            <a:endParaRPr lang="en-US" dirty="0"/>
          </a:p>
        </p:txBody>
      </p:sp>
      <p:pic>
        <p:nvPicPr>
          <p:cNvPr id="3" name="Picture 2"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2590800" y="3733800"/>
            <a:ext cx="3962400" cy="2590800"/>
          </a:xfrm>
          <a:prstGeom prst="rect">
            <a:avLst/>
          </a:prstGeom>
          <a:noFill/>
        </p:spPr>
      </p:pic>
      <p:sp>
        <p:nvSpPr>
          <p:cNvPr id="4" name="Rectangle 3"/>
          <p:cNvSpPr/>
          <p:nvPr/>
        </p:nvSpPr>
        <p:spPr>
          <a:xfrm>
            <a:off x="1600200" y="2209800"/>
            <a:ext cx="5943600" cy="923330"/>
          </a:xfrm>
          <a:prstGeom prst="rect">
            <a:avLst/>
          </a:prstGeom>
        </p:spPr>
        <p:txBody>
          <a:bodyPr wrap="square">
            <a:spAutoFit/>
          </a:bodyPr>
          <a:lstStyle/>
          <a:p>
            <a:r>
              <a:rPr lang="en-US" dirty="0" smtClean="0"/>
              <a:t>‘97 CHEVY Cavalier, Red, 5 </a:t>
            </a:r>
            <a:r>
              <a:rPr lang="en-US" dirty="0" err="1" smtClean="0"/>
              <a:t>spd</a:t>
            </a:r>
            <a:r>
              <a:rPr lang="en-US" dirty="0" smtClean="0"/>
              <a:t>, only 7,000 miles on her.</a:t>
            </a:r>
          </a:p>
          <a:p>
            <a:r>
              <a:rPr lang="en-US" dirty="0" smtClean="0"/>
              <a:t>Previous owner heart broken!  Asking only $11,995.  #1415</a:t>
            </a:r>
          </a:p>
          <a:p>
            <a:r>
              <a:rPr lang="en-US" dirty="0" smtClean="0"/>
              <a:t>JERRY SEINER MIDVALE, 566-3800 or 566-3888</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Indexing</a:t>
            </a:r>
            <a:endParaRPr lang="en-US" dirty="0"/>
          </a:p>
        </p:txBody>
      </p:sp>
      <p:pic>
        <p:nvPicPr>
          <p:cNvPr id="3" name="Picture 2" descr="C:\Documents and Settings\David W. Embley\My Documents\WoK\MultilingualOntologies\ER12\Car9wFunctionalModel-to-Make.PNG"/>
          <p:cNvPicPr preferRelativeResize="0">
            <a:picLocks noChangeArrowheads="1"/>
          </p:cNvPicPr>
          <p:nvPr/>
        </p:nvPicPr>
        <p:blipFill>
          <a:blip r:embed="rId2" cstate="print"/>
          <a:stretch>
            <a:fillRect/>
          </a:stretch>
        </p:blipFill>
        <p:spPr bwMode="auto">
          <a:xfrm>
            <a:off x="2590800" y="3733800"/>
            <a:ext cx="3962400" cy="2590800"/>
          </a:xfrm>
          <a:prstGeom prst="rect">
            <a:avLst/>
          </a:prstGeom>
          <a:noFill/>
        </p:spPr>
      </p:pic>
      <p:sp>
        <p:nvSpPr>
          <p:cNvPr id="4" name="Rectangle 3"/>
          <p:cNvSpPr/>
          <p:nvPr/>
        </p:nvSpPr>
        <p:spPr>
          <a:xfrm>
            <a:off x="1600200" y="2209800"/>
            <a:ext cx="5943600" cy="923330"/>
          </a:xfrm>
          <a:prstGeom prst="rect">
            <a:avLst/>
          </a:prstGeom>
        </p:spPr>
        <p:txBody>
          <a:bodyPr wrap="square">
            <a:spAutoFit/>
          </a:bodyPr>
          <a:lstStyle/>
          <a:p>
            <a:r>
              <a:rPr lang="en-US" dirty="0" smtClean="0"/>
              <a:t>‘97 CHEVY Cavalier, Red, 5 </a:t>
            </a:r>
            <a:r>
              <a:rPr lang="en-US" dirty="0" err="1" smtClean="0"/>
              <a:t>spd</a:t>
            </a:r>
            <a:r>
              <a:rPr lang="en-US" dirty="0" smtClean="0"/>
              <a:t>, only 7,000 miles on her.</a:t>
            </a:r>
          </a:p>
          <a:p>
            <a:r>
              <a:rPr lang="en-US" dirty="0" smtClean="0"/>
              <a:t>Previous owner heart broken!  Asking only $11,995.  #1415</a:t>
            </a:r>
          </a:p>
          <a:p>
            <a:r>
              <a:rPr lang="en-US" dirty="0" smtClean="0"/>
              <a:t>JERRY SEINER MIDVALE, 566-3800 or 566-3888</a:t>
            </a:r>
            <a:endParaRPr lang="en-US" dirty="0"/>
          </a:p>
        </p:txBody>
      </p:sp>
      <p:cxnSp>
        <p:nvCxnSpPr>
          <p:cNvPr id="6" name="Straight Connector 5"/>
          <p:cNvCxnSpPr/>
          <p:nvPr/>
        </p:nvCxnSpPr>
        <p:spPr>
          <a:xfrm>
            <a:off x="1981200" y="2514600"/>
            <a:ext cx="1295400" cy="2590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Indexing</a:t>
            </a:r>
            <a:endParaRPr lang="en-US" dirty="0"/>
          </a:p>
        </p:txBody>
      </p:sp>
      <p:pic>
        <p:nvPicPr>
          <p:cNvPr id="3" name="Picture 2" descr="C:\Documents and Settings\David W. Embley\My Documents\WoK\MultilingualOntologies\ER12\Car9wFunctionalModel-to-Make.PNG"/>
          <p:cNvPicPr preferRelativeResize="0">
            <a:picLocks noChangeArrowheads="1"/>
          </p:cNvPicPr>
          <p:nvPr/>
        </p:nvPicPr>
        <p:blipFill>
          <a:blip r:embed="rId2" cstate="print"/>
          <a:stretch>
            <a:fillRect/>
          </a:stretch>
        </p:blipFill>
        <p:spPr bwMode="auto">
          <a:xfrm>
            <a:off x="2590800" y="3733800"/>
            <a:ext cx="3962400" cy="2590800"/>
          </a:xfrm>
          <a:prstGeom prst="rect">
            <a:avLst/>
          </a:prstGeom>
          <a:noFill/>
        </p:spPr>
      </p:pic>
      <p:sp>
        <p:nvSpPr>
          <p:cNvPr id="4" name="Rectangle 3"/>
          <p:cNvSpPr/>
          <p:nvPr/>
        </p:nvSpPr>
        <p:spPr>
          <a:xfrm>
            <a:off x="1600200" y="2209800"/>
            <a:ext cx="5943600" cy="923330"/>
          </a:xfrm>
          <a:prstGeom prst="rect">
            <a:avLst/>
          </a:prstGeom>
        </p:spPr>
        <p:txBody>
          <a:bodyPr wrap="square">
            <a:spAutoFit/>
          </a:bodyPr>
          <a:lstStyle/>
          <a:p>
            <a:r>
              <a:rPr lang="en-US" dirty="0" smtClean="0"/>
              <a:t>‘97 CHEVY Cavalier, Red, 5 </a:t>
            </a:r>
            <a:r>
              <a:rPr lang="en-US" dirty="0" err="1" smtClean="0"/>
              <a:t>spd</a:t>
            </a:r>
            <a:r>
              <a:rPr lang="en-US" dirty="0" smtClean="0"/>
              <a:t>, only 7,000 miles on her.</a:t>
            </a:r>
          </a:p>
          <a:p>
            <a:r>
              <a:rPr lang="en-US" dirty="0" smtClean="0"/>
              <a:t>Previous owner heart broken!  Asking only $11,995.  #1415</a:t>
            </a:r>
          </a:p>
          <a:p>
            <a:r>
              <a:rPr lang="en-US" dirty="0" smtClean="0"/>
              <a:t>JERRY SEINER MIDVALE, 566-3800 or 566-3888</a:t>
            </a:r>
            <a:endParaRPr lang="en-US" dirty="0"/>
          </a:p>
        </p:txBody>
      </p:sp>
      <p:cxnSp>
        <p:nvCxnSpPr>
          <p:cNvPr id="6" name="Straight Connector 5"/>
          <p:cNvCxnSpPr/>
          <p:nvPr/>
        </p:nvCxnSpPr>
        <p:spPr>
          <a:xfrm>
            <a:off x="1981200" y="2514600"/>
            <a:ext cx="1295400" cy="2590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438400" y="2514600"/>
            <a:ext cx="381000" cy="1981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Semantic Indexing</a:t>
            </a:r>
            <a:endParaRPr lang="en-US" dirty="0"/>
          </a:p>
        </p:txBody>
      </p:sp>
      <p:pic>
        <p:nvPicPr>
          <p:cNvPr id="3" name="Picture 2" descr="C:\Documents and Settings\David W. Embley\My Documents\WoK\MultilingualOntologies\ER12\Car9wFunctionalModel-to-Make.PNG"/>
          <p:cNvPicPr preferRelativeResize="0">
            <a:picLocks noChangeArrowheads="1"/>
          </p:cNvPicPr>
          <p:nvPr/>
        </p:nvPicPr>
        <p:blipFill>
          <a:blip r:embed="rId2" cstate="print"/>
          <a:stretch>
            <a:fillRect/>
          </a:stretch>
        </p:blipFill>
        <p:spPr bwMode="auto">
          <a:xfrm>
            <a:off x="2590800" y="3733800"/>
            <a:ext cx="3962400" cy="2590800"/>
          </a:xfrm>
          <a:prstGeom prst="rect">
            <a:avLst/>
          </a:prstGeom>
          <a:noFill/>
        </p:spPr>
      </p:pic>
      <p:sp>
        <p:nvSpPr>
          <p:cNvPr id="4" name="Rectangle 3"/>
          <p:cNvSpPr/>
          <p:nvPr/>
        </p:nvSpPr>
        <p:spPr>
          <a:xfrm>
            <a:off x="1600200" y="2209800"/>
            <a:ext cx="5943600" cy="923330"/>
          </a:xfrm>
          <a:prstGeom prst="rect">
            <a:avLst/>
          </a:prstGeom>
        </p:spPr>
        <p:txBody>
          <a:bodyPr wrap="square">
            <a:spAutoFit/>
          </a:bodyPr>
          <a:lstStyle/>
          <a:p>
            <a:r>
              <a:rPr lang="en-US" dirty="0" smtClean="0"/>
              <a:t>‘97 CHEVY Cavalier, Red, 5 </a:t>
            </a:r>
            <a:r>
              <a:rPr lang="en-US" dirty="0" err="1" smtClean="0"/>
              <a:t>spd</a:t>
            </a:r>
            <a:r>
              <a:rPr lang="en-US" dirty="0" smtClean="0"/>
              <a:t>, only 7,000 miles on her.</a:t>
            </a:r>
          </a:p>
          <a:p>
            <a:r>
              <a:rPr lang="en-US" dirty="0" smtClean="0"/>
              <a:t>Previous owner heart broken!  Asking only $11,995.  #1415</a:t>
            </a:r>
          </a:p>
          <a:p>
            <a:r>
              <a:rPr lang="en-US" dirty="0" smtClean="0"/>
              <a:t>JERRY SEINER MIDVALE, 566-3800 or 566-3888</a:t>
            </a:r>
            <a:endParaRPr lang="en-US" dirty="0"/>
          </a:p>
        </p:txBody>
      </p:sp>
      <p:cxnSp>
        <p:nvCxnSpPr>
          <p:cNvPr id="6" name="Straight Connector 5"/>
          <p:cNvCxnSpPr/>
          <p:nvPr/>
        </p:nvCxnSpPr>
        <p:spPr>
          <a:xfrm>
            <a:off x="1981200" y="2514600"/>
            <a:ext cx="1295400" cy="2590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438400" y="2514600"/>
            <a:ext cx="381000" cy="1981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200400" y="2514600"/>
            <a:ext cx="609600" cy="35052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886200" y="2514600"/>
            <a:ext cx="1143000" cy="1295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572000" y="2514600"/>
            <a:ext cx="1447800" cy="3581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4191000" y="2514600"/>
            <a:ext cx="1447800" cy="12954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3200400" y="2819400"/>
            <a:ext cx="2895600" cy="10668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6" name="Straight Connector 15"/>
          <p:cNvCxnSpPr/>
          <p:nvPr/>
        </p:nvCxnSpPr>
        <p:spPr>
          <a:xfrm>
            <a:off x="3276600" y="22860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Arc 16"/>
          <p:cNvSpPr/>
          <p:nvPr/>
        </p:nvSpPr>
        <p:spPr>
          <a:xfrm>
            <a:off x="6553200" y="2438400"/>
            <a:ext cx="838200" cy="2971800"/>
          </a:xfrm>
          <a:prstGeom prst="arc">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flipV="1">
            <a:off x="6477000" y="2286000"/>
            <a:ext cx="914400" cy="3200400"/>
          </a:xfrm>
          <a:prstGeom prst="arc">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Hybrid Semantic &amp; Keyword Queries</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18" name="TextBox 17"/>
          <p:cNvSpPr txBox="1"/>
          <p:nvPr/>
        </p:nvSpPr>
        <p:spPr>
          <a:xfrm>
            <a:off x="2514600" y="1828800"/>
            <a:ext cx="2325765" cy="369332"/>
          </a:xfrm>
          <a:prstGeom prst="rect">
            <a:avLst/>
          </a:prstGeom>
          <a:noFill/>
        </p:spPr>
        <p:txBody>
          <a:bodyPr wrap="none" rtlCol="0">
            <a:spAutoFit/>
          </a:bodyPr>
          <a:lstStyle/>
          <a:p>
            <a:r>
              <a:rPr lang="en-US" dirty="0" smtClean="0">
                <a:solidFill>
                  <a:srgbClr val="00B050"/>
                </a:solidFill>
              </a:rPr>
              <a:t>Advanced query form</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2" name="TextBox 21"/>
          <p:cNvSpPr txBox="1"/>
          <p:nvPr/>
        </p:nvSpPr>
        <p:spPr>
          <a:xfrm>
            <a:off x="6553200" y="4495800"/>
            <a:ext cx="1904999"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4" name="TextBox 23"/>
          <p:cNvSpPr txBox="1"/>
          <p:nvPr/>
        </p:nvSpPr>
        <p:spPr>
          <a:xfrm>
            <a:off x="3124200" y="3429000"/>
            <a:ext cx="2654958" cy="369332"/>
          </a:xfrm>
          <a:prstGeom prst="rect">
            <a:avLst/>
          </a:prstGeom>
          <a:noFill/>
        </p:spPr>
        <p:txBody>
          <a:bodyPr wrap="none" rtlCol="0">
            <a:spAutoFit/>
          </a:bodyPr>
          <a:lstStyle/>
          <a:p>
            <a:r>
              <a:rPr lang="en-US" dirty="0" smtClean="0">
                <a:solidFill>
                  <a:srgbClr val="00B050"/>
                </a:solidFill>
              </a:rPr>
              <a:t>Cross-language lexicons</a:t>
            </a:r>
            <a:endParaRPr lang="en-US" dirty="0">
              <a:solidFill>
                <a:srgbClr val="00B05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
        <p:nvSpPr>
          <p:cNvPr id="26" name="Oval 25"/>
          <p:cNvSpPr/>
          <p:nvPr/>
        </p:nvSpPr>
        <p:spPr>
          <a:xfrm>
            <a:off x="381000" y="2895600"/>
            <a:ext cx="1981200" cy="685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Free-Form Query Interpretation</a:t>
            </a:r>
            <a:endParaRPr lang="en-US" dirty="0"/>
          </a:p>
        </p:txBody>
      </p:sp>
      <p:sp>
        <p:nvSpPr>
          <p:cNvPr id="3" name="Rectangle 2"/>
          <p:cNvSpPr/>
          <p:nvPr/>
        </p:nvSpPr>
        <p:spPr>
          <a:xfrm>
            <a:off x="2209800" y="2514600"/>
            <a:ext cx="4724400" cy="369332"/>
          </a:xfrm>
          <a:prstGeom prst="rect">
            <a:avLst/>
          </a:prstGeom>
        </p:spPr>
        <p:txBody>
          <a:bodyPr wrap="square">
            <a:spAutoFit/>
          </a:bodyPr>
          <a:lstStyle/>
          <a:p>
            <a:r>
              <a:rPr lang="en-US" dirty="0" smtClean="0"/>
              <a:t>Hondas in ‘excellent condition’ under 12 grand</a:t>
            </a:r>
            <a:endParaRPr lang="en-US" dirty="0"/>
          </a:p>
        </p:txBody>
      </p:sp>
      <p:pic>
        <p:nvPicPr>
          <p:cNvPr id="4" name="Picture 3" descr="C:\Documents and Settings\David W. Embley\My Documents\WoK\MultilingualOntologies\ER12\Car9wFunctionalModel-to-Make.PNG"/>
          <p:cNvPicPr preferRelativeResize="0">
            <a:picLocks noChangeArrowheads="1"/>
          </p:cNvPicPr>
          <p:nvPr/>
        </p:nvPicPr>
        <p:blipFill>
          <a:blip r:embed="rId2" cstate="print"/>
          <a:stretch>
            <a:fillRect/>
          </a:stretch>
        </p:blipFill>
        <p:spPr bwMode="auto">
          <a:xfrm>
            <a:off x="2590800" y="3505200"/>
            <a:ext cx="3962400" cy="2590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Free-Form Query Interpretation</a:t>
            </a:r>
            <a:endParaRPr lang="en-US" dirty="0"/>
          </a:p>
        </p:txBody>
      </p:sp>
      <p:sp>
        <p:nvSpPr>
          <p:cNvPr id="3" name="Rectangle 2"/>
          <p:cNvSpPr/>
          <p:nvPr/>
        </p:nvSpPr>
        <p:spPr>
          <a:xfrm>
            <a:off x="2209800" y="2514600"/>
            <a:ext cx="4724400" cy="369332"/>
          </a:xfrm>
          <a:prstGeom prst="rect">
            <a:avLst/>
          </a:prstGeom>
        </p:spPr>
        <p:txBody>
          <a:bodyPr wrap="square">
            <a:spAutoFit/>
          </a:bodyPr>
          <a:lstStyle/>
          <a:p>
            <a:r>
              <a:rPr lang="en-US" dirty="0" smtClean="0"/>
              <a:t>Hondas in ‘excellent condition’ under 12 grand</a:t>
            </a:r>
            <a:endParaRPr lang="en-US" dirty="0"/>
          </a:p>
        </p:txBody>
      </p:sp>
      <p:pic>
        <p:nvPicPr>
          <p:cNvPr id="4" name="Picture 3"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2590800" y="3505200"/>
            <a:ext cx="3962400" cy="2590800"/>
          </a:xfrm>
          <a:prstGeom prst="rect">
            <a:avLst/>
          </a:prstGeom>
          <a:noFill/>
        </p:spPr>
      </p:pic>
      <p:cxnSp>
        <p:nvCxnSpPr>
          <p:cNvPr id="6" name="Straight Connector 5"/>
          <p:cNvCxnSpPr/>
          <p:nvPr/>
        </p:nvCxnSpPr>
        <p:spPr>
          <a:xfrm>
            <a:off x="2667000" y="2895600"/>
            <a:ext cx="152400" cy="13716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3276600" y="2819400"/>
            <a:ext cx="2743200" cy="76200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29200" y="2971800"/>
            <a:ext cx="1088760" cy="369332"/>
          </a:xfrm>
          <a:prstGeom prst="rect">
            <a:avLst/>
          </a:prstGeom>
          <a:noFill/>
        </p:spPr>
        <p:txBody>
          <a:bodyPr wrap="none" rtlCol="0">
            <a:spAutoFit/>
          </a:bodyPr>
          <a:lstStyle/>
          <a:p>
            <a:r>
              <a:rPr lang="en-US" dirty="0" smtClean="0">
                <a:solidFill>
                  <a:srgbClr val="FF0000"/>
                </a:solidFill>
              </a:rPr>
              <a:t>&lt; $12,000</a:t>
            </a:r>
            <a:endParaRPr lang="en-US" dirty="0">
              <a:solidFill>
                <a:srgbClr val="FF0000"/>
              </a:solidFill>
            </a:endParaRPr>
          </a:p>
        </p:txBody>
      </p:sp>
      <p:sp>
        <p:nvSpPr>
          <p:cNvPr id="9" name="TextBox 8"/>
          <p:cNvSpPr txBox="1"/>
          <p:nvPr/>
        </p:nvSpPr>
        <p:spPr>
          <a:xfrm>
            <a:off x="1685585" y="3505200"/>
            <a:ext cx="1048429" cy="369332"/>
          </a:xfrm>
          <a:prstGeom prst="rect">
            <a:avLst/>
          </a:prstGeom>
          <a:noFill/>
        </p:spPr>
        <p:txBody>
          <a:bodyPr wrap="none" rtlCol="0">
            <a:spAutoFit/>
          </a:bodyPr>
          <a:lstStyle/>
          <a:p>
            <a:r>
              <a:rPr lang="en-US" dirty="0" smtClean="0">
                <a:solidFill>
                  <a:srgbClr val="FF0000"/>
                </a:solidFill>
              </a:rPr>
              <a:t>= Honda</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Keywords in Queries</a:t>
            </a:r>
            <a:endParaRPr lang="en-US" dirty="0"/>
          </a:p>
        </p:txBody>
      </p:sp>
      <p:sp>
        <p:nvSpPr>
          <p:cNvPr id="3" name="Rectangle 2"/>
          <p:cNvSpPr/>
          <p:nvPr/>
        </p:nvSpPr>
        <p:spPr>
          <a:xfrm>
            <a:off x="2209800" y="3124200"/>
            <a:ext cx="4724400" cy="369332"/>
          </a:xfrm>
          <a:prstGeom prst="rect">
            <a:avLst/>
          </a:prstGeom>
        </p:spPr>
        <p:txBody>
          <a:bodyPr wrap="square">
            <a:spAutoFit/>
          </a:bodyPr>
          <a:lstStyle/>
          <a:p>
            <a:r>
              <a:rPr lang="en-US" dirty="0" smtClean="0"/>
              <a:t>Hondas in ‘excellent condition’ under 12 grand</a:t>
            </a:r>
            <a:endParaRPr lang="en-US" dirty="0"/>
          </a:p>
        </p:txBody>
      </p:sp>
      <p:cxnSp>
        <p:nvCxnSpPr>
          <p:cNvPr id="5" name="Straight Connector 4"/>
          <p:cNvCxnSpPr/>
          <p:nvPr/>
        </p:nvCxnSpPr>
        <p:spPr>
          <a:xfrm>
            <a:off x="5334000" y="3352800"/>
            <a:ext cx="1447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124200" y="3352800"/>
            <a:ext cx="2286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953000" y="3581400"/>
            <a:ext cx="3785460" cy="369332"/>
          </a:xfrm>
          <a:prstGeom prst="rect">
            <a:avLst/>
          </a:prstGeom>
          <a:noFill/>
        </p:spPr>
        <p:txBody>
          <a:bodyPr wrap="none" rtlCol="0">
            <a:spAutoFit/>
          </a:bodyPr>
          <a:lstStyle/>
          <a:p>
            <a:r>
              <a:rPr lang="en-US" dirty="0" smtClean="0">
                <a:solidFill>
                  <a:srgbClr val="FF0000"/>
                </a:solidFill>
              </a:rPr>
              <a:t>Remove inequality semantic phrases</a:t>
            </a:r>
            <a:endParaRPr lang="en-US" dirty="0">
              <a:solidFill>
                <a:srgbClr val="FF0000"/>
              </a:solidFill>
            </a:endParaRPr>
          </a:p>
        </p:txBody>
      </p:sp>
      <p:sp>
        <p:nvSpPr>
          <p:cNvPr id="15" name="TextBox 14"/>
          <p:cNvSpPr txBox="1"/>
          <p:nvPr/>
        </p:nvSpPr>
        <p:spPr>
          <a:xfrm>
            <a:off x="1524000" y="4114800"/>
            <a:ext cx="4483215" cy="646331"/>
          </a:xfrm>
          <a:prstGeom prst="rect">
            <a:avLst/>
          </a:prstGeom>
          <a:noFill/>
        </p:spPr>
        <p:txBody>
          <a:bodyPr wrap="none" rtlCol="0">
            <a:spAutoFit/>
          </a:bodyPr>
          <a:lstStyle/>
          <a:p>
            <a:r>
              <a:rPr lang="en-US" dirty="0" smtClean="0">
                <a:solidFill>
                  <a:srgbClr val="FF0000"/>
                </a:solidFill>
              </a:rPr>
              <a:t>Keep equality semantic words and phrases</a:t>
            </a:r>
          </a:p>
          <a:p>
            <a:r>
              <a:rPr lang="en-US" dirty="0" smtClean="0">
                <a:solidFill>
                  <a:srgbClr val="FF0000"/>
                </a:solidFill>
              </a:rPr>
              <a:t>(singular as semantics, literals as keywords)</a:t>
            </a:r>
            <a:endParaRPr lang="en-US" dirty="0">
              <a:solidFill>
                <a:srgbClr val="FF0000"/>
              </a:solidFill>
            </a:endParaRPr>
          </a:p>
        </p:txBody>
      </p:sp>
      <p:sp>
        <p:nvSpPr>
          <p:cNvPr id="16" name="TextBox 15"/>
          <p:cNvSpPr txBox="1"/>
          <p:nvPr/>
        </p:nvSpPr>
        <p:spPr>
          <a:xfrm>
            <a:off x="2438400" y="2754868"/>
            <a:ext cx="2094035" cy="369332"/>
          </a:xfrm>
          <a:prstGeom prst="rect">
            <a:avLst/>
          </a:prstGeom>
          <a:noFill/>
        </p:spPr>
        <p:txBody>
          <a:bodyPr wrap="none" rtlCol="0">
            <a:spAutoFit/>
          </a:bodyPr>
          <a:lstStyle/>
          <a:p>
            <a:r>
              <a:rPr lang="en-US" dirty="0" smtClean="0">
                <a:solidFill>
                  <a:srgbClr val="FF0000"/>
                </a:solidFill>
              </a:rPr>
              <a:t>Remove stop words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305800" cy="1143000"/>
          </a:xfrm>
        </p:spPr>
        <p:txBody>
          <a:bodyPr/>
          <a:lstStyle/>
          <a:p>
            <a:pPr algn="ctr"/>
            <a:r>
              <a:rPr lang="en-US" dirty="0" smtClean="0"/>
              <a:t>Query Processing</a:t>
            </a:r>
            <a:endParaRPr lang="en-US" dirty="0"/>
          </a:p>
        </p:txBody>
      </p:sp>
      <p:sp>
        <p:nvSpPr>
          <p:cNvPr id="3" name="Rectangle 2"/>
          <p:cNvSpPr/>
          <p:nvPr/>
        </p:nvSpPr>
        <p:spPr>
          <a:xfrm>
            <a:off x="2209800" y="1600200"/>
            <a:ext cx="4724400" cy="369332"/>
          </a:xfrm>
          <a:prstGeom prst="rect">
            <a:avLst/>
          </a:prstGeom>
        </p:spPr>
        <p:txBody>
          <a:bodyPr wrap="square">
            <a:spAutoFit/>
          </a:bodyPr>
          <a:lstStyle/>
          <a:p>
            <a:r>
              <a:rPr lang="en-US" dirty="0" smtClean="0"/>
              <a:t>Hondas in ‘excellent condition’ under 12 grand</a:t>
            </a:r>
            <a:endParaRPr lang="en-US" dirty="0"/>
          </a:p>
        </p:txBody>
      </p:sp>
      <p:pic>
        <p:nvPicPr>
          <p:cNvPr id="1026" name="Picture 2" descr="C:\Documents and Settings\David W. Embley\My Documents\WoK\MultilingualOntologies\ER12\QueryResultFig.PNG"/>
          <p:cNvPicPr>
            <a:picLocks noChangeAspect="1" noChangeArrowheads="1"/>
          </p:cNvPicPr>
          <p:nvPr/>
        </p:nvPicPr>
        <p:blipFill>
          <a:blip r:embed="rId3" cstate="print"/>
          <a:srcRect/>
          <a:stretch>
            <a:fillRect/>
          </a:stretch>
        </p:blipFill>
        <p:spPr bwMode="auto">
          <a:xfrm>
            <a:off x="1219200" y="2362200"/>
            <a:ext cx="6705600" cy="2133600"/>
          </a:xfrm>
          <a:prstGeom prst="rect">
            <a:avLst/>
          </a:prstGeom>
          <a:noFill/>
        </p:spPr>
      </p:pic>
      <p:pic>
        <p:nvPicPr>
          <p:cNvPr id="1029" name="Picture 5" descr="C:\Documents and Settings\David W. Embley\My Documents\WoK\MultilingualOntologies\ER12\ResultHighlightedFig.PNG"/>
          <p:cNvPicPr>
            <a:picLocks noChangeAspect="1" noChangeArrowheads="1"/>
          </p:cNvPicPr>
          <p:nvPr/>
        </p:nvPicPr>
        <p:blipFill>
          <a:blip r:embed="rId4" cstate="print"/>
          <a:srcRect/>
          <a:stretch>
            <a:fillRect/>
          </a:stretch>
        </p:blipFill>
        <p:spPr bwMode="auto">
          <a:xfrm>
            <a:off x="1066800" y="4876800"/>
            <a:ext cx="7029450" cy="1544475"/>
          </a:xfrm>
          <a:prstGeom prst="rect">
            <a:avLst/>
          </a:prstGeom>
          <a:noFill/>
        </p:spPr>
      </p:pic>
      <p:sp>
        <p:nvSpPr>
          <p:cNvPr id="6" name="TextBox 5"/>
          <p:cNvSpPr txBox="1"/>
          <p:nvPr/>
        </p:nvSpPr>
        <p:spPr>
          <a:xfrm>
            <a:off x="7924800" y="6421275"/>
            <a:ext cx="793807" cy="369332"/>
          </a:xfrm>
          <a:prstGeom prst="rect">
            <a:avLst/>
          </a:prstGeom>
          <a:noFill/>
        </p:spPr>
        <p:txBody>
          <a:bodyPr wrap="none" rtlCol="0">
            <a:spAutoFit/>
          </a:bodyPr>
          <a:lstStyle/>
          <a:p>
            <a:r>
              <a:rPr lang="en-US" dirty="0" smtClean="0">
                <a:hlinkClick r:id="rId5"/>
              </a:rPr>
              <a:t>Demo</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Advanced Form Queries</a:t>
            </a:r>
            <a:endParaRPr lang="en-US" dirty="0"/>
          </a:p>
        </p:txBody>
      </p:sp>
      <p:pic>
        <p:nvPicPr>
          <p:cNvPr id="2050" name="Picture 2" descr="C:\Documents and Settings\David W. Embley\My Documents\WoK\MultilingualOntologies\ER12\cameraReadySubmission.Paper65\AdvancedFormQuery.png"/>
          <p:cNvPicPr>
            <a:picLocks noChangeAspect="1" noChangeArrowheads="1"/>
          </p:cNvPicPr>
          <p:nvPr/>
        </p:nvPicPr>
        <p:blipFill>
          <a:blip r:embed="rId2" cstate="print"/>
          <a:srcRect/>
          <a:stretch>
            <a:fillRect/>
          </a:stretch>
        </p:blipFill>
        <p:spPr bwMode="auto">
          <a:xfrm>
            <a:off x="762000" y="2590800"/>
            <a:ext cx="7696200" cy="3190875"/>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Conceptual-Level Translation</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18" name="TextBox 17"/>
          <p:cNvSpPr txBox="1"/>
          <p:nvPr/>
        </p:nvSpPr>
        <p:spPr>
          <a:xfrm>
            <a:off x="2514600" y="1828800"/>
            <a:ext cx="2325765" cy="369332"/>
          </a:xfrm>
          <a:prstGeom prst="rect">
            <a:avLst/>
          </a:prstGeom>
          <a:noFill/>
        </p:spPr>
        <p:txBody>
          <a:bodyPr wrap="none" rtlCol="0">
            <a:spAutoFit/>
          </a:bodyPr>
          <a:lstStyle/>
          <a:p>
            <a:r>
              <a:rPr lang="en-US" dirty="0" smtClean="0">
                <a:solidFill>
                  <a:srgbClr val="00B050"/>
                </a:solidFill>
              </a:rPr>
              <a:t>Advanced query form</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2" name="TextBox 21"/>
          <p:cNvSpPr txBox="1"/>
          <p:nvPr/>
        </p:nvSpPr>
        <p:spPr>
          <a:xfrm>
            <a:off x="6553200" y="4495800"/>
            <a:ext cx="1904999"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4" name="TextBox 23"/>
          <p:cNvSpPr txBox="1"/>
          <p:nvPr/>
        </p:nvSpPr>
        <p:spPr>
          <a:xfrm>
            <a:off x="3124200" y="3429000"/>
            <a:ext cx="2654958" cy="369332"/>
          </a:xfrm>
          <a:prstGeom prst="rect">
            <a:avLst/>
          </a:prstGeom>
          <a:noFill/>
        </p:spPr>
        <p:txBody>
          <a:bodyPr wrap="none" rtlCol="0">
            <a:spAutoFit/>
          </a:bodyPr>
          <a:lstStyle/>
          <a:p>
            <a:r>
              <a:rPr lang="en-US" dirty="0" smtClean="0">
                <a:solidFill>
                  <a:srgbClr val="00B050"/>
                </a:solidFill>
              </a:rPr>
              <a:t>Cross-language lexicons</a:t>
            </a:r>
            <a:endParaRPr lang="en-US" dirty="0">
              <a:solidFill>
                <a:srgbClr val="00B05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
        <p:nvSpPr>
          <p:cNvPr id="26" name="Oval 25"/>
          <p:cNvSpPr/>
          <p:nvPr/>
        </p:nvSpPr>
        <p:spPr>
          <a:xfrm>
            <a:off x="3733800" y="4038600"/>
            <a:ext cx="1295400" cy="381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Structural Equivalence</a:t>
            </a:r>
            <a:endParaRPr lang="en-US" dirty="0"/>
          </a:p>
        </p:txBody>
      </p:sp>
      <p:pic>
        <p:nvPicPr>
          <p:cNvPr id="3" name="Picture 2"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304800" y="2514600"/>
            <a:ext cx="3962400" cy="2590800"/>
          </a:xfrm>
          <a:prstGeom prst="rect">
            <a:avLst/>
          </a:prstGeom>
          <a:noFill/>
        </p:spPr>
      </p:pic>
      <p:pic>
        <p:nvPicPr>
          <p:cNvPr id="49" name="Picture 48"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4572000" y="2514600"/>
            <a:ext cx="3962400" cy="2590800"/>
          </a:xfrm>
          <a:prstGeom prst="rect">
            <a:avLst/>
          </a:prstGeom>
          <a:noFill/>
        </p:spPr>
      </p:pic>
      <p:pic>
        <p:nvPicPr>
          <p:cNvPr id="50" name="Picture 49"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4572000" y="2514600"/>
            <a:ext cx="3962400" cy="2590800"/>
          </a:xfrm>
          <a:prstGeom prst="rect">
            <a:avLst/>
          </a:prstGeom>
          <a:noFill/>
        </p:spPr>
      </p:pic>
      <p:sp>
        <p:nvSpPr>
          <p:cNvPr id="51" name="Rectangle 50"/>
          <p:cNvSpPr/>
          <p:nvPr/>
        </p:nvSpPr>
        <p:spPr>
          <a:xfrm>
            <a:off x="5160936" y="3975314"/>
            <a:ext cx="255722" cy="123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4967207" y="2650210"/>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4654658" y="3321803"/>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5755037" y="3964983"/>
            <a:ext cx="599268" cy="173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5631051" y="4863885"/>
            <a:ext cx="413288" cy="1343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196740" y="485613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785674" y="4840637"/>
            <a:ext cx="583770" cy="165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591586" y="4848387"/>
            <a:ext cx="707755" cy="149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6777926" y="4414434"/>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7855057" y="4352440"/>
            <a:ext cx="552773" cy="1808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7304868" y="3290805"/>
            <a:ext cx="428786" cy="173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5848026" y="2647626"/>
            <a:ext cx="459783" cy="1498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6932909" y="266312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p:cNvSpPr/>
          <p:nvPr/>
        </p:nvSpPr>
        <p:spPr>
          <a:xfrm>
            <a:off x="5910021" y="3290806"/>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5" name="Picture 64"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4572000" y="2514600"/>
            <a:ext cx="3962400" cy="2590800"/>
          </a:xfrm>
          <a:prstGeom prst="rect">
            <a:avLst/>
          </a:prstGeom>
          <a:noFill/>
        </p:spPr>
      </p:pic>
      <p:sp>
        <p:nvSpPr>
          <p:cNvPr id="66" name="Rectangle 65"/>
          <p:cNvSpPr/>
          <p:nvPr/>
        </p:nvSpPr>
        <p:spPr>
          <a:xfrm>
            <a:off x="5160936" y="3975314"/>
            <a:ext cx="255722" cy="123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4967207" y="2650210"/>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a:xfrm>
            <a:off x="4654658" y="3321803"/>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p:nvSpPr>
        <p:spPr>
          <a:xfrm>
            <a:off x="5755037" y="3964983"/>
            <a:ext cx="599268" cy="173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5631051" y="4863885"/>
            <a:ext cx="413288" cy="1343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196740" y="485613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6785674" y="4840637"/>
            <a:ext cx="583770" cy="165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7591586" y="4848387"/>
            <a:ext cx="707755" cy="149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6777926" y="4414434"/>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7855057" y="4352440"/>
            <a:ext cx="552773" cy="1808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7304868" y="3290805"/>
            <a:ext cx="428786" cy="173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5848026" y="2647626"/>
            <a:ext cx="459783" cy="1498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6932909" y="266312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5910021" y="3290806"/>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5791202" y="3266729"/>
            <a:ext cx="609600" cy="246221"/>
          </a:xfrm>
          <a:prstGeom prst="rect">
            <a:avLst/>
          </a:prstGeom>
          <a:noFill/>
        </p:spPr>
        <p:txBody>
          <a:bodyPr wrap="square">
            <a:spAutoFit/>
          </a:bodyPr>
          <a:lstStyle/>
          <a:p>
            <a:pPr algn="ctr"/>
            <a:r>
              <a:rPr lang="ko-KR" altLang="en-US" sz="1000" b="1" dirty="0" smtClean="0"/>
              <a:t>자동차</a:t>
            </a:r>
            <a:endParaRPr lang="en-US" sz="1000" b="1" dirty="0"/>
          </a:p>
        </p:txBody>
      </p:sp>
      <p:sp>
        <p:nvSpPr>
          <p:cNvPr id="81" name="Rectangle 80"/>
          <p:cNvSpPr/>
          <p:nvPr/>
        </p:nvSpPr>
        <p:spPr>
          <a:xfrm>
            <a:off x="6790840" y="2581759"/>
            <a:ext cx="609600" cy="246221"/>
          </a:xfrm>
          <a:prstGeom prst="rect">
            <a:avLst/>
          </a:prstGeom>
          <a:noFill/>
        </p:spPr>
        <p:txBody>
          <a:bodyPr wrap="square">
            <a:spAutoFit/>
          </a:bodyPr>
          <a:lstStyle/>
          <a:p>
            <a:pPr algn="ctr"/>
            <a:r>
              <a:rPr lang="ko-KR" altLang="en-US" sz="1000" b="1" dirty="0" smtClean="0"/>
              <a:t>색상</a:t>
            </a:r>
            <a:endParaRPr lang="en-US" sz="1000" b="1" dirty="0"/>
          </a:p>
        </p:txBody>
      </p:sp>
      <p:sp>
        <p:nvSpPr>
          <p:cNvPr id="82" name="Rectangle 81"/>
          <p:cNvSpPr/>
          <p:nvPr/>
        </p:nvSpPr>
        <p:spPr>
          <a:xfrm>
            <a:off x="5720166" y="2581759"/>
            <a:ext cx="760709" cy="246221"/>
          </a:xfrm>
          <a:prstGeom prst="rect">
            <a:avLst/>
          </a:prstGeom>
          <a:noFill/>
        </p:spPr>
        <p:txBody>
          <a:bodyPr wrap="square">
            <a:spAutoFit/>
          </a:bodyPr>
          <a:lstStyle/>
          <a:p>
            <a:pPr algn="ctr"/>
            <a:r>
              <a:rPr lang="ko-KR" altLang="en-US" sz="1000" b="1" dirty="0" smtClean="0"/>
              <a:t>주행거리</a:t>
            </a:r>
            <a:endParaRPr lang="en-US" sz="1000" b="1" dirty="0"/>
          </a:p>
        </p:txBody>
      </p:sp>
      <p:sp>
        <p:nvSpPr>
          <p:cNvPr id="83" name="Rectangle 82"/>
          <p:cNvSpPr/>
          <p:nvPr/>
        </p:nvSpPr>
        <p:spPr>
          <a:xfrm>
            <a:off x="4533254" y="3281767"/>
            <a:ext cx="619932" cy="246221"/>
          </a:xfrm>
          <a:prstGeom prst="rect">
            <a:avLst/>
          </a:prstGeom>
          <a:noFill/>
        </p:spPr>
        <p:txBody>
          <a:bodyPr wrap="square">
            <a:spAutoFit/>
          </a:bodyPr>
          <a:lstStyle/>
          <a:p>
            <a:pPr algn="ctr"/>
            <a:r>
              <a:rPr lang="ko-KR" altLang="en-US" sz="1000" b="1" dirty="0" smtClean="0"/>
              <a:t>제조사</a:t>
            </a:r>
            <a:endParaRPr lang="en-US" sz="1000" b="1" dirty="0"/>
          </a:p>
        </p:txBody>
      </p:sp>
      <p:sp>
        <p:nvSpPr>
          <p:cNvPr id="84" name="Rectangle 83"/>
          <p:cNvSpPr/>
          <p:nvPr/>
        </p:nvSpPr>
        <p:spPr>
          <a:xfrm>
            <a:off x="5488983" y="4815267"/>
            <a:ext cx="685800" cy="246221"/>
          </a:xfrm>
          <a:prstGeom prst="rect">
            <a:avLst/>
          </a:prstGeom>
          <a:noFill/>
        </p:spPr>
        <p:txBody>
          <a:bodyPr wrap="square">
            <a:spAutoFit/>
          </a:bodyPr>
          <a:lstStyle/>
          <a:p>
            <a:pPr algn="ctr"/>
            <a:r>
              <a:rPr lang="ko-KR" altLang="en-US" sz="1000" b="1" dirty="0" smtClean="0"/>
              <a:t>모델</a:t>
            </a:r>
            <a:endParaRPr lang="en-US" sz="1000" b="1" dirty="0"/>
          </a:p>
        </p:txBody>
      </p:sp>
      <p:sp>
        <p:nvSpPr>
          <p:cNvPr id="85" name="Rectangle 84"/>
          <p:cNvSpPr/>
          <p:nvPr/>
        </p:nvSpPr>
        <p:spPr>
          <a:xfrm>
            <a:off x="6034008" y="4801892"/>
            <a:ext cx="685800" cy="246221"/>
          </a:xfrm>
          <a:prstGeom prst="rect">
            <a:avLst/>
          </a:prstGeom>
          <a:noFill/>
        </p:spPr>
        <p:txBody>
          <a:bodyPr wrap="square">
            <a:spAutoFit/>
          </a:bodyPr>
          <a:lstStyle/>
          <a:p>
            <a:pPr algn="ctr"/>
            <a:r>
              <a:rPr lang="ko-KR" altLang="en-US" sz="1000" b="1" dirty="0" smtClean="0"/>
              <a:t>등급</a:t>
            </a:r>
            <a:endParaRPr lang="en-US" sz="1000" b="1" dirty="0"/>
          </a:p>
        </p:txBody>
      </p:sp>
      <p:sp>
        <p:nvSpPr>
          <p:cNvPr id="86" name="Rectangle 85"/>
          <p:cNvSpPr/>
          <p:nvPr/>
        </p:nvSpPr>
        <p:spPr>
          <a:xfrm>
            <a:off x="6719808" y="4817390"/>
            <a:ext cx="831742" cy="246221"/>
          </a:xfrm>
          <a:prstGeom prst="rect">
            <a:avLst/>
          </a:prstGeom>
          <a:noFill/>
        </p:spPr>
        <p:txBody>
          <a:bodyPr wrap="square">
            <a:spAutoFit/>
          </a:bodyPr>
          <a:lstStyle/>
          <a:p>
            <a:pPr algn="ctr"/>
            <a:r>
              <a:rPr lang="ko-KR" altLang="en-US" sz="1000" b="1" dirty="0" smtClean="0"/>
              <a:t>액세서리</a:t>
            </a:r>
            <a:endParaRPr lang="en-US" sz="1000" b="1" dirty="0"/>
          </a:p>
        </p:txBody>
      </p:sp>
      <p:sp>
        <p:nvSpPr>
          <p:cNvPr id="87" name="Rectangle 86"/>
          <p:cNvSpPr/>
          <p:nvPr/>
        </p:nvSpPr>
        <p:spPr>
          <a:xfrm>
            <a:off x="7657455" y="4810933"/>
            <a:ext cx="685800" cy="246221"/>
          </a:xfrm>
          <a:prstGeom prst="rect">
            <a:avLst/>
          </a:prstGeom>
          <a:noFill/>
        </p:spPr>
        <p:txBody>
          <a:bodyPr wrap="square">
            <a:spAutoFit/>
          </a:bodyPr>
          <a:lstStyle/>
          <a:p>
            <a:pPr algn="ctr"/>
            <a:r>
              <a:rPr lang="ko-KR" altLang="en-US" sz="1000" b="1" dirty="0" smtClean="0"/>
              <a:t>변속기</a:t>
            </a:r>
            <a:endParaRPr lang="en-US" sz="1000" b="1" dirty="0"/>
          </a:p>
        </p:txBody>
      </p:sp>
      <p:sp>
        <p:nvSpPr>
          <p:cNvPr id="88" name="Rectangle 87"/>
          <p:cNvSpPr/>
          <p:nvPr/>
        </p:nvSpPr>
        <p:spPr>
          <a:xfrm>
            <a:off x="7813729" y="4326610"/>
            <a:ext cx="685800" cy="246221"/>
          </a:xfrm>
          <a:prstGeom prst="rect">
            <a:avLst/>
          </a:prstGeom>
          <a:noFill/>
        </p:spPr>
        <p:txBody>
          <a:bodyPr wrap="square">
            <a:spAutoFit/>
          </a:bodyPr>
          <a:lstStyle/>
          <a:p>
            <a:pPr algn="ctr"/>
            <a:r>
              <a:rPr lang="ko-KR" altLang="en-US" sz="1000" b="1" dirty="0" smtClean="0"/>
              <a:t>차대</a:t>
            </a:r>
            <a:endParaRPr lang="en-US" sz="1000" b="1" dirty="0"/>
          </a:p>
        </p:txBody>
      </p:sp>
      <p:sp>
        <p:nvSpPr>
          <p:cNvPr id="89" name="Rectangle 88"/>
          <p:cNvSpPr/>
          <p:nvPr/>
        </p:nvSpPr>
        <p:spPr>
          <a:xfrm>
            <a:off x="5720166" y="3890075"/>
            <a:ext cx="762000" cy="246221"/>
          </a:xfrm>
          <a:prstGeom prst="rect">
            <a:avLst/>
          </a:prstGeom>
          <a:noFill/>
        </p:spPr>
        <p:txBody>
          <a:bodyPr wrap="square">
            <a:spAutoFit/>
          </a:bodyPr>
          <a:lstStyle/>
          <a:p>
            <a:pPr algn="ctr"/>
            <a:r>
              <a:rPr lang="ko-KR" altLang="en-US" sz="1000" b="1" dirty="0" smtClean="0"/>
              <a:t>모델등급</a:t>
            </a:r>
            <a:endParaRPr lang="en-US" sz="1000" b="1" dirty="0" smtClean="0"/>
          </a:p>
        </p:txBody>
      </p:sp>
      <p:sp>
        <p:nvSpPr>
          <p:cNvPr id="90" name="Rectangle 89"/>
          <p:cNvSpPr/>
          <p:nvPr/>
        </p:nvSpPr>
        <p:spPr>
          <a:xfrm>
            <a:off x="6631983" y="4331776"/>
            <a:ext cx="685800" cy="246221"/>
          </a:xfrm>
          <a:prstGeom prst="rect">
            <a:avLst/>
          </a:prstGeom>
          <a:noFill/>
        </p:spPr>
        <p:txBody>
          <a:bodyPr wrap="square">
            <a:spAutoFit/>
          </a:bodyPr>
          <a:lstStyle/>
          <a:p>
            <a:pPr algn="ctr"/>
            <a:r>
              <a:rPr lang="ko-KR" altLang="en-US" sz="1000" b="1" dirty="0" smtClean="0"/>
              <a:t>엔진</a:t>
            </a:r>
            <a:endParaRPr lang="en-US" sz="1000" b="1" dirty="0"/>
          </a:p>
        </p:txBody>
      </p:sp>
      <p:sp>
        <p:nvSpPr>
          <p:cNvPr id="91" name="Rectangle 90"/>
          <p:cNvSpPr/>
          <p:nvPr/>
        </p:nvSpPr>
        <p:spPr>
          <a:xfrm>
            <a:off x="7186047" y="3280475"/>
            <a:ext cx="685800" cy="246221"/>
          </a:xfrm>
          <a:prstGeom prst="rect">
            <a:avLst/>
          </a:prstGeom>
          <a:noFill/>
        </p:spPr>
        <p:txBody>
          <a:bodyPr wrap="square">
            <a:spAutoFit/>
          </a:bodyPr>
          <a:lstStyle/>
          <a:p>
            <a:pPr algn="ctr"/>
            <a:r>
              <a:rPr lang="ko-KR" altLang="en-US" sz="1000" b="1" dirty="0" smtClean="0"/>
              <a:t>특징</a:t>
            </a:r>
            <a:endParaRPr lang="en-US" sz="1000" b="1" dirty="0"/>
          </a:p>
        </p:txBody>
      </p:sp>
      <p:sp>
        <p:nvSpPr>
          <p:cNvPr id="92" name="Rectangle 91"/>
          <p:cNvSpPr/>
          <p:nvPr/>
        </p:nvSpPr>
        <p:spPr>
          <a:xfrm>
            <a:off x="5051155" y="3902990"/>
            <a:ext cx="520486" cy="246221"/>
          </a:xfrm>
          <a:prstGeom prst="rect">
            <a:avLst/>
          </a:prstGeom>
          <a:noFill/>
        </p:spPr>
        <p:txBody>
          <a:bodyPr wrap="square">
            <a:spAutoFit/>
          </a:bodyPr>
          <a:lstStyle/>
          <a:p>
            <a:pPr algn="ctr"/>
            <a:r>
              <a:rPr lang="ko-KR" altLang="en-US" sz="1000" b="1" dirty="0" smtClean="0"/>
              <a:t>연식</a:t>
            </a:r>
            <a:endParaRPr lang="en-US" sz="1000" b="1" dirty="0"/>
          </a:p>
        </p:txBody>
      </p:sp>
      <p:sp>
        <p:nvSpPr>
          <p:cNvPr id="93" name="Rectangle 92"/>
          <p:cNvSpPr/>
          <p:nvPr/>
        </p:nvSpPr>
        <p:spPr>
          <a:xfrm>
            <a:off x="4810933" y="2589510"/>
            <a:ext cx="685800" cy="246221"/>
          </a:xfrm>
          <a:prstGeom prst="rect">
            <a:avLst/>
          </a:prstGeom>
          <a:noFill/>
        </p:spPr>
        <p:txBody>
          <a:bodyPr wrap="square">
            <a:spAutoFit/>
          </a:bodyPr>
          <a:lstStyle/>
          <a:p>
            <a:pPr algn="ctr"/>
            <a:r>
              <a:rPr lang="ko-KR" altLang="en-US" sz="1000" b="1" dirty="0" smtClean="0"/>
              <a:t>가격</a:t>
            </a:r>
            <a:endParaRPr lang="en-US" sz="10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4572000" y="2514600"/>
            <a:ext cx="3962400" cy="2590800"/>
          </a:xfrm>
          <a:prstGeom prst="rect">
            <a:avLst/>
          </a:prstGeom>
          <a:noFill/>
        </p:spPr>
      </p:pic>
      <p:sp>
        <p:nvSpPr>
          <p:cNvPr id="2" name="Title 1"/>
          <p:cNvSpPr>
            <a:spLocks noGrp="1"/>
          </p:cNvSpPr>
          <p:nvPr>
            <p:ph type="title"/>
          </p:nvPr>
        </p:nvSpPr>
        <p:spPr/>
        <p:txBody>
          <a:bodyPr/>
          <a:lstStyle/>
          <a:p>
            <a:pPr algn="ctr"/>
            <a:r>
              <a:rPr lang="en-US" dirty="0" smtClean="0"/>
              <a:t>Structural Equivalence</a:t>
            </a:r>
            <a:endParaRPr lang="en-US" dirty="0"/>
          </a:p>
        </p:txBody>
      </p:sp>
      <p:pic>
        <p:nvPicPr>
          <p:cNvPr id="3" name="Picture 2"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304800" y="2514600"/>
            <a:ext cx="3962400" cy="2590800"/>
          </a:xfrm>
          <a:prstGeom prst="rect">
            <a:avLst/>
          </a:prstGeom>
          <a:noFill/>
        </p:spPr>
      </p:pic>
      <p:pic>
        <p:nvPicPr>
          <p:cNvPr id="4" name="Picture 3"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4572000" y="2514600"/>
            <a:ext cx="3962400" cy="2590800"/>
          </a:xfrm>
          <a:prstGeom prst="rect">
            <a:avLst/>
          </a:prstGeom>
          <a:noFill/>
        </p:spPr>
      </p:pic>
      <p:sp>
        <p:nvSpPr>
          <p:cNvPr id="6" name="Rectangle 5"/>
          <p:cNvSpPr/>
          <p:nvPr/>
        </p:nvSpPr>
        <p:spPr>
          <a:xfrm>
            <a:off x="3505200" y="2667000"/>
            <a:ext cx="826576" cy="304800"/>
          </a:xfrm>
          <a:prstGeom prst="rect">
            <a:avLst/>
          </a:prstGeom>
          <a:noFill/>
          <a:ln>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flipV="1">
            <a:off x="2209800" y="2895600"/>
            <a:ext cx="1295400" cy="381000"/>
          </a:xfrm>
          <a:prstGeom prst="line">
            <a:avLst/>
          </a:prstGeom>
          <a:ln w="127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505200" y="2667000"/>
            <a:ext cx="772969" cy="276999"/>
          </a:xfrm>
          <a:prstGeom prst="rect">
            <a:avLst/>
          </a:prstGeom>
          <a:noFill/>
        </p:spPr>
        <p:txBody>
          <a:bodyPr wrap="none" rtlCol="0">
            <a:spAutoFit/>
          </a:bodyPr>
          <a:lstStyle/>
          <a:p>
            <a:r>
              <a:rPr lang="en-US" sz="1200" dirty="0" smtClean="0">
                <a:solidFill>
                  <a:srgbClr val="00B050"/>
                </a:solidFill>
                <a:latin typeface="Arial Unicode MS" pitchFamily="34" charset="-128"/>
                <a:ea typeface="Arial Unicode MS" pitchFamily="34" charset="-128"/>
                <a:cs typeface="Arial Unicode MS" pitchFamily="34" charset="-128"/>
              </a:rPr>
              <a:t>Accident</a:t>
            </a:r>
            <a:endParaRPr lang="en-US" sz="1200" dirty="0">
              <a:solidFill>
                <a:srgbClr val="00B050"/>
              </a:solidFill>
              <a:latin typeface="Arial Unicode MS" pitchFamily="34" charset="-128"/>
              <a:ea typeface="Arial Unicode MS" pitchFamily="34" charset="-128"/>
              <a:cs typeface="Arial Unicode MS" pitchFamily="34" charset="-128"/>
            </a:endParaRPr>
          </a:p>
        </p:txBody>
      </p:sp>
      <p:sp>
        <p:nvSpPr>
          <p:cNvPr id="16" name="Rectangle 15"/>
          <p:cNvSpPr/>
          <p:nvPr/>
        </p:nvSpPr>
        <p:spPr>
          <a:xfrm>
            <a:off x="5160936" y="3975314"/>
            <a:ext cx="255722" cy="123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967207" y="2650210"/>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654658" y="3321803"/>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755037" y="3964983"/>
            <a:ext cx="599268" cy="173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631051" y="4863885"/>
            <a:ext cx="413288" cy="1343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6196740" y="485613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6785674" y="4840637"/>
            <a:ext cx="583770" cy="165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7591586" y="4848387"/>
            <a:ext cx="707755" cy="149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777926" y="4414434"/>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7855057" y="4352440"/>
            <a:ext cx="552773" cy="1808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7304868" y="3290805"/>
            <a:ext cx="428786" cy="173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5848026" y="2647626"/>
            <a:ext cx="459783" cy="1498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932909" y="266312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5910021" y="3290806"/>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descr="C:\Documents and Settings\David W. Embley\My Documents\WoK\MultilingualOntologies\ER12\Car9wFunctionalModel-to-Make.PNG"/>
          <p:cNvPicPr preferRelativeResize="0">
            <a:picLocks noChangeArrowheads="1"/>
          </p:cNvPicPr>
          <p:nvPr/>
        </p:nvPicPr>
        <p:blipFill>
          <a:blip r:embed="rId3" cstate="print"/>
          <a:stretch>
            <a:fillRect/>
          </a:stretch>
        </p:blipFill>
        <p:spPr bwMode="auto">
          <a:xfrm>
            <a:off x="4572000" y="2514600"/>
            <a:ext cx="3962400" cy="2590800"/>
          </a:xfrm>
          <a:prstGeom prst="rect">
            <a:avLst/>
          </a:prstGeom>
          <a:noFill/>
        </p:spPr>
      </p:pic>
      <p:sp>
        <p:nvSpPr>
          <p:cNvPr id="45" name="Rectangle 44"/>
          <p:cNvSpPr/>
          <p:nvPr/>
        </p:nvSpPr>
        <p:spPr>
          <a:xfrm>
            <a:off x="5160936" y="3975314"/>
            <a:ext cx="255722" cy="1239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4967207" y="2650210"/>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54658" y="3321803"/>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5755037" y="3964983"/>
            <a:ext cx="599268" cy="1730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5631051" y="4863885"/>
            <a:ext cx="413288" cy="13431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6196740" y="485613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6785674" y="4840637"/>
            <a:ext cx="583770" cy="1653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7591586" y="4848387"/>
            <a:ext cx="707755" cy="14981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6777926" y="4414434"/>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7855057" y="4352440"/>
            <a:ext cx="552773" cy="18081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7304868" y="3290805"/>
            <a:ext cx="428786" cy="1730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5848026" y="2647626"/>
            <a:ext cx="459783" cy="1498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932909" y="2663125"/>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5910021" y="3290806"/>
            <a:ext cx="325464" cy="14723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5791202" y="3266729"/>
            <a:ext cx="609600" cy="246221"/>
          </a:xfrm>
          <a:prstGeom prst="rect">
            <a:avLst/>
          </a:prstGeom>
          <a:noFill/>
        </p:spPr>
        <p:txBody>
          <a:bodyPr wrap="square">
            <a:spAutoFit/>
          </a:bodyPr>
          <a:lstStyle/>
          <a:p>
            <a:pPr algn="ctr"/>
            <a:r>
              <a:rPr lang="ko-KR" altLang="en-US" sz="1000" b="1" dirty="0" smtClean="0"/>
              <a:t>자동차</a:t>
            </a:r>
            <a:endParaRPr lang="en-US" sz="1000" b="1" dirty="0"/>
          </a:p>
        </p:txBody>
      </p:sp>
      <p:sp>
        <p:nvSpPr>
          <p:cNvPr id="60" name="Rectangle 59"/>
          <p:cNvSpPr/>
          <p:nvPr/>
        </p:nvSpPr>
        <p:spPr>
          <a:xfrm>
            <a:off x="6790840" y="2581759"/>
            <a:ext cx="609600" cy="246221"/>
          </a:xfrm>
          <a:prstGeom prst="rect">
            <a:avLst/>
          </a:prstGeom>
          <a:noFill/>
        </p:spPr>
        <p:txBody>
          <a:bodyPr wrap="square">
            <a:spAutoFit/>
          </a:bodyPr>
          <a:lstStyle/>
          <a:p>
            <a:pPr algn="ctr"/>
            <a:r>
              <a:rPr lang="ko-KR" altLang="en-US" sz="1000" b="1" dirty="0" smtClean="0"/>
              <a:t>색상</a:t>
            </a:r>
            <a:endParaRPr lang="en-US" sz="1000" b="1" dirty="0"/>
          </a:p>
        </p:txBody>
      </p:sp>
      <p:sp>
        <p:nvSpPr>
          <p:cNvPr id="61" name="Rectangle 60"/>
          <p:cNvSpPr/>
          <p:nvPr/>
        </p:nvSpPr>
        <p:spPr>
          <a:xfrm>
            <a:off x="5720166" y="2581759"/>
            <a:ext cx="760709" cy="246221"/>
          </a:xfrm>
          <a:prstGeom prst="rect">
            <a:avLst/>
          </a:prstGeom>
          <a:noFill/>
        </p:spPr>
        <p:txBody>
          <a:bodyPr wrap="square">
            <a:spAutoFit/>
          </a:bodyPr>
          <a:lstStyle/>
          <a:p>
            <a:pPr algn="ctr"/>
            <a:r>
              <a:rPr lang="ko-KR" altLang="en-US" sz="1000" b="1" dirty="0" smtClean="0"/>
              <a:t>주행거리</a:t>
            </a:r>
            <a:endParaRPr lang="en-US" sz="1000" b="1" dirty="0"/>
          </a:p>
        </p:txBody>
      </p:sp>
      <p:sp>
        <p:nvSpPr>
          <p:cNvPr id="62" name="Rectangle 61"/>
          <p:cNvSpPr/>
          <p:nvPr/>
        </p:nvSpPr>
        <p:spPr>
          <a:xfrm>
            <a:off x="4533254" y="3281767"/>
            <a:ext cx="619932" cy="246221"/>
          </a:xfrm>
          <a:prstGeom prst="rect">
            <a:avLst/>
          </a:prstGeom>
          <a:noFill/>
        </p:spPr>
        <p:txBody>
          <a:bodyPr wrap="square">
            <a:spAutoFit/>
          </a:bodyPr>
          <a:lstStyle/>
          <a:p>
            <a:pPr algn="ctr"/>
            <a:r>
              <a:rPr lang="ko-KR" altLang="en-US" sz="1000" b="1" dirty="0" smtClean="0"/>
              <a:t>제조사</a:t>
            </a:r>
            <a:endParaRPr lang="en-US" sz="1000" b="1" dirty="0"/>
          </a:p>
        </p:txBody>
      </p:sp>
      <p:sp>
        <p:nvSpPr>
          <p:cNvPr id="63" name="Rectangle 62"/>
          <p:cNvSpPr/>
          <p:nvPr/>
        </p:nvSpPr>
        <p:spPr>
          <a:xfrm>
            <a:off x="5488983" y="4815267"/>
            <a:ext cx="685800" cy="246221"/>
          </a:xfrm>
          <a:prstGeom prst="rect">
            <a:avLst/>
          </a:prstGeom>
          <a:noFill/>
        </p:spPr>
        <p:txBody>
          <a:bodyPr wrap="square">
            <a:spAutoFit/>
          </a:bodyPr>
          <a:lstStyle/>
          <a:p>
            <a:pPr algn="ctr"/>
            <a:r>
              <a:rPr lang="ko-KR" altLang="en-US" sz="1000" b="1" dirty="0" smtClean="0"/>
              <a:t>모델</a:t>
            </a:r>
            <a:endParaRPr lang="en-US" sz="1000" b="1" dirty="0"/>
          </a:p>
        </p:txBody>
      </p:sp>
      <p:sp>
        <p:nvSpPr>
          <p:cNvPr id="64" name="Rectangle 63"/>
          <p:cNvSpPr/>
          <p:nvPr/>
        </p:nvSpPr>
        <p:spPr>
          <a:xfrm>
            <a:off x="6034008" y="4801892"/>
            <a:ext cx="685800" cy="246221"/>
          </a:xfrm>
          <a:prstGeom prst="rect">
            <a:avLst/>
          </a:prstGeom>
          <a:noFill/>
        </p:spPr>
        <p:txBody>
          <a:bodyPr wrap="square">
            <a:spAutoFit/>
          </a:bodyPr>
          <a:lstStyle/>
          <a:p>
            <a:pPr algn="ctr"/>
            <a:r>
              <a:rPr lang="ko-KR" altLang="en-US" sz="1000" b="1" dirty="0" smtClean="0"/>
              <a:t>등급</a:t>
            </a:r>
            <a:endParaRPr lang="en-US" sz="1000" b="1" dirty="0"/>
          </a:p>
        </p:txBody>
      </p:sp>
      <p:sp>
        <p:nvSpPr>
          <p:cNvPr id="65" name="Rectangle 64"/>
          <p:cNvSpPr/>
          <p:nvPr/>
        </p:nvSpPr>
        <p:spPr>
          <a:xfrm>
            <a:off x="6719808" y="4817390"/>
            <a:ext cx="831742" cy="246221"/>
          </a:xfrm>
          <a:prstGeom prst="rect">
            <a:avLst/>
          </a:prstGeom>
          <a:noFill/>
        </p:spPr>
        <p:txBody>
          <a:bodyPr wrap="square">
            <a:spAutoFit/>
          </a:bodyPr>
          <a:lstStyle/>
          <a:p>
            <a:pPr algn="ctr"/>
            <a:r>
              <a:rPr lang="ko-KR" altLang="en-US" sz="1000" b="1" dirty="0" smtClean="0"/>
              <a:t>액세서리</a:t>
            </a:r>
            <a:endParaRPr lang="en-US" sz="1000" b="1" dirty="0"/>
          </a:p>
        </p:txBody>
      </p:sp>
      <p:sp>
        <p:nvSpPr>
          <p:cNvPr id="66" name="Rectangle 65"/>
          <p:cNvSpPr/>
          <p:nvPr/>
        </p:nvSpPr>
        <p:spPr>
          <a:xfrm>
            <a:off x="7657455" y="4810933"/>
            <a:ext cx="685800" cy="246221"/>
          </a:xfrm>
          <a:prstGeom prst="rect">
            <a:avLst/>
          </a:prstGeom>
          <a:noFill/>
        </p:spPr>
        <p:txBody>
          <a:bodyPr wrap="square">
            <a:spAutoFit/>
          </a:bodyPr>
          <a:lstStyle/>
          <a:p>
            <a:pPr algn="ctr"/>
            <a:r>
              <a:rPr lang="ko-KR" altLang="en-US" sz="1000" b="1" dirty="0" smtClean="0"/>
              <a:t>변속기</a:t>
            </a:r>
            <a:endParaRPr lang="en-US" sz="1000" b="1" dirty="0"/>
          </a:p>
        </p:txBody>
      </p:sp>
      <p:sp>
        <p:nvSpPr>
          <p:cNvPr id="67" name="Rectangle 66"/>
          <p:cNvSpPr/>
          <p:nvPr/>
        </p:nvSpPr>
        <p:spPr>
          <a:xfrm>
            <a:off x="7813729" y="4326610"/>
            <a:ext cx="685800" cy="246221"/>
          </a:xfrm>
          <a:prstGeom prst="rect">
            <a:avLst/>
          </a:prstGeom>
          <a:noFill/>
        </p:spPr>
        <p:txBody>
          <a:bodyPr wrap="square">
            <a:spAutoFit/>
          </a:bodyPr>
          <a:lstStyle/>
          <a:p>
            <a:pPr algn="ctr"/>
            <a:r>
              <a:rPr lang="ko-KR" altLang="en-US" sz="1000" b="1" dirty="0" smtClean="0"/>
              <a:t>차대</a:t>
            </a:r>
            <a:endParaRPr lang="en-US" sz="1000" b="1" dirty="0"/>
          </a:p>
        </p:txBody>
      </p:sp>
      <p:sp>
        <p:nvSpPr>
          <p:cNvPr id="68" name="Rectangle 67"/>
          <p:cNvSpPr/>
          <p:nvPr/>
        </p:nvSpPr>
        <p:spPr>
          <a:xfrm>
            <a:off x="5720166" y="3890075"/>
            <a:ext cx="762000" cy="246221"/>
          </a:xfrm>
          <a:prstGeom prst="rect">
            <a:avLst/>
          </a:prstGeom>
          <a:noFill/>
        </p:spPr>
        <p:txBody>
          <a:bodyPr wrap="square">
            <a:spAutoFit/>
          </a:bodyPr>
          <a:lstStyle/>
          <a:p>
            <a:pPr algn="ctr"/>
            <a:r>
              <a:rPr lang="ko-KR" altLang="en-US" sz="1000" b="1" dirty="0" smtClean="0"/>
              <a:t>모델등급</a:t>
            </a:r>
            <a:endParaRPr lang="en-US" sz="1000" b="1" dirty="0" smtClean="0"/>
          </a:p>
        </p:txBody>
      </p:sp>
      <p:sp>
        <p:nvSpPr>
          <p:cNvPr id="69" name="Rectangle 68"/>
          <p:cNvSpPr/>
          <p:nvPr/>
        </p:nvSpPr>
        <p:spPr>
          <a:xfrm>
            <a:off x="6631983" y="4331776"/>
            <a:ext cx="685800" cy="246221"/>
          </a:xfrm>
          <a:prstGeom prst="rect">
            <a:avLst/>
          </a:prstGeom>
          <a:noFill/>
        </p:spPr>
        <p:txBody>
          <a:bodyPr wrap="square">
            <a:spAutoFit/>
          </a:bodyPr>
          <a:lstStyle/>
          <a:p>
            <a:pPr algn="ctr"/>
            <a:r>
              <a:rPr lang="ko-KR" altLang="en-US" sz="1000" b="1" dirty="0" smtClean="0"/>
              <a:t>엔진</a:t>
            </a:r>
            <a:endParaRPr lang="en-US" sz="1000" b="1" dirty="0"/>
          </a:p>
        </p:txBody>
      </p:sp>
      <p:sp>
        <p:nvSpPr>
          <p:cNvPr id="70" name="Rectangle 69"/>
          <p:cNvSpPr/>
          <p:nvPr/>
        </p:nvSpPr>
        <p:spPr>
          <a:xfrm>
            <a:off x="7186047" y="3280475"/>
            <a:ext cx="685800" cy="246221"/>
          </a:xfrm>
          <a:prstGeom prst="rect">
            <a:avLst/>
          </a:prstGeom>
          <a:noFill/>
        </p:spPr>
        <p:txBody>
          <a:bodyPr wrap="square">
            <a:spAutoFit/>
          </a:bodyPr>
          <a:lstStyle/>
          <a:p>
            <a:pPr algn="ctr"/>
            <a:r>
              <a:rPr lang="ko-KR" altLang="en-US" sz="1000" b="1" dirty="0" smtClean="0"/>
              <a:t>특징</a:t>
            </a:r>
            <a:endParaRPr lang="en-US" sz="1000" b="1" dirty="0"/>
          </a:p>
        </p:txBody>
      </p:sp>
      <p:sp>
        <p:nvSpPr>
          <p:cNvPr id="71" name="Rectangle 70"/>
          <p:cNvSpPr/>
          <p:nvPr/>
        </p:nvSpPr>
        <p:spPr>
          <a:xfrm>
            <a:off x="5051155" y="3902990"/>
            <a:ext cx="520486" cy="246221"/>
          </a:xfrm>
          <a:prstGeom prst="rect">
            <a:avLst/>
          </a:prstGeom>
          <a:noFill/>
        </p:spPr>
        <p:txBody>
          <a:bodyPr wrap="square">
            <a:spAutoFit/>
          </a:bodyPr>
          <a:lstStyle/>
          <a:p>
            <a:pPr algn="ctr"/>
            <a:r>
              <a:rPr lang="ko-KR" altLang="en-US" sz="1000" b="1" dirty="0" smtClean="0"/>
              <a:t>연식</a:t>
            </a:r>
            <a:endParaRPr lang="en-US" sz="1000" b="1" dirty="0"/>
          </a:p>
        </p:txBody>
      </p:sp>
      <p:sp>
        <p:nvSpPr>
          <p:cNvPr id="72" name="Rectangle 71"/>
          <p:cNvSpPr/>
          <p:nvPr/>
        </p:nvSpPr>
        <p:spPr>
          <a:xfrm>
            <a:off x="4810933" y="2589510"/>
            <a:ext cx="685800" cy="246221"/>
          </a:xfrm>
          <a:prstGeom prst="rect">
            <a:avLst/>
          </a:prstGeom>
          <a:noFill/>
        </p:spPr>
        <p:txBody>
          <a:bodyPr wrap="square">
            <a:spAutoFit/>
          </a:bodyPr>
          <a:lstStyle/>
          <a:p>
            <a:pPr algn="ctr"/>
            <a:r>
              <a:rPr lang="ko-KR" altLang="en-US" sz="1000" b="1" dirty="0" smtClean="0"/>
              <a:t>가격</a:t>
            </a:r>
            <a:endParaRPr lang="en-US" sz="1000" b="1" dirty="0"/>
          </a:p>
        </p:txBody>
      </p:sp>
      <p:cxnSp>
        <p:nvCxnSpPr>
          <p:cNvPr id="15" name="Straight Connector 14"/>
          <p:cNvCxnSpPr/>
          <p:nvPr/>
        </p:nvCxnSpPr>
        <p:spPr>
          <a:xfrm flipV="1">
            <a:off x="6500247" y="2911098"/>
            <a:ext cx="1295400" cy="381000"/>
          </a:xfrm>
          <a:prstGeom prst="line">
            <a:avLst/>
          </a:prstGeom>
          <a:ln w="12700">
            <a:solidFill>
              <a:srgbClr val="00B05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787898" y="2713495"/>
            <a:ext cx="685800" cy="304800"/>
          </a:xfrm>
          <a:prstGeom prst="rect">
            <a:avLst/>
          </a:prstGeom>
          <a:noFill/>
          <a:ln>
            <a:solidFill>
              <a:srgbClr val="00B05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7654873" y="2762573"/>
            <a:ext cx="938939" cy="246221"/>
          </a:xfrm>
          <a:prstGeom prst="rect">
            <a:avLst/>
          </a:prstGeom>
          <a:noFill/>
        </p:spPr>
        <p:txBody>
          <a:bodyPr wrap="square">
            <a:spAutoFit/>
          </a:bodyPr>
          <a:lstStyle/>
          <a:p>
            <a:pPr algn="ctr"/>
            <a:r>
              <a:rPr lang="ko-KR" altLang="en-US" sz="1000" b="1" dirty="0" smtClean="0">
                <a:solidFill>
                  <a:srgbClr val="00B050"/>
                </a:solidFill>
              </a:rPr>
              <a:t>사고유무</a:t>
            </a:r>
            <a:endParaRPr lang="en-US" sz="1000" b="1" dirty="0">
              <a:solidFill>
                <a:srgbClr val="00B050"/>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Translations</a:t>
            </a:r>
            <a:endParaRPr lang="en-US" dirty="0"/>
          </a:p>
        </p:txBody>
      </p:sp>
      <p:sp>
        <p:nvSpPr>
          <p:cNvPr id="3" name="Content Placeholder 2"/>
          <p:cNvSpPr>
            <a:spLocks noGrp="1"/>
          </p:cNvSpPr>
          <p:nvPr>
            <p:ph idx="1"/>
          </p:nvPr>
        </p:nvSpPr>
        <p:spPr>
          <a:xfrm>
            <a:off x="457200" y="2514600"/>
            <a:ext cx="8229600" cy="3093720"/>
          </a:xfrm>
        </p:spPr>
        <p:txBody>
          <a:bodyPr/>
          <a:lstStyle/>
          <a:p>
            <a:r>
              <a:rPr lang="en-US" dirty="0" smtClean="0"/>
              <a:t>Lexicon translations</a:t>
            </a:r>
          </a:p>
          <a:p>
            <a:r>
              <a:rPr lang="en-US" dirty="0" smtClean="0"/>
              <a:t>Formulaic translations</a:t>
            </a:r>
          </a:p>
          <a:p>
            <a:r>
              <a:rPr lang="en-US" dirty="0" smtClean="0"/>
              <a:t>Currency translations</a:t>
            </a:r>
          </a:p>
          <a:p>
            <a:r>
              <a:rPr lang="en-US" dirty="0" smtClean="0"/>
              <a:t>Transliterations</a:t>
            </a:r>
          </a:p>
          <a:p>
            <a:r>
              <a:rPr lang="en-US" dirty="0" smtClean="0"/>
              <a:t>Keyword translations</a:t>
            </a:r>
          </a:p>
          <a:p>
            <a:r>
              <a:rPr lang="en-US" dirty="0" smtClean="0"/>
              <a:t>Commentary translations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6" name="Straight Connector 15"/>
          <p:cNvCxnSpPr/>
          <p:nvPr/>
        </p:nvCxnSpPr>
        <p:spPr>
          <a:xfrm>
            <a:off x="3276600" y="22860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Arc 16"/>
          <p:cNvSpPr/>
          <p:nvPr/>
        </p:nvSpPr>
        <p:spPr>
          <a:xfrm flipH="1">
            <a:off x="1295400" y="2438400"/>
            <a:ext cx="838200" cy="2971800"/>
          </a:xfrm>
          <a:prstGeom prst="arc">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flipH="1" flipV="1">
            <a:off x="1295400" y="2286000"/>
            <a:ext cx="838200" cy="3200400"/>
          </a:xfrm>
          <a:prstGeom prst="arc">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Lexicon Translations</a:t>
            </a:r>
            <a:endParaRPr lang="en-US" sz="3600" dirty="0"/>
          </a:p>
        </p:txBody>
      </p:sp>
      <p:sp>
        <p:nvSpPr>
          <p:cNvPr id="3" name="Rectangle 2"/>
          <p:cNvSpPr/>
          <p:nvPr/>
        </p:nvSpPr>
        <p:spPr>
          <a:xfrm>
            <a:off x="5410200" y="2514600"/>
            <a:ext cx="762000" cy="369332"/>
          </a:xfrm>
          <a:prstGeom prst="rect">
            <a:avLst/>
          </a:prstGeom>
        </p:spPr>
        <p:txBody>
          <a:bodyPr wrap="square">
            <a:spAutoFit/>
          </a:bodyPr>
          <a:lstStyle/>
          <a:p>
            <a:r>
              <a:rPr lang="ko-KR" altLang="en-US" b="1" dirty="0" smtClean="0"/>
              <a:t>혼다</a:t>
            </a:r>
            <a:r>
              <a:rPr lang="en-US" dirty="0" smtClean="0"/>
              <a:t> </a:t>
            </a:r>
            <a:endParaRPr lang="en-US" dirty="0"/>
          </a:p>
        </p:txBody>
      </p:sp>
      <p:sp>
        <p:nvSpPr>
          <p:cNvPr id="4" name="TextBox 3"/>
          <p:cNvSpPr txBox="1"/>
          <p:nvPr/>
        </p:nvSpPr>
        <p:spPr>
          <a:xfrm>
            <a:off x="2819400" y="2438400"/>
            <a:ext cx="938847" cy="400110"/>
          </a:xfrm>
          <a:prstGeom prst="rect">
            <a:avLst/>
          </a:prstGeom>
          <a:noFill/>
        </p:spPr>
        <p:txBody>
          <a:bodyPr wrap="none" rtlCol="0">
            <a:spAutoFit/>
          </a:bodyPr>
          <a:lstStyle/>
          <a:p>
            <a:r>
              <a:rPr lang="en-US" sz="2000" dirty="0" smtClean="0"/>
              <a:t>Honda</a:t>
            </a:r>
            <a:endParaRPr lang="en-US" sz="2000" dirty="0"/>
          </a:p>
        </p:txBody>
      </p:sp>
      <p:cxnSp>
        <p:nvCxnSpPr>
          <p:cNvPr id="6" name="Straight Arrow Connector 5"/>
          <p:cNvCxnSpPr/>
          <p:nvPr/>
        </p:nvCxnSpPr>
        <p:spPr>
          <a:xfrm>
            <a:off x="3886200" y="2667000"/>
            <a:ext cx="1447800"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5600" y="4191000"/>
            <a:ext cx="668773" cy="400110"/>
          </a:xfrm>
          <a:prstGeom prst="rect">
            <a:avLst/>
          </a:prstGeom>
          <a:noFill/>
        </p:spPr>
        <p:txBody>
          <a:bodyPr wrap="none" rtlCol="0">
            <a:spAutoFit/>
          </a:bodyPr>
          <a:lstStyle/>
          <a:p>
            <a:r>
              <a:rPr lang="en-US" sz="2000" dirty="0" smtClean="0"/>
              <a:t>blue</a:t>
            </a:r>
            <a:endParaRPr lang="en-US" sz="2000" dirty="0"/>
          </a:p>
        </p:txBody>
      </p:sp>
      <p:pic>
        <p:nvPicPr>
          <p:cNvPr id="2053" name="Picture 5" descr="C:\Documents and Settings\David W. Embley\My Documents\WoK\MultilingualOntologies\ER12\presentation\KoreanBlue3.png"/>
          <p:cNvPicPr>
            <a:picLocks noChangeAspect="1" noChangeArrowheads="1"/>
          </p:cNvPicPr>
          <p:nvPr/>
        </p:nvPicPr>
        <p:blipFill>
          <a:blip r:embed="rId2" cstate="print"/>
          <a:srcRect/>
          <a:stretch>
            <a:fillRect/>
          </a:stretch>
        </p:blipFill>
        <p:spPr bwMode="auto">
          <a:xfrm>
            <a:off x="5334000" y="3962400"/>
            <a:ext cx="533400" cy="259332"/>
          </a:xfrm>
          <a:prstGeom prst="rect">
            <a:avLst/>
          </a:prstGeom>
          <a:noFill/>
        </p:spPr>
      </p:pic>
      <p:pic>
        <p:nvPicPr>
          <p:cNvPr id="2054" name="Picture 6" descr="C:\Documents and Settings\David W. Embley\My Documents\WoK\MultilingualOntologies\ER12\presentation\KoreanBlue1.png"/>
          <p:cNvPicPr>
            <a:picLocks noChangeAspect="1" noChangeArrowheads="1"/>
          </p:cNvPicPr>
          <p:nvPr/>
        </p:nvPicPr>
        <p:blipFill>
          <a:blip r:embed="rId3" cstate="print"/>
          <a:srcRect/>
          <a:stretch>
            <a:fillRect/>
          </a:stretch>
        </p:blipFill>
        <p:spPr bwMode="auto">
          <a:xfrm>
            <a:off x="5334000" y="4343400"/>
            <a:ext cx="871537" cy="274894"/>
          </a:xfrm>
          <a:prstGeom prst="rect">
            <a:avLst/>
          </a:prstGeom>
          <a:noFill/>
        </p:spPr>
      </p:pic>
      <p:pic>
        <p:nvPicPr>
          <p:cNvPr id="2055" name="Picture 7" descr="C:\Documents and Settings\David W. Embley\My Documents\WoK\MultilingualOntologies\ER12\presentation\KoreanBlue2.png"/>
          <p:cNvPicPr>
            <a:picLocks noChangeAspect="1" noChangeArrowheads="1"/>
          </p:cNvPicPr>
          <p:nvPr/>
        </p:nvPicPr>
        <p:blipFill>
          <a:blip r:embed="rId4" cstate="print"/>
          <a:srcRect/>
          <a:stretch>
            <a:fillRect/>
          </a:stretch>
        </p:blipFill>
        <p:spPr bwMode="auto">
          <a:xfrm>
            <a:off x="5334000" y="4724400"/>
            <a:ext cx="885825" cy="276428"/>
          </a:xfrm>
          <a:prstGeom prst="rect">
            <a:avLst/>
          </a:prstGeom>
          <a:noFill/>
        </p:spPr>
      </p:pic>
      <p:cxnSp>
        <p:nvCxnSpPr>
          <p:cNvPr id="18" name="Straight Arrow Connector 17"/>
          <p:cNvCxnSpPr/>
          <p:nvPr/>
        </p:nvCxnSpPr>
        <p:spPr>
          <a:xfrm flipV="1">
            <a:off x="3505200" y="4114800"/>
            <a:ext cx="1752600" cy="22860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3505200" y="4419600"/>
            <a:ext cx="1752600"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3505200" y="4495800"/>
            <a:ext cx="1752600" cy="30480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Formulaic Translations</a:t>
            </a:r>
            <a:endParaRPr lang="en-US" sz="3600" dirty="0"/>
          </a:p>
        </p:txBody>
      </p:sp>
      <p:sp>
        <p:nvSpPr>
          <p:cNvPr id="3" name="TextBox 2"/>
          <p:cNvSpPr txBox="1"/>
          <p:nvPr/>
        </p:nvSpPr>
        <p:spPr>
          <a:xfrm>
            <a:off x="6582905" y="3733800"/>
            <a:ext cx="1713546" cy="369332"/>
          </a:xfrm>
          <a:prstGeom prst="rect">
            <a:avLst/>
          </a:prstGeom>
          <a:noFill/>
        </p:spPr>
        <p:txBody>
          <a:bodyPr wrap="none" rtlCol="0">
            <a:spAutoFit/>
          </a:bodyPr>
          <a:lstStyle/>
          <a:p>
            <a:r>
              <a:rPr lang="en-US" dirty="0" err="1" smtClean="0"/>
              <a:t>Karfreitag</a:t>
            </a:r>
            <a:r>
              <a:rPr lang="en-US" dirty="0" smtClean="0"/>
              <a:t>, 2012</a:t>
            </a:r>
            <a:endParaRPr lang="en-US" dirty="0"/>
          </a:p>
        </p:txBody>
      </p:sp>
      <p:sp>
        <p:nvSpPr>
          <p:cNvPr id="4" name="TextBox 3"/>
          <p:cNvSpPr txBox="1"/>
          <p:nvPr/>
        </p:nvSpPr>
        <p:spPr>
          <a:xfrm>
            <a:off x="914400" y="3733800"/>
            <a:ext cx="1926168" cy="369332"/>
          </a:xfrm>
          <a:prstGeom prst="rect">
            <a:avLst/>
          </a:prstGeom>
          <a:noFill/>
        </p:spPr>
        <p:txBody>
          <a:bodyPr wrap="none" rtlCol="0">
            <a:spAutoFit/>
          </a:bodyPr>
          <a:lstStyle/>
          <a:p>
            <a:r>
              <a:rPr lang="en-US" dirty="0" smtClean="0"/>
              <a:t>Good Friday, 2012</a:t>
            </a:r>
            <a:endParaRPr lang="en-US" dirty="0"/>
          </a:p>
        </p:txBody>
      </p:sp>
      <p:sp>
        <p:nvSpPr>
          <p:cNvPr id="7" name="TextBox 6"/>
          <p:cNvSpPr txBox="1"/>
          <p:nvPr/>
        </p:nvSpPr>
        <p:spPr>
          <a:xfrm>
            <a:off x="1433452" y="5211304"/>
            <a:ext cx="1407116" cy="369332"/>
          </a:xfrm>
          <a:prstGeom prst="rect">
            <a:avLst/>
          </a:prstGeom>
          <a:noFill/>
        </p:spPr>
        <p:txBody>
          <a:bodyPr wrap="none" rtlCol="0">
            <a:spAutoFit/>
          </a:bodyPr>
          <a:lstStyle/>
          <a:p>
            <a:r>
              <a:rPr lang="en-US" dirty="0" smtClean="0"/>
              <a:t>April 6, 2012</a:t>
            </a:r>
            <a:endParaRPr lang="en-US" dirty="0"/>
          </a:p>
        </p:txBody>
      </p:sp>
      <p:sp>
        <p:nvSpPr>
          <p:cNvPr id="9" name="TextBox 8"/>
          <p:cNvSpPr txBox="1"/>
          <p:nvPr/>
        </p:nvSpPr>
        <p:spPr>
          <a:xfrm>
            <a:off x="3011976" y="2286000"/>
            <a:ext cx="586956" cy="369332"/>
          </a:xfrm>
          <a:prstGeom prst="rect">
            <a:avLst/>
          </a:prstGeom>
          <a:noFill/>
        </p:spPr>
        <p:txBody>
          <a:bodyPr wrap="none" rtlCol="0">
            <a:spAutoFit/>
          </a:bodyPr>
          <a:lstStyle/>
          <a:p>
            <a:r>
              <a:rPr lang="en-US" dirty="0" smtClean="0"/>
              <a:t>foot</a:t>
            </a:r>
            <a:endParaRPr lang="en-US" dirty="0"/>
          </a:p>
        </p:txBody>
      </p:sp>
      <p:sp>
        <p:nvSpPr>
          <p:cNvPr id="11" name="TextBox 10"/>
          <p:cNvSpPr txBox="1"/>
          <p:nvPr/>
        </p:nvSpPr>
        <p:spPr>
          <a:xfrm>
            <a:off x="5867400" y="2286000"/>
            <a:ext cx="772776" cy="369332"/>
          </a:xfrm>
          <a:prstGeom prst="rect">
            <a:avLst/>
          </a:prstGeom>
          <a:noFill/>
        </p:spPr>
        <p:txBody>
          <a:bodyPr wrap="none" rtlCol="0">
            <a:spAutoFit/>
          </a:bodyPr>
          <a:lstStyle/>
          <a:p>
            <a:r>
              <a:rPr lang="en-US" dirty="0" smtClean="0"/>
              <a:t>meter</a:t>
            </a:r>
            <a:endParaRPr lang="en-US" dirty="0"/>
          </a:p>
        </p:txBody>
      </p:sp>
      <p:sp>
        <p:nvSpPr>
          <p:cNvPr id="10" name="TextBox 9"/>
          <p:cNvSpPr txBox="1"/>
          <p:nvPr/>
        </p:nvSpPr>
        <p:spPr>
          <a:xfrm>
            <a:off x="6582905" y="4448013"/>
            <a:ext cx="1651414" cy="369332"/>
          </a:xfrm>
          <a:prstGeom prst="rect">
            <a:avLst/>
          </a:prstGeom>
          <a:noFill/>
        </p:spPr>
        <p:txBody>
          <a:bodyPr wrap="none" rtlCol="0">
            <a:spAutoFit/>
          </a:bodyPr>
          <a:lstStyle/>
          <a:p>
            <a:r>
              <a:rPr lang="en-US" altLang="ko-KR" dirty="0" smtClean="0"/>
              <a:t>2012</a:t>
            </a:r>
            <a:r>
              <a:rPr lang="ko-KR" altLang="en-US" dirty="0" smtClean="0"/>
              <a:t>년</a:t>
            </a:r>
            <a:r>
              <a:rPr lang="en-US" altLang="ko-KR" dirty="0" smtClean="0">
                <a:latin typeface="+mj-lt"/>
              </a:rPr>
              <a:t> 4</a:t>
            </a:r>
            <a:r>
              <a:rPr lang="ko-KR" altLang="en-US" dirty="0" smtClean="0">
                <a:latin typeface="+mj-lt"/>
              </a:rPr>
              <a:t>월</a:t>
            </a:r>
            <a:r>
              <a:rPr lang="ko-KR" altLang="en-US" dirty="0" smtClean="0"/>
              <a:t> </a:t>
            </a:r>
            <a:r>
              <a:rPr lang="en-US" altLang="ko-KR" dirty="0" smtClean="0"/>
              <a:t>6</a:t>
            </a:r>
            <a:r>
              <a:rPr lang="ko-KR" altLang="en-US" dirty="0" smtClean="0"/>
              <a:t>일</a:t>
            </a:r>
            <a:endParaRPr lang="en-US" dirty="0">
              <a:latin typeface="+mj-lt"/>
            </a:endParaRPr>
          </a:p>
        </p:txBody>
      </p:sp>
      <p:sp>
        <p:nvSpPr>
          <p:cNvPr id="13" name="TextBox 12"/>
          <p:cNvSpPr txBox="1"/>
          <p:nvPr/>
        </p:nvSpPr>
        <p:spPr>
          <a:xfrm>
            <a:off x="6582905" y="5211304"/>
            <a:ext cx="2105063" cy="369332"/>
          </a:xfrm>
          <a:prstGeom prst="rect">
            <a:avLst/>
          </a:prstGeom>
          <a:noFill/>
        </p:spPr>
        <p:txBody>
          <a:bodyPr wrap="none" rtlCol="0">
            <a:spAutoFit/>
          </a:bodyPr>
          <a:lstStyle/>
          <a:p>
            <a:r>
              <a:rPr lang="en-US" dirty="0" err="1" smtClean="0"/>
              <a:t>Vendredi</a:t>
            </a:r>
            <a:r>
              <a:rPr lang="en-US" dirty="0" smtClean="0"/>
              <a:t> saint 2012</a:t>
            </a:r>
            <a:endParaRPr lang="en-US" dirty="0"/>
          </a:p>
        </p:txBody>
      </p:sp>
      <p:sp>
        <p:nvSpPr>
          <p:cNvPr id="12" name="TextBox 11"/>
          <p:cNvSpPr txBox="1"/>
          <p:nvPr/>
        </p:nvSpPr>
        <p:spPr>
          <a:xfrm>
            <a:off x="2038745" y="4448013"/>
            <a:ext cx="801823" cy="369332"/>
          </a:xfrm>
          <a:prstGeom prst="rect">
            <a:avLst/>
          </a:prstGeom>
          <a:noFill/>
        </p:spPr>
        <p:txBody>
          <a:bodyPr wrap="none" rtlCol="0">
            <a:spAutoFit/>
          </a:bodyPr>
          <a:lstStyle/>
          <a:p>
            <a:r>
              <a:rPr lang="en-US" dirty="0" smtClean="0"/>
              <a:t>4/6/12</a:t>
            </a:r>
            <a:endParaRPr lang="en-US" dirty="0"/>
          </a:p>
        </p:txBody>
      </p:sp>
      <p:cxnSp>
        <p:nvCxnSpPr>
          <p:cNvPr id="15" name="Straight Arrow Connector 14"/>
          <p:cNvCxnSpPr/>
          <p:nvPr/>
        </p:nvCxnSpPr>
        <p:spPr>
          <a:xfrm>
            <a:off x="3598932" y="2514600"/>
            <a:ext cx="2268468"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930664" y="3962400"/>
            <a:ext cx="354633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930664" y="4648200"/>
            <a:ext cx="354633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930664" y="5410200"/>
            <a:ext cx="354633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Formulaic Translations</a:t>
            </a:r>
            <a:endParaRPr lang="en-US" sz="3600" dirty="0"/>
          </a:p>
        </p:txBody>
      </p:sp>
      <p:sp>
        <p:nvSpPr>
          <p:cNvPr id="3" name="TextBox 2"/>
          <p:cNvSpPr txBox="1"/>
          <p:nvPr/>
        </p:nvSpPr>
        <p:spPr>
          <a:xfrm>
            <a:off x="6582905" y="3733800"/>
            <a:ext cx="1713546" cy="369332"/>
          </a:xfrm>
          <a:prstGeom prst="rect">
            <a:avLst/>
          </a:prstGeom>
          <a:noFill/>
        </p:spPr>
        <p:txBody>
          <a:bodyPr wrap="none" rtlCol="0">
            <a:spAutoFit/>
          </a:bodyPr>
          <a:lstStyle/>
          <a:p>
            <a:r>
              <a:rPr lang="en-US" dirty="0" err="1" smtClean="0"/>
              <a:t>Karfreitag</a:t>
            </a:r>
            <a:r>
              <a:rPr lang="en-US" dirty="0" smtClean="0"/>
              <a:t>, 2012</a:t>
            </a:r>
            <a:endParaRPr lang="en-US" dirty="0"/>
          </a:p>
        </p:txBody>
      </p:sp>
      <p:sp>
        <p:nvSpPr>
          <p:cNvPr id="4" name="TextBox 3"/>
          <p:cNvSpPr txBox="1"/>
          <p:nvPr/>
        </p:nvSpPr>
        <p:spPr>
          <a:xfrm>
            <a:off x="914400" y="3733800"/>
            <a:ext cx="1926168" cy="369332"/>
          </a:xfrm>
          <a:prstGeom prst="rect">
            <a:avLst/>
          </a:prstGeom>
          <a:noFill/>
        </p:spPr>
        <p:txBody>
          <a:bodyPr wrap="none" rtlCol="0">
            <a:spAutoFit/>
          </a:bodyPr>
          <a:lstStyle/>
          <a:p>
            <a:r>
              <a:rPr lang="en-US" dirty="0" smtClean="0"/>
              <a:t>Good Friday, 2012</a:t>
            </a:r>
            <a:endParaRPr lang="en-US" dirty="0"/>
          </a:p>
        </p:txBody>
      </p:sp>
      <p:sp>
        <p:nvSpPr>
          <p:cNvPr id="7" name="TextBox 6"/>
          <p:cNvSpPr txBox="1"/>
          <p:nvPr/>
        </p:nvSpPr>
        <p:spPr>
          <a:xfrm>
            <a:off x="1433452" y="5211304"/>
            <a:ext cx="1407116" cy="369332"/>
          </a:xfrm>
          <a:prstGeom prst="rect">
            <a:avLst/>
          </a:prstGeom>
          <a:noFill/>
        </p:spPr>
        <p:txBody>
          <a:bodyPr wrap="none" rtlCol="0">
            <a:spAutoFit/>
          </a:bodyPr>
          <a:lstStyle/>
          <a:p>
            <a:r>
              <a:rPr lang="en-US" dirty="0" smtClean="0"/>
              <a:t>April 6, 2012</a:t>
            </a:r>
            <a:endParaRPr lang="en-US" dirty="0"/>
          </a:p>
        </p:txBody>
      </p:sp>
      <p:sp>
        <p:nvSpPr>
          <p:cNvPr id="9" name="TextBox 8"/>
          <p:cNvSpPr txBox="1"/>
          <p:nvPr/>
        </p:nvSpPr>
        <p:spPr>
          <a:xfrm>
            <a:off x="3011976" y="2286000"/>
            <a:ext cx="586956" cy="369332"/>
          </a:xfrm>
          <a:prstGeom prst="rect">
            <a:avLst/>
          </a:prstGeom>
          <a:noFill/>
        </p:spPr>
        <p:txBody>
          <a:bodyPr wrap="none" rtlCol="0">
            <a:spAutoFit/>
          </a:bodyPr>
          <a:lstStyle/>
          <a:p>
            <a:r>
              <a:rPr lang="en-US" dirty="0" smtClean="0"/>
              <a:t>foot</a:t>
            </a:r>
            <a:endParaRPr lang="en-US" dirty="0"/>
          </a:p>
        </p:txBody>
      </p:sp>
      <p:sp>
        <p:nvSpPr>
          <p:cNvPr id="11" name="TextBox 10"/>
          <p:cNvSpPr txBox="1"/>
          <p:nvPr/>
        </p:nvSpPr>
        <p:spPr>
          <a:xfrm>
            <a:off x="5867400" y="2286000"/>
            <a:ext cx="772776" cy="369332"/>
          </a:xfrm>
          <a:prstGeom prst="rect">
            <a:avLst/>
          </a:prstGeom>
          <a:noFill/>
        </p:spPr>
        <p:txBody>
          <a:bodyPr wrap="none" rtlCol="0">
            <a:spAutoFit/>
          </a:bodyPr>
          <a:lstStyle/>
          <a:p>
            <a:r>
              <a:rPr lang="en-US" dirty="0" smtClean="0"/>
              <a:t>meter</a:t>
            </a:r>
            <a:endParaRPr lang="en-US" dirty="0"/>
          </a:p>
        </p:txBody>
      </p:sp>
      <p:sp>
        <p:nvSpPr>
          <p:cNvPr id="10" name="TextBox 9"/>
          <p:cNvSpPr txBox="1"/>
          <p:nvPr/>
        </p:nvSpPr>
        <p:spPr>
          <a:xfrm>
            <a:off x="6582905" y="4448013"/>
            <a:ext cx="1651414" cy="369332"/>
          </a:xfrm>
          <a:prstGeom prst="rect">
            <a:avLst/>
          </a:prstGeom>
          <a:noFill/>
        </p:spPr>
        <p:txBody>
          <a:bodyPr wrap="none" rtlCol="0">
            <a:spAutoFit/>
          </a:bodyPr>
          <a:lstStyle/>
          <a:p>
            <a:r>
              <a:rPr lang="en-US" altLang="ko-KR" dirty="0" smtClean="0"/>
              <a:t>2012</a:t>
            </a:r>
            <a:r>
              <a:rPr lang="ko-KR" altLang="en-US" dirty="0" smtClean="0"/>
              <a:t>년</a:t>
            </a:r>
            <a:r>
              <a:rPr lang="en-US" altLang="ko-KR" dirty="0" smtClean="0">
                <a:latin typeface="+mj-lt"/>
              </a:rPr>
              <a:t> 4</a:t>
            </a:r>
            <a:r>
              <a:rPr lang="ko-KR" altLang="en-US" dirty="0" smtClean="0">
                <a:latin typeface="+mj-lt"/>
              </a:rPr>
              <a:t>월</a:t>
            </a:r>
            <a:r>
              <a:rPr lang="ko-KR" altLang="en-US" dirty="0" smtClean="0"/>
              <a:t> </a:t>
            </a:r>
            <a:r>
              <a:rPr lang="en-US" altLang="ko-KR" dirty="0" smtClean="0"/>
              <a:t>6</a:t>
            </a:r>
            <a:r>
              <a:rPr lang="ko-KR" altLang="en-US" dirty="0" smtClean="0"/>
              <a:t>일</a:t>
            </a:r>
            <a:endParaRPr lang="en-US" dirty="0">
              <a:latin typeface="+mj-lt"/>
            </a:endParaRPr>
          </a:p>
        </p:txBody>
      </p:sp>
      <p:sp>
        <p:nvSpPr>
          <p:cNvPr id="13" name="TextBox 12"/>
          <p:cNvSpPr txBox="1"/>
          <p:nvPr/>
        </p:nvSpPr>
        <p:spPr>
          <a:xfrm>
            <a:off x="6582905" y="5211304"/>
            <a:ext cx="2105063" cy="369332"/>
          </a:xfrm>
          <a:prstGeom prst="rect">
            <a:avLst/>
          </a:prstGeom>
          <a:noFill/>
        </p:spPr>
        <p:txBody>
          <a:bodyPr wrap="none" rtlCol="0">
            <a:spAutoFit/>
          </a:bodyPr>
          <a:lstStyle/>
          <a:p>
            <a:r>
              <a:rPr lang="en-US" dirty="0" err="1" smtClean="0"/>
              <a:t>Vendredi</a:t>
            </a:r>
            <a:r>
              <a:rPr lang="en-US" dirty="0" smtClean="0"/>
              <a:t> saint 2012</a:t>
            </a:r>
            <a:endParaRPr lang="en-US" dirty="0"/>
          </a:p>
        </p:txBody>
      </p:sp>
      <p:sp>
        <p:nvSpPr>
          <p:cNvPr id="12" name="TextBox 11"/>
          <p:cNvSpPr txBox="1"/>
          <p:nvPr/>
        </p:nvSpPr>
        <p:spPr>
          <a:xfrm>
            <a:off x="2038745" y="4448013"/>
            <a:ext cx="801823" cy="369332"/>
          </a:xfrm>
          <a:prstGeom prst="rect">
            <a:avLst/>
          </a:prstGeom>
          <a:noFill/>
        </p:spPr>
        <p:txBody>
          <a:bodyPr wrap="none" rtlCol="0">
            <a:spAutoFit/>
          </a:bodyPr>
          <a:lstStyle/>
          <a:p>
            <a:r>
              <a:rPr lang="en-US" dirty="0" smtClean="0"/>
              <a:t>4/6/12</a:t>
            </a:r>
            <a:endParaRPr lang="en-US" dirty="0"/>
          </a:p>
        </p:txBody>
      </p:sp>
      <p:cxnSp>
        <p:nvCxnSpPr>
          <p:cNvPr id="15" name="Straight Arrow Connector 14"/>
          <p:cNvCxnSpPr/>
          <p:nvPr/>
        </p:nvCxnSpPr>
        <p:spPr>
          <a:xfrm>
            <a:off x="3598932" y="2514600"/>
            <a:ext cx="2268468"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930664" y="4103132"/>
            <a:ext cx="3546336" cy="46886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930664" y="4191000"/>
            <a:ext cx="3546336" cy="1020304"/>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2930664" y="4103132"/>
            <a:ext cx="3546336" cy="46886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930664" y="4817346"/>
            <a:ext cx="3546336" cy="516654"/>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930664" y="4191000"/>
            <a:ext cx="3546336" cy="1020304"/>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930664" y="4817345"/>
            <a:ext cx="3546336" cy="516655"/>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2930664" y="3962400"/>
            <a:ext cx="354633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930664" y="4648200"/>
            <a:ext cx="354633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2930664" y="5410200"/>
            <a:ext cx="3546336"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Formulaic Translations</a:t>
            </a:r>
            <a:endParaRPr lang="en-US" sz="3600" dirty="0"/>
          </a:p>
        </p:txBody>
      </p:sp>
      <p:sp>
        <p:nvSpPr>
          <p:cNvPr id="3" name="TextBox 2"/>
          <p:cNvSpPr txBox="1"/>
          <p:nvPr/>
        </p:nvSpPr>
        <p:spPr>
          <a:xfrm>
            <a:off x="6582905" y="3733800"/>
            <a:ext cx="1713546" cy="369332"/>
          </a:xfrm>
          <a:prstGeom prst="rect">
            <a:avLst/>
          </a:prstGeom>
          <a:noFill/>
        </p:spPr>
        <p:txBody>
          <a:bodyPr wrap="none" rtlCol="0">
            <a:spAutoFit/>
          </a:bodyPr>
          <a:lstStyle/>
          <a:p>
            <a:r>
              <a:rPr lang="en-US" dirty="0" err="1" smtClean="0"/>
              <a:t>Karfreitag</a:t>
            </a:r>
            <a:r>
              <a:rPr lang="en-US" dirty="0" smtClean="0"/>
              <a:t>, 2012</a:t>
            </a:r>
            <a:endParaRPr lang="en-US" dirty="0"/>
          </a:p>
        </p:txBody>
      </p:sp>
      <p:sp>
        <p:nvSpPr>
          <p:cNvPr id="4" name="TextBox 3"/>
          <p:cNvSpPr txBox="1"/>
          <p:nvPr/>
        </p:nvSpPr>
        <p:spPr>
          <a:xfrm>
            <a:off x="914400" y="3733800"/>
            <a:ext cx="1926168" cy="369332"/>
          </a:xfrm>
          <a:prstGeom prst="rect">
            <a:avLst/>
          </a:prstGeom>
          <a:noFill/>
        </p:spPr>
        <p:txBody>
          <a:bodyPr wrap="none" rtlCol="0">
            <a:spAutoFit/>
          </a:bodyPr>
          <a:lstStyle/>
          <a:p>
            <a:r>
              <a:rPr lang="en-US" dirty="0" smtClean="0"/>
              <a:t>Good Friday, 2012</a:t>
            </a:r>
            <a:endParaRPr lang="en-US" dirty="0"/>
          </a:p>
        </p:txBody>
      </p:sp>
      <p:sp>
        <p:nvSpPr>
          <p:cNvPr id="7" name="TextBox 6"/>
          <p:cNvSpPr txBox="1"/>
          <p:nvPr/>
        </p:nvSpPr>
        <p:spPr>
          <a:xfrm>
            <a:off x="1433452" y="5211304"/>
            <a:ext cx="1407116" cy="369332"/>
          </a:xfrm>
          <a:prstGeom prst="rect">
            <a:avLst/>
          </a:prstGeom>
          <a:noFill/>
        </p:spPr>
        <p:txBody>
          <a:bodyPr wrap="none" rtlCol="0">
            <a:spAutoFit/>
          </a:bodyPr>
          <a:lstStyle/>
          <a:p>
            <a:r>
              <a:rPr lang="en-US" dirty="0" smtClean="0"/>
              <a:t>April 6, 2012</a:t>
            </a:r>
            <a:endParaRPr lang="en-US" dirty="0"/>
          </a:p>
        </p:txBody>
      </p:sp>
      <p:sp>
        <p:nvSpPr>
          <p:cNvPr id="9" name="TextBox 8"/>
          <p:cNvSpPr txBox="1"/>
          <p:nvPr/>
        </p:nvSpPr>
        <p:spPr>
          <a:xfrm>
            <a:off x="3011976" y="2286000"/>
            <a:ext cx="586956" cy="369332"/>
          </a:xfrm>
          <a:prstGeom prst="rect">
            <a:avLst/>
          </a:prstGeom>
          <a:noFill/>
        </p:spPr>
        <p:txBody>
          <a:bodyPr wrap="none" rtlCol="0">
            <a:spAutoFit/>
          </a:bodyPr>
          <a:lstStyle/>
          <a:p>
            <a:r>
              <a:rPr lang="en-US" dirty="0" smtClean="0"/>
              <a:t>foot</a:t>
            </a:r>
            <a:endParaRPr lang="en-US" dirty="0"/>
          </a:p>
        </p:txBody>
      </p:sp>
      <p:sp>
        <p:nvSpPr>
          <p:cNvPr id="11" name="TextBox 10"/>
          <p:cNvSpPr txBox="1"/>
          <p:nvPr/>
        </p:nvSpPr>
        <p:spPr>
          <a:xfrm>
            <a:off x="5867400" y="2286000"/>
            <a:ext cx="772776" cy="369332"/>
          </a:xfrm>
          <a:prstGeom prst="rect">
            <a:avLst/>
          </a:prstGeom>
          <a:noFill/>
        </p:spPr>
        <p:txBody>
          <a:bodyPr wrap="none" rtlCol="0">
            <a:spAutoFit/>
          </a:bodyPr>
          <a:lstStyle/>
          <a:p>
            <a:r>
              <a:rPr lang="en-US" dirty="0" smtClean="0"/>
              <a:t>meter</a:t>
            </a:r>
            <a:endParaRPr lang="en-US" dirty="0"/>
          </a:p>
        </p:txBody>
      </p:sp>
      <p:sp>
        <p:nvSpPr>
          <p:cNvPr id="10" name="TextBox 9"/>
          <p:cNvSpPr txBox="1"/>
          <p:nvPr/>
        </p:nvSpPr>
        <p:spPr>
          <a:xfrm>
            <a:off x="6582905" y="4448013"/>
            <a:ext cx="1651414" cy="369332"/>
          </a:xfrm>
          <a:prstGeom prst="rect">
            <a:avLst/>
          </a:prstGeom>
          <a:noFill/>
        </p:spPr>
        <p:txBody>
          <a:bodyPr wrap="none" rtlCol="0">
            <a:spAutoFit/>
          </a:bodyPr>
          <a:lstStyle/>
          <a:p>
            <a:r>
              <a:rPr lang="en-US" altLang="ko-KR" dirty="0" smtClean="0"/>
              <a:t>2012</a:t>
            </a:r>
            <a:r>
              <a:rPr lang="ko-KR" altLang="en-US" dirty="0" smtClean="0"/>
              <a:t>년</a:t>
            </a:r>
            <a:r>
              <a:rPr lang="en-US" altLang="ko-KR" dirty="0" smtClean="0">
                <a:latin typeface="+mj-lt"/>
              </a:rPr>
              <a:t> 4</a:t>
            </a:r>
            <a:r>
              <a:rPr lang="ko-KR" altLang="en-US" dirty="0" smtClean="0">
                <a:latin typeface="+mj-lt"/>
              </a:rPr>
              <a:t>월</a:t>
            </a:r>
            <a:r>
              <a:rPr lang="ko-KR" altLang="en-US" dirty="0" smtClean="0"/>
              <a:t> </a:t>
            </a:r>
            <a:r>
              <a:rPr lang="en-US" altLang="ko-KR" dirty="0" smtClean="0"/>
              <a:t>6</a:t>
            </a:r>
            <a:r>
              <a:rPr lang="ko-KR" altLang="en-US" dirty="0" smtClean="0"/>
              <a:t>일</a:t>
            </a:r>
            <a:endParaRPr lang="en-US" dirty="0">
              <a:latin typeface="+mj-lt"/>
            </a:endParaRPr>
          </a:p>
        </p:txBody>
      </p:sp>
      <p:sp>
        <p:nvSpPr>
          <p:cNvPr id="13" name="TextBox 12"/>
          <p:cNvSpPr txBox="1"/>
          <p:nvPr/>
        </p:nvSpPr>
        <p:spPr>
          <a:xfrm>
            <a:off x="6582905" y="5211304"/>
            <a:ext cx="2105063" cy="369332"/>
          </a:xfrm>
          <a:prstGeom prst="rect">
            <a:avLst/>
          </a:prstGeom>
          <a:noFill/>
        </p:spPr>
        <p:txBody>
          <a:bodyPr wrap="none" rtlCol="0">
            <a:spAutoFit/>
          </a:bodyPr>
          <a:lstStyle/>
          <a:p>
            <a:r>
              <a:rPr lang="en-US" dirty="0" err="1" smtClean="0"/>
              <a:t>Vendredi</a:t>
            </a:r>
            <a:r>
              <a:rPr lang="en-US" dirty="0" smtClean="0"/>
              <a:t> saint 2012</a:t>
            </a:r>
            <a:endParaRPr lang="en-US" dirty="0"/>
          </a:p>
        </p:txBody>
      </p:sp>
      <p:sp>
        <p:nvSpPr>
          <p:cNvPr id="12" name="TextBox 11"/>
          <p:cNvSpPr txBox="1"/>
          <p:nvPr/>
        </p:nvSpPr>
        <p:spPr>
          <a:xfrm>
            <a:off x="2038745" y="4448013"/>
            <a:ext cx="801823" cy="369332"/>
          </a:xfrm>
          <a:prstGeom prst="rect">
            <a:avLst/>
          </a:prstGeom>
          <a:noFill/>
        </p:spPr>
        <p:txBody>
          <a:bodyPr wrap="none" rtlCol="0">
            <a:spAutoFit/>
          </a:bodyPr>
          <a:lstStyle/>
          <a:p>
            <a:r>
              <a:rPr lang="en-US" dirty="0" smtClean="0"/>
              <a:t>4/6/12</a:t>
            </a:r>
            <a:endParaRPr lang="en-US" dirty="0"/>
          </a:p>
        </p:txBody>
      </p:sp>
      <p:cxnSp>
        <p:nvCxnSpPr>
          <p:cNvPr id="15" name="Straight Arrow Connector 14"/>
          <p:cNvCxnSpPr/>
          <p:nvPr/>
        </p:nvCxnSpPr>
        <p:spPr>
          <a:xfrm>
            <a:off x="3598932" y="2514600"/>
            <a:ext cx="713229"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840568" y="4103132"/>
            <a:ext cx="1471593" cy="46886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5181600" y="4103132"/>
            <a:ext cx="1295400" cy="468868"/>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181600" y="4817346"/>
            <a:ext cx="1295400" cy="516654"/>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2840568" y="4817345"/>
            <a:ext cx="1471593" cy="39396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5181600" y="2514600"/>
            <a:ext cx="685800"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840568" y="4671480"/>
            <a:ext cx="1471593"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312161" y="4463534"/>
            <a:ext cx="970137" cy="369332"/>
          </a:xfrm>
          <a:prstGeom prst="rect">
            <a:avLst/>
          </a:prstGeom>
          <a:noFill/>
        </p:spPr>
        <p:txBody>
          <a:bodyPr wrap="none" rtlCol="0">
            <a:spAutoFit/>
          </a:bodyPr>
          <a:lstStyle/>
          <a:p>
            <a:r>
              <a:rPr lang="en-US" dirty="0" smtClean="0"/>
              <a:t>2012097</a:t>
            </a:r>
            <a:endParaRPr lang="en-US" dirty="0"/>
          </a:p>
        </p:txBody>
      </p:sp>
      <p:sp>
        <p:nvSpPr>
          <p:cNvPr id="26" name="TextBox 25"/>
          <p:cNvSpPr txBox="1"/>
          <p:nvPr/>
        </p:nvSpPr>
        <p:spPr>
          <a:xfrm>
            <a:off x="4381395" y="2297668"/>
            <a:ext cx="772776" cy="369332"/>
          </a:xfrm>
          <a:prstGeom prst="rect">
            <a:avLst/>
          </a:prstGeom>
          <a:noFill/>
        </p:spPr>
        <p:txBody>
          <a:bodyPr wrap="none" rtlCol="0">
            <a:spAutoFit/>
          </a:bodyPr>
          <a:lstStyle/>
          <a:p>
            <a:r>
              <a:rPr lang="en-US" dirty="0" smtClean="0"/>
              <a:t>meter</a:t>
            </a:r>
            <a:endParaRPr lang="en-US" dirty="0"/>
          </a:p>
        </p:txBody>
      </p:sp>
      <p:cxnSp>
        <p:nvCxnSpPr>
          <p:cNvPr id="31" name="Straight Arrow Connector 30"/>
          <p:cNvCxnSpPr/>
          <p:nvPr/>
        </p:nvCxnSpPr>
        <p:spPr>
          <a:xfrm>
            <a:off x="5181600" y="4648201"/>
            <a:ext cx="1295400" cy="0"/>
          </a:xfrm>
          <a:prstGeom prst="straightConnector1">
            <a:avLst/>
          </a:prstGeom>
          <a:ln>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Currency Translations</a:t>
            </a:r>
            <a:endParaRPr lang="en-US" sz="3600" dirty="0"/>
          </a:p>
        </p:txBody>
      </p:sp>
      <p:sp>
        <p:nvSpPr>
          <p:cNvPr id="3" name="TextBox 2"/>
          <p:cNvSpPr txBox="1"/>
          <p:nvPr/>
        </p:nvSpPr>
        <p:spPr>
          <a:xfrm>
            <a:off x="1676400" y="2133600"/>
            <a:ext cx="1645130" cy="369332"/>
          </a:xfrm>
          <a:prstGeom prst="rect">
            <a:avLst/>
          </a:prstGeom>
          <a:noFill/>
        </p:spPr>
        <p:txBody>
          <a:bodyPr wrap="none" rtlCol="0">
            <a:spAutoFit/>
          </a:bodyPr>
          <a:lstStyle/>
          <a:p>
            <a:r>
              <a:rPr lang="en-US" dirty="0" smtClean="0"/>
              <a:t>under 12 grand</a:t>
            </a:r>
            <a:endParaRPr lang="en-US" dirty="0"/>
          </a:p>
        </p:txBody>
      </p:sp>
      <p:sp>
        <p:nvSpPr>
          <p:cNvPr id="4" name="TextBox 3"/>
          <p:cNvSpPr txBox="1"/>
          <p:nvPr/>
        </p:nvSpPr>
        <p:spPr>
          <a:xfrm>
            <a:off x="1905000" y="2895600"/>
            <a:ext cx="1088760" cy="369332"/>
          </a:xfrm>
          <a:prstGeom prst="rect">
            <a:avLst/>
          </a:prstGeom>
          <a:noFill/>
        </p:spPr>
        <p:txBody>
          <a:bodyPr wrap="none" rtlCol="0">
            <a:spAutoFit/>
          </a:bodyPr>
          <a:lstStyle/>
          <a:p>
            <a:r>
              <a:rPr lang="en-US" dirty="0" smtClean="0"/>
              <a:t>&lt; $12,000</a:t>
            </a:r>
            <a:endParaRPr lang="en-US" dirty="0"/>
          </a:p>
        </p:txBody>
      </p:sp>
      <p:sp>
        <p:nvSpPr>
          <p:cNvPr id="5" name="Rectangle 4"/>
          <p:cNvSpPr/>
          <p:nvPr/>
        </p:nvSpPr>
        <p:spPr>
          <a:xfrm>
            <a:off x="5181600" y="2971800"/>
            <a:ext cx="1527919" cy="369332"/>
          </a:xfrm>
          <a:prstGeom prst="rect">
            <a:avLst/>
          </a:prstGeom>
        </p:spPr>
        <p:txBody>
          <a:bodyPr wrap="none">
            <a:spAutoFit/>
          </a:bodyPr>
          <a:lstStyle/>
          <a:p>
            <a:r>
              <a:rPr lang="en-US" altLang="ko-KR" b="1" dirty="0" smtClean="0"/>
              <a:t>&lt; </a:t>
            </a:r>
            <a:r>
              <a:rPr lang="en-US" dirty="0" smtClean="0"/>
              <a:t>13,361,331</a:t>
            </a:r>
            <a:r>
              <a:rPr lang="ko-KR" altLang="en-US" b="1" dirty="0" smtClean="0"/>
              <a:t>원 </a:t>
            </a:r>
            <a:endParaRPr lang="en-US" dirty="0"/>
          </a:p>
        </p:txBody>
      </p:sp>
      <p:pic>
        <p:nvPicPr>
          <p:cNvPr id="6" name="Picture 2" descr="C:\Documents and Settings\David W. Embley\My Documents\WoK\MultilingualOntologies\ER12\presentation\Honda10grand.bmp"/>
          <p:cNvPicPr>
            <a:picLocks noChangeAspect="1" noChangeArrowheads="1"/>
          </p:cNvPicPr>
          <p:nvPr/>
        </p:nvPicPr>
        <p:blipFill>
          <a:blip r:embed="rId2" cstate="print"/>
          <a:srcRect/>
          <a:stretch>
            <a:fillRect/>
          </a:stretch>
        </p:blipFill>
        <p:spPr bwMode="auto">
          <a:xfrm>
            <a:off x="4114800" y="3810000"/>
            <a:ext cx="4600575" cy="1625024"/>
          </a:xfrm>
          <a:prstGeom prst="rect">
            <a:avLst/>
          </a:prstGeom>
          <a:noFill/>
        </p:spPr>
      </p:pic>
      <p:sp>
        <p:nvSpPr>
          <p:cNvPr id="7" name="TextBox 6"/>
          <p:cNvSpPr txBox="1"/>
          <p:nvPr/>
        </p:nvSpPr>
        <p:spPr>
          <a:xfrm>
            <a:off x="5216363" y="5943600"/>
            <a:ext cx="1149674" cy="369332"/>
          </a:xfrm>
          <a:prstGeom prst="rect">
            <a:avLst/>
          </a:prstGeom>
          <a:noFill/>
        </p:spPr>
        <p:txBody>
          <a:bodyPr wrap="none" rtlCol="0">
            <a:spAutoFit/>
          </a:bodyPr>
          <a:lstStyle/>
          <a:p>
            <a:r>
              <a:rPr lang="en-US" dirty="0" smtClean="0"/>
              <a:t>1,100</a:t>
            </a:r>
            <a:r>
              <a:rPr lang="ko-KR" altLang="en-US" b="1" dirty="0" smtClean="0"/>
              <a:t> 만원</a:t>
            </a:r>
            <a:endParaRPr lang="en-US" b="1" dirty="0"/>
          </a:p>
        </p:txBody>
      </p:sp>
      <p:sp>
        <p:nvSpPr>
          <p:cNvPr id="8" name="Rectangle 7"/>
          <p:cNvSpPr/>
          <p:nvPr/>
        </p:nvSpPr>
        <p:spPr>
          <a:xfrm>
            <a:off x="2057400" y="6019800"/>
            <a:ext cx="843501" cy="369332"/>
          </a:xfrm>
          <a:prstGeom prst="rect">
            <a:avLst/>
          </a:prstGeom>
        </p:spPr>
        <p:txBody>
          <a:bodyPr wrap="none">
            <a:spAutoFit/>
          </a:bodyPr>
          <a:lstStyle/>
          <a:p>
            <a:r>
              <a:rPr lang="en-US" dirty="0" smtClean="0"/>
              <a:t>$9,880</a:t>
            </a:r>
            <a:endParaRPr lang="en-US" dirty="0"/>
          </a:p>
        </p:txBody>
      </p:sp>
      <p:cxnSp>
        <p:nvCxnSpPr>
          <p:cNvPr id="10" name="Straight Arrow Connector 9"/>
          <p:cNvCxnSpPr/>
          <p:nvPr/>
        </p:nvCxnSpPr>
        <p:spPr>
          <a:xfrm>
            <a:off x="2514600" y="2514600"/>
            <a:ext cx="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124200" y="3124200"/>
            <a:ext cx="19812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943600" y="3352800"/>
            <a:ext cx="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791200" y="5562600"/>
            <a:ext cx="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048001" y="6172200"/>
            <a:ext cx="2133599"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Transliterations</a:t>
            </a:r>
            <a:endParaRPr lang="en-US" sz="3600" dirty="0"/>
          </a:p>
        </p:txBody>
      </p:sp>
      <p:sp>
        <p:nvSpPr>
          <p:cNvPr id="3" name="Rectangle 2"/>
          <p:cNvSpPr/>
          <p:nvPr/>
        </p:nvSpPr>
        <p:spPr>
          <a:xfrm>
            <a:off x="2667000" y="3276600"/>
            <a:ext cx="3987117" cy="369332"/>
          </a:xfrm>
          <a:prstGeom prst="rect">
            <a:avLst/>
          </a:prstGeom>
        </p:spPr>
        <p:txBody>
          <a:bodyPr wrap="none">
            <a:spAutoFit/>
          </a:bodyPr>
          <a:lstStyle/>
          <a:p>
            <a:r>
              <a:rPr lang="en-US" dirty="0" smtClean="0"/>
              <a:t>Hangul/Latin-Language </a:t>
            </a:r>
            <a:r>
              <a:rPr lang="en-US" dirty="0" err="1" smtClean="0"/>
              <a:t>Transliterator</a:t>
            </a:r>
            <a:endParaRPr lang="en-US" dirty="0"/>
          </a:p>
        </p:txBody>
      </p:sp>
      <p:sp>
        <p:nvSpPr>
          <p:cNvPr id="4" name="TextBox 3"/>
          <p:cNvSpPr txBox="1"/>
          <p:nvPr/>
        </p:nvSpPr>
        <p:spPr>
          <a:xfrm>
            <a:off x="4191000" y="2406134"/>
            <a:ext cx="877163" cy="369332"/>
          </a:xfrm>
          <a:prstGeom prst="rect">
            <a:avLst/>
          </a:prstGeom>
          <a:noFill/>
        </p:spPr>
        <p:txBody>
          <a:bodyPr wrap="none" rtlCol="0">
            <a:spAutoFit/>
          </a:bodyPr>
          <a:lstStyle/>
          <a:p>
            <a:r>
              <a:rPr lang="ko-KR" altLang="en-US" dirty="0" smtClean="0"/>
              <a:t>신병주</a:t>
            </a:r>
            <a:endParaRPr lang="en-US" dirty="0"/>
          </a:p>
        </p:txBody>
      </p:sp>
      <p:sp>
        <p:nvSpPr>
          <p:cNvPr id="5" name="TextBox 4"/>
          <p:cNvSpPr txBox="1"/>
          <p:nvPr/>
        </p:nvSpPr>
        <p:spPr>
          <a:xfrm>
            <a:off x="3810000" y="4191000"/>
            <a:ext cx="1634230" cy="369332"/>
          </a:xfrm>
          <a:prstGeom prst="rect">
            <a:avLst/>
          </a:prstGeom>
          <a:noFill/>
        </p:spPr>
        <p:txBody>
          <a:bodyPr wrap="none" rtlCol="0">
            <a:spAutoFit/>
          </a:bodyPr>
          <a:lstStyle/>
          <a:p>
            <a:r>
              <a:rPr lang="en-US" dirty="0" err="1" smtClean="0"/>
              <a:t>Byungjoo</a:t>
            </a:r>
            <a:r>
              <a:rPr lang="en-US" dirty="0" smtClean="0"/>
              <a:t> Shin</a:t>
            </a:r>
            <a:endParaRPr lang="en-US" dirty="0"/>
          </a:p>
        </p:txBody>
      </p:sp>
      <p:cxnSp>
        <p:nvCxnSpPr>
          <p:cNvPr id="7" name="Straight Arrow Connector 6"/>
          <p:cNvCxnSpPr/>
          <p:nvPr/>
        </p:nvCxnSpPr>
        <p:spPr>
          <a:xfrm>
            <a:off x="4648200" y="2775466"/>
            <a:ext cx="0" cy="501134"/>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648200" y="3689866"/>
            <a:ext cx="0" cy="501134"/>
          </a:xfrm>
          <a:prstGeom prst="straightConnector1">
            <a:avLst/>
          </a:prstGeom>
          <a:ln w="381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Keyword Translations</a:t>
            </a:r>
            <a:endParaRPr lang="en-US" sz="3600" dirty="0"/>
          </a:p>
        </p:txBody>
      </p:sp>
      <p:sp>
        <p:nvSpPr>
          <p:cNvPr id="4" name="TextBox 3"/>
          <p:cNvSpPr txBox="1"/>
          <p:nvPr/>
        </p:nvSpPr>
        <p:spPr>
          <a:xfrm>
            <a:off x="2151815" y="4481571"/>
            <a:ext cx="755784" cy="369332"/>
          </a:xfrm>
          <a:prstGeom prst="rect">
            <a:avLst/>
          </a:prstGeom>
          <a:noFill/>
        </p:spPr>
        <p:txBody>
          <a:bodyPr wrap="none" rtlCol="0">
            <a:spAutoFit/>
          </a:bodyPr>
          <a:lstStyle/>
          <a:p>
            <a:r>
              <a:rPr lang="en-US" dirty="0" smtClean="0"/>
              <a:t>“is in”</a:t>
            </a:r>
            <a:endParaRPr lang="en-US" dirty="0"/>
          </a:p>
        </p:txBody>
      </p:sp>
      <p:cxnSp>
        <p:nvCxnSpPr>
          <p:cNvPr id="6" name="Straight Arrow Connector 5"/>
          <p:cNvCxnSpPr/>
          <p:nvPr/>
        </p:nvCxnSpPr>
        <p:spPr>
          <a:xfrm>
            <a:off x="2907599" y="4299466"/>
            <a:ext cx="2578801"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5715000" y="4114800"/>
            <a:ext cx="1995996" cy="369332"/>
          </a:xfrm>
          <a:prstGeom prst="rect">
            <a:avLst/>
          </a:prstGeom>
          <a:noFill/>
        </p:spPr>
        <p:txBody>
          <a:bodyPr wrap="none" rtlCol="0">
            <a:spAutoFit/>
          </a:bodyPr>
          <a:lstStyle/>
          <a:p>
            <a:r>
              <a:rPr lang="en-US" dirty="0" smtClean="0"/>
              <a:t>“inn” (i.e., “hotel”)</a:t>
            </a:r>
            <a:endParaRPr lang="en-US" dirty="0"/>
          </a:p>
        </p:txBody>
      </p:sp>
      <p:sp>
        <p:nvSpPr>
          <p:cNvPr id="10" name="TextBox 9"/>
          <p:cNvSpPr txBox="1"/>
          <p:nvPr/>
        </p:nvSpPr>
        <p:spPr>
          <a:xfrm>
            <a:off x="1450285" y="3308866"/>
            <a:ext cx="6080960" cy="646331"/>
          </a:xfrm>
          <a:prstGeom prst="rect">
            <a:avLst/>
          </a:prstGeom>
          <a:noFill/>
        </p:spPr>
        <p:txBody>
          <a:bodyPr wrap="none" rtlCol="0">
            <a:spAutoFit/>
          </a:bodyPr>
          <a:lstStyle/>
          <a:p>
            <a:r>
              <a:rPr lang="en-US" dirty="0" smtClean="0"/>
              <a:t>‘excellent condition’</a:t>
            </a:r>
          </a:p>
          <a:p>
            <a:r>
              <a:rPr lang="en-US" dirty="0" smtClean="0"/>
              <a:t>                                                                          (good condition)</a:t>
            </a:r>
            <a:endParaRPr lang="en-US" dirty="0"/>
          </a:p>
        </p:txBody>
      </p:sp>
      <p:sp>
        <p:nvSpPr>
          <p:cNvPr id="11" name="Rectangle 10"/>
          <p:cNvSpPr/>
          <p:nvPr/>
        </p:nvSpPr>
        <p:spPr>
          <a:xfrm>
            <a:off x="5931552" y="3308866"/>
            <a:ext cx="1511952" cy="369332"/>
          </a:xfrm>
          <a:prstGeom prst="rect">
            <a:avLst/>
          </a:prstGeom>
        </p:spPr>
        <p:txBody>
          <a:bodyPr wrap="none">
            <a:spAutoFit/>
          </a:bodyPr>
          <a:lstStyle/>
          <a:p>
            <a:r>
              <a:rPr lang="ko-KR" altLang="en-US" dirty="0" smtClean="0"/>
              <a:t>좋은 상태인 </a:t>
            </a:r>
            <a:endParaRPr lang="en-US" dirty="0"/>
          </a:p>
        </p:txBody>
      </p:sp>
      <p:sp>
        <p:nvSpPr>
          <p:cNvPr id="12" name="TextBox 11"/>
          <p:cNvSpPr txBox="1"/>
          <p:nvPr/>
        </p:nvSpPr>
        <p:spPr>
          <a:xfrm>
            <a:off x="1371600" y="2546866"/>
            <a:ext cx="6431184" cy="369332"/>
          </a:xfrm>
          <a:prstGeom prst="rect">
            <a:avLst/>
          </a:prstGeom>
          <a:noFill/>
        </p:spPr>
        <p:txBody>
          <a:bodyPr wrap="none" rtlCol="0">
            <a:spAutoFit/>
          </a:bodyPr>
          <a:lstStyle/>
          <a:p>
            <a:r>
              <a:rPr lang="en-US" dirty="0" smtClean="0"/>
              <a:t>‘excellent condition’                                        &lt;&lt;excellent </a:t>
            </a:r>
            <a:r>
              <a:rPr lang="en-US" dirty="0" err="1" smtClean="0"/>
              <a:t>état</a:t>
            </a:r>
            <a:r>
              <a:rPr lang="en-US" dirty="0" smtClean="0"/>
              <a:t>&gt;&gt;</a:t>
            </a:r>
            <a:endParaRPr lang="en-US" dirty="0"/>
          </a:p>
        </p:txBody>
      </p:sp>
      <p:sp>
        <p:nvSpPr>
          <p:cNvPr id="13" name="Rectangle 12"/>
          <p:cNvSpPr/>
          <p:nvPr/>
        </p:nvSpPr>
        <p:spPr>
          <a:xfrm>
            <a:off x="2336929" y="4112239"/>
            <a:ext cx="415498" cy="369332"/>
          </a:xfrm>
          <a:prstGeom prst="rect">
            <a:avLst/>
          </a:prstGeom>
        </p:spPr>
        <p:txBody>
          <a:bodyPr wrap="none">
            <a:spAutoFit/>
          </a:bodyPr>
          <a:lstStyle/>
          <a:p>
            <a:r>
              <a:rPr lang="ko-KR" altLang="en-US" dirty="0" smtClean="0"/>
              <a:t>인</a:t>
            </a:r>
            <a:endParaRPr lang="en-US" dirty="0"/>
          </a:p>
        </p:txBody>
      </p:sp>
      <p:cxnSp>
        <p:nvCxnSpPr>
          <p:cNvPr id="14" name="Straight Arrow Connector 13"/>
          <p:cNvCxnSpPr/>
          <p:nvPr/>
        </p:nvCxnSpPr>
        <p:spPr>
          <a:xfrm>
            <a:off x="3581400" y="2743200"/>
            <a:ext cx="1905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581400" y="3505200"/>
            <a:ext cx="1905000" cy="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Commentary Translations</a:t>
            </a:r>
            <a:endParaRPr lang="en-US" dirty="0"/>
          </a:p>
        </p:txBody>
      </p:sp>
      <p:sp>
        <p:nvSpPr>
          <p:cNvPr id="3" name="TextBox 2"/>
          <p:cNvSpPr txBox="1"/>
          <p:nvPr/>
        </p:nvSpPr>
        <p:spPr>
          <a:xfrm>
            <a:off x="762000" y="4343400"/>
            <a:ext cx="7696200" cy="1200329"/>
          </a:xfrm>
          <a:prstGeom prst="rect">
            <a:avLst/>
          </a:prstGeom>
          <a:noFill/>
        </p:spPr>
        <p:txBody>
          <a:bodyPr wrap="square" rtlCol="0">
            <a:spAutoFit/>
          </a:bodyPr>
          <a:lstStyle/>
          <a:p>
            <a:r>
              <a:rPr lang="en-US" dirty="0" smtClean="0"/>
              <a:t>Korean age reckoning is a newborn child was one year old. Since then, the age is changed in the new year. In this way, children born on December 31, the next day is changed to two years of age. In this age of reckoning is not used officially (and legally) on a daily basis, and widely accepted in Korea.</a:t>
            </a:r>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228600" y="2590800"/>
            <a:ext cx="8763000" cy="813332"/>
          </a:xfrm>
          <a:prstGeom prst="rect">
            <a:avLst/>
          </a:prstGeom>
          <a:noFill/>
          <a:ln w="9525">
            <a:noFill/>
            <a:miter lim="800000"/>
            <a:headEnd/>
            <a:tailEnd/>
          </a:ln>
        </p:spPr>
      </p:pic>
      <p:cxnSp>
        <p:nvCxnSpPr>
          <p:cNvPr id="5" name="Straight Arrow Connector 4"/>
          <p:cNvCxnSpPr/>
          <p:nvPr/>
        </p:nvCxnSpPr>
        <p:spPr>
          <a:xfrm>
            <a:off x="4572000" y="3682468"/>
            <a:ext cx="0" cy="381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1143000"/>
          </a:xfrm>
        </p:spPr>
        <p:txBody>
          <a:bodyPr/>
          <a:lstStyle/>
          <a:p>
            <a:pPr algn="ctr"/>
            <a:r>
              <a:rPr lang="en-US" dirty="0" smtClean="0"/>
              <a:t>Construction Issues</a:t>
            </a:r>
            <a:endParaRPr lang="en-US" dirty="0"/>
          </a:p>
        </p:txBody>
      </p:sp>
      <p:sp>
        <p:nvSpPr>
          <p:cNvPr id="4" name="Content Placeholder 3"/>
          <p:cNvSpPr>
            <a:spLocks noGrp="1"/>
          </p:cNvSpPr>
          <p:nvPr>
            <p:ph idx="1"/>
          </p:nvPr>
        </p:nvSpPr>
        <p:spPr>
          <a:xfrm>
            <a:off x="304800" y="1905000"/>
            <a:ext cx="8686800" cy="3962400"/>
          </a:xfrm>
        </p:spPr>
        <p:txBody>
          <a:bodyPr>
            <a:normAutofit lnSpcReduction="10000"/>
          </a:bodyPr>
          <a:lstStyle/>
          <a:p>
            <a:r>
              <a:rPr lang="en-US" dirty="0" smtClean="0"/>
              <a:t>Semi-automatic construction of extraction ontologies</a:t>
            </a:r>
          </a:p>
          <a:p>
            <a:pPr lvl="1"/>
            <a:r>
              <a:rPr lang="en-US" dirty="0" smtClean="0"/>
              <a:t>Information extraction research</a:t>
            </a:r>
          </a:p>
          <a:p>
            <a:pPr lvl="1"/>
            <a:r>
              <a:rPr lang="en-US" dirty="0" smtClean="0"/>
              <a:t>Query ontologies vs. extraction ontologies (</a:t>
            </a:r>
            <a:r>
              <a:rPr lang="en-US" dirty="0" err="1" smtClean="0"/>
              <a:t>WordNet</a:t>
            </a:r>
            <a:r>
              <a:rPr lang="en-US" dirty="0" smtClean="0"/>
              <a:t>)</a:t>
            </a:r>
          </a:p>
          <a:p>
            <a:pPr lvl="1"/>
            <a:endParaRPr lang="en-US" dirty="0" smtClean="0"/>
          </a:p>
          <a:p>
            <a:r>
              <a:rPr lang="en-US" dirty="0" smtClean="0"/>
              <a:t>Semi-automatic construction of cross-language mappings</a:t>
            </a:r>
          </a:p>
          <a:p>
            <a:endParaRPr lang="en-US" dirty="0" smtClean="0"/>
          </a:p>
          <a:p>
            <a:r>
              <a:rPr lang="en-US" dirty="0" smtClean="0"/>
              <a:t>Language-agnostic, star-shaped mapping configuration</a:t>
            </a:r>
          </a:p>
          <a:p>
            <a:endParaRPr lang="en-US" dirty="0" smtClean="0"/>
          </a:p>
          <a:p>
            <a:r>
              <a:rPr lang="en-US" dirty="0" smtClean="0"/>
              <a:t>Pay-as-you-go construction</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Evaluation: Semantic Indexer</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81000" y="1828800"/>
            <a:ext cx="1799147" cy="369332"/>
          </a:xfrm>
          <a:prstGeom prst="rect">
            <a:avLst/>
          </a:prstGeom>
          <a:noFill/>
        </p:spPr>
        <p:txBody>
          <a:bodyPr wrap="none" rtlCol="0">
            <a:spAutoFit/>
          </a:bodyPr>
          <a:lstStyle/>
          <a:p>
            <a:r>
              <a:rPr lang="en-US" dirty="0" smtClean="0">
                <a:solidFill>
                  <a:srgbClr val="00B050"/>
                </a:solidFill>
              </a:rPr>
              <a:t>Free-form query</a:t>
            </a:r>
            <a:endParaRPr lang="en-US" dirty="0">
              <a:solidFill>
                <a:srgbClr val="00B050"/>
              </a:solidFill>
            </a:endParaRPr>
          </a:p>
        </p:txBody>
      </p:sp>
      <p:sp>
        <p:nvSpPr>
          <p:cNvPr id="17" name="TextBox 16"/>
          <p:cNvSpPr txBox="1"/>
          <p:nvPr/>
        </p:nvSpPr>
        <p:spPr>
          <a:xfrm>
            <a:off x="4495800" y="6324600"/>
            <a:ext cx="4269951" cy="369332"/>
          </a:xfrm>
          <a:prstGeom prst="rect">
            <a:avLst/>
          </a:prstGeom>
          <a:noFill/>
        </p:spPr>
        <p:txBody>
          <a:bodyPr wrap="none" rtlCol="0">
            <a:spAutoFit/>
          </a:bodyPr>
          <a:lstStyle/>
          <a:p>
            <a:r>
              <a:rPr lang="en-US" dirty="0" smtClean="0">
                <a:solidFill>
                  <a:srgbClr val="00B050"/>
                </a:solidFill>
              </a:rPr>
              <a:t>Semi-structured/unstructured repository</a:t>
            </a:r>
            <a:endParaRPr lang="en-US" dirty="0">
              <a:solidFill>
                <a:srgbClr val="00B050"/>
              </a:solidFill>
            </a:endParaRPr>
          </a:p>
        </p:txBody>
      </p:sp>
      <p:sp>
        <p:nvSpPr>
          <p:cNvPr id="18" name="TextBox 17"/>
          <p:cNvSpPr txBox="1"/>
          <p:nvPr/>
        </p:nvSpPr>
        <p:spPr>
          <a:xfrm>
            <a:off x="2514600" y="1828800"/>
            <a:ext cx="2325765" cy="369332"/>
          </a:xfrm>
          <a:prstGeom prst="rect">
            <a:avLst/>
          </a:prstGeom>
          <a:noFill/>
        </p:spPr>
        <p:txBody>
          <a:bodyPr wrap="none" rtlCol="0">
            <a:spAutoFit/>
          </a:bodyPr>
          <a:lstStyle/>
          <a:p>
            <a:r>
              <a:rPr lang="en-US" dirty="0" smtClean="0">
                <a:solidFill>
                  <a:srgbClr val="00B050"/>
                </a:solidFill>
              </a:rPr>
              <a:t>Advanced query form</a:t>
            </a:r>
            <a:endParaRPr lang="en-US" dirty="0">
              <a:solidFill>
                <a:srgbClr val="00B050"/>
              </a:solidFill>
            </a:endParaRPr>
          </a:p>
        </p:txBody>
      </p:sp>
      <p:sp>
        <p:nvSpPr>
          <p:cNvPr id="21" name="TextBox 20"/>
          <p:cNvSpPr txBox="1"/>
          <p:nvPr/>
        </p:nvSpPr>
        <p:spPr>
          <a:xfrm>
            <a:off x="381000" y="4495800"/>
            <a:ext cx="4529573" cy="369332"/>
          </a:xfrm>
          <a:prstGeom prst="rect">
            <a:avLst/>
          </a:prstGeom>
          <a:noFill/>
        </p:spPr>
        <p:txBody>
          <a:bodyPr wrap="none" rtlCol="0">
            <a:spAutoFit/>
          </a:bodyPr>
          <a:lstStyle/>
          <a:p>
            <a:r>
              <a:rPr lang="en-US" dirty="0" smtClean="0">
                <a:solidFill>
                  <a:srgbClr val="00B050"/>
                </a:solidFill>
              </a:rPr>
              <a:t>Linguistically grounded extraction ontology</a:t>
            </a:r>
            <a:endParaRPr lang="en-US" dirty="0">
              <a:solidFill>
                <a:srgbClr val="00B050"/>
              </a:solidFill>
            </a:endParaRPr>
          </a:p>
        </p:txBody>
      </p:sp>
      <p:sp>
        <p:nvSpPr>
          <p:cNvPr id="22" name="TextBox 21"/>
          <p:cNvSpPr txBox="1"/>
          <p:nvPr/>
        </p:nvSpPr>
        <p:spPr>
          <a:xfrm>
            <a:off x="6553200" y="4495800"/>
            <a:ext cx="1904999"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4" name="TextBox 23"/>
          <p:cNvSpPr txBox="1"/>
          <p:nvPr/>
        </p:nvSpPr>
        <p:spPr>
          <a:xfrm>
            <a:off x="3124200" y="3429000"/>
            <a:ext cx="2654958" cy="369332"/>
          </a:xfrm>
          <a:prstGeom prst="rect">
            <a:avLst/>
          </a:prstGeom>
          <a:noFill/>
        </p:spPr>
        <p:txBody>
          <a:bodyPr wrap="none" rtlCol="0">
            <a:spAutoFit/>
          </a:bodyPr>
          <a:lstStyle/>
          <a:p>
            <a:r>
              <a:rPr lang="en-US" dirty="0" smtClean="0">
                <a:solidFill>
                  <a:srgbClr val="00B050"/>
                </a:solidFill>
              </a:rPr>
              <a:t>Cross-language lexicons</a:t>
            </a:r>
            <a:endParaRPr lang="en-US" dirty="0">
              <a:solidFill>
                <a:srgbClr val="00B05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
        <p:nvSpPr>
          <p:cNvPr id="26" name="Oval 25"/>
          <p:cNvSpPr/>
          <p:nvPr/>
        </p:nvSpPr>
        <p:spPr>
          <a:xfrm>
            <a:off x="6477000" y="4343400"/>
            <a:ext cx="1981200" cy="9144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Evaluation: Semantic Indexer</a:t>
            </a:r>
            <a:endParaRPr lang="en-US" dirty="0"/>
          </a:p>
        </p:txBody>
      </p:sp>
      <p:sp>
        <p:nvSpPr>
          <p:cNvPr id="4" name="TextBox 3"/>
          <p:cNvSpPr txBox="1"/>
          <p:nvPr/>
        </p:nvSpPr>
        <p:spPr>
          <a:xfrm>
            <a:off x="971655" y="2286000"/>
            <a:ext cx="7113294" cy="1477328"/>
          </a:xfrm>
          <a:prstGeom prst="rect">
            <a:avLst/>
          </a:prstGeom>
          <a:noFill/>
          <a:ln>
            <a:solidFill>
              <a:schemeClr val="tx1"/>
            </a:solidFill>
          </a:ln>
        </p:spPr>
        <p:txBody>
          <a:bodyPr wrap="none" rtlCol="0">
            <a:spAutoFit/>
          </a:bodyPr>
          <a:lstStyle/>
          <a:p>
            <a:r>
              <a:rPr lang="en-US" dirty="0" smtClean="0"/>
              <a:t>		    Make     Model     Year     Price     Color     Mileage</a:t>
            </a:r>
          </a:p>
          <a:p>
            <a:r>
              <a:rPr lang="en-US" dirty="0" smtClean="0"/>
              <a:t>French	Recall 	     87%        76%       96%     89%       82%       98%</a:t>
            </a:r>
          </a:p>
          <a:p>
            <a:r>
              <a:rPr lang="en-US" dirty="0" smtClean="0"/>
              <a:t>	Precision	     65%        67%       90%     95%       47%       92%</a:t>
            </a:r>
          </a:p>
          <a:p>
            <a:r>
              <a:rPr lang="en-US" dirty="0" smtClean="0"/>
              <a:t>Korean 	Recall           99%        99%     100%    100%     100%       95%</a:t>
            </a:r>
          </a:p>
          <a:p>
            <a:r>
              <a:rPr lang="en-US" dirty="0" smtClean="0"/>
              <a:t>	Precision     99%        99%     100%     100%     100%       95%</a:t>
            </a:r>
            <a:endParaRPr lang="en-US" dirty="0"/>
          </a:p>
        </p:txBody>
      </p:sp>
      <p:cxnSp>
        <p:nvCxnSpPr>
          <p:cNvPr id="6" name="Straight Connector 5"/>
          <p:cNvCxnSpPr/>
          <p:nvPr/>
        </p:nvCxnSpPr>
        <p:spPr>
          <a:xfrm>
            <a:off x="1886055" y="2590800"/>
            <a:ext cx="0" cy="1143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29055" y="2286000"/>
            <a:ext cx="0" cy="1447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971655" y="2590800"/>
            <a:ext cx="7086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79404" y="3155197"/>
            <a:ext cx="7086600" cy="0"/>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33455" y="4267200"/>
            <a:ext cx="8822800" cy="1754326"/>
          </a:xfrm>
          <a:prstGeom prst="rect">
            <a:avLst/>
          </a:prstGeom>
          <a:noFill/>
          <a:ln>
            <a:solidFill>
              <a:schemeClr val="tx1"/>
            </a:solidFill>
          </a:ln>
        </p:spPr>
        <p:txBody>
          <a:bodyPr wrap="none" rtlCol="0">
            <a:spAutoFit/>
          </a:bodyPr>
          <a:lstStyle/>
          <a:p>
            <a:r>
              <a:rPr lang="en-US" dirty="0" smtClean="0"/>
              <a:t>                                                            Death            Funeral            Mortuary  Relative Name</a:t>
            </a:r>
          </a:p>
          <a:p>
            <a:r>
              <a:rPr lang="en-US" dirty="0" smtClean="0"/>
              <a:t>                                   Title    Name    Date    </a:t>
            </a:r>
            <a:r>
              <a:rPr lang="en-US" dirty="0" err="1" smtClean="0"/>
              <a:t>Date</a:t>
            </a:r>
            <a:r>
              <a:rPr lang="en-US" dirty="0" smtClean="0"/>
              <a:t>    Time    Place    Name        &amp;Relation</a:t>
            </a:r>
          </a:p>
          <a:p>
            <a:r>
              <a:rPr lang="en-US" dirty="0" smtClean="0"/>
              <a:t>French 	Recall          76%    42%      80%     69%     43%     38%      N/A</a:t>
            </a:r>
          </a:p>
          <a:p>
            <a:r>
              <a:rPr lang="en-US" dirty="0" smtClean="0"/>
              <a:t>	Precision    99%    63%      88%     70%      30%     83%      N/A</a:t>
            </a:r>
          </a:p>
          <a:p>
            <a:r>
              <a:rPr lang="en-US" dirty="0" smtClean="0"/>
              <a:t>Korean  	Recall         N/A     97%      97%     50%      50%   100%       99%              97%</a:t>
            </a:r>
          </a:p>
          <a:p>
            <a:r>
              <a:rPr lang="en-US" dirty="0" smtClean="0"/>
              <a:t>	Precision    N/A    97%       97%   100%     100%    67%       94%              94%</a:t>
            </a:r>
            <a:endParaRPr lang="en-US" dirty="0"/>
          </a:p>
        </p:txBody>
      </p:sp>
      <p:cxnSp>
        <p:nvCxnSpPr>
          <p:cNvPr id="20" name="Straight Connector 19"/>
          <p:cNvCxnSpPr/>
          <p:nvPr/>
        </p:nvCxnSpPr>
        <p:spPr>
          <a:xfrm>
            <a:off x="125706" y="4847095"/>
            <a:ext cx="883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33455" y="5417949"/>
            <a:ext cx="8839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1047855" y="4847095"/>
            <a:ext cx="2583" cy="117270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190855" y="4267200"/>
            <a:ext cx="0" cy="1752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400655" y="4572000"/>
            <a:ext cx="1905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7982055" y="50292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7982055" y="5257800"/>
            <a:ext cx="2286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Evaluation: Interpreter/Translator</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8194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9144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553200" y="4495800"/>
            <a:ext cx="1904999" cy="646331"/>
          </a:xfrm>
          <a:prstGeom prst="rect">
            <a:avLst/>
          </a:prstGeom>
          <a:noFill/>
        </p:spPr>
        <p:txBody>
          <a:bodyPr wrap="square" rtlCol="0">
            <a:spAutoFit/>
          </a:bodyPr>
          <a:lstStyle/>
          <a:p>
            <a:r>
              <a:rPr lang="en-US" dirty="0" smtClean="0">
                <a:solidFill>
                  <a:srgbClr val="7030A0"/>
                </a:solidFill>
              </a:rPr>
              <a:t>Keyword and semantic indexer</a:t>
            </a:r>
            <a:endParaRPr lang="en-US" dirty="0">
              <a:solidFill>
                <a:srgbClr val="7030A0"/>
              </a:solidFill>
            </a:endParaRPr>
          </a:p>
        </p:txBody>
      </p:sp>
      <p:sp>
        <p:nvSpPr>
          <p:cNvPr id="23" name="TextBox 22"/>
          <p:cNvSpPr txBox="1"/>
          <p:nvPr/>
        </p:nvSpPr>
        <p:spPr>
          <a:xfrm>
            <a:off x="3810000" y="4038600"/>
            <a:ext cx="1200906" cy="369332"/>
          </a:xfrm>
          <a:prstGeom prst="rect">
            <a:avLst/>
          </a:prstGeom>
          <a:noFill/>
        </p:spPr>
        <p:txBody>
          <a:bodyPr wrap="none" rtlCol="0">
            <a:spAutoFit/>
          </a:bodyPr>
          <a:lstStyle/>
          <a:p>
            <a:r>
              <a:rPr lang="en-US" dirty="0" smtClean="0">
                <a:solidFill>
                  <a:srgbClr val="7030A0"/>
                </a:solidFill>
              </a:rPr>
              <a:t>Translator</a:t>
            </a:r>
            <a:endParaRPr lang="en-US" dirty="0">
              <a:solidFill>
                <a:srgbClr val="7030A0"/>
              </a:solidFill>
            </a:endParaRPr>
          </a:p>
        </p:txBody>
      </p:sp>
      <p:sp>
        <p:nvSpPr>
          <p:cNvPr id="25" name="TextBox 24"/>
          <p:cNvSpPr txBox="1"/>
          <p:nvPr/>
        </p:nvSpPr>
        <p:spPr>
          <a:xfrm>
            <a:off x="381000" y="3048000"/>
            <a:ext cx="1946751" cy="369332"/>
          </a:xfrm>
          <a:prstGeom prst="rect">
            <a:avLst/>
          </a:prstGeom>
          <a:noFill/>
        </p:spPr>
        <p:txBody>
          <a:bodyPr wrap="none" rtlCol="0">
            <a:spAutoFit/>
          </a:bodyPr>
          <a:lstStyle/>
          <a:p>
            <a:r>
              <a:rPr lang="en-US" dirty="0" smtClean="0">
                <a:solidFill>
                  <a:srgbClr val="7030A0"/>
                </a:solidFill>
              </a:rPr>
              <a:t>Query interpreter</a:t>
            </a:r>
            <a:endParaRPr lang="en-US" dirty="0">
              <a:solidFill>
                <a:srgbClr val="7030A0"/>
              </a:solidFill>
            </a:endParaRPr>
          </a:p>
        </p:txBody>
      </p:sp>
      <p:sp>
        <p:nvSpPr>
          <p:cNvPr id="18" name="Oval 17"/>
          <p:cNvSpPr/>
          <p:nvPr/>
        </p:nvSpPr>
        <p:spPr>
          <a:xfrm>
            <a:off x="3733800" y="4038600"/>
            <a:ext cx="1295400" cy="381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381000" y="2895600"/>
            <a:ext cx="1981200" cy="685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Evaluation: Interpreter/Translator</a:t>
            </a:r>
            <a:endParaRPr lang="en-US" dirty="0"/>
          </a:p>
        </p:txBody>
      </p:sp>
      <p:sp>
        <p:nvSpPr>
          <p:cNvPr id="5" name="TextBox 4"/>
          <p:cNvSpPr txBox="1"/>
          <p:nvPr/>
        </p:nvSpPr>
        <p:spPr>
          <a:xfrm>
            <a:off x="1752600" y="2667000"/>
            <a:ext cx="5667257" cy="1200329"/>
          </a:xfrm>
          <a:prstGeom prst="rect">
            <a:avLst/>
          </a:prstGeom>
          <a:noFill/>
          <a:ln>
            <a:solidFill>
              <a:schemeClr val="tx1"/>
            </a:solidFill>
          </a:ln>
        </p:spPr>
        <p:txBody>
          <a:bodyPr wrap="none" rtlCol="0">
            <a:spAutoFit/>
          </a:bodyPr>
          <a:lstStyle/>
          <a:p>
            <a:r>
              <a:rPr lang="en-US" dirty="0" smtClean="0"/>
              <a:t>                                            Recall                 Precision</a:t>
            </a:r>
          </a:p>
          <a:p>
            <a:r>
              <a:rPr lang="en-US" dirty="0" smtClean="0"/>
              <a:t>Car Ad Queries         </a:t>
            </a:r>
            <a:r>
              <a:rPr lang="en-US" dirty="0" smtClean="0">
                <a:sym typeface="Symbol"/>
              </a:rPr>
              <a:t>                                          </a:t>
            </a:r>
            <a:endParaRPr lang="en-US" dirty="0" smtClean="0"/>
          </a:p>
          <a:p>
            <a:r>
              <a:rPr lang="en-US" dirty="0" smtClean="0"/>
              <a:t>French to English    77%    86%  100%     81%   90%  74%</a:t>
            </a:r>
          </a:p>
          <a:p>
            <a:r>
              <a:rPr lang="en-US" dirty="0" smtClean="0"/>
              <a:t>Korean to English   98%  100%   100%     93%  99%  52%</a:t>
            </a:r>
            <a:endParaRPr lang="en-US" dirty="0"/>
          </a:p>
        </p:txBody>
      </p:sp>
      <p:cxnSp>
        <p:nvCxnSpPr>
          <p:cNvPr id="7" name="Straight Connector 6"/>
          <p:cNvCxnSpPr/>
          <p:nvPr/>
        </p:nvCxnSpPr>
        <p:spPr>
          <a:xfrm flipH="1">
            <a:off x="3658891" y="2667000"/>
            <a:ext cx="7749" cy="120111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619427" y="2674749"/>
            <a:ext cx="0" cy="12011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5" idx="1"/>
            <a:endCxn id="5" idx="3"/>
          </p:cNvCxnSpPr>
          <p:nvPr/>
        </p:nvCxnSpPr>
        <p:spPr>
          <a:xfrm>
            <a:off x="1752600" y="3267165"/>
            <a:ext cx="56672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505200" y="3886200"/>
            <a:ext cx="1661993" cy="525144"/>
          </a:xfrm>
          <a:prstGeom prst="rect">
            <a:avLst/>
          </a:prstGeom>
          <a:noFill/>
        </p:spPr>
        <p:txBody>
          <a:bodyPr vert="eaVert" wrap="none" rtlCol="0">
            <a:spAutoFit/>
          </a:bodyPr>
          <a:lstStyle/>
          <a:p>
            <a:r>
              <a:rPr lang="en-US" sz="9600" dirty="0" smtClean="0">
                <a:solidFill>
                  <a:srgbClr val="FF0000"/>
                </a:solidFill>
              </a:rPr>
              <a:t>}</a:t>
            </a:r>
            <a:endParaRPr lang="en-US" sz="9600" dirty="0">
              <a:solidFill>
                <a:srgbClr val="FF0000"/>
              </a:solidFill>
            </a:endParaRPr>
          </a:p>
        </p:txBody>
      </p:sp>
      <p:sp>
        <p:nvSpPr>
          <p:cNvPr id="15" name="TextBox 14"/>
          <p:cNvSpPr txBox="1"/>
          <p:nvPr/>
        </p:nvSpPr>
        <p:spPr>
          <a:xfrm>
            <a:off x="5410200" y="3886200"/>
            <a:ext cx="1661993" cy="533400"/>
          </a:xfrm>
          <a:prstGeom prst="rect">
            <a:avLst/>
          </a:prstGeom>
          <a:noFill/>
        </p:spPr>
        <p:txBody>
          <a:bodyPr vert="eaVert" wrap="square" rtlCol="0">
            <a:spAutoFit/>
          </a:bodyPr>
          <a:lstStyle/>
          <a:p>
            <a:r>
              <a:rPr lang="en-US" sz="9600" dirty="0" smtClean="0">
                <a:solidFill>
                  <a:srgbClr val="FF0000"/>
                </a:solidFill>
              </a:rPr>
              <a:t>}</a:t>
            </a:r>
            <a:endParaRPr lang="en-US" sz="9600" dirty="0">
              <a:solidFill>
                <a:srgbClr val="FF0000"/>
              </a:solidFill>
            </a:endParaRPr>
          </a:p>
        </p:txBody>
      </p:sp>
      <p:sp>
        <p:nvSpPr>
          <p:cNvPr id="16" name="TextBox 15"/>
          <p:cNvSpPr txBox="1"/>
          <p:nvPr/>
        </p:nvSpPr>
        <p:spPr>
          <a:xfrm>
            <a:off x="762000" y="4876800"/>
            <a:ext cx="4220899" cy="646331"/>
          </a:xfrm>
          <a:prstGeom prst="rect">
            <a:avLst/>
          </a:prstGeom>
          <a:noFill/>
        </p:spPr>
        <p:txBody>
          <a:bodyPr wrap="none" rtlCol="0">
            <a:spAutoFit/>
          </a:bodyPr>
          <a:lstStyle/>
          <a:p>
            <a:r>
              <a:rPr lang="en-US" b="1" dirty="0" smtClean="0">
                <a:solidFill>
                  <a:srgbClr val="FF0000"/>
                </a:solidFill>
              </a:rPr>
              <a:t>within language query interpretation</a:t>
            </a:r>
          </a:p>
          <a:p>
            <a:r>
              <a:rPr lang="en-US" b="1" dirty="0" smtClean="0">
                <a:solidFill>
                  <a:srgbClr val="FF0000"/>
                </a:solidFill>
              </a:rPr>
              <a:t>(cross-language, necessarily correct)</a:t>
            </a:r>
            <a:endParaRPr lang="en-US" b="1" dirty="0">
              <a:solidFill>
                <a:srgbClr val="FF0000"/>
              </a:solidFill>
            </a:endParaRPr>
          </a:p>
        </p:txBody>
      </p:sp>
      <p:sp>
        <p:nvSpPr>
          <p:cNvPr id="17" name="TextBox 16"/>
          <p:cNvSpPr txBox="1"/>
          <p:nvPr/>
        </p:nvSpPr>
        <p:spPr>
          <a:xfrm>
            <a:off x="5638800" y="5029200"/>
            <a:ext cx="3070199" cy="369332"/>
          </a:xfrm>
          <a:prstGeom prst="rect">
            <a:avLst/>
          </a:prstGeom>
          <a:noFill/>
        </p:spPr>
        <p:txBody>
          <a:bodyPr wrap="none" rtlCol="0">
            <a:spAutoFit/>
          </a:bodyPr>
          <a:lstStyle/>
          <a:p>
            <a:r>
              <a:rPr lang="en-US" b="1" dirty="0" smtClean="0">
                <a:solidFill>
                  <a:srgbClr val="7030A0"/>
                </a:solidFill>
              </a:rPr>
              <a:t>cross-language translation</a:t>
            </a:r>
            <a:endParaRPr lang="en-US" b="1" dirty="0">
              <a:solidFill>
                <a:srgbClr val="7030A0"/>
              </a:solidFill>
            </a:endParaRPr>
          </a:p>
        </p:txBody>
      </p:sp>
      <p:cxnSp>
        <p:nvCxnSpPr>
          <p:cNvPr id="19" name="Straight Connector 18"/>
          <p:cNvCxnSpPr/>
          <p:nvPr/>
        </p:nvCxnSpPr>
        <p:spPr>
          <a:xfrm flipH="1">
            <a:off x="3810002" y="4343400"/>
            <a:ext cx="457198" cy="533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4191001" y="4343400"/>
            <a:ext cx="1981199" cy="5334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181600" y="3962400"/>
            <a:ext cx="1219200" cy="106680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553200" y="3962400"/>
            <a:ext cx="381000" cy="106680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Conclusions</a:t>
            </a:r>
            <a:endParaRPr lang="en-US" dirty="0"/>
          </a:p>
        </p:txBody>
      </p:sp>
      <p:sp>
        <p:nvSpPr>
          <p:cNvPr id="3" name="Content Placeholder 2"/>
          <p:cNvSpPr>
            <a:spLocks noGrp="1"/>
          </p:cNvSpPr>
          <p:nvPr>
            <p:ph idx="1"/>
          </p:nvPr>
        </p:nvSpPr>
        <p:spPr>
          <a:xfrm>
            <a:off x="457200" y="1600200"/>
            <a:ext cx="8229600" cy="4389120"/>
          </a:xfrm>
        </p:spPr>
        <p:txBody>
          <a:bodyPr>
            <a:normAutofit lnSpcReduction="10000"/>
          </a:bodyPr>
          <a:lstStyle/>
          <a:p>
            <a:r>
              <a:rPr lang="en-US" dirty="0" smtClean="0"/>
              <a:t>Cross-language query translation</a:t>
            </a:r>
          </a:p>
          <a:p>
            <a:pPr lvl="1"/>
            <a:r>
              <a:rPr lang="en-US" dirty="0" smtClean="0"/>
              <a:t>At conceptual level</a:t>
            </a:r>
          </a:p>
          <a:p>
            <a:pPr lvl="1"/>
            <a:r>
              <a:rPr lang="en-US" dirty="0" smtClean="0"/>
              <a:t>Rather than at language level</a:t>
            </a:r>
          </a:p>
          <a:p>
            <a:r>
              <a:rPr lang="en-US" dirty="0" smtClean="0"/>
              <a:t>Prototype implementation</a:t>
            </a:r>
          </a:p>
          <a:p>
            <a:pPr lvl="1"/>
            <a:r>
              <a:rPr lang="en-US" dirty="0" smtClean="0"/>
              <a:t>Semantic indexing (average F-measures)</a:t>
            </a:r>
          </a:p>
          <a:p>
            <a:pPr lvl="2"/>
            <a:r>
              <a:rPr lang="en-US" dirty="0" smtClean="0"/>
              <a:t>90% for semi-structured car-ads</a:t>
            </a:r>
          </a:p>
          <a:p>
            <a:pPr lvl="2"/>
            <a:r>
              <a:rPr lang="en-US" dirty="0" smtClean="0"/>
              <a:t>75% for unstructured obituaries</a:t>
            </a:r>
          </a:p>
          <a:p>
            <a:pPr lvl="1"/>
            <a:r>
              <a:rPr lang="en-US" dirty="0" smtClean="0"/>
              <a:t>Query interpretation (average F-measures)</a:t>
            </a:r>
          </a:p>
          <a:p>
            <a:pPr lvl="2"/>
            <a:r>
              <a:rPr lang="en-US" dirty="0" smtClean="0"/>
              <a:t>94% for identifying semantic constraints</a:t>
            </a:r>
          </a:p>
          <a:p>
            <a:pPr lvl="2"/>
            <a:r>
              <a:rPr lang="en-US" dirty="0" smtClean="0"/>
              <a:t>87% for identifying referenced concepts</a:t>
            </a:r>
          </a:p>
          <a:p>
            <a:pPr lvl="2"/>
            <a:r>
              <a:rPr lang="en-US" dirty="0" smtClean="0"/>
              <a:t>77% for identifying keywords</a:t>
            </a:r>
            <a:endParaRPr lang="en-US" dirty="0"/>
          </a:p>
        </p:txBody>
      </p:sp>
      <p:pic>
        <p:nvPicPr>
          <p:cNvPr id="4" name="Picture 3" descr="DEG.logo.bmp"/>
          <p:cNvPicPr>
            <a:picLocks noChangeAspect="1"/>
          </p:cNvPicPr>
          <p:nvPr/>
        </p:nvPicPr>
        <p:blipFill>
          <a:blip r:embed="rId3" cstate="print"/>
          <a:stretch>
            <a:fillRect/>
          </a:stretch>
        </p:blipFill>
        <p:spPr>
          <a:xfrm>
            <a:off x="6705600" y="4800600"/>
            <a:ext cx="1589081" cy="1752600"/>
          </a:xfrm>
          <a:prstGeom prst="rect">
            <a:avLst/>
          </a:prstGeom>
        </p:spPr>
      </p:pic>
      <p:sp>
        <p:nvSpPr>
          <p:cNvPr id="5" name="TextBox 4"/>
          <p:cNvSpPr txBox="1"/>
          <p:nvPr/>
        </p:nvSpPr>
        <p:spPr>
          <a:xfrm>
            <a:off x="6629400" y="6248400"/>
            <a:ext cx="1892185" cy="369332"/>
          </a:xfrm>
          <a:prstGeom prst="rect">
            <a:avLst/>
          </a:prstGeom>
          <a:noFill/>
        </p:spPr>
        <p:txBody>
          <a:bodyPr wrap="none" rtlCol="0">
            <a:spAutoFit/>
          </a:bodyPr>
          <a:lstStyle/>
          <a:p>
            <a:r>
              <a:rPr lang="en-US" dirty="0" smtClean="0"/>
              <a:t>www.deg.byu.edu</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971800"/>
            <a:ext cx="0" cy="7620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6096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66800" y="1676400"/>
            <a:ext cx="2895600" cy="1200329"/>
          </a:xfrm>
          <a:prstGeom prst="rect">
            <a:avLst/>
          </a:prstGeom>
          <a:noFill/>
          <a:ln>
            <a:solidFill>
              <a:schemeClr val="tx1"/>
            </a:solidFill>
          </a:ln>
        </p:spPr>
        <p:txBody>
          <a:bodyPr wrap="square" rtlCol="0">
            <a:spAutoFit/>
          </a:bodyPr>
          <a:lstStyle/>
          <a:p>
            <a:r>
              <a:rPr lang="en-US" sz="2400" dirty="0" smtClean="0"/>
              <a:t>Hondas in ‘excellent condition’ under 12 grand</a:t>
            </a:r>
          </a:p>
        </p:txBody>
      </p:sp>
      <p:pic>
        <p:nvPicPr>
          <p:cNvPr id="17" name="Picture 2" descr="C:\Documents and Settings\David W. Embley\My Documents\WoK\MultilingualOntologies\ER12\presentation\Honda10grand.bmp"/>
          <p:cNvPicPr>
            <a:picLocks noChangeAspect="1" noChangeArrowheads="1"/>
          </p:cNvPicPr>
          <p:nvPr/>
        </p:nvPicPr>
        <p:blipFill>
          <a:blip r:embed="rId3" cstate="print"/>
          <a:srcRect/>
          <a:stretch>
            <a:fillRect/>
          </a:stretch>
        </p:blipFill>
        <p:spPr bwMode="auto">
          <a:xfrm>
            <a:off x="4419600" y="5105400"/>
            <a:ext cx="4600575" cy="162502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12" name="Rectangle 11"/>
          <p:cNvSpPr/>
          <p:nvPr/>
        </p:nvSpPr>
        <p:spPr>
          <a:xfrm>
            <a:off x="6172200" y="2362200"/>
            <a:ext cx="838200" cy="338554"/>
          </a:xfrm>
          <a:prstGeom prst="rect">
            <a:avLst/>
          </a:prstGeom>
        </p:spPr>
        <p:txBody>
          <a:bodyPr wrap="square">
            <a:spAutoFit/>
          </a:bodyPr>
          <a:lstStyle/>
          <a:p>
            <a:r>
              <a:rPr lang="ko-KR" altLang="en-US" sz="1600" b="1" dirty="0" smtClean="0"/>
              <a:t>한국어</a:t>
            </a:r>
            <a:endParaRPr lang="en-US" sz="1600" b="1" dirty="0"/>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2971800"/>
            <a:ext cx="0" cy="7620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419600"/>
            <a:ext cx="0" cy="6096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66800" y="1676400"/>
            <a:ext cx="2895600" cy="1200329"/>
          </a:xfrm>
          <a:prstGeom prst="rect">
            <a:avLst/>
          </a:prstGeom>
          <a:noFill/>
          <a:ln>
            <a:solidFill>
              <a:schemeClr val="tx1"/>
            </a:solidFill>
          </a:ln>
        </p:spPr>
        <p:txBody>
          <a:bodyPr wrap="square" rtlCol="0">
            <a:spAutoFit/>
          </a:bodyPr>
          <a:lstStyle/>
          <a:p>
            <a:r>
              <a:rPr lang="en-US" sz="2400" dirty="0" smtClean="0"/>
              <a:t>Hondas in ‘excellent condition’ under 12 grand</a:t>
            </a:r>
          </a:p>
        </p:txBody>
      </p:sp>
      <p:pic>
        <p:nvPicPr>
          <p:cNvPr id="17" name="Picture 2" descr="C:\Documents and Settings\David W. Embley\My Documents\WoK\MultilingualOntologies\ER12\presentation\Honda10grand.bmp"/>
          <p:cNvPicPr>
            <a:picLocks noChangeAspect="1" noChangeArrowheads="1"/>
          </p:cNvPicPr>
          <p:nvPr/>
        </p:nvPicPr>
        <p:blipFill>
          <a:blip r:embed="rId3" cstate="print"/>
          <a:srcRect/>
          <a:stretch>
            <a:fillRect/>
          </a:stretch>
        </p:blipFill>
        <p:spPr bwMode="auto">
          <a:xfrm>
            <a:off x="4419600" y="5105400"/>
            <a:ext cx="4600575" cy="1625024"/>
          </a:xfrm>
          <a:prstGeom prst="rect">
            <a:avLst/>
          </a:prstGeom>
          <a:noFill/>
        </p:spPr>
      </p:pic>
      <p:sp>
        <p:nvSpPr>
          <p:cNvPr id="18" name="TextBox 17"/>
          <p:cNvSpPr txBox="1"/>
          <p:nvPr/>
        </p:nvSpPr>
        <p:spPr>
          <a:xfrm>
            <a:off x="3505200" y="3048000"/>
            <a:ext cx="1905000" cy="646331"/>
          </a:xfrm>
          <a:prstGeom prst="rect">
            <a:avLst/>
          </a:prstGeom>
          <a:noFill/>
          <a:ln>
            <a:solidFill>
              <a:schemeClr val="tx1"/>
            </a:solidFill>
          </a:ln>
        </p:spPr>
        <p:txBody>
          <a:bodyPr wrap="square" rtlCol="0">
            <a:spAutoFit/>
          </a:bodyPr>
          <a:lstStyle/>
          <a:p>
            <a:r>
              <a:rPr lang="en-US" dirty="0" smtClean="0"/>
              <a:t>Make       Cost</a:t>
            </a:r>
          </a:p>
          <a:p>
            <a:r>
              <a:rPr lang="en-US" dirty="0" smtClean="0"/>
              <a:t>Honda     $9,853</a:t>
            </a:r>
            <a:endParaRPr lang="en-US" dirty="0"/>
          </a:p>
        </p:txBody>
      </p:sp>
      <p:cxnSp>
        <p:nvCxnSpPr>
          <p:cNvPr id="22" name="Straight Connector 21"/>
          <p:cNvCxnSpPr/>
          <p:nvPr/>
        </p:nvCxnSpPr>
        <p:spPr>
          <a:xfrm>
            <a:off x="3581400" y="3352800"/>
            <a:ext cx="1682885"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3" name="TextBox 2"/>
          <p:cNvSpPr txBox="1"/>
          <p:nvPr/>
        </p:nvSpPr>
        <p:spPr>
          <a:xfrm>
            <a:off x="1676400" y="2057400"/>
            <a:ext cx="1392241" cy="584775"/>
          </a:xfrm>
          <a:prstGeom prst="rect">
            <a:avLst/>
          </a:prstGeom>
          <a:noFill/>
        </p:spPr>
        <p:txBody>
          <a:bodyPr wrap="none" rtlCol="0">
            <a:spAutoFit/>
          </a:bodyPr>
          <a:lstStyle/>
          <a:p>
            <a:r>
              <a:rPr lang="en-US" sz="3200" dirty="0" err="1" smtClean="0"/>
              <a:t>Q</a:t>
            </a:r>
            <a:r>
              <a:rPr lang="en-US" sz="3200" baseline="-25000" dirty="0" err="1" smtClean="0"/>
              <a:t>English</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sp>
        <p:nvSpPr>
          <p:cNvPr id="14" name="Rectangle 13"/>
          <p:cNvSpPr/>
          <p:nvPr/>
        </p:nvSpPr>
        <p:spPr>
          <a:xfrm>
            <a:off x="6096000" y="3886200"/>
            <a:ext cx="838200" cy="338554"/>
          </a:xfrm>
          <a:prstGeom prst="rect">
            <a:avLst/>
          </a:prstGeom>
        </p:spPr>
        <p:txBody>
          <a:bodyPr wrap="square">
            <a:spAutoFit/>
          </a:bodyPr>
          <a:lstStyle/>
          <a:p>
            <a:r>
              <a:rPr lang="ko-KR" altLang="en-US" sz="1600" b="1" dirty="0" smtClean="0"/>
              <a:t>한국어</a:t>
            </a:r>
            <a:endParaRPr lang="en-US" sz="1600" b="1"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400800" y="2971800"/>
            <a:ext cx="0" cy="7620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362200" y="4419600"/>
            <a:ext cx="0" cy="7620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181600" y="1752600"/>
            <a:ext cx="2895600" cy="1200329"/>
          </a:xfrm>
          <a:prstGeom prst="rect">
            <a:avLst/>
          </a:prstGeom>
          <a:noFill/>
          <a:ln>
            <a:solidFill>
              <a:schemeClr val="tx1"/>
            </a:solidFill>
          </a:ln>
        </p:spPr>
        <p:txBody>
          <a:bodyPr wrap="square" rtlCol="0">
            <a:spAutoFit/>
          </a:bodyPr>
          <a:lstStyle/>
          <a:p>
            <a:r>
              <a:rPr lang="en-US" altLang="ko-KR" sz="2400" b="1" dirty="0" smtClean="0"/>
              <a:t>1,340 </a:t>
            </a:r>
            <a:r>
              <a:rPr lang="ko-KR" altLang="en-US" sz="2400" b="1" dirty="0" smtClean="0"/>
              <a:t>만원 </a:t>
            </a:r>
            <a:r>
              <a:rPr lang="ko-KR" altLang="en-US" sz="2400" dirty="0" smtClean="0"/>
              <a:t>미만의 좋은 상태인 </a:t>
            </a:r>
            <a:r>
              <a:rPr lang="ko-KR" altLang="en-US" sz="2400" b="1" dirty="0" smtClean="0"/>
              <a:t>혼다 </a:t>
            </a:r>
            <a:r>
              <a:rPr lang="ko-KR" altLang="en-US" sz="2400" dirty="0" smtClean="0"/>
              <a:t>자동차</a:t>
            </a:r>
            <a:endParaRPr lang="en-US" sz="2400" dirty="0" smtClean="0"/>
          </a:p>
        </p:txBody>
      </p:sp>
      <p:grpSp>
        <p:nvGrpSpPr>
          <p:cNvPr id="17" name="Group 16"/>
          <p:cNvGrpSpPr/>
          <p:nvPr/>
        </p:nvGrpSpPr>
        <p:grpSpPr>
          <a:xfrm>
            <a:off x="152400" y="5257800"/>
            <a:ext cx="4724400" cy="1455627"/>
            <a:chOff x="0" y="2811573"/>
            <a:chExt cx="6019800" cy="1855677"/>
          </a:xfrm>
        </p:grpSpPr>
        <p:pic>
          <p:nvPicPr>
            <p:cNvPr id="18" name="Picture 3"/>
            <p:cNvPicPr>
              <a:picLocks noChangeAspect="1" noChangeArrowheads="1"/>
            </p:cNvPicPr>
            <p:nvPr/>
          </p:nvPicPr>
          <p:blipFill>
            <a:blip r:embed="rId3" cstate="print"/>
            <a:srcRect/>
            <a:stretch>
              <a:fillRect/>
            </a:stretch>
          </p:blipFill>
          <p:spPr bwMode="auto">
            <a:xfrm>
              <a:off x="0" y="2811573"/>
              <a:ext cx="3352800" cy="1855677"/>
            </a:xfrm>
            <a:prstGeom prst="rect">
              <a:avLst/>
            </a:prstGeom>
            <a:noFill/>
            <a:ln w="9525">
              <a:noFill/>
              <a:miter lim="800000"/>
              <a:headEnd/>
              <a:tailEnd/>
            </a:ln>
          </p:spPr>
        </p:pic>
        <p:pic>
          <p:nvPicPr>
            <p:cNvPr id="21" name="Picture 4"/>
            <p:cNvPicPr>
              <a:picLocks noChangeAspect="1" noChangeArrowheads="1"/>
            </p:cNvPicPr>
            <p:nvPr/>
          </p:nvPicPr>
          <p:blipFill>
            <a:blip r:embed="rId4" cstate="print"/>
            <a:srcRect/>
            <a:stretch>
              <a:fillRect/>
            </a:stretch>
          </p:blipFill>
          <p:spPr bwMode="auto">
            <a:xfrm>
              <a:off x="3352800" y="3314700"/>
              <a:ext cx="2638425" cy="1352550"/>
            </a:xfrm>
            <a:prstGeom prst="rect">
              <a:avLst/>
            </a:prstGeom>
            <a:noFill/>
            <a:ln w="9525">
              <a:noFill/>
              <a:miter lim="800000"/>
              <a:headEnd/>
              <a:tailEnd/>
            </a:ln>
          </p:spPr>
        </p:pic>
        <p:pic>
          <p:nvPicPr>
            <p:cNvPr id="22" name="Picture 5"/>
            <p:cNvPicPr>
              <a:picLocks noChangeAspect="1" noChangeArrowheads="1"/>
            </p:cNvPicPr>
            <p:nvPr/>
          </p:nvPicPr>
          <p:blipFill>
            <a:blip r:embed="rId5" cstate="print"/>
            <a:srcRect/>
            <a:stretch>
              <a:fillRect/>
            </a:stretch>
          </p:blipFill>
          <p:spPr bwMode="auto">
            <a:xfrm>
              <a:off x="3429000" y="3124200"/>
              <a:ext cx="2590800" cy="247650"/>
            </a:xfrm>
            <a:prstGeom prst="rect">
              <a:avLst/>
            </a:prstGeom>
            <a:noFill/>
            <a:ln w="9525">
              <a:noFill/>
              <a:miter lim="800000"/>
              <a:headEnd/>
              <a:tailEnd/>
            </a:ln>
          </p:spPr>
        </p:pic>
      </p:grpSp>
      <p:sp>
        <p:nvSpPr>
          <p:cNvPr id="24" name="TextBox 23"/>
          <p:cNvSpPr txBox="1"/>
          <p:nvPr/>
        </p:nvSpPr>
        <p:spPr>
          <a:xfrm>
            <a:off x="3276600" y="3124200"/>
            <a:ext cx="1981200" cy="615553"/>
          </a:xfrm>
          <a:prstGeom prst="rect">
            <a:avLst/>
          </a:prstGeom>
          <a:noFill/>
          <a:ln>
            <a:solidFill>
              <a:schemeClr val="tx1"/>
            </a:solidFill>
          </a:ln>
        </p:spPr>
        <p:txBody>
          <a:bodyPr wrap="square" rtlCol="0">
            <a:spAutoFit/>
          </a:bodyPr>
          <a:lstStyle/>
          <a:p>
            <a:r>
              <a:rPr lang="ko-KR" altLang="en-US" dirty="0" smtClean="0"/>
              <a:t>제조사</a:t>
            </a:r>
            <a:r>
              <a:rPr lang="en-US" dirty="0" smtClean="0"/>
              <a:t>   </a:t>
            </a:r>
            <a:r>
              <a:rPr lang="ko-KR" altLang="en-US" dirty="0" smtClean="0"/>
              <a:t>가격</a:t>
            </a:r>
            <a:r>
              <a:rPr lang="en-US" altLang="ko-KR" dirty="0" smtClean="0"/>
              <a:t>  </a:t>
            </a:r>
            <a:r>
              <a:rPr lang="ko-KR" altLang="en-US" sz="1600" b="1" dirty="0" smtClean="0"/>
              <a:t>혼다</a:t>
            </a:r>
            <a:r>
              <a:rPr lang="en-US" sz="1600" dirty="0" smtClean="0"/>
              <a:t>        </a:t>
            </a:r>
            <a:r>
              <a:rPr lang="ko-KR" altLang="en-US" sz="1600" b="1" dirty="0" smtClean="0"/>
              <a:t> </a:t>
            </a:r>
            <a:r>
              <a:rPr lang="en-US" altLang="ko-KR" sz="1600" b="1" dirty="0" smtClean="0"/>
              <a:t>1,284 </a:t>
            </a:r>
            <a:r>
              <a:rPr lang="ko-KR" altLang="en-US" sz="1600" b="1" dirty="0" smtClean="0"/>
              <a:t>만원</a:t>
            </a:r>
            <a:endParaRPr lang="en-US" dirty="0"/>
          </a:p>
        </p:txBody>
      </p:sp>
      <p:cxnSp>
        <p:nvCxnSpPr>
          <p:cNvPr id="27" name="Straight Connector 26"/>
          <p:cNvCxnSpPr/>
          <p:nvPr/>
        </p:nvCxnSpPr>
        <p:spPr>
          <a:xfrm>
            <a:off x="3352800" y="3429000"/>
            <a:ext cx="1828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8" name="Can 7"/>
          <p:cNvSpPr/>
          <p:nvPr/>
        </p:nvSpPr>
        <p:spPr>
          <a:xfrm>
            <a:off x="57150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3" name="Rectangle 12"/>
          <p:cNvSpPr/>
          <p:nvPr/>
        </p:nvSpPr>
        <p:spPr>
          <a:xfrm>
            <a:off x="6019800" y="5867400"/>
            <a:ext cx="838200" cy="338554"/>
          </a:xfrm>
          <a:prstGeom prst="rect">
            <a:avLst/>
          </a:prstGeom>
        </p:spPr>
        <p:txBody>
          <a:bodyPr wrap="square">
            <a:spAutoFit/>
          </a:bodyPr>
          <a:lstStyle/>
          <a:p>
            <a:r>
              <a:rPr lang="ko-KR" altLang="en-US" sz="1600" b="1" dirty="0" smtClean="0">
                <a:solidFill>
                  <a:schemeClr val="bg1"/>
                </a:solidFill>
              </a:rPr>
              <a:t>한국어</a:t>
            </a:r>
            <a:endParaRPr lang="en-US" sz="1600" b="1" dirty="0">
              <a:solidFill>
                <a:schemeClr val="bg1"/>
              </a:solidFill>
            </a:endParaRPr>
          </a:p>
        </p:txBody>
      </p:sp>
      <p:cxnSp>
        <p:nvCxnSpPr>
          <p:cNvPr id="16" name="Straight Connector 15"/>
          <p:cNvCxnSpPr/>
          <p:nvPr/>
        </p:nvCxnSpPr>
        <p:spPr>
          <a:xfrm>
            <a:off x="3505200" y="2286000"/>
            <a:ext cx="12192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7" name="Arc 16"/>
          <p:cNvSpPr/>
          <p:nvPr/>
        </p:nvSpPr>
        <p:spPr>
          <a:xfrm>
            <a:off x="6553200" y="2438400"/>
            <a:ext cx="838200" cy="2971800"/>
          </a:xfrm>
          <a:prstGeom prst="arc">
            <a:avLst>
              <a:gd name="adj1" fmla="val 16200005"/>
              <a:gd name="adj2" fmla="val 0"/>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flipV="1">
            <a:off x="6477000" y="2286000"/>
            <a:ext cx="914400" cy="3200400"/>
          </a:xfrm>
          <a:prstGeom prst="arc">
            <a:avLst/>
          </a:prstGeom>
          <a:ln w="5715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57200" y="1676400"/>
            <a:ext cx="2895600" cy="1200329"/>
          </a:xfrm>
          <a:prstGeom prst="rect">
            <a:avLst/>
          </a:prstGeom>
          <a:noFill/>
          <a:ln>
            <a:noFill/>
          </a:ln>
        </p:spPr>
        <p:txBody>
          <a:bodyPr wrap="square" rtlCol="0">
            <a:spAutoFit/>
          </a:bodyPr>
          <a:lstStyle/>
          <a:p>
            <a:r>
              <a:rPr lang="en-US" sz="2400" dirty="0" smtClean="0"/>
              <a:t>Hondas in ‘excellent condition’ under 12 grand</a:t>
            </a:r>
          </a:p>
        </p:txBody>
      </p:sp>
      <p:sp>
        <p:nvSpPr>
          <p:cNvPr id="18" name="TextBox 17"/>
          <p:cNvSpPr txBox="1"/>
          <p:nvPr/>
        </p:nvSpPr>
        <p:spPr>
          <a:xfrm>
            <a:off x="4785102" y="1746142"/>
            <a:ext cx="2895600" cy="830997"/>
          </a:xfrm>
          <a:prstGeom prst="rect">
            <a:avLst/>
          </a:prstGeom>
          <a:noFill/>
          <a:ln>
            <a:noFill/>
          </a:ln>
        </p:spPr>
        <p:txBody>
          <a:bodyPr wrap="square" rtlCol="0">
            <a:spAutoFit/>
          </a:bodyPr>
          <a:lstStyle/>
          <a:p>
            <a:r>
              <a:rPr lang="en-US" altLang="ko-KR" sz="2400" b="1" dirty="0" smtClean="0"/>
              <a:t>12 </a:t>
            </a:r>
            <a:r>
              <a:rPr lang="ko-KR" altLang="en-US" sz="2400" b="1" dirty="0" smtClean="0"/>
              <a:t>달러 이하 </a:t>
            </a:r>
            <a:r>
              <a:rPr lang="en-US" altLang="ko-KR" sz="2400" b="1" dirty="0" smtClean="0"/>
              <a:t>'</a:t>
            </a:r>
            <a:r>
              <a:rPr lang="ko-KR" altLang="en-US" sz="2400" b="1" dirty="0" smtClean="0"/>
              <a:t>좋은 조건</a:t>
            </a:r>
            <a:r>
              <a:rPr lang="en-US" altLang="ko-KR" sz="2400" b="1" dirty="0" smtClean="0"/>
              <a:t>'</a:t>
            </a:r>
            <a:r>
              <a:rPr lang="ko-KR" altLang="en-US" sz="2400" b="1" dirty="0" smtClean="0"/>
              <a:t>에 혼다</a:t>
            </a:r>
            <a:endParaRPr lang="en-US" sz="2400" b="1" dirty="0" smtClean="0"/>
          </a:p>
        </p:txBody>
      </p:sp>
      <p:sp>
        <p:nvSpPr>
          <p:cNvPr id="20" name="TextBox 19"/>
          <p:cNvSpPr txBox="1"/>
          <p:nvPr/>
        </p:nvSpPr>
        <p:spPr>
          <a:xfrm>
            <a:off x="4665790" y="3267202"/>
            <a:ext cx="2827640" cy="1200329"/>
          </a:xfrm>
          <a:prstGeom prst="rect">
            <a:avLst/>
          </a:prstGeom>
          <a:noFill/>
        </p:spPr>
        <p:txBody>
          <a:bodyPr wrap="square" rtlCol="0">
            <a:spAutoFit/>
          </a:bodyPr>
          <a:lstStyle/>
          <a:p>
            <a:r>
              <a:rPr lang="en-US" sz="2400" dirty="0" smtClean="0"/>
              <a:t>12 dollars less than good condition with </a:t>
            </a:r>
            <a:r>
              <a:rPr lang="en-US" sz="2400" dirty="0" err="1" smtClean="0"/>
              <a:t>honda</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62000"/>
          </a:xfrm>
        </p:spPr>
        <p:txBody>
          <a:bodyPr>
            <a:normAutofit fontScale="90000"/>
          </a:bodyPr>
          <a:lstStyle/>
          <a:p>
            <a:pPr algn="ctr"/>
            <a:r>
              <a:rPr lang="en-US" dirty="0" smtClean="0"/>
              <a:t/>
            </a:r>
            <a:br>
              <a:rPr lang="en-US" dirty="0" smtClean="0"/>
            </a:br>
            <a:r>
              <a:rPr lang="en-US" dirty="0" smtClean="0"/>
              <a:t>Cross-Language Information Retrieval</a:t>
            </a:r>
            <a:endParaRPr lang="en-US" dirty="0"/>
          </a:p>
        </p:txBody>
      </p:sp>
      <p:sp>
        <p:nvSpPr>
          <p:cNvPr id="4" name="TextBox 3"/>
          <p:cNvSpPr txBox="1"/>
          <p:nvPr/>
        </p:nvSpPr>
        <p:spPr>
          <a:xfrm>
            <a:off x="5791200" y="2057400"/>
            <a:ext cx="514885" cy="584775"/>
          </a:xfrm>
          <a:prstGeom prst="rect">
            <a:avLst/>
          </a:prstGeom>
          <a:noFill/>
        </p:spPr>
        <p:txBody>
          <a:bodyPr wrap="none" rtlCol="0">
            <a:spAutoFit/>
          </a:bodyPr>
          <a:lstStyle/>
          <a:p>
            <a:r>
              <a:rPr lang="en-US" sz="3200" dirty="0" smtClean="0"/>
              <a:t>Q</a:t>
            </a:r>
            <a:endParaRPr lang="en-US" sz="3200" baseline="-25000" dirty="0"/>
          </a:p>
        </p:txBody>
      </p:sp>
      <p:sp>
        <p:nvSpPr>
          <p:cNvPr id="5" name="TextBox 4"/>
          <p:cNvSpPr txBox="1"/>
          <p:nvPr/>
        </p:nvSpPr>
        <p:spPr>
          <a:xfrm>
            <a:off x="1676400" y="3657600"/>
            <a:ext cx="1329723" cy="584775"/>
          </a:xfrm>
          <a:prstGeom prst="rect">
            <a:avLst/>
          </a:prstGeom>
          <a:noFill/>
        </p:spPr>
        <p:txBody>
          <a:bodyPr wrap="none" rtlCol="0">
            <a:spAutoFit/>
          </a:bodyPr>
          <a:lstStyle/>
          <a:p>
            <a:r>
              <a:rPr lang="en-US" sz="3200" dirty="0" err="1" smtClean="0"/>
              <a:t>C</a:t>
            </a:r>
            <a:r>
              <a:rPr lang="en-US" sz="3200" baseline="-25000" dirty="0" err="1" smtClean="0"/>
              <a:t>English</a:t>
            </a:r>
            <a:endParaRPr lang="en-US" sz="3200" baseline="-25000" dirty="0"/>
          </a:p>
        </p:txBody>
      </p:sp>
      <p:sp>
        <p:nvSpPr>
          <p:cNvPr id="6" name="TextBox 5"/>
          <p:cNvSpPr txBox="1"/>
          <p:nvPr/>
        </p:nvSpPr>
        <p:spPr>
          <a:xfrm>
            <a:off x="5791200" y="3657600"/>
            <a:ext cx="452368" cy="584775"/>
          </a:xfrm>
          <a:prstGeom prst="rect">
            <a:avLst/>
          </a:prstGeom>
          <a:noFill/>
        </p:spPr>
        <p:txBody>
          <a:bodyPr wrap="none" rtlCol="0">
            <a:spAutoFit/>
          </a:bodyPr>
          <a:lstStyle/>
          <a:p>
            <a:r>
              <a:rPr lang="en-US" sz="3200" dirty="0" smtClean="0"/>
              <a:t>C</a:t>
            </a:r>
            <a:endParaRPr lang="en-US" sz="3200" baseline="-25000" dirty="0"/>
          </a:p>
        </p:txBody>
      </p:sp>
      <p:sp>
        <p:nvSpPr>
          <p:cNvPr id="7" name="Can 6"/>
          <p:cNvSpPr/>
          <p:nvPr/>
        </p:nvSpPr>
        <p:spPr>
          <a:xfrm>
            <a:off x="1676400" y="5562600"/>
            <a:ext cx="1447800" cy="76200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English</a:t>
            </a:r>
            <a:endParaRPr lang="en-US" sz="2000" dirty="0"/>
          </a:p>
        </p:txBody>
      </p:sp>
      <p:sp>
        <p:nvSpPr>
          <p:cNvPr id="12" name="Rectangle 11"/>
          <p:cNvSpPr/>
          <p:nvPr/>
        </p:nvSpPr>
        <p:spPr>
          <a:xfrm>
            <a:off x="6172200" y="2362200"/>
            <a:ext cx="1295400" cy="400110"/>
          </a:xfrm>
          <a:prstGeom prst="rect">
            <a:avLst/>
          </a:prstGeom>
        </p:spPr>
        <p:txBody>
          <a:bodyPr wrap="square">
            <a:spAutoFit/>
          </a:bodyPr>
          <a:lstStyle/>
          <a:p>
            <a:r>
              <a:rPr lang="en-US" sz="2000" dirty="0" err="1" smtClean="0"/>
              <a:t>français</a:t>
            </a:r>
            <a:endParaRPr lang="en-US" sz="2000" dirty="0"/>
          </a:p>
        </p:txBody>
      </p:sp>
      <p:sp>
        <p:nvSpPr>
          <p:cNvPr id="14" name="Rectangle 13"/>
          <p:cNvSpPr/>
          <p:nvPr/>
        </p:nvSpPr>
        <p:spPr>
          <a:xfrm>
            <a:off x="6096000" y="3886200"/>
            <a:ext cx="1219200" cy="400110"/>
          </a:xfrm>
          <a:prstGeom prst="rect">
            <a:avLst/>
          </a:prstGeom>
        </p:spPr>
        <p:txBody>
          <a:bodyPr wrap="square">
            <a:spAutoFit/>
          </a:bodyPr>
          <a:lstStyle/>
          <a:p>
            <a:r>
              <a:rPr lang="en-US" sz="2000" dirty="0" err="1" smtClean="0"/>
              <a:t>français</a:t>
            </a:r>
            <a:endParaRPr lang="en-US" sz="2000" dirty="0"/>
          </a:p>
        </p:txBody>
      </p:sp>
      <p:cxnSp>
        <p:nvCxnSpPr>
          <p:cNvPr id="15" name="Straight Connector 14"/>
          <p:cNvCxnSpPr/>
          <p:nvPr/>
        </p:nvCxnSpPr>
        <p:spPr>
          <a:xfrm>
            <a:off x="3276600" y="3962400"/>
            <a:ext cx="2286000" cy="0"/>
          </a:xfrm>
          <a:prstGeom prst="line">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438400" y="3048000"/>
            <a:ext cx="0" cy="6858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6400800" y="4286310"/>
            <a:ext cx="0" cy="762000"/>
          </a:xfrm>
          <a:prstGeom prst="straightConnector1">
            <a:avLst/>
          </a:prstGeom>
          <a:ln w="5715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14400" y="1931313"/>
            <a:ext cx="3200400" cy="830997"/>
          </a:xfrm>
          <a:prstGeom prst="rect">
            <a:avLst/>
          </a:prstGeom>
          <a:noFill/>
          <a:ln>
            <a:solidFill>
              <a:schemeClr val="tx1"/>
            </a:solidFill>
          </a:ln>
        </p:spPr>
        <p:txBody>
          <a:bodyPr wrap="square" rtlCol="0">
            <a:spAutoFit/>
          </a:bodyPr>
          <a:lstStyle/>
          <a:p>
            <a:r>
              <a:rPr lang="en-US" sz="2400" dirty="0" smtClean="0"/>
              <a:t>Address of funeral home for Oscar </a:t>
            </a:r>
            <a:r>
              <a:rPr lang="en-US" sz="2400" dirty="0" err="1" smtClean="0"/>
              <a:t>Urbain</a:t>
            </a:r>
            <a:endParaRPr lang="en-US" sz="2400" dirty="0"/>
          </a:p>
        </p:txBody>
      </p:sp>
      <p:sp>
        <p:nvSpPr>
          <p:cNvPr id="18" name="TextBox 17"/>
          <p:cNvSpPr txBox="1"/>
          <p:nvPr/>
        </p:nvSpPr>
        <p:spPr>
          <a:xfrm>
            <a:off x="3006123" y="2895600"/>
            <a:ext cx="2798138" cy="923330"/>
          </a:xfrm>
          <a:prstGeom prst="rect">
            <a:avLst/>
          </a:prstGeom>
          <a:noFill/>
          <a:ln>
            <a:solidFill>
              <a:schemeClr val="tx1"/>
            </a:solidFill>
          </a:ln>
        </p:spPr>
        <p:txBody>
          <a:bodyPr wrap="none" rtlCol="0">
            <a:spAutoFit/>
          </a:bodyPr>
          <a:lstStyle/>
          <a:p>
            <a:r>
              <a:rPr lang="en-US" dirty="0" err="1" smtClean="0"/>
              <a:t>Funérarium</a:t>
            </a:r>
            <a:r>
              <a:rPr lang="en-US" dirty="0" smtClean="0"/>
              <a:t> </a:t>
            </a:r>
            <a:r>
              <a:rPr lang="en-US" dirty="0" err="1" smtClean="0"/>
              <a:t>Coton-Hanon</a:t>
            </a:r>
            <a:endParaRPr lang="en-US" dirty="0" smtClean="0"/>
          </a:p>
          <a:p>
            <a:r>
              <a:rPr lang="en-US" dirty="0" smtClean="0"/>
              <a:t>rue de </a:t>
            </a:r>
            <a:r>
              <a:rPr lang="en-US" dirty="0" err="1" smtClean="0"/>
              <a:t>Quaregnon</a:t>
            </a:r>
            <a:r>
              <a:rPr lang="en-US" dirty="0" smtClean="0"/>
              <a:t>, 38</a:t>
            </a:r>
          </a:p>
          <a:p>
            <a:r>
              <a:rPr lang="en-US" dirty="0" err="1" smtClean="0"/>
              <a:t>Flénu</a:t>
            </a:r>
            <a:endParaRPr lang="en-US" dirty="0" smtClean="0"/>
          </a:p>
        </p:txBody>
      </p:sp>
      <p:pic>
        <p:nvPicPr>
          <p:cNvPr id="1026" name="Picture 2" descr="C:\Documents and Settings\David W. Embley\My Documents\WoK\MultilingualOntologies\ER12\presentation\frnobitsample.jpg"/>
          <p:cNvPicPr>
            <a:picLocks noChangeAspect="1" noChangeArrowheads="1"/>
          </p:cNvPicPr>
          <p:nvPr/>
        </p:nvPicPr>
        <p:blipFill>
          <a:blip r:embed="rId3" cstate="print"/>
          <a:srcRect/>
          <a:stretch>
            <a:fillRect/>
          </a:stretch>
        </p:blipFill>
        <p:spPr bwMode="auto">
          <a:xfrm>
            <a:off x="5029200" y="5181600"/>
            <a:ext cx="2743200" cy="1609583"/>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4769</TotalTime>
  <Words>2292</Words>
  <Application>Microsoft Office PowerPoint</Application>
  <PresentationFormat>On-screen Show (4:3)</PresentationFormat>
  <Paragraphs>521</Paragraphs>
  <Slides>43</Slides>
  <Notes>33</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Flow</vt:lpstr>
      <vt:lpstr>Cross-Language Hybrid Keyword and Semantic Search</vt:lpstr>
      <vt:lpstr> Cross-Language Information Retrieval</vt:lpstr>
      <vt:lpstr> Cross-Language Information Retrieval</vt:lpstr>
      <vt:lpstr> Cross-Language Information Retrieval</vt:lpstr>
      <vt:lpstr> Cross-Language Information Retrieval</vt:lpstr>
      <vt:lpstr> Cross-Language Information Retrieval</vt:lpstr>
      <vt:lpstr> Cross-Language Information Retrieval</vt:lpstr>
      <vt:lpstr> Cross-Language Information Retrieval</vt:lpstr>
      <vt:lpstr> Cross-Language Information Retrieval</vt:lpstr>
      <vt:lpstr> ML-HyKSS</vt:lpstr>
      <vt:lpstr> ML-HyKSS</vt:lpstr>
      <vt:lpstr> ML-HyKSS</vt:lpstr>
      <vt:lpstr> ML-HyKSS</vt:lpstr>
      <vt:lpstr>Linguistically Grounded Extraction Ontology</vt:lpstr>
      <vt:lpstr> Semantic &amp; Keyword Indexing</vt:lpstr>
      <vt:lpstr>Semantic Indexing</vt:lpstr>
      <vt:lpstr>Semantic Indexing</vt:lpstr>
      <vt:lpstr>Semantic Indexing</vt:lpstr>
      <vt:lpstr>Semantic Indexing</vt:lpstr>
      <vt:lpstr> Hybrid Semantic &amp; Keyword Queries</vt:lpstr>
      <vt:lpstr>Free-Form Query Interpretation</vt:lpstr>
      <vt:lpstr>Free-Form Query Interpretation</vt:lpstr>
      <vt:lpstr>Keywords in Queries</vt:lpstr>
      <vt:lpstr>Query Processing</vt:lpstr>
      <vt:lpstr>Advanced Form Queries</vt:lpstr>
      <vt:lpstr> Conceptual-Level Translation</vt:lpstr>
      <vt:lpstr>Structural Equivalence</vt:lpstr>
      <vt:lpstr>Structural Equivalence</vt:lpstr>
      <vt:lpstr>Translations</vt:lpstr>
      <vt:lpstr>Lexicon Translations</vt:lpstr>
      <vt:lpstr>Formulaic Translations</vt:lpstr>
      <vt:lpstr>Formulaic Translations</vt:lpstr>
      <vt:lpstr>Formulaic Translations</vt:lpstr>
      <vt:lpstr>Currency Translations</vt:lpstr>
      <vt:lpstr>Transliterations</vt:lpstr>
      <vt:lpstr>Keyword Translations</vt:lpstr>
      <vt:lpstr>Commentary Translations</vt:lpstr>
      <vt:lpstr>Construction Issues</vt:lpstr>
      <vt:lpstr> Evaluation: Semantic Indexer</vt:lpstr>
      <vt:lpstr>Evaluation: Semantic Indexer</vt:lpstr>
      <vt:lpstr> Evaluation: Interpreter/Translator</vt:lpstr>
      <vt:lpstr>Evaluation: Interpreter/Translator</vt:lpstr>
      <vt:lpstr>Conclusions</vt:lpstr>
    </vt:vector>
  </TitlesOfParts>
  <Company>BYU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KBB: A Knowledge-Bundle Builder for Research Studies</dc:title>
  <dc:creator>David W. Embley</dc:creator>
  <cp:lastModifiedBy>Embley</cp:lastModifiedBy>
  <cp:revision>793</cp:revision>
  <dcterms:created xsi:type="dcterms:W3CDTF">2009-09-01T14:23:04Z</dcterms:created>
  <dcterms:modified xsi:type="dcterms:W3CDTF">2012-10-17T12:56:58Z</dcterms:modified>
</cp:coreProperties>
</file>