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5" r:id="rId6"/>
    <p:sldId id="276" r:id="rId7"/>
    <p:sldId id="261" r:id="rId8"/>
    <p:sldId id="262" r:id="rId9"/>
    <p:sldId id="264" r:id="rId10"/>
    <p:sldId id="263" r:id="rId11"/>
    <p:sldId id="266" r:id="rId12"/>
    <p:sldId id="265" r:id="rId13"/>
    <p:sldId id="268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79" autoAdjust="0"/>
  </p:normalViewPr>
  <p:slideViewPr>
    <p:cSldViewPr snapToGrid="0"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9F95-9BC1-4359-A723-086780DAA07E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5E12-C7A5-4ED3-8AF0-C3D03780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right</a:t>
            </a:r>
            <a:r>
              <a:rPr lang="en-US" baseline="0" dirty="0" smtClean="0"/>
              <a:t> image left page: lineage with 5 generations (17, 18, 19, 20, 21), starting from the head (top right, in the large frame), with two sons and a third on the continuation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Bottom right image right page: continuation of top right page, with more sons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Bottom right image left page: vital information,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column from the right is the head, 4</a:t>
            </a:r>
            <a:r>
              <a:rPr lang="en-US" baseline="30000" dirty="0" smtClean="0"/>
              <a:t>th</a:t>
            </a:r>
            <a:r>
              <a:rPr lang="en-US" baseline="0" dirty="0" smtClean="0"/>
              <a:t> is his wife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1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additional blow up</a:t>
            </a:r>
            <a:r>
              <a:rPr lang="en-US" baseline="0" dirty="0" smtClean="0"/>
              <a:t> (not animated on) that shows the IME (Input Method Editor).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additional blow up</a:t>
            </a:r>
            <a:r>
              <a:rPr lang="en-US" baseline="0" dirty="0" smtClean="0"/>
              <a:t> (not animated on) that shows the IME (Input Method Editor).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additional blow up</a:t>
            </a:r>
            <a:r>
              <a:rPr lang="en-US" baseline="0" dirty="0" smtClean="0"/>
              <a:t> (not animated on) that shows the IME (Input Method Editor).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8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5E12-C7A5-4ED3-8AF0-C3D03780D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B10B-748F-40DE-BC1B-7B5C28A7A7C4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0ED9-E2D2-47EC-8ACA-ACCB1E907D18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FDA6-2E2D-4A91-B1D2-CF7ABDC15FAE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4DB5-FA4E-48DA-B71B-696B34AE3AB4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615-CF97-4E8A-AE33-BC01CFE72D61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A2C-A70C-44BA-8D0C-1B98FA3D8D69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C6E7-B9C9-4859-B7A6-5C5399B8A0F0}" type="datetime1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1F69-7493-4519-B4B1-6FF576E7DB64}" type="datetime1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005C-56BD-4FDF-9384-0E378C44F2F5}" type="datetime1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7FDE-C348-4286-BF98-BF48BBA47D67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55DE-645F-473B-92E6-A01EFE9BD7A8}" type="datetime1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8B73-12BA-4788-941F-02409F5CCC45}" type="datetime1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FCE1-C45A-47BD-84FA-CA327D1F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Enabling Efficient Chinese</a:t>
            </a:r>
            <a:br>
              <a:rPr lang="en-US" dirty="0" smtClean="0"/>
            </a:br>
            <a:r>
              <a:rPr lang="en-US" dirty="0" err="1" smtClean="0"/>
              <a:t>Jiapu</a:t>
            </a:r>
            <a:r>
              <a:rPr lang="en-US" dirty="0" smtClean="0"/>
              <a:t> 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5275" y="3657600"/>
            <a:ext cx="4173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Stephen W. </a:t>
            </a:r>
            <a:r>
              <a:rPr lang="en-US" dirty="0" err="1" smtClean="0"/>
              <a:t>Liddle</a:t>
            </a:r>
            <a:endParaRPr lang="en-US" dirty="0" smtClean="0"/>
          </a:p>
          <a:p>
            <a:pPr algn="ctr"/>
            <a:r>
              <a:rPr lang="en-US" dirty="0" smtClean="0"/>
              <a:t>BYU Information Systems Department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Derek Dobson, David W. Embley, Chuck Liu</a:t>
            </a:r>
          </a:p>
          <a:p>
            <a:pPr algn="ctr"/>
            <a:r>
              <a:rPr lang="en-US" dirty="0" err="1" smtClean="0"/>
              <a:t>FamilySearch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410200"/>
            <a:ext cx="1079086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341" y="5867400"/>
            <a:ext cx="190211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for COMET</a:t>
            </a:r>
            <a:br>
              <a:rPr lang="en-US" dirty="0" smtClean="0"/>
            </a:br>
            <a:r>
              <a:rPr lang="en-US" dirty="0" smtClean="0"/>
              <a:t> to work well with </a:t>
            </a:r>
            <a:r>
              <a:rPr lang="en-US" dirty="0" err="1" smtClean="0"/>
              <a:t>Jiapu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012949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Good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alignment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Good OCR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8073"/>
            <a:ext cx="4572735" cy="3055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15200" y="2885574"/>
            <a:ext cx="1066800" cy="54342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57947" y="2070044"/>
            <a:ext cx="226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four characters as one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2885574"/>
            <a:ext cx="944880" cy="142429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16975" y="2482793"/>
            <a:ext cx="176049" cy="40278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42759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 smtClean="0">
                <a:solidFill>
                  <a:srgbClr val="92D050"/>
                </a:solidFill>
              </a:rPr>
              <a:t>issing OCR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35786" y="3733800"/>
            <a:ext cx="593214" cy="57607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7000" y="3429000"/>
            <a:ext cx="4572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40052" y="231176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</a:t>
            </a:r>
            <a:r>
              <a:rPr lang="en-US" dirty="0" smtClean="0">
                <a:solidFill>
                  <a:srgbClr val="92D050"/>
                </a:solidFill>
              </a:rPr>
              <a:t>ad OCR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99138" y="2565510"/>
            <a:ext cx="777862" cy="93969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07851" y="5965310"/>
            <a:ext cx="26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many incorrect characters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63678" y="3429000"/>
            <a:ext cx="629346" cy="2652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20573" y="34290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??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  <a:endCxn id="9" idx="6"/>
          </p:cNvCxnSpPr>
          <p:nvPr/>
        </p:nvCxnSpPr>
        <p:spPr>
          <a:xfrm flipH="1" flipV="1">
            <a:off x="8193024" y="3561640"/>
            <a:ext cx="327549" cy="5202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OCR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Currently insufficient:</a:t>
            </a:r>
          </a:p>
          <a:p>
            <a:pPr lvl="1"/>
            <a:r>
              <a:rPr lang="en-US" dirty="0" smtClean="0"/>
              <a:t>Acrobat Professional</a:t>
            </a:r>
          </a:p>
          <a:p>
            <a:pPr lvl="1"/>
            <a:r>
              <a:rPr lang="en-US" dirty="0" smtClean="0"/>
              <a:t>Tesseract</a:t>
            </a:r>
          </a:p>
          <a:p>
            <a:pPr lvl="1"/>
            <a:r>
              <a:rPr lang="en-US" dirty="0" err="1" smtClean="0"/>
              <a:t>Abbyy</a:t>
            </a:r>
            <a:endParaRPr lang="en-US" dirty="0" smtClean="0"/>
          </a:p>
          <a:p>
            <a:r>
              <a:rPr lang="en-US" dirty="0" smtClean="0"/>
              <a:t>Is there a better OCR engine for Chinese?</a:t>
            </a:r>
          </a:p>
          <a:p>
            <a:r>
              <a:rPr lang="en-US" dirty="0" smtClean="0"/>
              <a:t>Can we do better with what we have?</a:t>
            </a:r>
          </a:p>
          <a:p>
            <a:pPr lvl="1"/>
            <a:r>
              <a:rPr lang="en-US" dirty="0" smtClean="0"/>
              <a:t>Image enhancement</a:t>
            </a:r>
          </a:p>
          <a:p>
            <a:pPr lvl="1"/>
            <a:r>
              <a:rPr lang="en-US" dirty="0" smtClean="0"/>
              <a:t>Resize glyphs</a:t>
            </a:r>
          </a:p>
          <a:p>
            <a:pPr lvl="1"/>
            <a:r>
              <a:rPr lang="en-US" dirty="0" smtClean="0"/>
              <a:t>Use an ensemble of OCR engines</a:t>
            </a:r>
          </a:p>
          <a:p>
            <a:pPr lvl="1"/>
            <a:r>
              <a:rPr lang="en-US" dirty="0" smtClean="0"/>
              <a:t>Train Tesseract for </a:t>
            </a:r>
            <a:r>
              <a:rPr lang="en-US" dirty="0" err="1" smtClean="0"/>
              <a:t>Jiapu</a:t>
            </a:r>
            <a:r>
              <a:rPr lang="en-US" dirty="0" smtClean="0"/>
              <a:t> </a:t>
            </a:r>
            <a:r>
              <a:rPr lang="en-US" dirty="0" smtClean="0"/>
              <a:t>peculiarities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0"/>
            <a:ext cx="4065176" cy="27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52" y="304800"/>
            <a:ext cx="8229600" cy="2087562"/>
          </a:xfrm>
        </p:spPr>
        <p:txBody>
          <a:bodyPr/>
          <a:lstStyle/>
          <a:p>
            <a:pPr algn="l"/>
            <a:r>
              <a:rPr lang="en-US" dirty="0" smtClean="0"/>
              <a:t>Alignment</a:t>
            </a:r>
            <a:br>
              <a:rPr lang="en-US" dirty="0" smtClean="0"/>
            </a:b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52" y="2698749"/>
            <a:ext cx="8610600" cy="3840163"/>
          </a:xfrm>
        </p:spPr>
        <p:txBody>
          <a:bodyPr/>
          <a:lstStyle/>
          <a:p>
            <a:r>
              <a:rPr lang="en-US" dirty="0" smtClean="0"/>
              <a:t>Currently</a:t>
            </a:r>
          </a:p>
          <a:p>
            <a:pPr lvl="1"/>
            <a:r>
              <a:rPr lang="en-US" dirty="0" smtClean="0"/>
              <a:t>Open source </a:t>
            </a:r>
            <a:r>
              <a:rPr lang="en-US" dirty="0" err="1" smtClean="0"/>
              <a:t>PDFBox</a:t>
            </a:r>
            <a:r>
              <a:rPr lang="en-US" dirty="0"/>
              <a:t>:</a:t>
            </a:r>
            <a:r>
              <a:rPr lang="en-US" dirty="0" smtClean="0"/>
              <a:t> needs work for Acrobat Pro</a:t>
            </a:r>
            <a:endParaRPr lang="en-US" dirty="0"/>
          </a:p>
          <a:p>
            <a:pPr lvl="1"/>
            <a:r>
              <a:rPr lang="en-US" dirty="0" smtClean="0"/>
              <a:t>Tesseract &amp; </a:t>
            </a:r>
            <a:r>
              <a:rPr lang="en-US" dirty="0" err="1" smtClean="0"/>
              <a:t>Abbyy</a:t>
            </a:r>
            <a:r>
              <a:rPr lang="en-US" dirty="0" smtClean="0"/>
              <a:t> interact incorrectly with </a:t>
            </a:r>
            <a:r>
              <a:rPr lang="en-US" dirty="0" err="1" smtClean="0"/>
              <a:t>PDFBox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Engineering solution (but lots of 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065176" cy="27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</a:t>
            </a:r>
            <a:r>
              <a:rPr lang="en-US" dirty="0" err="1" smtClean="0"/>
              <a:t>Jiapu</a:t>
            </a:r>
            <a:r>
              <a:rPr lang="en-US" dirty="0" smtClean="0"/>
              <a:t> Data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00483"/>
            <a:ext cx="6477000" cy="5110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045" y="52731"/>
            <a:ext cx="200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Future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0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&amp; Correct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06" y="1600200"/>
            <a:ext cx="5291787" cy="4182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045" y="52731"/>
            <a:ext cx="200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Future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329" y="1341437"/>
            <a:ext cx="6821342" cy="4525963"/>
          </a:xfrm>
        </p:spPr>
        <p:txBody>
          <a:bodyPr/>
          <a:lstStyle/>
          <a:p>
            <a:r>
              <a:rPr lang="en-US" dirty="0" smtClean="0"/>
              <a:t>“Failed” experiment ?</a:t>
            </a:r>
            <a:endParaRPr lang="en-US" dirty="0"/>
          </a:p>
          <a:p>
            <a:r>
              <a:rPr lang="en-US" dirty="0" smtClean="0"/>
              <a:t>A way out</a:t>
            </a:r>
          </a:p>
          <a:p>
            <a:pPr lvl="1"/>
            <a:r>
              <a:rPr lang="en-US" dirty="0" smtClean="0"/>
              <a:t>Alignment engineering</a:t>
            </a:r>
          </a:p>
          <a:p>
            <a:pPr lvl="1"/>
            <a:r>
              <a:rPr lang="en-US" dirty="0" smtClean="0"/>
              <a:t>OCR: find or do R&amp;D</a:t>
            </a:r>
          </a:p>
          <a:p>
            <a:r>
              <a:rPr lang="en-US" dirty="0" smtClean="0"/>
              <a:t>Potential</a:t>
            </a:r>
          </a:p>
          <a:p>
            <a:pPr lvl="1"/>
            <a:r>
              <a:rPr lang="en-US" dirty="0" smtClean="0"/>
              <a:t>Click-Only </a:t>
            </a:r>
            <a:r>
              <a:rPr lang="en-US" dirty="0" smtClean="0"/>
              <a:t>(Mostly) Extraction – a win</a:t>
            </a:r>
          </a:p>
          <a:p>
            <a:pPr lvl="1"/>
            <a:r>
              <a:rPr lang="en-US" dirty="0" smtClean="0"/>
              <a:t>Semi-automatic extraction – a big win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41" y="5867400"/>
            <a:ext cx="1902117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410200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329" y="1341437"/>
            <a:ext cx="6821342" cy="4525963"/>
          </a:xfrm>
        </p:spPr>
        <p:txBody>
          <a:bodyPr/>
          <a:lstStyle/>
          <a:p>
            <a:r>
              <a:rPr lang="en-US" dirty="0" smtClean="0"/>
              <a:t>“Failed” experiment ?</a:t>
            </a:r>
            <a:endParaRPr lang="en-US" dirty="0"/>
          </a:p>
          <a:p>
            <a:r>
              <a:rPr lang="en-US" dirty="0" smtClean="0"/>
              <a:t>A way out</a:t>
            </a:r>
          </a:p>
          <a:p>
            <a:pPr lvl="1"/>
            <a:r>
              <a:rPr lang="en-US" dirty="0" smtClean="0"/>
              <a:t>Alignment engineering</a:t>
            </a:r>
          </a:p>
          <a:p>
            <a:pPr lvl="1"/>
            <a:r>
              <a:rPr lang="en-US" dirty="0" smtClean="0"/>
              <a:t>OCR: find or do </a:t>
            </a:r>
            <a:r>
              <a:rPr lang="en-US" dirty="0" smtClean="0"/>
              <a:t>R&amp;D</a:t>
            </a:r>
          </a:p>
          <a:p>
            <a:r>
              <a:rPr lang="en-US" dirty="0" smtClean="0"/>
              <a:t>Potential</a:t>
            </a:r>
          </a:p>
          <a:p>
            <a:pPr lvl="1"/>
            <a:r>
              <a:rPr lang="en-US" dirty="0" smtClean="0"/>
              <a:t>Click-Only </a:t>
            </a:r>
            <a:r>
              <a:rPr lang="en-US" dirty="0" smtClean="0"/>
              <a:t>(Mostly) Extraction – a win</a:t>
            </a:r>
          </a:p>
          <a:p>
            <a:pPr lvl="1"/>
            <a:r>
              <a:rPr lang="en-US" dirty="0" smtClean="0"/>
              <a:t>Semi-automatic </a:t>
            </a:r>
            <a:r>
              <a:rPr lang="en-US" dirty="0" smtClean="0"/>
              <a:t>extraction </a:t>
            </a:r>
            <a:r>
              <a:rPr lang="en-US" dirty="0" smtClean="0"/>
              <a:t>– a big win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341" y="5867400"/>
            <a:ext cx="1902117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410200"/>
            <a:ext cx="1079086" cy="107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198" y="1713706"/>
            <a:ext cx="14954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</a:t>
            </a:r>
            <a:r>
              <a:rPr lang="en-US" dirty="0" err="1" smtClean="0"/>
              <a:t>Jiapu</a:t>
            </a:r>
            <a:r>
              <a:rPr lang="en-US" dirty="0" smtClean="0"/>
              <a:t>: Clan Family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25563"/>
          </a:xfrm>
        </p:spPr>
        <p:txBody>
          <a:bodyPr/>
          <a:lstStyle/>
          <a:p>
            <a:r>
              <a:rPr lang="en-US" dirty="0" smtClean="0"/>
              <a:t>12,871,979 </a:t>
            </a:r>
            <a:r>
              <a:rPr lang="en-US" dirty="0" err="1" smtClean="0"/>
              <a:t>Jiapu</a:t>
            </a:r>
            <a:r>
              <a:rPr lang="en-US" dirty="0" smtClean="0"/>
              <a:t>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~ half billion fact assertions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206"/>
            <a:ext cx="4517889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16013"/>
            <a:ext cx="2819400" cy="2224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17638"/>
            <a:ext cx="2819400" cy="22379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70" y="1295400"/>
            <a:ext cx="7382857" cy="530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6883" y="729734"/>
            <a:ext cx="577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Click-Only (or at least Mostly) Extraction Tool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9" y="1270571"/>
            <a:ext cx="7382414" cy="5308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127571"/>
            <a:ext cx="8229600" cy="1143000"/>
          </a:xfrm>
        </p:spPr>
        <p:txBody>
          <a:bodyPr/>
          <a:lstStyle/>
          <a:p>
            <a:r>
              <a:rPr lang="en-US" dirty="0" smtClean="0"/>
              <a:t>COMET with </a:t>
            </a:r>
            <a:r>
              <a:rPr lang="en-US" dirty="0" err="1" smtClean="0"/>
              <a:t>Jiapu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20000" y="34290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39" y="3771900"/>
            <a:ext cx="112176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9" y="1270571"/>
            <a:ext cx="7382414" cy="5308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127571"/>
            <a:ext cx="8229600" cy="1143000"/>
          </a:xfrm>
        </p:spPr>
        <p:txBody>
          <a:bodyPr/>
          <a:lstStyle/>
          <a:p>
            <a:r>
              <a:rPr lang="en-US" dirty="0" smtClean="0"/>
              <a:t>COMET with </a:t>
            </a:r>
            <a:r>
              <a:rPr lang="en-US" dirty="0" err="1" smtClean="0"/>
              <a:t>Jiapu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20000" y="34290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39" y="3771900"/>
            <a:ext cx="1121761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950080"/>
            <a:ext cx="3352800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956" y="5997004"/>
            <a:ext cx="1562100" cy="276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16330" y="3950080"/>
            <a:ext cx="274320" cy="88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9" y="1270571"/>
            <a:ext cx="7382414" cy="5308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127571"/>
            <a:ext cx="8229600" cy="1143000"/>
          </a:xfrm>
        </p:spPr>
        <p:txBody>
          <a:bodyPr/>
          <a:lstStyle/>
          <a:p>
            <a:r>
              <a:rPr lang="en-US" dirty="0" smtClean="0"/>
              <a:t>COMET with </a:t>
            </a:r>
            <a:r>
              <a:rPr lang="en-US" dirty="0" err="1" smtClean="0"/>
              <a:t>Jiapu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20000" y="34290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39" y="3771900"/>
            <a:ext cx="1121761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3943762"/>
            <a:ext cx="232410" cy="1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3008313" cy="1162050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Structured Data Stored for Query and Search</a:t>
            </a:r>
            <a:endParaRPr lang="en-US" sz="4400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05" y="273050"/>
            <a:ext cx="4622840" cy="58531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for COMET</a:t>
            </a:r>
            <a:br>
              <a:rPr lang="en-US" dirty="0" smtClean="0"/>
            </a:br>
            <a:r>
              <a:rPr lang="en-US" dirty="0" smtClean="0"/>
              <a:t> to work well with </a:t>
            </a:r>
            <a:r>
              <a:rPr lang="en-US" dirty="0" err="1" smtClean="0"/>
              <a:t>Jiapu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012949"/>
            <a:ext cx="8229600" cy="4525963"/>
          </a:xfrm>
        </p:spPr>
        <p:txBody>
          <a:bodyPr/>
          <a:lstStyle/>
          <a:p>
            <a:r>
              <a:rPr lang="en-US" dirty="0"/>
              <a:t>Good </a:t>
            </a:r>
            <a:r>
              <a:rPr lang="en-US" dirty="0" smtClean="0"/>
              <a:t>alignment</a:t>
            </a:r>
          </a:p>
          <a:p>
            <a:endParaRPr lang="en-US" dirty="0"/>
          </a:p>
          <a:p>
            <a:r>
              <a:rPr lang="en-US" dirty="0" smtClean="0"/>
              <a:t>Good OCR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8073"/>
            <a:ext cx="4572735" cy="30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for COMET</a:t>
            </a:r>
            <a:br>
              <a:rPr lang="en-US" dirty="0" smtClean="0"/>
            </a:br>
            <a:r>
              <a:rPr lang="en-US" dirty="0" smtClean="0"/>
              <a:t> to work well with </a:t>
            </a:r>
            <a:r>
              <a:rPr lang="en-US" dirty="0" err="1" smtClean="0"/>
              <a:t>Jiapu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012949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Good </a:t>
            </a:r>
            <a:r>
              <a:rPr lang="en-US" dirty="0" smtClean="0">
                <a:solidFill>
                  <a:srgbClr val="92D050"/>
                </a:solidFill>
              </a:rPr>
              <a:t>alignment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Good OCR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FCE1-C45A-47BD-84FA-CA327D1FD41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8073"/>
            <a:ext cx="4572735" cy="3055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52800" y="4495800"/>
            <a:ext cx="5029200" cy="1524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52578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OK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2590800"/>
            <a:ext cx="4191000" cy="1981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22357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n</a:t>
            </a:r>
            <a:r>
              <a:rPr lang="en-US" dirty="0" smtClean="0">
                <a:solidFill>
                  <a:srgbClr val="92D050"/>
                </a:solidFill>
              </a:rPr>
              <a:t>ot OK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399</Words>
  <Application>Microsoft Office PowerPoint</Application>
  <PresentationFormat>On-screen Show (4:3)</PresentationFormat>
  <Paragraphs>102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Enabling Efficient Chinese Jiapu Information Extraction</vt:lpstr>
      <vt:lpstr>Chinese Jiapu: Clan Family Record</vt:lpstr>
      <vt:lpstr>COMET</vt:lpstr>
      <vt:lpstr>COMET with Jiapu</vt:lpstr>
      <vt:lpstr>COMET with Jiapu</vt:lpstr>
      <vt:lpstr>COMET with Jiapu</vt:lpstr>
      <vt:lpstr>Structured Data Stored for Query and Search</vt:lpstr>
      <vt:lpstr>Requirements for COMET  to work well with Jiapu</vt:lpstr>
      <vt:lpstr>Requirements for COMET  to work well with Jiapu</vt:lpstr>
      <vt:lpstr>Requirements for COMET  to work well with Jiapu</vt:lpstr>
      <vt:lpstr>OCR Resolution</vt:lpstr>
      <vt:lpstr>Alignment Resolution</vt:lpstr>
      <vt:lpstr>Automating Jiapu Data Extraction</vt:lpstr>
      <vt:lpstr>Verify &amp; Correct</vt:lpstr>
      <vt:lpstr>Conclusions</vt:lpstr>
      <vt:lpstr>Conclusions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Academic Research Opportunities &amp; Family History Technology Topics</dc:title>
  <dc:creator>Embley</dc:creator>
  <cp:lastModifiedBy>David Wayne Embley</cp:lastModifiedBy>
  <cp:revision>54</cp:revision>
  <dcterms:created xsi:type="dcterms:W3CDTF">2015-02-04T16:22:34Z</dcterms:created>
  <dcterms:modified xsi:type="dcterms:W3CDTF">2015-02-06T17:34:30Z</dcterms:modified>
</cp:coreProperties>
</file>