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265" autoAdjust="0"/>
  </p:normalViewPr>
  <p:slideViewPr>
    <p:cSldViewPr>
      <p:cViewPr varScale="1">
        <p:scale>
          <a:sx n="60" d="100"/>
          <a:sy n="60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49F95-9BC1-4359-A723-086780DAA07E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5E12-C7A5-4ED3-8AF0-C3D03780D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73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Conferences/Workshops/Books/Journals (2015, just in the diversity of interests of DEG, Nagy, FH research team) (visuals of logos for color)</a:t>
            </a:r>
          </a:p>
          <a:p>
            <a:r>
              <a:rPr lang="en-US" dirty="0" smtClean="0"/>
              <a:t>Cognitive Systems, AAAI-15 Cognitive Systems Track (</a:t>
            </a:r>
            <a:r>
              <a:rPr lang="en-US" dirty="0" err="1" smtClean="0"/>
              <a:t>OntoSoar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Multi-Lingual Semantic Web (ML-</a:t>
            </a:r>
            <a:r>
              <a:rPr lang="en-US" dirty="0" err="1" smtClean="0"/>
              <a:t>OntoES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Information Extraction, HIP-13, Bill Barrett (chair)</a:t>
            </a:r>
          </a:p>
          <a:p>
            <a:r>
              <a:rPr lang="en-US" dirty="0" smtClean="0"/>
              <a:t>Conceptual Modeling Superstructure, QMMQ (</a:t>
            </a:r>
            <a:r>
              <a:rPr lang="en-US" dirty="0" err="1" smtClean="0"/>
              <a:t>Woodfield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Handwriting Recognition, contest in ICDAR-13 ?? (International Conference on Document Analysis and Recognition), ICDAR topics</a:t>
            </a:r>
          </a:p>
          <a:p>
            <a:r>
              <a:rPr lang="en-US" dirty="0" smtClean="0"/>
              <a:t>NLP Treebank (</a:t>
            </a:r>
            <a:r>
              <a:rPr lang="en-US" dirty="0" err="1" smtClean="0"/>
              <a:t>Namebank</a:t>
            </a:r>
            <a:r>
              <a:rPr lang="en-US" dirty="0" smtClean="0"/>
              <a:t>), Iceland 2014 (Pat </a:t>
            </a:r>
            <a:r>
              <a:rPr lang="en-US" dirty="0" err="1" smtClean="0"/>
              <a:t>Schone</a:t>
            </a:r>
            <a:r>
              <a:rPr lang="en-US" dirty="0" smtClean="0"/>
              <a:t>) ??</a:t>
            </a:r>
          </a:p>
          <a:p>
            <a:r>
              <a:rPr lang="en-US" dirty="0" smtClean="0"/>
              <a:t>DRR-2015 topics, Eric </a:t>
            </a:r>
            <a:r>
              <a:rPr lang="en-US" dirty="0" err="1" smtClean="0"/>
              <a:t>Ringger</a:t>
            </a:r>
            <a:r>
              <a:rPr lang="en-US" dirty="0" smtClean="0"/>
              <a:t> (PC chair), table understanding (Nagy) (Document Recognition and Retrieval XXII, 11-12 Feb)</a:t>
            </a:r>
          </a:p>
          <a:p>
            <a:r>
              <a:rPr lang="en-US" dirty="0" smtClean="0"/>
              <a:t>OCR Nagy, Bill Lund (PhD dissertation – ensemble)</a:t>
            </a:r>
          </a:p>
          <a:p>
            <a:r>
              <a:rPr lang="en-US" dirty="0" smtClean="0"/>
              <a:t>High-interest academic research in FHTW-15</a:t>
            </a:r>
          </a:p>
          <a:p>
            <a:r>
              <a:rPr lang="en-US" dirty="0" smtClean="0"/>
              <a:t>ML-based automatic form classification</a:t>
            </a:r>
          </a:p>
          <a:p>
            <a:r>
              <a:rPr lang="en-US" dirty="0" smtClean="0"/>
              <a:t>Chinese OCR</a:t>
            </a:r>
          </a:p>
          <a:p>
            <a:r>
              <a:rPr lang="en-US" dirty="0" smtClean="0"/>
              <a:t>UI research suggested by reviewer’s of our paper</a:t>
            </a:r>
          </a:p>
          <a:p>
            <a:r>
              <a:rPr lang="en-US" dirty="0" smtClean="0"/>
              <a:t>Security (Dale Lowry presentation on Friday)</a:t>
            </a:r>
          </a:p>
          <a:p>
            <a:r>
              <a:rPr lang="en-US" dirty="0" smtClean="0"/>
              <a:t>Name variance (phonetic, orthographic, OCR correction)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4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DRR: 11-12</a:t>
            </a:r>
            <a:r>
              <a:rPr lang="en-US" baseline="0" dirty="0" smtClean="0"/>
              <a:t> Feb. 2015, Eric </a:t>
            </a:r>
            <a:r>
              <a:rPr lang="en-US" baseline="0" dirty="0" err="1" smtClean="0"/>
              <a:t>Ringger</a:t>
            </a:r>
            <a:r>
              <a:rPr lang="en-US" baseline="0" dirty="0" smtClean="0"/>
              <a:t>, Conference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9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Ancestry and </a:t>
            </a:r>
            <a:r>
              <a:rPr lang="en-US" dirty="0" err="1" smtClean="0"/>
              <a:t>FamilySearch</a:t>
            </a:r>
            <a:r>
              <a:rPr lang="en-US" baseline="0" dirty="0" smtClean="0"/>
              <a:t> have also sponsored handwriting-recognition competitions</a:t>
            </a:r>
          </a:p>
          <a:p>
            <a:r>
              <a:rPr lang="en-US" baseline="0" dirty="0" smtClean="0"/>
              <a:t>Interesting possibilities: Crowd-sourcing competitions: best solution gets $1,000 … (Randy)</a:t>
            </a:r>
          </a:p>
          <a:p>
            <a:r>
              <a:rPr lang="en-US" baseline="0" dirty="0" smtClean="0"/>
              <a:t>Waypoint in </a:t>
            </a:r>
            <a:r>
              <a:rPr lang="en-US" baseline="0" dirty="0" err="1" smtClean="0"/>
              <a:t>FamilySearch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Waypointing</a:t>
            </a:r>
            <a:r>
              <a:rPr lang="en-US" baseline="0" dirty="0" smtClean="0"/>
              <a:t> is a process used to group images together according to locality, record type, and year range in preparation for online publication. The </a:t>
            </a:r>
            <a:r>
              <a:rPr lang="en-US" baseline="0" dirty="0" err="1" smtClean="0"/>
              <a:t>Waypointing</a:t>
            </a:r>
            <a:r>
              <a:rPr lang="en-US" baseline="0" dirty="0" smtClean="0"/>
              <a:t> process creates a browse structure allowing users to focus their search to a single place and time. </a:t>
            </a:r>
            <a:r>
              <a:rPr lang="en-US" baseline="0" dirty="0" err="1" smtClean="0"/>
              <a:t>Waypointing</a:t>
            </a:r>
            <a:r>
              <a:rPr lang="en-US" baseline="0" dirty="0" smtClean="0"/>
              <a:t> is, in essence, a digital microfilm reader, allowing patrons of </a:t>
            </a:r>
            <a:r>
              <a:rPr lang="en-US" baseline="0" dirty="0" err="1" smtClean="0"/>
              <a:t>FamilySearch</a:t>
            </a:r>
            <a:r>
              <a:rPr lang="en-US" baseline="0" dirty="0" smtClean="0"/>
              <a:t> access to many images that they would otherwise have to access at a Family History Library on microfilm.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31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66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89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8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70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12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71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04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18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0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F3AF-44A9-441F-8CFB-403BABA808FF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FCE1-C45A-47BD-84FA-CA327D1FD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4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Future of Family History Technology”</a:t>
            </a:r>
            <a:br>
              <a:rPr lang="en-US" dirty="0" smtClean="0"/>
            </a:br>
            <a:r>
              <a:rPr lang="en-US" dirty="0" smtClean="0"/>
              <a:t>in Academic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/>
              <a:t>FHTW15 – Panel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8043" y="4419600"/>
            <a:ext cx="174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W. Embley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33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Publish Papers with Family History Technology Themes in Academic Venues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981199"/>
            <a:ext cx="1714502" cy="1371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33600"/>
            <a:ext cx="2204002" cy="1008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657600"/>
            <a:ext cx="1317929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819400"/>
            <a:ext cx="11430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550" y="3752850"/>
            <a:ext cx="2373732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4307" y="4972757"/>
            <a:ext cx="45815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63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 for Research Challenges that have Family-History-Technology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ICDAR-15</a:t>
            </a:r>
          </a:p>
          <a:p>
            <a:pPr lvl="1"/>
            <a:r>
              <a:rPr lang="en-US" dirty="0" smtClean="0"/>
              <a:t>Language and script recognition</a:t>
            </a:r>
          </a:p>
          <a:p>
            <a:pPr lvl="1"/>
            <a:r>
              <a:rPr lang="en-US" dirty="0" smtClean="0"/>
              <a:t>Map, drawing, diagram analysis</a:t>
            </a:r>
          </a:p>
          <a:p>
            <a:pPr lvl="1"/>
            <a:r>
              <a:rPr lang="en-US" dirty="0" smtClean="0"/>
              <a:t>Image enhancement</a:t>
            </a:r>
          </a:p>
          <a:p>
            <a:pPr lvl="1"/>
            <a:r>
              <a:rPr lang="en-US" dirty="0" smtClean="0"/>
              <a:t>Printed/handwriting separation</a:t>
            </a:r>
          </a:p>
          <a:p>
            <a:pPr lvl="1"/>
            <a:r>
              <a:rPr lang="en-US" dirty="0" smtClean="0"/>
              <a:t>Information extraction</a:t>
            </a:r>
          </a:p>
          <a:p>
            <a:pPr lvl="1"/>
            <a:r>
              <a:rPr lang="en-US" dirty="0" smtClean="0"/>
              <a:t>Scene text analysis (e.g. of grave headstones)</a:t>
            </a:r>
          </a:p>
          <a:p>
            <a:r>
              <a:rPr lang="en-US" dirty="0" smtClean="0"/>
              <a:t>DRR (Document Recognition and Retrieval)</a:t>
            </a:r>
          </a:p>
          <a:p>
            <a:r>
              <a:rPr lang="en-US" dirty="0" smtClean="0"/>
              <a:t>HIP (Historical Document Imaging and Processing)</a:t>
            </a:r>
          </a:p>
          <a:p>
            <a:r>
              <a:rPr lang="en-US" dirty="0" smtClean="0"/>
              <a:t>DAS (Document Analysis Systems)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72168"/>
            <a:ext cx="4199910" cy="86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782098"/>
            <a:ext cx="2743200" cy="1252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142" y="5943600"/>
            <a:ext cx="4983428" cy="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42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Directly Encourage Research in</a:t>
            </a:r>
            <a:br>
              <a:rPr lang="en-US" dirty="0" smtClean="0"/>
            </a:br>
            <a:r>
              <a:rPr lang="en-US" dirty="0" smtClean="0"/>
              <a:t>Family-History-Technology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Sponsor Competitions</a:t>
            </a:r>
          </a:p>
          <a:p>
            <a:pPr lvl="1"/>
            <a:r>
              <a:rPr lang="en-US" dirty="0"/>
              <a:t>Ancestry’s segmentation and layout analysis </a:t>
            </a:r>
            <a:r>
              <a:rPr lang="en-US" dirty="0" smtClean="0"/>
              <a:t>at ICDAR-15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FamilySearch’s</a:t>
            </a:r>
            <a:r>
              <a:rPr lang="en-US" dirty="0"/>
              <a:t> </a:t>
            </a:r>
            <a:r>
              <a:rPr lang="en-US" dirty="0" smtClean="0"/>
              <a:t>automatic </a:t>
            </a:r>
            <a:r>
              <a:rPr lang="en-US" dirty="0" err="1" smtClean="0"/>
              <a:t>waypointing</a:t>
            </a:r>
            <a:r>
              <a:rPr lang="en-US" dirty="0" smtClean="0"/>
              <a:t> at HIP-2013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Create Ground-Truth Data </a:t>
            </a:r>
            <a:r>
              <a:rPr lang="en-US" dirty="0" smtClean="0"/>
              <a:t>Sets</a:t>
            </a:r>
          </a:p>
          <a:p>
            <a:r>
              <a:rPr lang="en-US" dirty="0" smtClean="0"/>
              <a:t>Serve on Conference Committees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286000"/>
            <a:ext cx="3810000" cy="1267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267200"/>
            <a:ext cx="3902095" cy="13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3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391</Words>
  <Application>Microsoft Office PowerPoint</Application>
  <PresentationFormat>On-screen Show (4:3)</PresentationFormat>
  <Paragraphs>54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“The Future of Family History Technology” in Academic Research</vt:lpstr>
      <vt:lpstr>Publish Papers with Family History Technology Themes in Academic Venues</vt:lpstr>
      <vt:lpstr>Look for Research Challenges that have Family-History-Technology Applications</vt:lpstr>
      <vt:lpstr>Directly Encourage Research in Family-History-Technology Topics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Academic Research Opportunities &amp; Family History Technology Topics</dc:title>
  <dc:creator>Embley</dc:creator>
  <cp:lastModifiedBy>Embley</cp:lastModifiedBy>
  <cp:revision>26</cp:revision>
  <dcterms:created xsi:type="dcterms:W3CDTF">2015-02-04T16:22:34Z</dcterms:created>
  <dcterms:modified xsi:type="dcterms:W3CDTF">2015-02-10T15:47:48Z</dcterms:modified>
</cp:coreProperties>
</file>