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283" r:id="rId3"/>
    <p:sldId id="262" r:id="rId4"/>
    <p:sldId id="260" r:id="rId5"/>
    <p:sldId id="284" r:id="rId6"/>
    <p:sldId id="287" r:id="rId7"/>
    <p:sldId id="288" r:id="rId8"/>
    <p:sldId id="267" r:id="rId9"/>
    <p:sldId id="289" r:id="rId10"/>
    <p:sldId id="291" r:id="rId11"/>
    <p:sldId id="269" r:id="rId12"/>
    <p:sldId id="313" r:id="rId13"/>
    <p:sldId id="285" r:id="rId14"/>
    <p:sldId id="286" r:id="rId15"/>
    <p:sldId id="310" r:id="rId16"/>
    <p:sldId id="292" r:id="rId17"/>
    <p:sldId id="268" r:id="rId18"/>
    <p:sldId id="314" r:id="rId19"/>
    <p:sldId id="293" r:id="rId20"/>
    <p:sldId id="294" r:id="rId21"/>
    <p:sldId id="308" r:id="rId22"/>
    <p:sldId id="297" r:id="rId23"/>
    <p:sldId id="306" r:id="rId24"/>
    <p:sldId id="273" r:id="rId25"/>
    <p:sldId id="299" r:id="rId26"/>
    <p:sldId id="305" r:id="rId27"/>
    <p:sldId id="274" r:id="rId28"/>
    <p:sldId id="309" r:id="rId29"/>
    <p:sldId id="315" r:id="rId30"/>
    <p:sldId id="316" r:id="rId31"/>
    <p:sldId id="304" r:id="rId32"/>
    <p:sldId id="303" r:id="rId33"/>
    <p:sldId id="307" r:id="rId34"/>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EA6A"/>
    <a:srgbClr val="00F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725" autoAdjust="0"/>
    <p:restoredTop sz="93166" autoAdjust="0"/>
  </p:normalViewPr>
  <p:slideViewPr>
    <p:cSldViewPr>
      <p:cViewPr varScale="1">
        <p:scale>
          <a:sx n="87" d="100"/>
          <a:sy n="87" d="100"/>
        </p:scale>
        <p:origin x="-1186"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0B0DEF3A-3471-4B30-BE2F-AEFC77A64CCE}" type="datetimeFigureOut">
              <a:rPr lang="en-US" smtClean="0"/>
              <a:pPr/>
              <a:t>4/18/2014</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7B5463CE-1069-4362-A755-14A527263043}" type="slidenum">
              <a:rPr lang="en-US" smtClean="0"/>
              <a:pPr/>
              <a:t>‹#›</a:t>
            </a:fld>
            <a:endParaRPr lang="en-US"/>
          </a:p>
        </p:txBody>
      </p:sp>
    </p:spTree>
    <p:extLst>
      <p:ext uri="{BB962C8B-B14F-4D97-AF65-F5344CB8AC3E}">
        <p14:creationId xmlns:p14="http://schemas.microsoft.com/office/powerpoint/2010/main" val="158384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we are “</a:t>
            </a:r>
            <a:r>
              <a:rPr lang="en-US" dirty="0" err="1" smtClean="0"/>
              <a:t>Groundtruthing</a:t>
            </a:r>
            <a:r>
              <a:rPr lang="en-US" dirty="0" smtClean="0"/>
              <a:t>” – you will be asked to extract some easily inferred information, e.g., spouses both ways, gender, same</a:t>
            </a:r>
            <a:r>
              <a:rPr lang="en-US" baseline="0" dirty="0" smtClean="0"/>
              <a:t> name extracted multiple times.  Don’t worry about it and realize that you are helping with research of underlying extraction tools, not experimenting with expected form types </a:t>
            </a:r>
            <a:r>
              <a:rPr lang="en-US" baseline="0" smtClean="0"/>
              <a:t>for patrons.</a:t>
            </a:r>
            <a:endParaRPr lang="en-US"/>
          </a:p>
        </p:txBody>
      </p:sp>
      <p:sp>
        <p:nvSpPr>
          <p:cNvPr id="4" name="Slide Number Placeholder 3"/>
          <p:cNvSpPr>
            <a:spLocks noGrp="1"/>
          </p:cNvSpPr>
          <p:nvPr>
            <p:ph type="sldNum" sz="quarter" idx="10"/>
          </p:nvPr>
        </p:nvSpPr>
        <p:spPr/>
        <p:txBody>
          <a:bodyPr/>
          <a:lstStyle/>
          <a:p>
            <a:fld id="{7B5463CE-1069-4362-A755-14A527263043}" type="slidenum">
              <a:rPr lang="en-US" smtClean="0"/>
              <a:pPr/>
              <a:t>2</a:t>
            </a:fld>
            <a:endParaRPr lang="en-US"/>
          </a:p>
        </p:txBody>
      </p:sp>
    </p:spTree>
    <p:extLst>
      <p:ext uri="{BB962C8B-B14F-4D97-AF65-F5344CB8AC3E}">
        <p14:creationId xmlns:p14="http://schemas.microsoft.com/office/powerpoint/2010/main" val="72595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Ely for basic</a:t>
            </a:r>
            <a:r>
              <a:rPr lang="en-US" baseline="0" dirty="0" smtClean="0"/>
              <a:t> demo</a:t>
            </a:r>
          </a:p>
          <a:p>
            <a:pPr marL="173919" indent="-173919">
              <a:buFont typeface="Arial" charset="0"/>
              <a:buChar char="•"/>
            </a:pPr>
            <a:r>
              <a:rPr lang="en-US" baseline="0" dirty="0" smtClean="0"/>
              <a:t>Run through and show basics (all forms briefly)</a:t>
            </a:r>
          </a:p>
          <a:p>
            <a:pPr marL="173919" indent="-173919">
              <a:buFont typeface="Arial" charset="0"/>
              <a:buChar char="•"/>
            </a:pPr>
            <a:r>
              <a:rPr lang="en-US" baseline="0" dirty="0" smtClean="0"/>
              <a:t>Walk through the Steele page with them practicing at the same time</a:t>
            </a:r>
          </a:p>
          <a:p>
            <a:pPr marL="637703" lvl="1" indent="-173919">
              <a:buFont typeface="Arial" charset="0"/>
              <a:buChar char="•"/>
            </a:pPr>
            <a:r>
              <a:rPr lang="en-US" baseline="0" dirty="0" smtClean="0"/>
              <a:t>Let them ask questions or point out questions that should be asked</a:t>
            </a:r>
          </a:p>
          <a:p>
            <a:pPr marL="637703" lvl="1" indent="-173919">
              <a:buFont typeface="Arial" charset="0"/>
              <a:buChar char="•"/>
            </a:pPr>
            <a:r>
              <a:rPr lang="en-US" baseline="0" dirty="0" smtClean="0"/>
              <a:t>Show rules (which they’ll have available to them while they work)</a:t>
            </a:r>
          </a:p>
          <a:p>
            <a:pPr marL="637703" lvl="1" indent="-173919">
              <a:buFont typeface="Arial" charset="0"/>
              <a:buChar char="•"/>
            </a:pPr>
            <a:r>
              <a:rPr lang="en-US" baseline="0" dirty="0" smtClean="0"/>
              <a:t>Modify rules if new questions arise</a:t>
            </a:r>
          </a:p>
          <a:p>
            <a:pPr marL="637703" lvl="1" indent="-173919">
              <a:buFont typeface="Arial" charset="0"/>
              <a:buChar char="•"/>
            </a:pP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8</a:t>
            </a:fld>
            <a:endParaRPr lang="en-US"/>
          </a:p>
        </p:txBody>
      </p:sp>
    </p:spTree>
    <p:extLst>
      <p:ext uri="{BB962C8B-B14F-4D97-AF65-F5344CB8AC3E}">
        <p14:creationId xmlns:p14="http://schemas.microsoft.com/office/powerpoint/2010/main" val="216456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a:t>
            </a:r>
            <a:r>
              <a:rPr lang="en-US" baseline="0" dirty="0" smtClean="0"/>
              <a:t> image when font-size issue is resolved.  Also, there’s talk about a shaded bounding box around the text a click extracts.</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10</a:t>
            </a:fld>
            <a:endParaRPr lang="en-US"/>
          </a:p>
        </p:txBody>
      </p:sp>
    </p:spTree>
    <p:extLst>
      <p:ext uri="{BB962C8B-B14F-4D97-AF65-F5344CB8AC3E}">
        <p14:creationId xmlns:p14="http://schemas.microsoft.com/office/powerpoint/2010/main" val="339952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a:t>
            </a:r>
            <a:r>
              <a:rPr lang="en-US" baseline="0" dirty="0" smtClean="0"/>
              <a:t> the real Keyboard Shortcuts in place of this old one.</a:t>
            </a:r>
            <a:endParaRPr lang="en-US" dirty="0" smtClean="0"/>
          </a:p>
          <a:p>
            <a:r>
              <a:rPr lang="en-US" dirty="0" smtClean="0"/>
              <a:t>Instead of Ctrl, use Command on</a:t>
            </a:r>
            <a:r>
              <a:rPr lang="en-US" baseline="0" dirty="0" smtClean="0"/>
              <a:t> a MAC.</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a:t>
            </a:r>
            <a:r>
              <a:rPr lang="en-US" baseline="0" dirty="0" smtClean="0"/>
              <a:t> the real Keyboard Shortcuts in place of this old one.</a:t>
            </a:r>
            <a:endParaRPr lang="en-US" dirty="0" smtClean="0"/>
          </a:p>
          <a:p>
            <a:r>
              <a:rPr lang="en-US" dirty="0" smtClean="0"/>
              <a:t>Instead of Ctrl, use Command on</a:t>
            </a:r>
            <a:r>
              <a:rPr lang="en-US" baseline="0" dirty="0" smtClean="0"/>
              <a:t> a MAC.</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do shift-click to</a:t>
            </a:r>
            <a:r>
              <a:rPr lang="en-US" baseline="0" dirty="0" smtClean="0"/>
              <a:t> include punctuation, change the hint to use it rather than mouse-drag-and-click.  Say, “For names with punctuation, use shift-click </a:t>
            </a:r>
            <a:r>
              <a:rPr lang="en-US" baseline="0" smtClean="0"/>
              <a:t>or mouse-drag-and click.”</a:t>
            </a:r>
            <a:endParaRPr lang="en-US"/>
          </a:p>
        </p:txBody>
      </p:sp>
      <p:sp>
        <p:nvSpPr>
          <p:cNvPr id="4" name="Slide Number Placeholder 3"/>
          <p:cNvSpPr>
            <a:spLocks noGrp="1"/>
          </p:cNvSpPr>
          <p:nvPr>
            <p:ph type="sldNum" sz="quarter" idx="10"/>
          </p:nvPr>
        </p:nvSpPr>
        <p:spPr/>
        <p:txBody>
          <a:bodyPr/>
          <a:lstStyle/>
          <a:p>
            <a:fld id="{7B5463CE-1069-4362-A755-14A527263043}" type="slidenum">
              <a:rPr lang="en-US" smtClean="0"/>
              <a:pPr/>
              <a:t>17</a:t>
            </a:fld>
            <a:endParaRPr lang="en-US"/>
          </a:p>
        </p:txBody>
      </p:sp>
    </p:spTree>
    <p:extLst>
      <p:ext uri="{BB962C8B-B14F-4D97-AF65-F5344CB8AC3E}">
        <p14:creationId xmlns:p14="http://schemas.microsoft.com/office/powerpoint/2010/main" val="2819313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Tab is not yet implemented.</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24</a:t>
            </a:fld>
            <a:endParaRPr lang="en-US"/>
          </a:p>
        </p:txBody>
      </p:sp>
    </p:spTree>
    <p:extLst>
      <p:ext uri="{BB962C8B-B14F-4D97-AF65-F5344CB8AC3E}">
        <p14:creationId xmlns:p14="http://schemas.microsoft.com/office/powerpoint/2010/main" val="52705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1A961F-CBC6-4E48-96DE-2EF903CE0944}" type="datetime1">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9F87F-474D-4169-B3A4-0B49819E1CA4}" type="datetime1">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69CAB-9ACF-4FDC-BEDA-F630C7F8F39B}" type="datetime1">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00C194-F7C2-475A-9C85-FAF4D0CE059F}" type="datetime1">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087B94-EFF0-4082-8C10-7178ABFD199D}" type="datetime1">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455138-5B7E-4234-B9E1-D0DCA13B6A7C}" type="datetime1">
              <a:rPr lang="en-US" smtClean="0"/>
              <a:pPr/>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C08558-AEB4-4C45-A26F-A820087FC770}" type="datetime1">
              <a:rPr lang="en-US" smtClean="0"/>
              <a:pPr/>
              <a:t>4/18/2014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17684-61E0-499B-AD29-E7518736A099}" type="datetime1">
              <a:rPr lang="en-US" smtClean="0"/>
              <a:pPr/>
              <a:t>4/18/2014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DD128-CE5D-4DFC-BA99-43DDF8AC18DC}" type="datetime1">
              <a:rPr lang="en-US" smtClean="0"/>
              <a:pPr/>
              <a:t>4/18/2014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4E2B8-6A49-4A31-A5EF-11C7D9B493F4}" type="datetime1">
              <a:rPr lang="en-US" smtClean="0"/>
              <a:pPr/>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C36F3-085B-4C4B-9F28-79CE7927807D}" type="datetime1">
              <a:rPr lang="en-US" smtClean="0"/>
              <a:pPr/>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CFFD3-5A73-40D4-86CB-57A74033D08D}" type="datetime1">
              <a:rPr lang="en-US" smtClean="0"/>
              <a:pPr/>
              <a:t>4/18/2014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D5397-1D65-4FA5-B65B-F271D2EFE3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tif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5.tif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Scanned Books:</a:t>
            </a:r>
            <a:br>
              <a:rPr lang="en-US" dirty="0" smtClean="0"/>
            </a:br>
            <a:r>
              <a:rPr lang="en-US" dirty="0" smtClean="0"/>
              <a:t>Annotator Training</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 y="168622"/>
            <a:ext cx="9144000" cy="1143000"/>
          </a:xfrm>
        </p:spPr>
        <p:txBody>
          <a:bodyPr>
            <a:noAutofit/>
          </a:bodyPr>
          <a:lstStyle/>
          <a:p>
            <a:pPr lvl="1" algn="ctr"/>
            <a:r>
              <a:rPr lang="en-US" sz="3200" dirty="0" smtClean="0"/>
              <a:t>Page Mode/Magnification/Navigation</a:t>
            </a:r>
          </a:p>
        </p:txBody>
      </p:sp>
      <p:sp>
        <p:nvSpPr>
          <p:cNvPr id="3" name="Slide Number Placeholder 2"/>
          <p:cNvSpPr>
            <a:spLocks noGrp="1"/>
          </p:cNvSpPr>
          <p:nvPr>
            <p:ph type="sldNum" sz="quarter" idx="12"/>
          </p:nvPr>
        </p:nvSpPr>
        <p:spPr/>
        <p:txBody>
          <a:bodyPr/>
          <a:lstStyle/>
          <a:p>
            <a:fld id="{276D5397-1D65-4FA5-B65B-F271D2EFE34F}" type="slidenum">
              <a:rPr lang="en-US" smtClean="0"/>
              <a:pPr/>
              <a:t>10</a:t>
            </a:fld>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253" y="1806880"/>
            <a:ext cx="12573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5853" y="1780685"/>
            <a:ext cx="3430094"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9730" y="1992091"/>
            <a:ext cx="3052246" cy="369332"/>
          </a:xfrm>
          <a:prstGeom prst="rect">
            <a:avLst/>
          </a:prstGeom>
          <a:noFill/>
        </p:spPr>
        <p:txBody>
          <a:bodyPr wrap="none" rtlCol="0">
            <a:spAutoFit/>
          </a:bodyPr>
          <a:lstStyle/>
          <a:p>
            <a:r>
              <a:rPr lang="en-US" dirty="0">
                <a:solidFill>
                  <a:srgbClr val="FF0000"/>
                </a:solidFill>
              </a:rPr>
              <a:t>g</a:t>
            </a:r>
            <a:r>
              <a:rPr lang="en-US" dirty="0" smtClean="0">
                <a:solidFill>
                  <a:srgbClr val="FF0000"/>
                </a:solidFill>
              </a:rPr>
              <a:t>o to previous page, next page</a:t>
            </a:r>
            <a:endParaRPr lang="en-US" dirty="0">
              <a:solidFill>
                <a:srgbClr val="FF0000"/>
              </a:solidFill>
            </a:endParaRPr>
          </a:p>
        </p:txBody>
      </p:sp>
      <p:sp>
        <p:nvSpPr>
          <p:cNvPr id="5" name="TextBox 4"/>
          <p:cNvSpPr txBox="1"/>
          <p:nvPr/>
        </p:nvSpPr>
        <p:spPr>
          <a:xfrm>
            <a:off x="5104853" y="1296968"/>
            <a:ext cx="2577244" cy="369332"/>
          </a:xfrm>
          <a:prstGeom prst="rect">
            <a:avLst/>
          </a:prstGeom>
          <a:noFill/>
        </p:spPr>
        <p:txBody>
          <a:bodyPr wrap="none" rtlCol="0">
            <a:spAutoFit/>
          </a:bodyPr>
          <a:lstStyle/>
          <a:p>
            <a:r>
              <a:rPr lang="en-US" dirty="0">
                <a:solidFill>
                  <a:srgbClr val="FF0000"/>
                </a:solidFill>
              </a:rPr>
              <a:t>m</a:t>
            </a:r>
            <a:r>
              <a:rPr lang="en-US" dirty="0" smtClean="0">
                <a:solidFill>
                  <a:srgbClr val="FF0000"/>
                </a:solidFill>
              </a:rPr>
              <a:t>agnify: zoom in and out</a:t>
            </a:r>
            <a:endParaRPr lang="en-US" dirty="0">
              <a:solidFill>
                <a:srgbClr val="FF0000"/>
              </a:solidFill>
            </a:endParaRPr>
          </a:p>
        </p:txBody>
      </p:sp>
      <p:sp>
        <p:nvSpPr>
          <p:cNvPr id="6" name="TextBox 5"/>
          <p:cNvSpPr txBox="1"/>
          <p:nvPr/>
        </p:nvSpPr>
        <p:spPr>
          <a:xfrm>
            <a:off x="4653641" y="1992091"/>
            <a:ext cx="728084" cy="369332"/>
          </a:xfrm>
          <a:prstGeom prst="rect">
            <a:avLst/>
          </a:prstGeom>
          <a:noFill/>
        </p:spPr>
        <p:txBody>
          <a:bodyPr wrap="none" rtlCol="0">
            <a:spAutoFit/>
          </a:bodyPr>
          <a:lstStyle/>
          <a:p>
            <a:r>
              <a:rPr lang="en-US" dirty="0" smtClean="0">
                <a:solidFill>
                  <a:srgbClr val="FF0000"/>
                </a:solidFill>
              </a:rPr>
              <a:t>mode</a:t>
            </a:r>
            <a:endParaRPr lang="en-US" dirty="0">
              <a:solidFill>
                <a:srgbClr val="FF0000"/>
              </a:solidFill>
            </a:endParaRPr>
          </a:p>
        </p:txBody>
      </p:sp>
      <p:sp>
        <p:nvSpPr>
          <p:cNvPr id="7" name="TextBox 6"/>
          <p:cNvSpPr txBox="1"/>
          <p:nvPr/>
        </p:nvSpPr>
        <p:spPr>
          <a:xfrm>
            <a:off x="6947601" y="2677415"/>
            <a:ext cx="1468992" cy="369332"/>
          </a:xfrm>
          <a:prstGeom prst="rect">
            <a:avLst/>
          </a:prstGeom>
          <a:noFill/>
        </p:spPr>
        <p:txBody>
          <a:bodyPr wrap="none" rtlCol="0">
            <a:spAutoFit/>
          </a:bodyPr>
          <a:lstStyle/>
          <a:p>
            <a:r>
              <a:rPr lang="en-US" dirty="0">
                <a:solidFill>
                  <a:srgbClr val="FF0000"/>
                </a:solidFill>
              </a:rPr>
              <a:t>b</a:t>
            </a:r>
            <a:r>
              <a:rPr lang="en-US" dirty="0" smtClean="0">
                <a:solidFill>
                  <a:srgbClr val="FF0000"/>
                </a:solidFill>
              </a:rPr>
              <a:t>ounding box</a:t>
            </a:r>
            <a:endParaRPr lang="en-US" dirty="0">
              <a:solidFill>
                <a:srgbClr val="FF0000"/>
              </a:solidFill>
            </a:endParaRPr>
          </a:p>
        </p:txBody>
      </p:sp>
      <p:cxnSp>
        <p:nvCxnSpPr>
          <p:cNvPr id="12" name="Straight Arrow Connector 11"/>
          <p:cNvCxnSpPr/>
          <p:nvPr/>
        </p:nvCxnSpPr>
        <p:spPr>
          <a:xfrm>
            <a:off x="5257253" y="1646956"/>
            <a:ext cx="304800" cy="159924"/>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162253" y="2564918"/>
            <a:ext cx="228600" cy="148839"/>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1"/>
          </p:cNvCxnSpPr>
          <p:nvPr/>
        </p:nvCxnSpPr>
        <p:spPr>
          <a:xfrm flipH="1" flipV="1">
            <a:off x="4419053" y="2036551"/>
            <a:ext cx="234588" cy="14020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1"/>
          </p:cNvCxnSpPr>
          <p:nvPr/>
        </p:nvCxnSpPr>
        <p:spPr>
          <a:xfrm flipH="1">
            <a:off x="4342853" y="2176757"/>
            <a:ext cx="310788" cy="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1"/>
          </p:cNvCxnSpPr>
          <p:nvPr/>
        </p:nvCxnSpPr>
        <p:spPr>
          <a:xfrm flipH="1">
            <a:off x="4498247" y="2176757"/>
            <a:ext cx="155394" cy="18466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562325" y="5383012"/>
            <a:ext cx="1127553" cy="369332"/>
          </a:xfrm>
          <a:prstGeom prst="rect">
            <a:avLst/>
          </a:prstGeom>
          <a:noFill/>
        </p:spPr>
        <p:txBody>
          <a:bodyPr wrap="none" rtlCol="0">
            <a:spAutoFit/>
          </a:bodyPr>
          <a:lstStyle/>
          <a:p>
            <a:r>
              <a:rPr lang="en-US" dirty="0" smtClean="0">
                <a:solidFill>
                  <a:srgbClr val="FF0000"/>
                </a:solidFill>
              </a:rPr>
              <a:t>scroll bars</a:t>
            </a:r>
            <a:endParaRPr lang="en-US" dirty="0">
              <a:solidFill>
                <a:srgbClr val="FF0000"/>
              </a:solidFill>
            </a:endParaRPr>
          </a:p>
        </p:txBody>
      </p:sp>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016" y="5684152"/>
            <a:ext cx="79057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3512" y="3276600"/>
            <a:ext cx="620077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6353" y="1454455"/>
            <a:ext cx="32385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a:off x="4931023" y="1646956"/>
            <a:ext cx="326230" cy="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742653" y="1726918"/>
            <a:ext cx="459323" cy="37973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599653" y="1726918"/>
            <a:ext cx="457747" cy="37973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Rules and Hints for All Forms</a:t>
            </a:r>
            <a:endParaRPr lang="en-US" sz="4000" dirty="0"/>
          </a:p>
        </p:txBody>
      </p:sp>
      <p:sp>
        <p:nvSpPr>
          <p:cNvPr id="3" name="Content Placeholder 2"/>
          <p:cNvSpPr>
            <a:spLocks noGrp="1"/>
          </p:cNvSpPr>
          <p:nvPr>
            <p:ph idx="1"/>
          </p:nvPr>
        </p:nvSpPr>
        <p:spPr>
          <a:xfrm>
            <a:off x="152400" y="1219200"/>
            <a:ext cx="8839200" cy="5486400"/>
          </a:xfrm>
        </p:spPr>
        <p:txBody>
          <a:bodyPr>
            <a:normAutofit fontScale="70000" lnSpcReduction="20000"/>
          </a:bodyPr>
          <a:lstStyle/>
          <a:p>
            <a:r>
              <a:rPr lang="en-US" dirty="0" smtClean="0"/>
              <a:t>Rules</a:t>
            </a:r>
          </a:p>
          <a:p>
            <a:pPr marL="971550" lvl="1" indent="-514350">
              <a:buFont typeface="+mj-lt"/>
              <a:buAutoNum type="arabicPeriod"/>
            </a:pPr>
            <a:r>
              <a:rPr lang="en-US" dirty="0" smtClean="0"/>
              <a:t>Record only typeset information (nothing written by hand).</a:t>
            </a:r>
          </a:p>
          <a:p>
            <a:pPr marL="971550" lvl="1" indent="-514350">
              <a:buFont typeface="+mj-lt"/>
              <a:buAutoNum type="arabicPeriod"/>
            </a:pPr>
            <a:r>
              <a:rPr lang="en-US" dirty="0" smtClean="0"/>
              <a:t>Do </a:t>
            </a:r>
            <a:r>
              <a:rPr lang="en-US" dirty="0"/>
              <a:t>not fix errors (OCR, typesetting, </a:t>
            </a:r>
            <a:r>
              <a:rPr lang="en-US" dirty="0" smtClean="0"/>
              <a:t>misspellings</a:t>
            </a:r>
            <a:r>
              <a:rPr lang="en-US" dirty="0"/>
              <a:t>, </a:t>
            </a:r>
            <a:r>
              <a:rPr lang="en-US" dirty="0" smtClean="0"/>
              <a:t>…).</a:t>
            </a:r>
          </a:p>
          <a:p>
            <a:pPr marL="971550" lvl="1" indent="-514350">
              <a:buFont typeface="+mj-lt"/>
              <a:buAutoNum type="arabicPeriod"/>
            </a:pPr>
            <a:r>
              <a:rPr lang="en-US" dirty="0" smtClean="0"/>
              <a:t>Close up words with </a:t>
            </a:r>
            <a:r>
              <a:rPr lang="en-US" dirty="0" smtClean="0"/>
              <a:t>end-of-line hyphens unless the hyphen is “real.”</a:t>
            </a:r>
            <a:endParaRPr lang="en-US" dirty="0"/>
          </a:p>
          <a:p>
            <a:pPr marL="971550" lvl="1" indent="-514350">
              <a:buFont typeface="+mj-lt"/>
              <a:buAutoNum type="arabicPeriod"/>
            </a:pPr>
            <a:r>
              <a:rPr lang="en-US" dirty="0"/>
              <a:t>For items that cross page boundaries, extract </a:t>
            </a:r>
            <a:r>
              <a:rPr lang="en-US" dirty="0" smtClean="0"/>
              <a:t>complete records with </a:t>
            </a:r>
            <a:r>
              <a:rPr lang="en-US" dirty="0"/>
              <a:t>the </a:t>
            </a:r>
            <a:r>
              <a:rPr lang="en-US" dirty="0" smtClean="0"/>
              <a:t>first page.  (If no previous/subsequent page, extract partial records.)</a:t>
            </a:r>
          </a:p>
          <a:p>
            <a:pPr marL="971550" lvl="1" indent="-514350">
              <a:buFont typeface="+mj-lt"/>
              <a:buAutoNum type="arabicPeriod"/>
            </a:pPr>
            <a:r>
              <a:rPr lang="en-US" dirty="0" smtClean="0"/>
              <a:t>Use </a:t>
            </a:r>
            <a:r>
              <a:rPr lang="en-US" dirty="0"/>
              <a:t>click, Alt-click, or mouse-drag-and-click only (to the extent </a:t>
            </a:r>
            <a:r>
              <a:rPr lang="en-US" dirty="0" smtClean="0"/>
              <a:t>possible—should always be possible).</a:t>
            </a:r>
            <a:endParaRPr lang="en-US" dirty="0"/>
          </a:p>
          <a:p>
            <a:pPr marL="971550" lvl="1" indent="-514350">
              <a:buFont typeface="+mj-lt"/>
              <a:buAutoNum type="arabicPeriod"/>
            </a:pPr>
            <a:endParaRPr lang="en-US" dirty="0" smtClean="0"/>
          </a:p>
          <a:p>
            <a:r>
              <a:rPr lang="en-US" dirty="0" smtClean="0"/>
              <a:t>Hints</a:t>
            </a:r>
          </a:p>
          <a:p>
            <a:pPr marL="971550" lvl="1" indent="-514350">
              <a:buFont typeface="+mj-lt"/>
              <a:buAutoNum type="arabicPeriod"/>
            </a:pPr>
            <a:r>
              <a:rPr lang="en-US" dirty="0" smtClean="0"/>
              <a:t>For click and Alt-click, hold </a:t>
            </a:r>
            <a:r>
              <a:rPr lang="en-US" dirty="0"/>
              <a:t>down Ctrl </a:t>
            </a:r>
            <a:r>
              <a:rPr lang="en-US" dirty="0" smtClean="0"/>
              <a:t>to add tokens to a field.  (Sometimes a click doesn’t “take”; just click again.)</a:t>
            </a:r>
          </a:p>
          <a:p>
            <a:pPr marL="971550" lvl="1" indent="-514350">
              <a:buFont typeface="+mj-lt"/>
              <a:buAutoNum type="arabicPeriod"/>
            </a:pPr>
            <a:r>
              <a:rPr lang="en-US" dirty="0" smtClean="0"/>
              <a:t>To </a:t>
            </a:r>
            <a:r>
              <a:rPr lang="en-US" dirty="0" smtClean="0"/>
              <a:t>edit a </a:t>
            </a:r>
            <a:r>
              <a:rPr lang="en-US" dirty="0" smtClean="0"/>
              <a:t>field value,</a:t>
            </a:r>
            <a:r>
              <a:rPr lang="en-US" dirty="0" smtClean="0"/>
              <a:t> </a:t>
            </a:r>
            <a:r>
              <a:rPr lang="en-US" dirty="0" smtClean="0"/>
              <a:t>click on the </a:t>
            </a:r>
            <a:r>
              <a:rPr lang="en-US" dirty="0" smtClean="0"/>
              <a:t>field </a:t>
            </a:r>
            <a:r>
              <a:rPr lang="en-US" dirty="0"/>
              <a:t>and </a:t>
            </a:r>
            <a:r>
              <a:rPr lang="en-US" dirty="0" smtClean="0"/>
              <a:t>edit; then Esc </a:t>
            </a:r>
            <a:r>
              <a:rPr lang="en-US" dirty="0" smtClean="0"/>
              <a:t>when done.</a:t>
            </a:r>
            <a:endParaRPr lang="en-US" dirty="0"/>
          </a:p>
          <a:p>
            <a:pPr marL="971550" lvl="1" indent="-514350">
              <a:buFont typeface="+mj-lt"/>
              <a:buAutoNum type="arabicPeriod"/>
            </a:pPr>
            <a:r>
              <a:rPr lang="en-US" dirty="0" smtClean="0"/>
              <a:t>The field focus changes automatically; to change manually, use Tab and shift-Tab or click on a field and Esc.</a:t>
            </a:r>
          </a:p>
          <a:p>
            <a:pPr marL="971550" lvl="1" indent="-514350">
              <a:buFont typeface="+mj-lt"/>
              <a:buAutoNum type="arabicPeriod"/>
            </a:pPr>
            <a:r>
              <a:rPr lang="en-US" dirty="0" smtClean="0"/>
              <a:t>A blank record or field at the end need not be deleted.</a:t>
            </a:r>
          </a:p>
          <a:p>
            <a:pPr marL="971550" lvl="1" indent="-514350">
              <a:buFont typeface="+mj-lt"/>
              <a:buAutoNum type="arabicPeriod"/>
            </a:pPr>
            <a:r>
              <a:rPr lang="en-US" dirty="0" smtClean="0"/>
              <a:t>Be familiar with all Actions and use Keyboard Shortcuts.</a:t>
            </a:r>
          </a:p>
          <a:p>
            <a:pPr marL="97155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276D5397-1D65-4FA5-B65B-F271D2EFE34F}" type="slidenum">
              <a:rPr lang="en-US" smtClean="0"/>
              <a:pPr/>
              <a:t>11</a:t>
            </a:fld>
            <a:endParaRPr lang="en-US"/>
          </a:p>
        </p:txBody>
      </p:sp>
    </p:spTree>
    <p:extLst>
      <p:ext uri="{BB962C8B-B14F-4D97-AF65-F5344CB8AC3E}">
        <p14:creationId xmlns:p14="http://schemas.microsoft.com/office/powerpoint/2010/main" val="3292943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Rules and Hints for All Forms</a:t>
            </a:r>
            <a:endParaRPr lang="en-US" sz="4000" dirty="0"/>
          </a:p>
        </p:txBody>
      </p:sp>
      <p:sp>
        <p:nvSpPr>
          <p:cNvPr id="3" name="Content Placeholder 2"/>
          <p:cNvSpPr>
            <a:spLocks noGrp="1"/>
          </p:cNvSpPr>
          <p:nvPr>
            <p:ph idx="1"/>
          </p:nvPr>
        </p:nvSpPr>
        <p:spPr>
          <a:xfrm>
            <a:off x="152400" y="1219200"/>
            <a:ext cx="8839200" cy="5486400"/>
          </a:xfrm>
        </p:spPr>
        <p:txBody>
          <a:bodyPr>
            <a:normAutofit fontScale="70000" lnSpcReduction="20000"/>
          </a:bodyPr>
          <a:lstStyle/>
          <a:p>
            <a:r>
              <a:rPr lang="en-US" dirty="0" smtClean="0"/>
              <a:t>Rules</a:t>
            </a:r>
          </a:p>
          <a:p>
            <a:pPr marL="971550" lvl="1" indent="-514350">
              <a:buFont typeface="+mj-lt"/>
              <a:buAutoNum type="arabicPeriod"/>
            </a:pPr>
            <a:r>
              <a:rPr lang="en-US" dirty="0" smtClean="0"/>
              <a:t>Record only typeset information (nothing written by hand).</a:t>
            </a:r>
          </a:p>
          <a:p>
            <a:pPr marL="971550" lvl="1" indent="-514350">
              <a:buFont typeface="+mj-lt"/>
              <a:buAutoNum type="arabicPeriod"/>
            </a:pPr>
            <a:r>
              <a:rPr lang="en-US" dirty="0" smtClean="0"/>
              <a:t>Do </a:t>
            </a:r>
            <a:r>
              <a:rPr lang="en-US" dirty="0"/>
              <a:t>not fix errors (OCR, typesetting, </a:t>
            </a:r>
            <a:r>
              <a:rPr lang="en-US" dirty="0" smtClean="0"/>
              <a:t>misspellings</a:t>
            </a:r>
            <a:r>
              <a:rPr lang="en-US" dirty="0"/>
              <a:t>, </a:t>
            </a:r>
            <a:r>
              <a:rPr lang="en-US" dirty="0" smtClean="0"/>
              <a:t>…).</a:t>
            </a:r>
          </a:p>
          <a:p>
            <a:pPr marL="971550" lvl="1" indent="-514350">
              <a:buFont typeface="+mj-lt"/>
              <a:buAutoNum type="arabicPeriod"/>
            </a:pPr>
            <a:r>
              <a:rPr lang="en-US" dirty="0"/>
              <a:t>Close up words with end-of-line hyphens unless the hyphen is “real</a:t>
            </a:r>
            <a:r>
              <a:rPr lang="en-US" dirty="0" smtClean="0"/>
              <a:t>.”</a:t>
            </a:r>
            <a:endParaRPr lang="en-US" dirty="0"/>
          </a:p>
          <a:p>
            <a:pPr marL="971550" lvl="1" indent="-514350">
              <a:buFont typeface="+mj-lt"/>
              <a:buAutoNum type="arabicPeriod"/>
            </a:pPr>
            <a:r>
              <a:rPr lang="en-US" dirty="0"/>
              <a:t>For items that cross page boundaries, extract </a:t>
            </a:r>
            <a:r>
              <a:rPr lang="en-US" dirty="0" smtClean="0"/>
              <a:t>complete records with </a:t>
            </a:r>
            <a:r>
              <a:rPr lang="en-US" dirty="0"/>
              <a:t>the </a:t>
            </a:r>
            <a:r>
              <a:rPr lang="en-US" dirty="0" smtClean="0"/>
              <a:t>first page.  (If no previous/subsequent page, extract partial records.)</a:t>
            </a:r>
          </a:p>
          <a:p>
            <a:pPr marL="971550" lvl="1" indent="-514350">
              <a:buFont typeface="+mj-lt"/>
              <a:buAutoNum type="arabicPeriod"/>
            </a:pPr>
            <a:r>
              <a:rPr lang="en-US" dirty="0" smtClean="0"/>
              <a:t>Use </a:t>
            </a:r>
            <a:r>
              <a:rPr lang="en-US" dirty="0"/>
              <a:t>click, Alt-click, or mouse-drag-and-click only (to the extent </a:t>
            </a:r>
            <a:r>
              <a:rPr lang="en-US" dirty="0" smtClean="0"/>
              <a:t>possible—should always be possible).</a:t>
            </a:r>
            <a:endParaRPr lang="en-US" dirty="0"/>
          </a:p>
          <a:p>
            <a:pPr marL="971550" lvl="1" indent="-514350">
              <a:buFont typeface="+mj-lt"/>
              <a:buAutoNum type="arabicPeriod"/>
            </a:pPr>
            <a:endParaRPr lang="en-US" dirty="0" smtClean="0"/>
          </a:p>
          <a:p>
            <a:r>
              <a:rPr lang="en-US" dirty="0" smtClean="0"/>
              <a:t>Hints</a:t>
            </a:r>
          </a:p>
          <a:p>
            <a:pPr marL="971550" lvl="1" indent="-514350">
              <a:buFont typeface="+mj-lt"/>
              <a:buAutoNum type="arabicPeriod"/>
            </a:pPr>
            <a:r>
              <a:rPr lang="en-US" dirty="0" smtClean="0"/>
              <a:t>For click and Alt-click, hold </a:t>
            </a:r>
            <a:r>
              <a:rPr lang="en-US" dirty="0"/>
              <a:t>down Ctrl </a:t>
            </a:r>
            <a:r>
              <a:rPr lang="en-US" dirty="0" smtClean="0"/>
              <a:t>to add tokens to a field.  (Sometimes a click doesn’t “take”; just click again.)</a:t>
            </a:r>
          </a:p>
          <a:p>
            <a:pPr marL="971550" lvl="1" indent="-514350">
              <a:buFont typeface="+mj-lt"/>
              <a:buAutoNum type="arabicPeriod"/>
            </a:pPr>
            <a:r>
              <a:rPr lang="en-US" dirty="0"/>
              <a:t>To edit a field value, click on the field and edit; then Esc when done.</a:t>
            </a:r>
          </a:p>
          <a:p>
            <a:pPr marL="971550" lvl="1" indent="-514350">
              <a:buFont typeface="+mj-lt"/>
              <a:buAutoNum type="arabicPeriod"/>
            </a:pPr>
            <a:r>
              <a:rPr lang="en-US" dirty="0" smtClean="0"/>
              <a:t>The </a:t>
            </a:r>
            <a:r>
              <a:rPr lang="en-US" dirty="0" smtClean="0"/>
              <a:t>field focus changes automatically; to change manually, use Tab and shift-Tab or click on a field and Esc.</a:t>
            </a:r>
          </a:p>
          <a:p>
            <a:pPr marL="971550" lvl="1" indent="-514350">
              <a:buFont typeface="+mj-lt"/>
              <a:buAutoNum type="arabicPeriod"/>
            </a:pPr>
            <a:r>
              <a:rPr lang="en-US" dirty="0" smtClean="0"/>
              <a:t>A blank record or field at the end need not be deleted.</a:t>
            </a:r>
          </a:p>
          <a:p>
            <a:pPr marL="971550" lvl="1" indent="-514350">
              <a:buFont typeface="+mj-lt"/>
              <a:buAutoNum type="arabicPeriod"/>
            </a:pPr>
            <a:r>
              <a:rPr lang="en-US" dirty="0" smtClean="0"/>
              <a:t>Be familiar with all Actions and use Keyboard Shortcuts.</a:t>
            </a:r>
          </a:p>
          <a:p>
            <a:pPr marL="97155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276D5397-1D65-4FA5-B65B-F271D2EFE34F}" type="slidenum">
              <a:rPr lang="en-US" smtClean="0"/>
              <a:pPr/>
              <a:t>12</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733800"/>
            <a:ext cx="7162800" cy="2322794"/>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674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36" y="304800"/>
            <a:ext cx="8229600" cy="1143000"/>
          </a:xfrm>
        </p:spPr>
        <p:txBody>
          <a:bodyPr>
            <a:normAutofit fontScale="90000"/>
          </a:bodyPr>
          <a:lstStyle/>
          <a:p>
            <a:pPr lvl="1" algn="ctr" rtl="0">
              <a:spcBef>
                <a:spcPct val="0"/>
              </a:spcBef>
            </a:pPr>
            <a:r>
              <a:rPr lang="en-US" sz="3600" dirty="0" smtClean="0"/>
              <a:t>Record only typeset information</a:t>
            </a:r>
            <a:br>
              <a:rPr lang="en-US" sz="3600" dirty="0" smtClean="0"/>
            </a:br>
            <a:r>
              <a:rPr lang="en-US" sz="3600" dirty="0" smtClean="0"/>
              <a:t>(nothing written by hand).</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13</a:t>
            </a:fld>
            <a:endParaRPr lang="en-US"/>
          </a:p>
        </p:txBody>
      </p:sp>
      <p:pic>
        <p:nvPicPr>
          <p:cNvPr id="1029" name="Picture 5" descr="C:\Documents and Settings\David W. Embley\My Documents\FROntIER\HandwrittenNote.TIF"/>
          <p:cNvPicPr>
            <a:picLocks noChangeAspect="1" noChangeArrowheads="1"/>
          </p:cNvPicPr>
          <p:nvPr/>
        </p:nvPicPr>
        <p:blipFill>
          <a:blip r:embed="rId2" cstate="print"/>
          <a:srcRect/>
          <a:stretch>
            <a:fillRect/>
          </a:stretch>
        </p:blipFill>
        <p:spPr bwMode="auto">
          <a:xfrm>
            <a:off x="1219200" y="2057400"/>
            <a:ext cx="6709272" cy="2133600"/>
          </a:xfrm>
          <a:prstGeom prst="rect">
            <a:avLst/>
          </a:prstGeom>
          <a:noFill/>
        </p:spPr>
      </p:pic>
      <p:sp>
        <p:nvSpPr>
          <p:cNvPr id="8" name="TextBox 7"/>
          <p:cNvSpPr txBox="1"/>
          <p:nvPr/>
        </p:nvSpPr>
        <p:spPr>
          <a:xfrm>
            <a:off x="3733800" y="4495800"/>
            <a:ext cx="1429687" cy="369332"/>
          </a:xfrm>
          <a:prstGeom prst="rect">
            <a:avLst/>
          </a:prstGeom>
          <a:noFill/>
        </p:spPr>
        <p:txBody>
          <a:bodyPr wrap="none" rtlCol="0">
            <a:spAutoFit/>
          </a:bodyPr>
          <a:lstStyle/>
          <a:p>
            <a:r>
              <a:rPr lang="en-US" dirty="0" smtClean="0">
                <a:solidFill>
                  <a:srgbClr val="FF0000"/>
                </a:solidFill>
              </a:rPr>
              <a:t>This, not that</a:t>
            </a:r>
            <a:endParaRPr lang="en-US" dirty="0">
              <a:solidFill>
                <a:srgbClr val="FF0000"/>
              </a:solidFill>
            </a:endParaRPr>
          </a:p>
        </p:txBody>
      </p:sp>
      <p:cxnSp>
        <p:nvCxnSpPr>
          <p:cNvPr id="10" name="Straight Arrow Connector 9"/>
          <p:cNvCxnSpPr/>
          <p:nvPr/>
        </p:nvCxnSpPr>
        <p:spPr>
          <a:xfrm flipV="1">
            <a:off x="4038600" y="3276600"/>
            <a:ext cx="4572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648200" y="3276600"/>
            <a:ext cx="9144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US" sz="3600" dirty="0" smtClean="0"/>
              <a:t>Do not fix errors</a:t>
            </a:r>
            <a:br>
              <a:rPr lang="en-US" sz="3600" dirty="0" smtClean="0"/>
            </a:br>
            <a:r>
              <a:rPr lang="en-US" sz="3600" dirty="0" smtClean="0"/>
              <a:t>(OCR, typesetting, misspellings, …).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14</a:t>
            </a:fld>
            <a:endParaRPr lang="en-US"/>
          </a:p>
        </p:txBody>
      </p:sp>
      <p:pic>
        <p:nvPicPr>
          <p:cNvPr id="2054" name="Picture 6" descr="C:\Documents and Settings\David W. Embley\My Documents\FROntIER\i860OCRerror.TIF"/>
          <p:cNvPicPr>
            <a:picLocks noChangeAspect="1" noChangeArrowheads="1"/>
          </p:cNvPicPr>
          <p:nvPr/>
        </p:nvPicPr>
        <p:blipFill>
          <a:blip r:embed="rId2" cstate="print"/>
          <a:srcRect/>
          <a:stretch>
            <a:fillRect/>
          </a:stretch>
        </p:blipFill>
        <p:spPr bwMode="auto">
          <a:xfrm>
            <a:off x="2057400" y="4038600"/>
            <a:ext cx="4981575" cy="1323975"/>
          </a:xfrm>
          <a:prstGeom prst="rect">
            <a:avLst/>
          </a:prstGeom>
          <a:noFill/>
        </p:spPr>
      </p:pic>
      <p:pic>
        <p:nvPicPr>
          <p:cNvPr id="2055" name="Picture 7"/>
          <p:cNvPicPr>
            <a:picLocks noChangeAspect="1" noChangeArrowheads="1"/>
          </p:cNvPicPr>
          <p:nvPr/>
        </p:nvPicPr>
        <p:blipFill>
          <a:blip r:embed="rId3" cstate="print"/>
          <a:srcRect/>
          <a:stretch>
            <a:fillRect/>
          </a:stretch>
        </p:blipFill>
        <p:spPr bwMode="auto">
          <a:xfrm>
            <a:off x="2057400" y="2057400"/>
            <a:ext cx="5010150" cy="1428750"/>
          </a:xfrm>
          <a:prstGeom prst="rect">
            <a:avLst/>
          </a:prstGeom>
          <a:noFill/>
          <a:ln w="9525">
            <a:noFill/>
            <a:miter lim="800000"/>
            <a:headEnd/>
            <a:tailEnd/>
          </a:ln>
        </p:spPr>
      </p:pic>
      <p:sp>
        <p:nvSpPr>
          <p:cNvPr id="11" name="Oval 10"/>
          <p:cNvSpPr/>
          <p:nvPr/>
        </p:nvSpPr>
        <p:spPr>
          <a:xfrm>
            <a:off x="5410200" y="27432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86400" y="47244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2743200"/>
            <a:ext cx="80391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lvl="1" algn="ctr" rtl="0">
              <a:spcBef>
                <a:spcPct val="0"/>
              </a:spcBef>
            </a:pPr>
            <a:r>
              <a:rPr lang="en-US" sz="3600" dirty="0" smtClean="0"/>
              <a:t>Close up words with end-of-line hyphens</a:t>
            </a:r>
            <a:br>
              <a:rPr lang="en-US" sz="3600" dirty="0" smtClean="0"/>
            </a:br>
            <a:r>
              <a:rPr lang="en-US" sz="3600" dirty="0" smtClean="0"/>
              <a:t>unless the hyphen is “real.”</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15</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1452562" y="1676400"/>
            <a:ext cx="6086475" cy="666750"/>
          </a:xfrm>
          <a:prstGeom prst="rect">
            <a:avLst/>
          </a:prstGeom>
          <a:noFill/>
          <a:ln w="9525">
            <a:noFill/>
            <a:miter lim="800000"/>
            <a:headEnd/>
            <a:tailEnd/>
          </a:ln>
        </p:spPr>
      </p:pic>
      <p:cxnSp>
        <p:nvCxnSpPr>
          <p:cNvPr id="7" name="Straight Connector 6"/>
          <p:cNvCxnSpPr/>
          <p:nvPr/>
        </p:nvCxnSpPr>
        <p:spPr>
          <a:xfrm flipH="1">
            <a:off x="1600200" y="2286000"/>
            <a:ext cx="80962" cy="22098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95363" y="2133600"/>
            <a:ext cx="5410199" cy="23622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371600" y="2133600"/>
            <a:ext cx="5643562" cy="23622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4400" y="5029200"/>
            <a:ext cx="3657600" cy="1200329"/>
          </a:xfrm>
          <a:prstGeom prst="rect">
            <a:avLst/>
          </a:prstGeom>
          <a:noFill/>
        </p:spPr>
        <p:txBody>
          <a:bodyPr wrap="square" rtlCol="0">
            <a:spAutoFit/>
          </a:bodyPr>
          <a:lstStyle/>
          <a:p>
            <a:r>
              <a:rPr lang="en-US" dirty="0">
                <a:solidFill>
                  <a:srgbClr val="FF0000"/>
                </a:solidFill>
              </a:rPr>
              <a:t>C</a:t>
            </a:r>
            <a:r>
              <a:rPr lang="en-US" dirty="0" smtClean="0">
                <a:solidFill>
                  <a:srgbClr val="FF0000"/>
                </a:solidFill>
              </a:rPr>
              <a:t>lick </a:t>
            </a:r>
            <a:r>
              <a:rPr lang="en-US" dirty="0" smtClean="0">
                <a:solidFill>
                  <a:srgbClr val="FF0000"/>
                </a:solidFill>
              </a:rPr>
              <a:t>on “Latter-” </a:t>
            </a:r>
            <a:r>
              <a:rPr lang="en-US" dirty="0" smtClean="0">
                <a:solidFill>
                  <a:srgbClr val="FF0000"/>
                </a:solidFill>
              </a:rPr>
              <a:t>or “day” in</a:t>
            </a:r>
            <a:r>
              <a:rPr lang="en-US" dirty="0" smtClean="0">
                <a:solidFill>
                  <a:srgbClr val="FF0000"/>
                </a:solidFill>
              </a:rPr>
              <a:t>:</a:t>
            </a:r>
            <a:r>
              <a:rPr lang="en-US" dirty="0">
                <a:solidFill>
                  <a:srgbClr val="FF0000"/>
                </a:solidFill>
              </a:rPr>
              <a:t> </a:t>
            </a:r>
            <a:r>
              <a:rPr lang="en-US" dirty="0" smtClean="0">
                <a:solidFill>
                  <a:srgbClr val="FF0000"/>
                </a:solidFill>
              </a:rPr>
              <a:t>“Latter-</a:t>
            </a:r>
            <a:endParaRPr lang="en-US" dirty="0" smtClean="0">
              <a:solidFill>
                <a:srgbClr val="FF0000"/>
              </a:solidFill>
            </a:endParaRPr>
          </a:p>
          <a:p>
            <a:r>
              <a:rPr lang="en-US" dirty="0" smtClean="0">
                <a:solidFill>
                  <a:srgbClr val="FF0000"/>
                </a:solidFill>
              </a:rPr>
              <a:t>day Saints” also yields “</a:t>
            </a:r>
            <a:r>
              <a:rPr lang="en-US" dirty="0" err="1" smtClean="0">
                <a:solidFill>
                  <a:srgbClr val="FF0000"/>
                </a:solidFill>
              </a:rPr>
              <a:t>Latterday</a:t>
            </a:r>
            <a:r>
              <a:rPr lang="en-US" dirty="0" smtClean="0">
                <a:solidFill>
                  <a:srgbClr val="FF0000"/>
                </a:solidFill>
              </a:rPr>
              <a:t>”, but Alt-click yields </a:t>
            </a:r>
            <a:r>
              <a:rPr lang="en-US" dirty="0" smtClean="0">
                <a:solidFill>
                  <a:srgbClr val="FF0000"/>
                </a:solidFill>
              </a:rPr>
              <a:t>“Latter-day</a:t>
            </a:r>
            <a:r>
              <a:rPr lang="en-US" dirty="0" smtClean="0">
                <a:solidFill>
                  <a:srgbClr val="FF0000"/>
                </a:solidFill>
              </a:rPr>
              <a:t>”. Use Alt-click to retain the “real” hyphen.</a:t>
            </a:r>
            <a:endParaRPr lang="en-US" dirty="0" smtClean="0">
              <a:solidFill>
                <a:srgbClr val="FF0000"/>
              </a:solidFill>
            </a:endParaRPr>
          </a:p>
        </p:txBody>
      </p:sp>
      <p:sp>
        <p:nvSpPr>
          <p:cNvPr id="5" name="TextBox 4"/>
          <p:cNvSpPr txBox="1"/>
          <p:nvPr/>
        </p:nvSpPr>
        <p:spPr>
          <a:xfrm>
            <a:off x="995363" y="5017477"/>
            <a:ext cx="2509837" cy="923330"/>
          </a:xfrm>
          <a:prstGeom prst="rect">
            <a:avLst/>
          </a:prstGeom>
          <a:noFill/>
        </p:spPr>
        <p:txBody>
          <a:bodyPr wrap="square" rtlCol="0">
            <a:spAutoFit/>
          </a:bodyPr>
          <a:lstStyle/>
          <a:p>
            <a:r>
              <a:rPr lang="en-US" dirty="0">
                <a:solidFill>
                  <a:srgbClr val="FF0000"/>
                </a:solidFill>
              </a:rPr>
              <a:t>C</a:t>
            </a:r>
            <a:r>
              <a:rPr lang="en-US" dirty="0" smtClean="0">
                <a:solidFill>
                  <a:srgbClr val="FF0000"/>
                </a:solidFill>
              </a:rPr>
              <a:t>lick </a:t>
            </a:r>
            <a:r>
              <a:rPr lang="en-US" dirty="0" smtClean="0">
                <a:solidFill>
                  <a:srgbClr val="FF0000"/>
                </a:solidFill>
              </a:rPr>
              <a:t>on “</a:t>
            </a:r>
            <a:r>
              <a:rPr lang="en-US" dirty="0" err="1" smtClean="0">
                <a:solidFill>
                  <a:srgbClr val="FF0000"/>
                </a:solidFill>
              </a:rPr>
              <a:t>McKen</a:t>
            </a:r>
            <a:r>
              <a:rPr lang="en-US" dirty="0" smtClean="0">
                <a:solidFill>
                  <a:srgbClr val="FF0000"/>
                </a:solidFill>
              </a:rPr>
              <a:t>-” </a:t>
            </a:r>
            <a:r>
              <a:rPr lang="en-US" dirty="0" smtClean="0">
                <a:solidFill>
                  <a:srgbClr val="FF0000"/>
                </a:solidFill>
              </a:rPr>
              <a:t> </a:t>
            </a:r>
            <a:r>
              <a:rPr lang="en-US" dirty="0" smtClean="0">
                <a:solidFill>
                  <a:srgbClr val="FF0000"/>
                </a:solidFill>
              </a:rPr>
              <a:t>or on “</a:t>
            </a:r>
            <a:r>
              <a:rPr lang="en-US" dirty="0" err="1" smtClean="0">
                <a:solidFill>
                  <a:srgbClr val="FF0000"/>
                </a:solidFill>
              </a:rPr>
              <a:t>zie</a:t>
            </a:r>
            <a:r>
              <a:rPr lang="en-US" dirty="0" smtClean="0">
                <a:solidFill>
                  <a:srgbClr val="FF0000"/>
                </a:solidFill>
              </a:rPr>
              <a:t>” </a:t>
            </a:r>
            <a:r>
              <a:rPr lang="en-US" dirty="0" smtClean="0">
                <a:solidFill>
                  <a:srgbClr val="FF0000"/>
                </a:solidFill>
              </a:rPr>
              <a:t>properly </a:t>
            </a:r>
            <a:r>
              <a:rPr lang="en-US" dirty="0" smtClean="0">
                <a:solidFill>
                  <a:srgbClr val="FF0000"/>
                </a:solidFill>
              </a:rPr>
              <a:t>extracts all of “McKenzie”.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9344390" cy="1143000"/>
          </a:xfrm>
        </p:spPr>
        <p:txBody>
          <a:bodyPr>
            <a:normAutofit fontScale="90000"/>
          </a:bodyPr>
          <a:lstStyle/>
          <a:p>
            <a:pPr lvl="1" algn="ctr" rtl="0">
              <a:spcBef>
                <a:spcPct val="0"/>
              </a:spcBef>
            </a:pPr>
            <a:r>
              <a:rPr lang="en-US" sz="3600" dirty="0" smtClean="0"/>
              <a:t>For items that cross page boundaries, extract complete record with the first page. (If no previous/subsequent page, extract partial records.)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16</a:t>
            </a:fld>
            <a:endParaRPr lang="en-US"/>
          </a:p>
        </p:txBody>
      </p:sp>
      <p:pic>
        <p:nvPicPr>
          <p:cNvPr id="1026" name="Picture 2" descr="C:\Documents and Settings\David W. Embley\My Documents\FROntIER\CrossPageSnippet.TIF"/>
          <p:cNvPicPr>
            <a:picLocks noChangeAspect="1" noChangeArrowheads="1"/>
          </p:cNvPicPr>
          <p:nvPr/>
        </p:nvPicPr>
        <p:blipFill>
          <a:blip r:embed="rId2" cstate="print"/>
          <a:srcRect/>
          <a:stretch>
            <a:fillRect/>
          </a:stretch>
        </p:blipFill>
        <p:spPr bwMode="auto">
          <a:xfrm>
            <a:off x="1728787" y="2937391"/>
            <a:ext cx="5476875" cy="438150"/>
          </a:xfrm>
          <a:prstGeom prst="rect">
            <a:avLst/>
          </a:prstGeom>
          <a:noFill/>
        </p:spPr>
      </p:pic>
      <p:pic>
        <p:nvPicPr>
          <p:cNvPr id="1027" name="Picture 3" descr="C:\Documents and Settings\David W. Embley\My Documents\FROntIER\CrossPageSnippet2.TIF"/>
          <p:cNvPicPr>
            <a:picLocks noChangeAspect="1" noChangeArrowheads="1"/>
          </p:cNvPicPr>
          <p:nvPr/>
        </p:nvPicPr>
        <p:blipFill>
          <a:blip r:embed="rId3" cstate="print"/>
          <a:srcRect/>
          <a:stretch>
            <a:fillRect/>
          </a:stretch>
        </p:blipFill>
        <p:spPr bwMode="auto">
          <a:xfrm>
            <a:off x="1652587" y="4461391"/>
            <a:ext cx="5610225" cy="1352550"/>
          </a:xfrm>
          <a:prstGeom prst="rect">
            <a:avLst/>
          </a:prstGeom>
          <a:noFill/>
        </p:spPr>
      </p:pic>
      <p:pic>
        <p:nvPicPr>
          <p:cNvPr id="1028" name="Picture 4"/>
          <p:cNvPicPr>
            <a:picLocks noChangeAspect="1" noChangeArrowheads="1"/>
          </p:cNvPicPr>
          <p:nvPr/>
        </p:nvPicPr>
        <p:blipFill>
          <a:blip r:embed="rId4" cstate="print"/>
          <a:srcRect/>
          <a:stretch>
            <a:fillRect/>
          </a:stretch>
        </p:blipFill>
        <p:spPr bwMode="auto">
          <a:xfrm>
            <a:off x="3024187" y="3775591"/>
            <a:ext cx="4229100" cy="533400"/>
          </a:xfrm>
          <a:prstGeom prst="rect">
            <a:avLst/>
          </a:prstGeom>
          <a:noFill/>
          <a:ln w="9525">
            <a:noFill/>
            <a:miter lim="800000"/>
            <a:headEnd/>
            <a:tailEnd/>
          </a:ln>
        </p:spPr>
      </p:pic>
      <p:cxnSp>
        <p:nvCxnSpPr>
          <p:cNvPr id="8" name="Straight Connector 7"/>
          <p:cNvCxnSpPr/>
          <p:nvPr/>
        </p:nvCxnSpPr>
        <p:spPr>
          <a:xfrm>
            <a:off x="1500187" y="3623191"/>
            <a:ext cx="594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3387" y="2937391"/>
            <a:ext cx="809517" cy="369332"/>
          </a:xfrm>
          <a:prstGeom prst="rect">
            <a:avLst/>
          </a:prstGeom>
          <a:noFill/>
        </p:spPr>
        <p:txBody>
          <a:bodyPr wrap="none" rtlCol="0">
            <a:spAutoFit/>
          </a:bodyPr>
          <a:lstStyle/>
          <a:p>
            <a:r>
              <a:rPr lang="en-US" dirty="0" smtClean="0">
                <a:solidFill>
                  <a:srgbClr val="FF0000"/>
                </a:solidFill>
              </a:rPr>
              <a:t>page 1</a:t>
            </a:r>
            <a:endParaRPr lang="en-US" dirty="0">
              <a:solidFill>
                <a:srgbClr val="FF0000"/>
              </a:solidFill>
            </a:endParaRPr>
          </a:p>
        </p:txBody>
      </p:sp>
      <p:sp>
        <p:nvSpPr>
          <p:cNvPr id="10" name="TextBox 9"/>
          <p:cNvSpPr txBox="1"/>
          <p:nvPr/>
        </p:nvSpPr>
        <p:spPr>
          <a:xfrm>
            <a:off x="433387" y="3927991"/>
            <a:ext cx="809517" cy="369332"/>
          </a:xfrm>
          <a:prstGeom prst="rect">
            <a:avLst/>
          </a:prstGeom>
          <a:noFill/>
        </p:spPr>
        <p:txBody>
          <a:bodyPr wrap="none" rtlCol="0">
            <a:spAutoFit/>
          </a:bodyPr>
          <a:lstStyle/>
          <a:p>
            <a:r>
              <a:rPr lang="en-US" dirty="0" smtClean="0">
                <a:solidFill>
                  <a:srgbClr val="FF0000"/>
                </a:solidFill>
              </a:rPr>
              <a:t>page 2</a:t>
            </a:r>
            <a:endParaRPr lang="en-US" dirty="0">
              <a:solidFill>
                <a:srgbClr val="FF0000"/>
              </a:solidFill>
            </a:endParaRPr>
          </a:p>
        </p:txBody>
      </p:sp>
      <p:sp>
        <p:nvSpPr>
          <p:cNvPr id="11" name="TextBox 10"/>
          <p:cNvSpPr txBox="1"/>
          <p:nvPr/>
        </p:nvSpPr>
        <p:spPr>
          <a:xfrm>
            <a:off x="5923659" y="5223391"/>
            <a:ext cx="3052952" cy="646331"/>
          </a:xfrm>
          <a:prstGeom prst="rect">
            <a:avLst/>
          </a:prstGeom>
          <a:noFill/>
        </p:spPr>
        <p:txBody>
          <a:bodyPr wrap="none" rtlCol="0">
            <a:spAutoFit/>
          </a:bodyPr>
          <a:lstStyle/>
          <a:p>
            <a:r>
              <a:rPr lang="en-US" dirty="0" smtClean="0">
                <a:solidFill>
                  <a:srgbClr val="FF0000"/>
                </a:solidFill>
              </a:rPr>
              <a:t>record together with first page</a:t>
            </a:r>
          </a:p>
          <a:p>
            <a:r>
              <a:rPr lang="en-US" dirty="0" smtClean="0">
                <a:solidFill>
                  <a:srgbClr val="FF0000"/>
                </a:solidFill>
              </a:rPr>
              <a:t>(page 418)</a:t>
            </a:r>
            <a:endParaRPr lang="en-US" dirty="0">
              <a:solidFill>
                <a:srgbClr val="FF0000"/>
              </a:solidFill>
            </a:endParaRPr>
          </a:p>
        </p:txBody>
      </p:sp>
      <p:cxnSp>
        <p:nvCxnSpPr>
          <p:cNvPr id="13" name="Straight Arrow Connector 12"/>
          <p:cNvCxnSpPr/>
          <p:nvPr/>
        </p:nvCxnSpPr>
        <p:spPr>
          <a:xfrm flipH="1" flipV="1">
            <a:off x="6300787" y="3394591"/>
            <a:ext cx="685800" cy="1828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14587" y="4613791"/>
            <a:ext cx="4572000" cy="609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4541" y="2412022"/>
            <a:ext cx="32385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371600" y="1524000"/>
            <a:ext cx="1752600" cy="9906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76600" y="1600200"/>
            <a:ext cx="990600" cy="9144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38"/>
            <a:ext cx="8229600" cy="1143000"/>
          </a:xfrm>
        </p:spPr>
        <p:txBody>
          <a:bodyPr>
            <a:normAutofit/>
          </a:bodyPr>
          <a:lstStyle/>
          <a:p>
            <a:r>
              <a:rPr lang="en-US" sz="4000" dirty="0" smtClean="0"/>
              <a:t>Rules and Hints for Person Form</a:t>
            </a:r>
            <a:endParaRPr lang="en-US" sz="4000" dirty="0"/>
          </a:p>
        </p:txBody>
      </p:sp>
      <p:sp>
        <p:nvSpPr>
          <p:cNvPr id="3" name="Content Placeholder 2"/>
          <p:cNvSpPr>
            <a:spLocks noGrp="1"/>
          </p:cNvSpPr>
          <p:nvPr>
            <p:ph idx="1"/>
          </p:nvPr>
        </p:nvSpPr>
        <p:spPr>
          <a:xfrm>
            <a:off x="228600" y="1066800"/>
            <a:ext cx="8829943" cy="5638800"/>
          </a:xfrm>
        </p:spPr>
        <p:txBody>
          <a:bodyPr>
            <a:normAutofit fontScale="70000" lnSpcReduction="20000"/>
          </a:bodyPr>
          <a:lstStyle/>
          <a:p>
            <a:r>
              <a:rPr lang="en-US" dirty="0" smtClean="0"/>
              <a:t>Rules</a:t>
            </a:r>
          </a:p>
          <a:p>
            <a:pPr marL="914400" lvl="1" indent="-514350">
              <a:buFont typeface="+mj-lt"/>
              <a:buAutoNum type="arabicPeriod"/>
            </a:pPr>
            <a:r>
              <a:rPr lang="en-US" dirty="0" smtClean="0"/>
              <a:t>Extract every name on a page (except names that don’t designate people, e.g., “George Washington University”).</a:t>
            </a:r>
          </a:p>
          <a:p>
            <a:pPr marL="914400" lvl="1" indent="-514350">
              <a:buFont typeface="+mj-lt"/>
              <a:buAutoNum type="arabicPeriod"/>
            </a:pPr>
            <a:r>
              <a:rPr lang="en-US" dirty="0" smtClean="0"/>
              <a:t>Extract non-names that designate a </a:t>
            </a:r>
            <a:r>
              <a:rPr lang="en-US" dirty="0" smtClean="0"/>
              <a:t>person </a:t>
            </a:r>
            <a:r>
              <a:rPr lang="en-US" dirty="0" smtClean="0"/>
              <a:t>(e.g., “Baby Ely”)</a:t>
            </a:r>
          </a:p>
          <a:p>
            <a:pPr marL="914400" lvl="1" indent="-514350">
              <a:buFont typeface="+mj-lt"/>
              <a:buAutoNum type="arabicPeriod"/>
            </a:pPr>
            <a:r>
              <a:rPr lang="en-US" dirty="0" smtClean="0"/>
              <a:t>Get full name, including any punctuation, title(s) and suffix, but not non-name components associated with the name such as </a:t>
            </a:r>
            <a:r>
              <a:rPr lang="en-US" dirty="0" smtClean="0"/>
              <a:t>possessives </a:t>
            </a:r>
            <a:r>
              <a:rPr lang="en-US" dirty="0" smtClean="0"/>
              <a:t>(i.e., ’s).</a:t>
            </a:r>
          </a:p>
          <a:p>
            <a:pPr marL="914400" lvl="1" indent="-514350">
              <a:buFont typeface="+mj-lt"/>
              <a:buAutoNum type="arabicPeriod"/>
            </a:pPr>
            <a:r>
              <a:rPr lang="en-US" dirty="0" smtClean="0"/>
              <a:t>Extract names as </a:t>
            </a:r>
            <a:r>
              <a:rPr lang="en-US" dirty="0" smtClean="0"/>
              <a:t>written</a:t>
            </a:r>
            <a:r>
              <a:rPr lang="en-US" dirty="0"/>
              <a:t> </a:t>
            </a:r>
            <a:r>
              <a:rPr lang="en-US" dirty="0" smtClean="0"/>
              <a:t>(e.g., not implied surnames or maiden names).</a:t>
            </a:r>
            <a:endParaRPr lang="en-US" dirty="0" smtClean="0"/>
          </a:p>
          <a:p>
            <a:pPr marL="914400" lvl="1" indent="-514350">
              <a:buFont typeface="+mj-lt"/>
              <a:buAutoNum type="arabicPeriod"/>
            </a:pPr>
            <a:r>
              <a:rPr lang="en-US" dirty="0"/>
              <a:t>Get full date and place names, including punctuation.</a:t>
            </a:r>
          </a:p>
          <a:p>
            <a:pPr marL="914400" lvl="1" indent="-514350">
              <a:buFont typeface="+mj-lt"/>
              <a:buAutoNum type="arabicPeriod"/>
            </a:pPr>
            <a:r>
              <a:rPr lang="en-US" dirty="0" smtClean="0"/>
              <a:t>Extract </a:t>
            </a:r>
            <a:r>
              <a:rPr lang="en-US" dirty="0" smtClean="0"/>
              <a:t>dates and place names only for birth and death events.</a:t>
            </a:r>
          </a:p>
          <a:p>
            <a:pPr marL="914400" lvl="1" indent="-514350">
              <a:buFont typeface="+mj-lt"/>
              <a:buAutoNum type="arabicPeriod"/>
            </a:pPr>
            <a:r>
              <a:rPr lang="en-US" dirty="0" smtClean="0"/>
              <a:t>Do not extract implied dates and place names (e.g., not birth date when only age and death date appear and not place names unless explicitly stated as birth or death places)</a:t>
            </a:r>
            <a:endParaRPr lang="en-US" dirty="0" smtClean="0"/>
          </a:p>
          <a:p>
            <a:pPr marL="914400" lvl="1" indent="-514350">
              <a:buFont typeface="+mj-lt"/>
              <a:buAutoNum type="arabicPeriod"/>
            </a:pPr>
            <a:r>
              <a:rPr lang="en-US" dirty="0"/>
              <a:t>In the absence of birth or death </a:t>
            </a:r>
            <a:r>
              <a:rPr lang="en-US" dirty="0" smtClean="0"/>
              <a:t>dates and places, </a:t>
            </a:r>
            <a:r>
              <a:rPr lang="en-US" dirty="0"/>
              <a:t>use christening or burial dates </a:t>
            </a:r>
            <a:r>
              <a:rPr lang="en-US" dirty="0" smtClean="0"/>
              <a:t>and places, and </a:t>
            </a:r>
            <a:r>
              <a:rPr lang="en-US" dirty="0"/>
              <a:t>include designations (e.g., “</a:t>
            </a:r>
            <a:r>
              <a:rPr lang="en-US" dirty="0" err="1"/>
              <a:t>bapt.</a:t>
            </a:r>
            <a:r>
              <a:rPr lang="en-US" dirty="0"/>
              <a:t> </a:t>
            </a:r>
            <a:r>
              <a:rPr lang="en-US" dirty="0" smtClean="0"/>
              <a:t>1854” and “bur. Salt Lake City Cemetery).</a:t>
            </a:r>
            <a:endParaRPr lang="en-US" dirty="0" smtClean="0"/>
          </a:p>
          <a:p>
            <a:r>
              <a:rPr lang="en-US" dirty="0" smtClean="0"/>
              <a:t>Hints</a:t>
            </a:r>
          </a:p>
          <a:p>
            <a:pPr marL="971550" lvl="1" indent="-514350">
              <a:buFont typeface="+mj-lt"/>
              <a:buAutoNum type="arabicPeriod"/>
            </a:pPr>
            <a:r>
              <a:rPr lang="en-US" dirty="0" smtClean="0"/>
              <a:t>For names and dates with punctuation, use Alt-click.</a:t>
            </a:r>
          </a:p>
          <a:p>
            <a:pPr marL="971550" lvl="1" indent="-514350">
              <a:buFont typeface="+mj-lt"/>
              <a:buAutoNum type="arabicPeriod"/>
            </a:pPr>
            <a:r>
              <a:rPr lang="en-US" dirty="0"/>
              <a:t>U</a:t>
            </a:r>
            <a:r>
              <a:rPr lang="en-US" dirty="0" smtClean="0"/>
              <a:t>se Ctrl to append name parts.</a:t>
            </a:r>
          </a:p>
          <a:p>
            <a:pPr marL="971550" lvl="1" indent="-514350">
              <a:buFont typeface="+mj-lt"/>
              <a:buAutoNum type="arabicPeriod"/>
            </a:pPr>
            <a:r>
              <a:rPr lang="en-US" dirty="0" smtClean="0"/>
              <a:t>Use Keyboard Shortcut “a” to add a record.</a:t>
            </a:r>
          </a:p>
        </p:txBody>
      </p:sp>
      <p:sp>
        <p:nvSpPr>
          <p:cNvPr id="4" name="Slide Number Placeholder 3"/>
          <p:cNvSpPr>
            <a:spLocks noGrp="1"/>
          </p:cNvSpPr>
          <p:nvPr>
            <p:ph type="sldNum" sz="quarter" idx="12"/>
          </p:nvPr>
        </p:nvSpPr>
        <p:spPr/>
        <p:txBody>
          <a:bodyPr/>
          <a:lstStyle/>
          <a:p>
            <a:fld id="{276D5397-1D65-4FA5-B65B-F271D2EFE34F}" type="slidenum">
              <a:rPr lang="en-US" smtClean="0"/>
              <a:pPr/>
              <a:t>17</a:t>
            </a:fld>
            <a:endParaRPr lang="en-US"/>
          </a:p>
        </p:txBody>
      </p:sp>
    </p:spTree>
    <p:extLst>
      <p:ext uri="{BB962C8B-B14F-4D97-AF65-F5344CB8AC3E}">
        <p14:creationId xmlns:p14="http://schemas.microsoft.com/office/powerpoint/2010/main" val="3151700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92215"/>
            <a:ext cx="8991600" cy="351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81000"/>
            <a:ext cx="8229600" cy="1143000"/>
          </a:xfrm>
        </p:spPr>
        <p:txBody>
          <a:bodyPr>
            <a:normAutofit/>
          </a:bodyPr>
          <a:lstStyle/>
          <a:p>
            <a:r>
              <a:rPr lang="en-US" sz="3200" dirty="0" smtClean="0"/>
              <a:t>Extract  all names, but dates and places only for birth and death events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18</a:t>
            </a:fld>
            <a:endParaRPr lang="en-US"/>
          </a:p>
        </p:txBody>
      </p:sp>
      <p:sp>
        <p:nvSpPr>
          <p:cNvPr id="4" name="TextBox 3"/>
          <p:cNvSpPr txBox="1"/>
          <p:nvPr/>
        </p:nvSpPr>
        <p:spPr>
          <a:xfrm>
            <a:off x="4953000" y="5712183"/>
            <a:ext cx="3886200" cy="646331"/>
          </a:xfrm>
          <a:prstGeom prst="rect">
            <a:avLst/>
          </a:prstGeom>
          <a:noFill/>
        </p:spPr>
        <p:txBody>
          <a:bodyPr wrap="square" rtlCol="0">
            <a:spAutoFit/>
          </a:bodyPr>
          <a:lstStyle/>
          <a:p>
            <a:r>
              <a:rPr lang="en-US" dirty="0">
                <a:solidFill>
                  <a:srgbClr val="FF0000"/>
                </a:solidFill>
              </a:rPr>
              <a:t>a</a:t>
            </a:r>
            <a:r>
              <a:rPr lang="en-US" dirty="0" smtClean="0">
                <a:solidFill>
                  <a:srgbClr val="FF0000"/>
                </a:solidFill>
              </a:rPr>
              <a:t>ll names, even when a name appears more than once on a page</a:t>
            </a:r>
            <a:endParaRPr lang="en-US" dirty="0">
              <a:solidFill>
                <a:srgbClr val="FF0000"/>
              </a:solidFill>
            </a:endParaRPr>
          </a:p>
        </p:txBody>
      </p:sp>
      <p:cxnSp>
        <p:nvCxnSpPr>
          <p:cNvPr id="6" name="Straight Arrow Connector 5"/>
          <p:cNvCxnSpPr/>
          <p:nvPr/>
        </p:nvCxnSpPr>
        <p:spPr>
          <a:xfrm flipH="1" flipV="1">
            <a:off x="5600700" y="4114800"/>
            <a:ext cx="1524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753100" y="3763164"/>
            <a:ext cx="114300" cy="202803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753100" y="3657600"/>
            <a:ext cx="419100" cy="2133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53100" y="4648200"/>
            <a:ext cx="1884711" cy="1143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622315" y="1676400"/>
            <a:ext cx="3073277" cy="369332"/>
          </a:xfrm>
          <a:prstGeom prst="rect">
            <a:avLst/>
          </a:prstGeom>
          <a:noFill/>
        </p:spPr>
        <p:txBody>
          <a:bodyPr wrap="none" rtlCol="0">
            <a:spAutoFit/>
          </a:bodyPr>
          <a:lstStyle/>
          <a:p>
            <a:r>
              <a:rPr lang="en-US" dirty="0">
                <a:solidFill>
                  <a:srgbClr val="FF0000"/>
                </a:solidFill>
              </a:rPr>
              <a:t>t</a:t>
            </a:r>
            <a:r>
              <a:rPr lang="en-US" dirty="0" smtClean="0">
                <a:solidFill>
                  <a:srgbClr val="FF0000"/>
                </a:solidFill>
              </a:rPr>
              <a:t>his place but not these places</a:t>
            </a:r>
            <a:endParaRPr lang="en-US" dirty="0">
              <a:solidFill>
                <a:srgbClr val="FF0000"/>
              </a:solidFill>
            </a:endParaRPr>
          </a:p>
        </p:txBody>
      </p:sp>
      <p:sp>
        <p:nvSpPr>
          <p:cNvPr id="14" name="TextBox 13"/>
          <p:cNvSpPr txBox="1"/>
          <p:nvPr/>
        </p:nvSpPr>
        <p:spPr>
          <a:xfrm>
            <a:off x="7637811" y="3116832"/>
            <a:ext cx="1407950" cy="646331"/>
          </a:xfrm>
          <a:prstGeom prst="rect">
            <a:avLst/>
          </a:prstGeom>
          <a:noFill/>
        </p:spPr>
        <p:txBody>
          <a:bodyPr wrap="none" rtlCol="0">
            <a:spAutoFit/>
          </a:bodyPr>
          <a:lstStyle/>
          <a:p>
            <a:r>
              <a:rPr lang="en-US" dirty="0">
                <a:solidFill>
                  <a:srgbClr val="FF0000"/>
                </a:solidFill>
              </a:rPr>
              <a:t>t</a:t>
            </a:r>
            <a:r>
              <a:rPr lang="en-US" dirty="0" smtClean="0">
                <a:solidFill>
                  <a:srgbClr val="FF0000"/>
                </a:solidFill>
              </a:rPr>
              <a:t>his date but</a:t>
            </a:r>
          </a:p>
          <a:p>
            <a:r>
              <a:rPr lang="en-US" dirty="0" smtClean="0">
                <a:solidFill>
                  <a:srgbClr val="FF0000"/>
                </a:solidFill>
              </a:rPr>
              <a:t>not this date</a:t>
            </a:r>
            <a:endParaRPr lang="en-US" dirty="0">
              <a:solidFill>
                <a:srgbClr val="FF0000"/>
              </a:solidFill>
            </a:endParaRPr>
          </a:p>
        </p:txBody>
      </p:sp>
      <p:cxnSp>
        <p:nvCxnSpPr>
          <p:cNvPr id="16" name="Straight Arrow Connector 15"/>
          <p:cNvCxnSpPr/>
          <p:nvPr/>
        </p:nvCxnSpPr>
        <p:spPr>
          <a:xfrm flipV="1">
            <a:off x="8341786" y="2971800"/>
            <a:ext cx="497414" cy="533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077200" y="2819400"/>
            <a:ext cx="609600" cy="4191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28936" y="1981200"/>
            <a:ext cx="905264" cy="762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637811" y="1981200"/>
            <a:ext cx="0" cy="228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934200" y="1981200"/>
            <a:ext cx="703612" cy="533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244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fontScale="90000"/>
          </a:bodyPr>
          <a:lstStyle/>
          <a:p>
            <a:pPr lvl="1" algn="ctr" rtl="0">
              <a:spcBef>
                <a:spcPct val="0"/>
              </a:spcBef>
            </a:pPr>
            <a:r>
              <a:rPr lang="en-US" sz="3600" dirty="0" smtClean="0"/>
              <a:t>Omit </a:t>
            </a:r>
            <a:r>
              <a:rPr lang="en-US" sz="3600" dirty="0" smtClean="0"/>
              <a:t>non-name components.</a:t>
            </a:r>
            <a:r>
              <a:rPr lang="en-US" sz="3200" dirty="0" smtClean="0"/>
              <a:t/>
            </a:r>
            <a:br>
              <a:rPr lang="en-US" sz="3200"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19</a:t>
            </a:fld>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000" y="3523155"/>
            <a:ext cx="3352800" cy="234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40925" y="2495966"/>
            <a:ext cx="2032475" cy="646331"/>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ot embedded reference markers</a:t>
            </a:r>
            <a:endParaRPr lang="en-US" dirty="0">
              <a:solidFill>
                <a:srgbClr val="FF0000"/>
              </a:solidFill>
            </a:endParaRPr>
          </a:p>
        </p:txBody>
      </p:sp>
      <p:cxnSp>
        <p:nvCxnSpPr>
          <p:cNvPr id="6" name="Straight Arrow Connector 5"/>
          <p:cNvCxnSpPr>
            <a:stCxn id="4" idx="2"/>
          </p:cNvCxnSpPr>
          <p:nvPr/>
        </p:nvCxnSpPr>
        <p:spPr>
          <a:xfrm>
            <a:off x="8057163" y="3142297"/>
            <a:ext cx="127118" cy="1123684"/>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6200" y="5332781"/>
            <a:ext cx="3917867" cy="369332"/>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ot names used for internal designators</a:t>
            </a:r>
            <a:endParaRPr lang="en-US" dirty="0">
              <a:solidFill>
                <a:srgbClr val="FF0000"/>
              </a:solidFill>
            </a:endParaRPr>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667" b="-32667"/>
          <a:stretch/>
        </p:blipFill>
        <p:spPr bwMode="auto">
          <a:xfrm>
            <a:off x="737381" y="1431341"/>
            <a:ext cx="613063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953471" y="3790540"/>
            <a:ext cx="2319225" cy="369332"/>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ot paragraph headers</a:t>
            </a:r>
            <a:endParaRPr lang="en-US" dirty="0">
              <a:solidFill>
                <a:srgbClr val="FF0000"/>
              </a:solidFill>
            </a:endParaRPr>
          </a:p>
        </p:txBody>
      </p:sp>
      <p:sp>
        <p:nvSpPr>
          <p:cNvPr id="11" name="TextBox 10"/>
          <p:cNvSpPr txBox="1"/>
          <p:nvPr/>
        </p:nvSpPr>
        <p:spPr>
          <a:xfrm>
            <a:off x="406186" y="3143799"/>
            <a:ext cx="4704814" cy="369332"/>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ot names that are part of place or thing names</a:t>
            </a:r>
            <a:endParaRPr lang="en-US" dirty="0">
              <a:solidFill>
                <a:srgbClr val="FF0000"/>
              </a:solidFill>
            </a:endParaRPr>
          </a:p>
        </p:txBody>
      </p:sp>
      <p:cxnSp>
        <p:nvCxnSpPr>
          <p:cNvPr id="13" name="Straight Arrow Connector 12"/>
          <p:cNvCxnSpPr>
            <a:stCxn id="10" idx="3"/>
          </p:cNvCxnSpPr>
          <p:nvPr/>
        </p:nvCxnSpPr>
        <p:spPr>
          <a:xfrm>
            <a:off x="3272696" y="3975206"/>
            <a:ext cx="2924576" cy="290775"/>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p:cNvCxnSpPr>
          <p:nvPr/>
        </p:nvCxnSpPr>
        <p:spPr>
          <a:xfrm flipV="1">
            <a:off x="4914067" y="4618441"/>
            <a:ext cx="1299585" cy="89900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3"/>
          </p:cNvCxnSpPr>
          <p:nvPr/>
        </p:nvCxnSpPr>
        <p:spPr>
          <a:xfrm flipV="1">
            <a:off x="4914067" y="4867035"/>
            <a:ext cx="213313" cy="650412"/>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3"/>
          </p:cNvCxnSpPr>
          <p:nvPr/>
        </p:nvCxnSpPr>
        <p:spPr>
          <a:xfrm flipV="1">
            <a:off x="4914067" y="4618441"/>
            <a:ext cx="2727913" cy="89900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3"/>
          </p:cNvCxnSpPr>
          <p:nvPr/>
        </p:nvCxnSpPr>
        <p:spPr>
          <a:xfrm flipV="1">
            <a:off x="4914067" y="4803107"/>
            <a:ext cx="1508713" cy="71434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10800" y="2741981"/>
            <a:ext cx="914400" cy="533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510800" y="2741981"/>
            <a:ext cx="2580701" cy="533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9998" y="1438035"/>
            <a:ext cx="1928257" cy="23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181" y="2056181"/>
            <a:ext cx="927219"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1000" y="4450867"/>
            <a:ext cx="533400" cy="18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99" y="4213036"/>
            <a:ext cx="861701" cy="23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3535" y="5408981"/>
            <a:ext cx="1187865" cy="19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Straight Connector 30"/>
          <p:cNvCxnSpPr/>
          <p:nvPr/>
        </p:nvCxnSpPr>
        <p:spPr>
          <a:xfrm flipV="1">
            <a:off x="5644400" y="4415073"/>
            <a:ext cx="1424299" cy="83121"/>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Project Overview</a:t>
            </a:r>
            <a:endParaRPr lang="en-US" sz="4000" dirty="0"/>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r>
              <a:rPr lang="en-US" dirty="0" smtClean="0"/>
              <a:t>Untapped sources</a:t>
            </a:r>
          </a:p>
          <a:p>
            <a:pPr lvl="1"/>
            <a:r>
              <a:rPr lang="en-US" dirty="0" smtClean="0"/>
              <a:t>100,000+ scanned/OCRed books</a:t>
            </a:r>
          </a:p>
          <a:p>
            <a:pPr lvl="1"/>
            <a:r>
              <a:rPr lang="en-US" dirty="0" smtClean="0"/>
              <a:t>Problem: </a:t>
            </a:r>
            <a:r>
              <a:rPr lang="en-US" dirty="0" smtClean="0"/>
              <a:t>cost-effective </a:t>
            </a:r>
            <a:r>
              <a:rPr lang="en-US" dirty="0" smtClean="0"/>
              <a:t>extraction</a:t>
            </a:r>
          </a:p>
          <a:p>
            <a:r>
              <a:rPr lang="en-US" dirty="0" smtClean="0"/>
              <a:t>Extraction tools</a:t>
            </a:r>
          </a:p>
          <a:p>
            <a:pPr lvl="1"/>
            <a:r>
              <a:rPr lang="en-US" dirty="0" smtClean="0"/>
              <a:t>Read and do form-fill type-in</a:t>
            </a:r>
          </a:p>
          <a:p>
            <a:pPr lvl="1"/>
            <a:r>
              <a:rPr lang="en-US" dirty="0" smtClean="0"/>
              <a:t>Form-fill by clicking</a:t>
            </a:r>
          </a:p>
          <a:p>
            <a:pPr lvl="2"/>
            <a:r>
              <a:rPr lang="en-US" dirty="0"/>
              <a:t>C</a:t>
            </a:r>
            <a:r>
              <a:rPr lang="en-US" dirty="0" smtClean="0"/>
              <a:t>opy/paste &amp; correction</a:t>
            </a:r>
          </a:p>
          <a:p>
            <a:pPr lvl="2"/>
            <a:r>
              <a:rPr lang="en-US" dirty="0" smtClean="0"/>
              <a:t>Family tree</a:t>
            </a:r>
            <a:r>
              <a:rPr lang="en-US" dirty="0" smtClean="0"/>
              <a:t> </a:t>
            </a:r>
            <a:r>
              <a:rPr lang="en-US" dirty="0" smtClean="0"/>
              <a:t>construction by inference</a:t>
            </a:r>
          </a:p>
          <a:p>
            <a:pPr lvl="1"/>
            <a:r>
              <a:rPr lang="en-US" dirty="0" smtClean="0"/>
              <a:t>Synergistic</a:t>
            </a:r>
          </a:p>
          <a:p>
            <a:pPr lvl="2"/>
            <a:r>
              <a:rPr lang="en-US" dirty="0" smtClean="0"/>
              <a:t>Automated form-fill with user correction</a:t>
            </a:r>
          </a:p>
          <a:p>
            <a:pPr lvl="2"/>
            <a:r>
              <a:rPr lang="en-US" dirty="0" smtClean="0"/>
              <a:t>Manual specification of rules (</a:t>
            </a:r>
            <a:r>
              <a:rPr lang="en-US" dirty="0" err="1" smtClean="0"/>
              <a:t>FROntIER</a:t>
            </a:r>
            <a:r>
              <a:rPr lang="en-US" dirty="0" smtClean="0"/>
              <a:t>)</a:t>
            </a:r>
          </a:p>
          <a:p>
            <a:pPr lvl="2"/>
            <a:r>
              <a:rPr lang="en-US" dirty="0" smtClean="0"/>
              <a:t>Machine-learned extraction rules</a:t>
            </a:r>
          </a:p>
          <a:p>
            <a:pPr lvl="3"/>
            <a:r>
              <a:rPr lang="en-US" dirty="0"/>
              <a:t>D</a:t>
            </a:r>
            <a:r>
              <a:rPr lang="en-US" dirty="0" smtClean="0"/>
              <a:t>iscover author-specified patterns (</a:t>
            </a:r>
            <a:r>
              <a:rPr lang="en-US" dirty="0" err="1" smtClean="0"/>
              <a:t>ListReader</a:t>
            </a:r>
            <a:r>
              <a:rPr lang="en-US" dirty="0" smtClean="0"/>
              <a:t>)</a:t>
            </a:r>
          </a:p>
          <a:p>
            <a:pPr lvl="3"/>
            <a:r>
              <a:rPr lang="en-US" dirty="0" smtClean="0"/>
              <a:t>Parse sentences &amp; match concepts (</a:t>
            </a:r>
            <a:r>
              <a:rPr lang="en-US" dirty="0" err="1" smtClean="0"/>
              <a:t>OntoSoar</a:t>
            </a:r>
            <a:r>
              <a:rPr lang="en-US" dirty="0" smtClean="0"/>
              <a:t>)</a:t>
            </a:r>
          </a:p>
          <a:p>
            <a:pPr lvl="3"/>
            <a:r>
              <a:rPr lang="en-US" dirty="0" smtClean="0"/>
              <a:t>Learn from observing users work (</a:t>
            </a:r>
            <a:r>
              <a:rPr lang="en-US" dirty="0" err="1" smtClean="0"/>
              <a:t>GreenFIE</a:t>
            </a:r>
            <a:r>
              <a:rPr lang="en-US" dirty="0" smtClean="0"/>
              <a:t>-HD)</a:t>
            </a:r>
          </a:p>
          <a:p>
            <a:r>
              <a:rPr lang="en-US" dirty="0" err="1" smtClean="0"/>
              <a:t>Groundtruthing</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066800"/>
            <a:ext cx="2911592" cy="411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370"/>
            <a:ext cx="8229600" cy="1143000"/>
          </a:xfrm>
        </p:spPr>
        <p:txBody>
          <a:bodyPr>
            <a:normAutofit fontScale="90000"/>
          </a:bodyPr>
          <a:lstStyle/>
          <a:p>
            <a:pPr lvl="1" algn="ctr" rtl="0">
              <a:spcBef>
                <a:spcPct val="0"/>
              </a:spcBef>
            </a:pPr>
            <a:r>
              <a:rPr lang="en-US" sz="3600" dirty="0" smtClean="0"/>
              <a:t>Get full name, including any punctuation,</a:t>
            </a:r>
            <a:br>
              <a:rPr lang="en-US" sz="3600" dirty="0" smtClean="0"/>
            </a:br>
            <a:r>
              <a:rPr lang="en-US" sz="3600" dirty="0" smtClean="0"/>
              <a:t>title(s) and suffix. Omit possessives.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20</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572000"/>
            <a:ext cx="5929312" cy="47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srcRect/>
          <a:stretch>
            <a:fillRect/>
          </a:stretch>
        </p:blipFill>
        <p:spPr bwMode="auto">
          <a:xfrm>
            <a:off x="838200" y="1981200"/>
            <a:ext cx="3921919" cy="228600"/>
          </a:xfrm>
          <a:prstGeom prst="rect">
            <a:avLst/>
          </a:prstGeom>
          <a:noFill/>
          <a:ln w="9525">
            <a:noFill/>
            <a:miter lim="800000"/>
            <a:headEnd/>
            <a:tailEnd/>
          </a:ln>
        </p:spPr>
      </p:pic>
      <p:sp>
        <p:nvSpPr>
          <p:cNvPr id="10" name="TextBox 9"/>
          <p:cNvSpPr txBox="1"/>
          <p:nvPr/>
        </p:nvSpPr>
        <p:spPr>
          <a:xfrm>
            <a:off x="1752600" y="2362200"/>
            <a:ext cx="1499065" cy="369332"/>
          </a:xfrm>
          <a:prstGeom prst="rect">
            <a:avLst/>
          </a:prstGeom>
          <a:noFill/>
        </p:spPr>
        <p:txBody>
          <a:bodyPr wrap="none" rtlCol="0">
            <a:spAutoFit/>
          </a:bodyPr>
          <a:lstStyle/>
          <a:p>
            <a:r>
              <a:rPr lang="en-US" dirty="0" smtClean="0">
                <a:solidFill>
                  <a:srgbClr val="FF0000"/>
                </a:solidFill>
              </a:rPr>
              <a:t>Isaac Steel, Sr.</a:t>
            </a:r>
            <a:endParaRPr lang="en-US" dirty="0">
              <a:solidFill>
                <a:srgbClr val="FF0000"/>
              </a:solidFill>
            </a:endParaRPr>
          </a:p>
        </p:txBody>
      </p:sp>
      <p:sp>
        <p:nvSpPr>
          <p:cNvPr id="11" name="TextBox 10"/>
          <p:cNvSpPr txBox="1"/>
          <p:nvPr/>
        </p:nvSpPr>
        <p:spPr>
          <a:xfrm>
            <a:off x="1752600" y="3429000"/>
            <a:ext cx="1948867" cy="923330"/>
          </a:xfrm>
          <a:prstGeom prst="rect">
            <a:avLst/>
          </a:prstGeom>
          <a:noFill/>
        </p:spPr>
        <p:txBody>
          <a:bodyPr wrap="none" rtlCol="0">
            <a:spAutoFit/>
          </a:bodyPr>
          <a:lstStyle/>
          <a:p>
            <a:r>
              <a:rPr lang="en-US" dirty="0" err="1" smtClean="0">
                <a:solidFill>
                  <a:srgbClr val="FF0000"/>
                </a:solidFill>
              </a:rPr>
              <a:t>Azubah</a:t>
            </a:r>
            <a:r>
              <a:rPr lang="en-US" dirty="0" smtClean="0">
                <a:solidFill>
                  <a:srgbClr val="FF0000"/>
                </a:solidFill>
              </a:rPr>
              <a:t> Tully</a:t>
            </a:r>
          </a:p>
          <a:p>
            <a:r>
              <a:rPr lang="en-US" dirty="0" smtClean="0">
                <a:solidFill>
                  <a:srgbClr val="FF0000"/>
                </a:solidFill>
              </a:rPr>
              <a:t>Joel M. </a:t>
            </a:r>
            <a:r>
              <a:rPr lang="en-US" dirty="0" err="1" smtClean="0">
                <a:solidFill>
                  <a:srgbClr val="FF0000"/>
                </a:solidFill>
              </a:rPr>
              <a:t>Gloyd</a:t>
            </a:r>
            <a:endParaRPr lang="en-US" dirty="0" smtClean="0">
              <a:solidFill>
                <a:srgbClr val="FF0000"/>
              </a:solidFill>
            </a:endParaRPr>
          </a:p>
          <a:p>
            <a:r>
              <a:rPr lang="en-US" dirty="0" smtClean="0">
                <a:solidFill>
                  <a:srgbClr val="FF0000"/>
                </a:solidFill>
              </a:rPr>
              <a:t>Chief Justice Waite</a:t>
            </a:r>
            <a:endParaRPr lang="en-US" dirty="0">
              <a:solidFill>
                <a:srgbClr val="FF0000"/>
              </a:solidFill>
            </a:endParaRPr>
          </a:p>
        </p:txBody>
      </p:sp>
      <p:pic>
        <p:nvPicPr>
          <p:cNvPr id="5124" name="Picture 4"/>
          <p:cNvPicPr>
            <a:picLocks noChangeAspect="1" noChangeArrowheads="1"/>
          </p:cNvPicPr>
          <p:nvPr/>
        </p:nvPicPr>
        <p:blipFill>
          <a:blip r:embed="rId4" cstate="print"/>
          <a:srcRect/>
          <a:stretch>
            <a:fillRect/>
          </a:stretch>
        </p:blipFill>
        <p:spPr bwMode="auto">
          <a:xfrm>
            <a:off x="762000" y="2895600"/>
            <a:ext cx="5600700" cy="419100"/>
          </a:xfrm>
          <a:prstGeom prst="rect">
            <a:avLst/>
          </a:prstGeom>
          <a:noFill/>
          <a:ln w="9525">
            <a:noFill/>
            <a:miter lim="800000"/>
            <a:headEnd/>
            <a:tailEnd/>
          </a:ln>
        </p:spPr>
      </p:pic>
      <p:sp>
        <p:nvSpPr>
          <p:cNvPr id="13" name="TextBox 12"/>
          <p:cNvSpPr txBox="1"/>
          <p:nvPr/>
        </p:nvSpPr>
        <p:spPr>
          <a:xfrm>
            <a:off x="1752600" y="5334000"/>
            <a:ext cx="6313973" cy="1200329"/>
          </a:xfrm>
          <a:prstGeom prst="rect">
            <a:avLst/>
          </a:prstGeom>
          <a:noFill/>
        </p:spPr>
        <p:txBody>
          <a:bodyPr wrap="none" rtlCol="0">
            <a:spAutoFit/>
          </a:bodyPr>
          <a:lstStyle/>
          <a:p>
            <a:r>
              <a:rPr lang="en-US" dirty="0" smtClean="0">
                <a:solidFill>
                  <a:srgbClr val="FF0000"/>
                </a:solidFill>
              </a:rPr>
              <a:t>David Vance CALL</a:t>
            </a:r>
          </a:p>
          <a:p>
            <a:r>
              <a:rPr lang="en-US" dirty="0" smtClean="0">
                <a:solidFill>
                  <a:srgbClr val="FF0000"/>
                </a:solidFill>
              </a:rPr>
              <a:t>Rex – omit the surname, “Call” (not written with the name “Rex”)</a:t>
            </a:r>
          </a:p>
          <a:p>
            <a:r>
              <a:rPr lang="en-US" dirty="0" err="1" smtClean="0">
                <a:solidFill>
                  <a:srgbClr val="FF0000"/>
                </a:solidFill>
              </a:rPr>
              <a:t>Arta</a:t>
            </a:r>
            <a:r>
              <a:rPr lang="en-US" dirty="0" smtClean="0">
                <a:solidFill>
                  <a:srgbClr val="FF0000"/>
                </a:solidFill>
              </a:rPr>
              <a:t> (</a:t>
            </a:r>
            <a:r>
              <a:rPr lang="en-US" dirty="0" err="1" smtClean="0">
                <a:solidFill>
                  <a:srgbClr val="FF0000"/>
                </a:solidFill>
              </a:rPr>
              <a:t>Shippee</a:t>
            </a:r>
            <a:r>
              <a:rPr lang="en-US" dirty="0" smtClean="0">
                <a:solidFill>
                  <a:srgbClr val="FF0000"/>
                </a:solidFill>
              </a:rPr>
              <a:t>) Call – include the parentheses</a:t>
            </a:r>
          </a:p>
          <a:p>
            <a:r>
              <a:rPr lang="en-US" dirty="0" err="1" smtClean="0">
                <a:solidFill>
                  <a:srgbClr val="FF0000"/>
                </a:solidFill>
              </a:rPr>
              <a:t>Jolayne</a:t>
            </a:r>
            <a:r>
              <a:rPr lang="en-US" dirty="0" smtClean="0">
                <a:solidFill>
                  <a:srgbClr val="FF0000"/>
                </a:solidFill>
              </a:rPr>
              <a:t> Lois SILLITO</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209192"/>
            <a:ext cx="51816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457200"/>
            <a:ext cx="9144000" cy="1143000"/>
          </a:xfrm>
        </p:spPr>
        <p:txBody>
          <a:bodyPr>
            <a:normAutofit fontScale="90000"/>
          </a:bodyPr>
          <a:lstStyle/>
          <a:p>
            <a:r>
              <a:rPr lang="en-US" sz="3600" dirty="0" smtClean="0"/>
              <a:t>Do not include implied</a:t>
            </a:r>
            <a:br>
              <a:rPr lang="en-US" sz="3600" dirty="0" smtClean="0"/>
            </a:br>
            <a:r>
              <a:rPr lang="en-US" sz="3600" dirty="0" smtClean="0"/>
              <a:t>maiden </a:t>
            </a:r>
            <a:r>
              <a:rPr lang="en-US" sz="3600" dirty="0"/>
              <a:t>names and </a:t>
            </a:r>
            <a:r>
              <a:rPr lang="en-US" sz="3600" dirty="0" smtClean="0"/>
              <a:t>surnames.</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21</a:t>
            </a:fld>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857374"/>
            <a:ext cx="60769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51362" y="4719191"/>
            <a:ext cx="2850076" cy="1077218"/>
          </a:xfrm>
          <a:prstGeom prst="rect">
            <a:avLst/>
          </a:prstGeom>
          <a:noFill/>
        </p:spPr>
        <p:txBody>
          <a:bodyPr wrap="none" rtlCol="0">
            <a:spAutoFit/>
          </a:bodyPr>
          <a:lstStyle/>
          <a:p>
            <a:r>
              <a:rPr lang="en-US" sz="1600" dirty="0">
                <a:solidFill>
                  <a:srgbClr val="FF0000"/>
                </a:solidFill>
              </a:rPr>
              <a:t>n</a:t>
            </a:r>
            <a:r>
              <a:rPr lang="en-US" sz="1600" dirty="0" smtClean="0">
                <a:solidFill>
                  <a:srgbClr val="FF0000"/>
                </a:solidFill>
              </a:rPr>
              <a:t>ot “Mary Ely Lathrop”</a:t>
            </a:r>
          </a:p>
          <a:p>
            <a:r>
              <a:rPr lang="en-US" sz="1600" dirty="0">
                <a:solidFill>
                  <a:srgbClr val="FF0000"/>
                </a:solidFill>
              </a:rPr>
              <a:t>n</a:t>
            </a:r>
            <a:r>
              <a:rPr lang="en-US" sz="1600" dirty="0" smtClean="0">
                <a:solidFill>
                  <a:srgbClr val="FF0000"/>
                </a:solidFill>
              </a:rPr>
              <a:t>ot “Mary Ely McKenzie”</a:t>
            </a:r>
          </a:p>
          <a:p>
            <a:r>
              <a:rPr lang="en-US" sz="1600" dirty="0">
                <a:solidFill>
                  <a:srgbClr val="FF0000"/>
                </a:solidFill>
              </a:rPr>
              <a:t>n</a:t>
            </a:r>
            <a:r>
              <a:rPr lang="en-US" sz="1600" dirty="0" smtClean="0">
                <a:solidFill>
                  <a:srgbClr val="FF0000"/>
                </a:solidFill>
              </a:rPr>
              <a:t>ot  “Gerard Lathrop McKenzie”</a:t>
            </a:r>
          </a:p>
          <a:p>
            <a:r>
              <a:rPr lang="en-US" sz="1600" dirty="0">
                <a:solidFill>
                  <a:srgbClr val="FF0000"/>
                </a:solidFill>
              </a:rPr>
              <a:t>j</a:t>
            </a:r>
            <a:r>
              <a:rPr lang="en-US" sz="1600" dirty="0" smtClean="0">
                <a:solidFill>
                  <a:srgbClr val="FF0000"/>
                </a:solidFill>
              </a:rPr>
              <a:t>ust the names as written</a:t>
            </a:r>
            <a:endParaRPr lang="en-US" sz="1600" dirty="0">
              <a:solidFill>
                <a:srgbClr val="FF0000"/>
              </a:solidFill>
            </a:endParaRPr>
          </a:p>
        </p:txBody>
      </p:sp>
      <p:cxnSp>
        <p:nvCxnSpPr>
          <p:cNvPr id="5" name="Straight Connector 4"/>
          <p:cNvCxnSpPr/>
          <p:nvPr/>
        </p:nvCxnSpPr>
        <p:spPr>
          <a:xfrm>
            <a:off x="2286000" y="2286000"/>
            <a:ext cx="1371600" cy="19812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52600" y="3200400"/>
            <a:ext cx="1905000" cy="20574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76400" y="3429000"/>
            <a:ext cx="1828800" cy="22098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991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266"/>
            <a:ext cx="8229600" cy="1143000"/>
          </a:xfrm>
        </p:spPr>
        <p:txBody>
          <a:bodyPr>
            <a:normAutofit fontScale="90000"/>
          </a:bodyPr>
          <a:lstStyle/>
          <a:p>
            <a:r>
              <a:rPr lang="en-US" sz="3600" dirty="0" smtClean="0"/>
              <a:t>Get </a:t>
            </a:r>
            <a:r>
              <a:rPr lang="en-US" sz="3600" dirty="0"/>
              <a:t>full date and place </a:t>
            </a:r>
            <a:r>
              <a:rPr lang="en-US" sz="3600" dirty="0" smtClean="0"/>
              <a:t>names,</a:t>
            </a:r>
            <a:br>
              <a:rPr lang="en-US" sz="3600" dirty="0" smtClean="0"/>
            </a:br>
            <a:r>
              <a:rPr lang="en-US" sz="3600" dirty="0" smtClean="0"/>
              <a:t>including </a:t>
            </a:r>
            <a:r>
              <a:rPr lang="en-US" sz="3600" dirty="0"/>
              <a:t>punctuation.</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22</a:t>
            </a:fld>
            <a:endParaRPr lang="en-US"/>
          </a:p>
        </p:txBody>
      </p:sp>
      <p:sp>
        <p:nvSpPr>
          <p:cNvPr id="5" name="TextBox 4"/>
          <p:cNvSpPr txBox="1"/>
          <p:nvPr/>
        </p:nvSpPr>
        <p:spPr>
          <a:xfrm>
            <a:off x="1524000" y="1459523"/>
            <a:ext cx="2280817" cy="369332"/>
          </a:xfrm>
          <a:prstGeom prst="rect">
            <a:avLst/>
          </a:prstGeom>
          <a:noFill/>
        </p:spPr>
        <p:txBody>
          <a:bodyPr wrap="none" rtlCol="0">
            <a:spAutoFit/>
          </a:bodyPr>
          <a:lstStyle/>
          <a:p>
            <a:r>
              <a:rPr lang="en-US" dirty="0" smtClean="0">
                <a:solidFill>
                  <a:srgbClr val="FF0000"/>
                </a:solidFill>
              </a:rPr>
              <a:t>include date modifiers</a:t>
            </a:r>
            <a:endParaRPr lang="en-US" dirty="0">
              <a:solidFill>
                <a:srgbClr val="FF0000"/>
              </a:solidFill>
            </a:endParaRPr>
          </a:p>
        </p:txBody>
      </p:sp>
      <p:sp>
        <p:nvSpPr>
          <p:cNvPr id="9" name="TextBox 8"/>
          <p:cNvSpPr txBox="1"/>
          <p:nvPr/>
        </p:nvSpPr>
        <p:spPr>
          <a:xfrm>
            <a:off x="4572001" y="1383323"/>
            <a:ext cx="4038600" cy="646331"/>
          </a:xfrm>
          <a:prstGeom prst="rect">
            <a:avLst/>
          </a:prstGeom>
          <a:noFill/>
        </p:spPr>
        <p:txBody>
          <a:bodyPr wrap="square" rtlCol="0">
            <a:spAutoFit/>
          </a:bodyPr>
          <a:lstStyle/>
          <a:p>
            <a:r>
              <a:rPr lang="en-US" dirty="0" smtClean="0">
                <a:solidFill>
                  <a:srgbClr val="FF0000"/>
                </a:solidFill>
              </a:rPr>
              <a:t>not date modifiers, not date explanations</a:t>
            </a:r>
          </a:p>
          <a:p>
            <a:r>
              <a:rPr lang="en-US" dirty="0" smtClean="0">
                <a:solidFill>
                  <a:srgbClr val="FF0000"/>
                </a:solidFill>
              </a:rPr>
              <a:t>                                         (do not include)</a:t>
            </a:r>
            <a:endParaRPr lang="en-US" dirty="0">
              <a:solidFill>
                <a:srgbClr val="FF0000"/>
              </a:solidFill>
            </a:endParaRPr>
          </a:p>
        </p:txBody>
      </p:sp>
      <p:pic>
        <p:nvPicPr>
          <p:cNvPr id="4099" name="Picture 3" descr="C:\Documents and Settings\David W. Embley\My Documents\FROntIER\DateRulesIllustrations.TIF"/>
          <p:cNvPicPr>
            <a:picLocks noChangeAspect="1" noChangeArrowheads="1"/>
          </p:cNvPicPr>
          <p:nvPr/>
        </p:nvPicPr>
        <p:blipFill>
          <a:blip r:embed="rId2" cstate="print"/>
          <a:srcRect/>
          <a:stretch>
            <a:fillRect/>
          </a:stretch>
        </p:blipFill>
        <p:spPr bwMode="auto">
          <a:xfrm>
            <a:off x="762000" y="2069123"/>
            <a:ext cx="6983812" cy="1628775"/>
          </a:xfrm>
          <a:prstGeom prst="rect">
            <a:avLst/>
          </a:prstGeom>
          <a:noFill/>
        </p:spPr>
      </p:pic>
      <p:cxnSp>
        <p:nvCxnSpPr>
          <p:cNvPr id="7" name="Straight Arrow Connector 6"/>
          <p:cNvCxnSpPr/>
          <p:nvPr/>
        </p:nvCxnSpPr>
        <p:spPr>
          <a:xfrm>
            <a:off x="2819400" y="1764323"/>
            <a:ext cx="5334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715000" y="1688123"/>
            <a:ext cx="838200" cy="457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553200" y="1688123"/>
            <a:ext cx="152400" cy="838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477000" y="1688123"/>
            <a:ext cx="762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19400" y="1764323"/>
            <a:ext cx="1905000" cy="3810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3" cstate="print"/>
          <a:srcRect/>
          <a:stretch>
            <a:fillRect/>
          </a:stretch>
        </p:blipFill>
        <p:spPr bwMode="auto">
          <a:xfrm>
            <a:off x="457199" y="4484876"/>
            <a:ext cx="5838825" cy="1428750"/>
          </a:xfrm>
          <a:prstGeom prst="rect">
            <a:avLst/>
          </a:prstGeom>
          <a:noFill/>
          <a:ln w="9525">
            <a:noFill/>
            <a:miter lim="800000"/>
            <a:headEnd/>
            <a:tailEnd/>
          </a:ln>
        </p:spPr>
      </p:pic>
      <p:sp>
        <p:nvSpPr>
          <p:cNvPr id="33" name="TextBox 32"/>
          <p:cNvSpPr txBox="1"/>
          <p:nvPr/>
        </p:nvSpPr>
        <p:spPr>
          <a:xfrm>
            <a:off x="5105399" y="3875276"/>
            <a:ext cx="3316485" cy="369332"/>
          </a:xfrm>
          <a:prstGeom prst="rect">
            <a:avLst/>
          </a:prstGeom>
          <a:noFill/>
        </p:spPr>
        <p:txBody>
          <a:bodyPr wrap="none" rtlCol="0">
            <a:spAutoFit/>
          </a:bodyPr>
          <a:lstStyle/>
          <a:p>
            <a:r>
              <a:rPr lang="en-US" dirty="0" smtClean="0">
                <a:solidFill>
                  <a:srgbClr val="FF0000"/>
                </a:solidFill>
              </a:rPr>
              <a:t>days of the week (do not include)</a:t>
            </a:r>
            <a:endParaRPr lang="en-US" dirty="0">
              <a:solidFill>
                <a:srgbClr val="FF0000"/>
              </a:solidFill>
            </a:endParaRPr>
          </a:p>
        </p:txBody>
      </p:sp>
      <p:cxnSp>
        <p:nvCxnSpPr>
          <p:cNvPr id="35" name="Straight Arrow Connector 34"/>
          <p:cNvCxnSpPr/>
          <p:nvPr/>
        </p:nvCxnSpPr>
        <p:spPr>
          <a:xfrm flipH="1">
            <a:off x="4594122" y="4180076"/>
            <a:ext cx="1501877" cy="116020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333999" y="4180076"/>
            <a:ext cx="762000" cy="1371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324599" y="4865876"/>
            <a:ext cx="2489464" cy="646331"/>
          </a:xfrm>
          <a:prstGeom prst="rect">
            <a:avLst/>
          </a:prstGeom>
          <a:noFill/>
        </p:spPr>
        <p:txBody>
          <a:bodyPr wrap="none" rtlCol="0">
            <a:spAutoFit/>
          </a:bodyPr>
          <a:lstStyle/>
          <a:p>
            <a:r>
              <a:rPr lang="en-US" dirty="0" smtClean="0">
                <a:solidFill>
                  <a:srgbClr val="FF0000"/>
                </a:solidFill>
              </a:rPr>
              <a:t>punctuation part of date</a:t>
            </a:r>
          </a:p>
          <a:p>
            <a:r>
              <a:rPr lang="en-US" dirty="0" smtClean="0">
                <a:solidFill>
                  <a:srgbClr val="FF0000"/>
                </a:solidFill>
              </a:rPr>
              <a:t>(include)</a:t>
            </a:r>
            <a:endParaRPr lang="en-US" dirty="0">
              <a:solidFill>
                <a:srgbClr val="FF0000"/>
              </a:solidFill>
            </a:endParaRPr>
          </a:p>
        </p:txBody>
      </p:sp>
      <p:cxnSp>
        <p:nvCxnSpPr>
          <p:cNvPr id="43" name="Straight Arrow Connector 42"/>
          <p:cNvCxnSpPr/>
          <p:nvPr/>
        </p:nvCxnSpPr>
        <p:spPr>
          <a:xfrm flipH="1">
            <a:off x="5825612" y="5170676"/>
            <a:ext cx="527329" cy="25809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1" idx="1"/>
          </p:cNvCxnSpPr>
          <p:nvPr/>
        </p:nvCxnSpPr>
        <p:spPr>
          <a:xfrm flipH="1">
            <a:off x="6024715" y="5189042"/>
            <a:ext cx="299884" cy="23973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28599" y="6085076"/>
            <a:ext cx="4408258" cy="369332"/>
          </a:xfrm>
          <a:prstGeom prst="rect">
            <a:avLst/>
          </a:prstGeom>
          <a:noFill/>
        </p:spPr>
        <p:txBody>
          <a:bodyPr wrap="none" rtlCol="0">
            <a:spAutoFit/>
          </a:bodyPr>
          <a:lstStyle/>
          <a:p>
            <a:r>
              <a:rPr lang="en-US" dirty="0" smtClean="0">
                <a:solidFill>
                  <a:srgbClr val="FF0000"/>
                </a:solidFill>
              </a:rPr>
              <a:t>punctuation not part of date (do not include)</a:t>
            </a:r>
            <a:endParaRPr lang="en-US" dirty="0">
              <a:solidFill>
                <a:srgbClr val="FF0000"/>
              </a:solidFill>
            </a:endParaRPr>
          </a:p>
        </p:txBody>
      </p:sp>
      <p:cxnSp>
        <p:nvCxnSpPr>
          <p:cNvPr id="50" name="Straight Arrow Connector 49"/>
          <p:cNvCxnSpPr/>
          <p:nvPr/>
        </p:nvCxnSpPr>
        <p:spPr>
          <a:xfrm flipV="1">
            <a:off x="761999" y="5679495"/>
            <a:ext cx="218768" cy="4817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761999" y="5871224"/>
            <a:ext cx="388374" cy="290052"/>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199" y="3638550"/>
            <a:ext cx="526732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274638"/>
            <a:ext cx="8839200" cy="1143000"/>
          </a:xfrm>
        </p:spPr>
        <p:txBody>
          <a:bodyPr>
            <a:noAutofit/>
          </a:bodyPr>
          <a:lstStyle/>
          <a:p>
            <a:r>
              <a:rPr lang="en-US" sz="3200" dirty="0" smtClean="0"/>
              <a:t>In the absence of birth or death dates, use christening or burial dates and include designations.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23</a:t>
            </a:fld>
            <a:endParaRPr lang="en-US"/>
          </a:p>
        </p:txBody>
      </p:sp>
      <p:pic>
        <p:nvPicPr>
          <p:cNvPr id="9218" name="Picture 2"/>
          <p:cNvPicPr>
            <a:picLocks noChangeAspect="1" noChangeArrowheads="1"/>
          </p:cNvPicPr>
          <p:nvPr/>
        </p:nvPicPr>
        <p:blipFill>
          <a:blip r:embed="rId3" cstate="print"/>
          <a:srcRect/>
          <a:stretch>
            <a:fillRect/>
          </a:stretch>
        </p:blipFill>
        <p:spPr bwMode="auto">
          <a:xfrm>
            <a:off x="762000" y="1828800"/>
            <a:ext cx="3790950" cy="1905000"/>
          </a:xfrm>
          <a:prstGeom prst="rect">
            <a:avLst/>
          </a:prstGeom>
          <a:noFill/>
          <a:ln w="9525">
            <a:noFill/>
            <a:miter lim="800000"/>
            <a:headEnd/>
            <a:tailEnd/>
          </a:ln>
        </p:spPr>
      </p:pic>
      <p:cxnSp>
        <p:nvCxnSpPr>
          <p:cNvPr id="7" name="Straight Connector 6"/>
          <p:cNvCxnSpPr/>
          <p:nvPr/>
        </p:nvCxnSpPr>
        <p:spPr>
          <a:xfrm>
            <a:off x="1981200" y="2438400"/>
            <a:ext cx="2743200" cy="19050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91000" y="2438400"/>
            <a:ext cx="990600" cy="19050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200" y="4643735"/>
            <a:ext cx="2596663" cy="923330"/>
          </a:xfrm>
          <a:prstGeom prst="rect">
            <a:avLst/>
          </a:prstGeom>
          <a:noFill/>
        </p:spPr>
        <p:txBody>
          <a:bodyPr wrap="square" rtlCol="0">
            <a:spAutoFit/>
          </a:bodyPr>
          <a:lstStyle/>
          <a:p>
            <a:r>
              <a:rPr lang="en-US" dirty="0" smtClean="0">
                <a:solidFill>
                  <a:srgbClr val="FF0000"/>
                </a:solidFill>
              </a:rPr>
              <a:t>include the parentheses as punctuation associated with the name</a:t>
            </a:r>
            <a:endParaRPr lang="en-US" dirty="0">
              <a:solidFill>
                <a:srgbClr val="FF0000"/>
              </a:solidFill>
            </a:endParaRPr>
          </a:p>
        </p:txBody>
      </p:sp>
      <p:cxnSp>
        <p:nvCxnSpPr>
          <p:cNvPr id="10" name="Straight Connector 9"/>
          <p:cNvCxnSpPr/>
          <p:nvPr/>
        </p:nvCxnSpPr>
        <p:spPr>
          <a:xfrm>
            <a:off x="2895600" y="4876800"/>
            <a:ext cx="838200" cy="228600"/>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Rules and Hints for Marriages Form</a:t>
            </a:r>
            <a:endParaRPr lang="en-US" sz="4000" dirty="0"/>
          </a:p>
        </p:txBody>
      </p:sp>
      <p:sp>
        <p:nvSpPr>
          <p:cNvPr id="3" name="Content Placeholder 2"/>
          <p:cNvSpPr>
            <a:spLocks noGrp="1"/>
          </p:cNvSpPr>
          <p:nvPr>
            <p:ph idx="1"/>
          </p:nvPr>
        </p:nvSpPr>
        <p:spPr/>
        <p:txBody>
          <a:bodyPr>
            <a:normAutofit fontScale="62500" lnSpcReduction="20000"/>
          </a:bodyPr>
          <a:lstStyle/>
          <a:p>
            <a:r>
              <a:rPr lang="en-US" dirty="0" smtClean="0"/>
              <a:t>Rules</a:t>
            </a:r>
          </a:p>
          <a:p>
            <a:pPr marL="971550" lvl="1" indent="-514350">
              <a:buFont typeface="+mj-lt"/>
              <a:buAutoNum type="arabicPeriod"/>
            </a:pPr>
            <a:r>
              <a:rPr lang="en-US" dirty="0" smtClean="0"/>
              <a:t>Record all marriages, both stated and implied (e.g., if A is mentioned as the son of B and C, then record B and C as being married</a:t>
            </a:r>
            <a:r>
              <a:rPr lang="en-US" dirty="0" smtClean="0"/>
              <a:t>).</a:t>
            </a:r>
          </a:p>
          <a:p>
            <a:pPr marL="971550" lvl="1" indent="-514350">
              <a:buFont typeface="+mj-lt"/>
              <a:buAutoNum type="arabicPeriod"/>
            </a:pPr>
            <a:r>
              <a:rPr lang="en-US" dirty="0" smtClean="0"/>
              <a:t>Record marriages with respect to a person.  Either spouse may the primary person.</a:t>
            </a:r>
            <a:endParaRPr lang="en-US" dirty="0" smtClean="0"/>
          </a:p>
          <a:p>
            <a:pPr marL="971550" lvl="1" indent="-514350">
              <a:buFont typeface="+mj-lt"/>
              <a:buAutoNum type="arabicPeriod"/>
            </a:pPr>
            <a:r>
              <a:rPr lang="en-US" dirty="0" smtClean="0"/>
              <a:t>Make </a:t>
            </a:r>
            <a:r>
              <a:rPr lang="en-US" dirty="0" smtClean="0"/>
              <a:t>a person </a:t>
            </a:r>
            <a:r>
              <a:rPr lang="en-US" dirty="0" smtClean="0"/>
              <a:t>with multiple </a:t>
            </a:r>
            <a:r>
              <a:rPr lang="en-US" dirty="0" smtClean="0"/>
              <a:t>marriages be the primary person and list each spouse with the primary person.</a:t>
            </a:r>
            <a:endParaRPr lang="en-US" dirty="0" smtClean="0"/>
          </a:p>
          <a:p>
            <a:pPr marL="971550" lvl="1" indent="-514350">
              <a:buFont typeface="+mj-lt"/>
              <a:buAutoNum type="arabicPeriod"/>
            </a:pPr>
            <a:r>
              <a:rPr lang="en-US" dirty="0" smtClean="0"/>
              <a:t>Extract names as specified for the person </a:t>
            </a:r>
            <a:r>
              <a:rPr lang="en-US" dirty="0" smtClean="0"/>
              <a:t>form—full </a:t>
            </a:r>
            <a:r>
              <a:rPr lang="en-US" dirty="0" smtClean="0"/>
              <a:t>name including punctuation, but only the name as written, not including implied maiden and surnames.</a:t>
            </a:r>
          </a:p>
          <a:p>
            <a:r>
              <a:rPr lang="en-US" dirty="0" smtClean="0"/>
              <a:t>Hints</a:t>
            </a:r>
          </a:p>
          <a:p>
            <a:pPr marL="971550" lvl="1" indent="-514350">
              <a:buFont typeface="+mj-lt"/>
              <a:buAutoNum type="arabicPeriod"/>
            </a:pPr>
            <a:r>
              <a:rPr lang="en-US" dirty="0" smtClean="0"/>
              <a:t>For multiple marriages, count the number of additional spouses and create additional nested records with a number key—1 to add one more spouse, 2 to add two additional spouses, etc.</a:t>
            </a:r>
          </a:p>
          <a:p>
            <a:pPr marL="971550" lvl="1" indent="-514350">
              <a:buFont typeface="+mj-lt"/>
              <a:buAutoNum type="arabicPeriod"/>
            </a:pPr>
            <a:r>
              <a:rPr lang="en-US" dirty="0" smtClean="0"/>
              <a:t>Use</a:t>
            </a:r>
            <a:r>
              <a:rPr lang="en-US" dirty="0" smtClean="0"/>
              <a:t> </a:t>
            </a:r>
            <a:r>
              <a:rPr lang="en-US" dirty="0" smtClean="0"/>
              <a:t>“a</a:t>
            </a:r>
            <a:r>
              <a:rPr lang="en-US" dirty="0"/>
              <a:t>” to add a new blank marriage </a:t>
            </a:r>
            <a:r>
              <a:rPr lang="en-US" dirty="0" smtClean="0"/>
              <a:t>record for a person.</a:t>
            </a:r>
            <a:endParaRPr lang="en-US" dirty="0" smtClean="0"/>
          </a:p>
          <a:p>
            <a:pPr marL="971550" lvl="1" indent="-514350">
              <a:buFont typeface="+mj-lt"/>
              <a:buAutoNum type="arabicPeriod"/>
            </a:pPr>
            <a:r>
              <a:rPr lang="en-US" dirty="0" smtClean="0"/>
              <a:t>Since t</a:t>
            </a:r>
            <a:r>
              <a:rPr lang="en-US" dirty="0" smtClean="0"/>
              <a:t>he primary spouse can be either the husband or the wife, record names in the order they appear in the document.</a:t>
            </a:r>
            <a:endParaRPr lang="en-US" dirty="0"/>
          </a:p>
        </p:txBody>
      </p:sp>
      <p:sp>
        <p:nvSpPr>
          <p:cNvPr id="4" name="Slide Number Placeholder 3"/>
          <p:cNvSpPr>
            <a:spLocks noGrp="1"/>
          </p:cNvSpPr>
          <p:nvPr>
            <p:ph type="sldNum" sz="quarter" idx="12"/>
          </p:nvPr>
        </p:nvSpPr>
        <p:spPr/>
        <p:txBody>
          <a:bodyPr/>
          <a:lstStyle/>
          <a:p>
            <a:fld id="{276D5397-1D65-4FA5-B65B-F271D2EFE34F}" type="slidenum">
              <a:rPr lang="en-US" smtClean="0"/>
              <a:pPr/>
              <a:t>24</a:t>
            </a:fld>
            <a:endParaRPr lang="en-US" dirty="0"/>
          </a:p>
        </p:txBody>
      </p:sp>
    </p:spTree>
    <p:extLst>
      <p:ext uri="{BB962C8B-B14F-4D97-AF65-F5344CB8AC3E}">
        <p14:creationId xmlns:p14="http://schemas.microsoft.com/office/powerpoint/2010/main" val="1412803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878" y="3206497"/>
            <a:ext cx="65722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Documents and Settings\David W. Embley\My Documents\FROntIER\LathropFamily.TIF"/>
          <p:cNvPicPr>
            <a:picLocks noChangeAspect="1" noChangeArrowheads="1"/>
          </p:cNvPicPr>
          <p:nvPr/>
        </p:nvPicPr>
        <p:blipFill>
          <a:blip r:embed="rId3" cstate="print"/>
          <a:srcRect/>
          <a:stretch>
            <a:fillRect/>
          </a:stretch>
        </p:blipFill>
        <p:spPr bwMode="auto">
          <a:xfrm>
            <a:off x="304799" y="1447800"/>
            <a:ext cx="5686425" cy="1790700"/>
          </a:xfrm>
          <a:prstGeom prst="rect">
            <a:avLst/>
          </a:prstGeom>
          <a:noFill/>
        </p:spPr>
      </p:pic>
      <p:sp>
        <p:nvSpPr>
          <p:cNvPr id="2" name="Title 1"/>
          <p:cNvSpPr>
            <a:spLocks noGrp="1"/>
          </p:cNvSpPr>
          <p:nvPr>
            <p:ph type="title"/>
          </p:nvPr>
        </p:nvSpPr>
        <p:spPr/>
        <p:txBody>
          <a:bodyPr>
            <a:noAutofit/>
          </a:bodyPr>
          <a:lstStyle/>
          <a:p>
            <a:r>
              <a:rPr lang="en-US" sz="3200" dirty="0"/>
              <a:t>Record all </a:t>
            </a:r>
            <a:r>
              <a:rPr lang="en-US" sz="3200" dirty="0" smtClean="0"/>
              <a:t>marriages</a:t>
            </a:r>
            <a:r>
              <a:rPr lang="en-US" sz="3200" dirty="0" smtClean="0"/>
              <a:t>, both </a:t>
            </a:r>
            <a:r>
              <a:rPr lang="en-US" sz="3200" dirty="0"/>
              <a:t>stated and </a:t>
            </a:r>
            <a:r>
              <a:rPr lang="en-US" sz="3200" dirty="0" smtClean="0"/>
              <a:t>implied.</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25</a:t>
            </a:fld>
            <a:endParaRPr lang="en-US" dirty="0"/>
          </a:p>
        </p:txBody>
      </p:sp>
      <p:sp>
        <p:nvSpPr>
          <p:cNvPr id="6" name="TextBox 5"/>
          <p:cNvSpPr txBox="1"/>
          <p:nvPr/>
        </p:nvSpPr>
        <p:spPr>
          <a:xfrm>
            <a:off x="998288" y="4038601"/>
            <a:ext cx="766172" cy="369332"/>
          </a:xfrm>
          <a:prstGeom prst="rect">
            <a:avLst/>
          </a:prstGeom>
          <a:noFill/>
        </p:spPr>
        <p:txBody>
          <a:bodyPr wrap="none" rtlCol="0">
            <a:spAutoFit/>
          </a:bodyPr>
          <a:lstStyle/>
          <a:p>
            <a:r>
              <a:rPr lang="en-US" dirty="0" smtClean="0">
                <a:solidFill>
                  <a:srgbClr val="FF0000"/>
                </a:solidFill>
              </a:rPr>
              <a:t>stated</a:t>
            </a:r>
            <a:endParaRPr lang="en-US" dirty="0">
              <a:solidFill>
                <a:srgbClr val="FF0000"/>
              </a:solidFill>
            </a:endParaRPr>
          </a:p>
        </p:txBody>
      </p:sp>
      <p:sp>
        <p:nvSpPr>
          <p:cNvPr id="7" name="TextBox 6"/>
          <p:cNvSpPr txBox="1"/>
          <p:nvPr/>
        </p:nvSpPr>
        <p:spPr>
          <a:xfrm>
            <a:off x="977773" y="4758035"/>
            <a:ext cx="886781" cy="369332"/>
          </a:xfrm>
          <a:prstGeom prst="rect">
            <a:avLst/>
          </a:prstGeom>
          <a:noFill/>
        </p:spPr>
        <p:txBody>
          <a:bodyPr wrap="none" rtlCol="0">
            <a:spAutoFit/>
          </a:bodyPr>
          <a:lstStyle/>
          <a:p>
            <a:r>
              <a:rPr lang="en-US" dirty="0" smtClean="0">
                <a:solidFill>
                  <a:srgbClr val="FF0000"/>
                </a:solidFill>
              </a:rPr>
              <a:t>implied</a:t>
            </a:r>
            <a:endParaRPr lang="en-US" dirty="0">
              <a:solidFill>
                <a:srgbClr val="FF0000"/>
              </a:solidFill>
            </a:endParaRPr>
          </a:p>
        </p:txBody>
      </p:sp>
      <p:cxnSp>
        <p:nvCxnSpPr>
          <p:cNvPr id="15" name="Straight Connector 14"/>
          <p:cNvCxnSpPr>
            <a:stCxn id="6" idx="3"/>
          </p:cNvCxnSpPr>
          <p:nvPr/>
        </p:nvCxnSpPr>
        <p:spPr>
          <a:xfrm>
            <a:off x="1764460" y="4223267"/>
            <a:ext cx="745968" cy="1"/>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p:cNvCxnSpPr>
          <p:nvPr/>
        </p:nvCxnSpPr>
        <p:spPr>
          <a:xfrm>
            <a:off x="1864554" y="4942701"/>
            <a:ext cx="625359" cy="196334"/>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p:cNvCxnSpPr>
          <p:nvPr/>
        </p:nvCxnSpPr>
        <p:spPr>
          <a:xfrm flipV="1">
            <a:off x="1864554" y="4758035"/>
            <a:ext cx="625359" cy="184666"/>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670341" y="5791200"/>
            <a:ext cx="3340059" cy="646331"/>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ames, as written (maiden </a:t>
            </a:r>
            <a:r>
              <a:rPr lang="en-US" dirty="0" smtClean="0">
                <a:solidFill>
                  <a:srgbClr val="FF0000"/>
                </a:solidFill>
              </a:rPr>
              <a:t>name and </a:t>
            </a:r>
            <a:r>
              <a:rPr lang="en-US" dirty="0" smtClean="0">
                <a:solidFill>
                  <a:srgbClr val="FF0000"/>
                </a:solidFill>
              </a:rPr>
              <a:t>married name not included)</a:t>
            </a:r>
            <a:endParaRPr lang="en-US" dirty="0">
              <a:solidFill>
                <a:srgbClr val="FF0000"/>
              </a:solidFill>
            </a:endParaRPr>
          </a:p>
        </p:txBody>
      </p:sp>
      <p:cxnSp>
        <p:nvCxnSpPr>
          <p:cNvPr id="8" name="Straight Connector 7"/>
          <p:cNvCxnSpPr/>
          <p:nvPr/>
        </p:nvCxnSpPr>
        <p:spPr>
          <a:xfrm flipH="1" flipV="1">
            <a:off x="3148012" y="4758035"/>
            <a:ext cx="1423988" cy="1033166"/>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572000" y="5410200"/>
            <a:ext cx="152400" cy="3810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800600" y="4407933"/>
            <a:ext cx="114300" cy="1383267"/>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681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6498"/>
            <a:ext cx="9144000" cy="1143000"/>
          </a:xfrm>
        </p:spPr>
        <p:txBody>
          <a:bodyPr>
            <a:normAutofit fontScale="90000"/>
          </a:bodyPr>
          <a:lstStyle/>
          <a:p>
            <a:r>
              <a:rPr lang="en-US" sz="3600" dirty="0"/>
              <a:t>Make a person with multiple marriages be the primary person and list each spouse with </a:t>
            </a:r>
            <a:r>
              <a:rPr lang="en-US" sz="3600" dirty="0" smtClean="0"/>
              <a:t>the </a:t>
            </a:r>
            <a:r>
              <a:rPr lang="en-US" sz="3600" dirty="0"/>
              <a:t>person</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26</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1385887" y="1524000"/>
            <a:ext cx="6296025" cy="1691195"/>
          </a:xfrm>
          <a:prstGeom prst="rect">
            <a:avLst/>
          </a:prstGeom>
          <a:noFill/>
          <a:ln w="9525">
            <a:noFill/>
            <a:miter lim="800000"/>
            <a:headEnd/>
            <a:tailEnd/>
          </a:ln>
        </p:spPr>
      </p:pic>
      <p:sp>
        <p:nvSpPr>
          <p:cNvPr id="4" name="TextBox 3"/>
          <p:cNvSpPr txBox="1"/>
          <p:nvPr/>
        </p:nvSpPr>
        <p:spPr>
          <a:xfrm>
            <a:off x="457200" y="3900995"/>
            <a:ext cx="1981200" cy="646331"/>
          </a:xfrm>
          <a:prstGeom prst="rect">
            <a:avLst/>
          </a:prstGeom>
          <a:noFill/>
        </p:spPr>
        <p:txBody>
          <a:bodyPr wrap="square" rtlCol="0">
            <a:spAutoFit/>
          </a:bodyPr>
          <a:lstStyle/>
          <a:p>
            <a:r>
              <a:rPr lang="en-US" dirty="0" smtClean="0">
                <a:solidFill>
                  <a:srgbClr val="FF0000"/>
                </a:solidFill>
              </a:rPr>
              <a:t>Christopher with three </a:t>
            </a:r>
            <a:r>
              <a:rPr lang="en-US" dirty="0" smtClean="0">
                <a:solidFill>
                  <a:srgbClr val="FF0000"/>
                </a:solidFill>
              </a:rPr>
              <a:t>marriages</a:t>
            </a:r>
            <a:endParaRPr lang="en-US"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32426"/>
            <a:ext cx="5181600" cy="311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484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Rules and Hints for Children Forms</a:t>
            </a:r>
            <a:endParaRPr lang="en-US" sz="4000" dirty="0"/>
          </a:p>
        </p:txBody>
      </p:sp>
      <p:sp>
        <p:nvSpPr>
          <p:cNvPr id="3" name="Content Placeholder 2"/>
          <p:cNvSpPr>
            <a:spLocks noGrp="1"/>
          </p:cNvSpPr>
          <p:nvPr>
            <p:ph idx="1"/>
          </p:nvPr>
        </p:nvSpPr>
        <p:spPr>
          <a:xfrm>
            <a:off x="304800" y="1295400"/>
            <a:ext cx="8763000" cy="5334000"/>
          </a:xfrm>
        </p:spPr>
        <p:txBody>
          <a:bodyPr>
            <a:normAutofit fontScale="70000" lnSpcReduction="20000"/>
          </a:bodyPr>
          <a:lstStyle/>
          <a:p>
            <a:r>
              <a:rPr lang="en-US" dirty="0" smtClean="0"/>
              <a:t>Rules</a:t>
            </a:r>
          </a:p>
          <a:p>
            <a:pPr marL="971550" lvl="1" indent="-514350">
              <a:buFont typeface="+mj-lt"/>
              <a:buAutoNum type="arabicPeriod"/>
            </a:pPr>
            <a:r>
              <a:rPr lang="en-US" dirty="0" smtClean="0"/>
              <a:t>Parents may be specified in either order—father first or mother first.</a:t>
            </a:r>
          </a:p>
          <a:p>
            <a:pPr marL="971550" lvl="1" indent="-514350">
              <a:buFont typeface="+mj-lt"/>
              <a:buAutoNum type="arabicPeriod"/>
            </a:pPr>
            <a:r>
              <a:rPr lang="en-US" dirty="0"/>
              <a:t>Parentage can sometimes be complex especially with multiple marriages and blended families.  Writers are usually clear, but read carefully to correctly determine parentage.</a:t>
            </a:r>
          </a:p>
          <a:p>
            <a:pPr marL="971550" lvl="1" indent="-514350">
              <a:buFont typeface="+mj-lt"/>
              <a:buAutoNum type="arabicPeriod"/>
            </a:pPr>
            <a:r>
              <a:rPr lang="en-US" dirty="0" smtClean="0"/>
              <a:t>Record </a:t>
            </a:r>
            <a:r>
              <a:rPr lang="en-US" dirty="0"/>
              <a:t>families that extend across page boundaries with the first page.</a:t>
            </a:r>
          </a:p>
          <a:p>
            <a:pPr marL="971550" lvl="1" indent="-514350">
              <a:buFont typeface="+mj-lt"/>
              <a:buAutoNum type="arabicPeriod"/>
            </a:pPr>
            <a:r>
              <a:rPr lang="en-US" dirty="0" smtClean="0"/>
              <a:t>Sometimes </a:t>
            </a:r>
            <a:r>
              <a:rPr lang="en-US" dirty="0"/>
              <a:t>the same surname appears for every child.  </a:t>
            </a:r>
            <a:r>
              <a:rPr lang="en-US" dirty="0" smtClean="0"/>
              <a:t>Be sure to properly include each separate surname with each separate name.  </a:t>
            </a:r>
          </a:p>
          <a:p>
            <a:r>
              <a:rPr lang="en-US" dirty="0" smtClean="0"/>
              <a:t>Hints</a:t>
            </a:r>
            <a:endParaRPr lang="en-US" dirty="0" smtClean="0"/>
          </a:p>
          <a:p>
            <a:pPr marL="971550" lvl="1" indent="-514350">
              <a:buFont typeface="+mj-lt"/>
              <a:buAutoNum type="arabicPeriod"/>
            </a:pPr>
            <a:r>
              <a:rPr lang="en-US" dirty="0" smtClean="0"/>
              <a:t>When the focus is on </a:t>
            </a:r>
            <a:r>
              <a:rPr lang="en-US" dirty="0" smtClean="0"/>
              <a:t>a nested </a:t>
            </a:r>
            <a:r>
              <a:rPr lang="en-US" dirty="0" smtClean="0"/>
              <a:t>list field, a number key, n, adds n more blank fields to the list.  Count the number of children and add the right number of fields first, then fill them in (e.g., if there are 5 children, enter 4 to add 4 more fields for the children; for 24 children, enter 9, then 9 again, and finally 5).</a:t>
            </a:r>
          </a:p>
          <a:p>
            <a:pPr marL="971550" lvl="1" indent="-514350">
              <a:buFont typeface="+mj-lt"/>
              <a:buAutoNum type="arabicPeriod"/>
            </a:pPr>
            <a:r>
              <a:rPr lang="en-US" dirty="0" smtClean="0"/>
              <a:t>Use “a” to add a new record if you wish to jump out of the middle of the record you’re working on and start a new record</a:t>
            </a:r>
            <a:r>
              <a:rPr lang="en-US" dirty="0" smtClean="0"/>
              <a:t>.</a:t>
            </a:r>
          </a:p>
          <a:p>
            <a:pPr marL="971550" lvl="1" indent="-514350">
              <a:buFont typeface="+mj-lt"/>
              <a:buAutoNum type="arabicPeriod"/>
            </a:pPr>
            <a:r>
              <a:rPr lang="en-US" dirty="0"/>
              <a:t>Since the </a:t>
            </a:r>
            <a:r>
              <a:rPr lang="en-US" dirty="0" smtClean="0"/>
              <a:t>parents </a:t>
            </a:r>
            <a:r>
              <a:rPr lang="en-US" dirty="0"/>
              <a:t>can be </a:t>
            </a:r>
            <a:r>
              <a:rPr lang="en-US" dirty="0" smtClean="0"/>
              <a:t>in either order, </a:t>
            </a:r>
            <a:r>
              <a:rPr lang="en-US" dirty="0"/>
              <a:t>record names in the order they appear in the document.</a:t>
            </a:r>
          </a:p>
          <a:p>
            <a:pPr marL="971550" lvl="1"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276D5397-1D65-4FA5-B65B-F271D2EFE34F}" type="slidenum">
              <a:rPr lang="en-US" smtClean="0"/>
              <a:pPr/>
              <a:t>27</a:t>
            </a:fld>
            <a:endParaRPr lang="en-US"/>
          </a:p>
        </p:txBody>
      </p:sp>
    </p:spTree>
    <p:extLst>
      <p:ext uri="{BB962C8B-B14F-4D97-AF65-F5344CB8AC3E}">
        <p14:creationId xmlns:p14="http://schemas.microsoft.com/office/powerpoint/2010/main" val="1928001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Don’t forget children,</a:t>
            </a:r>
            <a:br>
              <a:rPr lang="en-US" sz="3200" dirty="0" smtClean="0"/>
            </a:br>
            <a:r>
              <a:rPr lang="en-US" sz="3200" dirty="0" smtClean="0"/>
              <a:t>not explicitly marked as “children”.</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28</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81" y="1920615"/>
            <a:ext cx="6134202"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1920615"/>
            <a:ext cx="2057400" cy="2129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8199" y="2133600"/>
            <a:ext cx="1629983"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9332" y="2362200"/>
            <a:ext cx="847468"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2133600"/>
            <a:ext cx="609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14800" y="2362200"/>
            <a:ext cx="6096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962400"/>
            <a:ext cx="50101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133600"/>
            <a:ext cx="137160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116626"/>
            <a:ext cx="91440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4800599" y="2382837"/>
            <a:ext cx="1587249"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3981" y="2601118"/>
            <a:ext cx="922819"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59522" y="2579077"/>
            <a:ext cx="1063869"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2258218"/>
            <a:ext cx="219332"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78183" y="2027107"/>
            <a:ext cx="219332" cy="688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991456" y="4953000"/>
            <a:ext cx="980344"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991456" y="5413131"/>
            <a:ext cx="980344" cy="0"/>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7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Determine correct parentage.</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29</a:t>
            </a:fld>
            <a:endParaRPr lang="en-US"/>
          </a:p>
        </p:txBody>
      </p:sp>
      <p:sp>
        <p:nvSpPr>
          <p:cNvPr id="4" name="TextBox 3"/>
          <p:cNvSpPr txBox="1"/>
          <p:nvPr/>
        </p:nvSpPr>
        <p:spPr>
          <a:xfrm>
            <a:off x="419101" y="990600"/>
            <a:ext cx="2705099" cy="923330"/>
          </a:xfrm>
          <a:prstGeom prst="rect">
            <a:avLst/>
          </a:prstGeom>
          <a:noFill/>
        </p:spPr>
        <p:txBody>
          <a:bodyPr wrap="square" rtlCol="0">
            <a:spAutoFit/>
          </a:bodyPr>
          <a:lstStyle/>
          <a:p>
            <a:r>
              <a:rPr lang="en-US" dirty="0" smtClean="0">
                <a:solidFill>
                  <a:srgbClr val="FF0000"/>
                </a:solidFill>
              </a:rPr>
              <a:t>Note that Elizabeth died in 1873 and could not have been Francis’s mother.</a:t>
            </a:r>
            <a:endParaRPr lang="en-US"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215" y="1066800"/>
            <a:ext cx="5057775"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286000"/>
            <a:ext cx="61722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583" y="4427220"/>
            <a:ext cx="22955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035345" y="1295400"/>
            <a:ext cx="3374855" cy="762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00200" y="1828800"/>
            <a:ext cx="5334000" cy="2819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959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David W. Embley\My Documents\FROntIER\Pg419Yellow.PNG"/>
          <p:cNvPicPr>
            <a:picLocks noChangeAspect="1" noChangeArrowheads="1"/>
          </p:cNvPicPr>
          <p:nvPr/>
        </p:nvPicPr>
        <p:blipFill>
          <a:blip r:embed="rId2" cstate="print"/>
          <a:srcRect/>
          <a:stretch>
            <a:fillRect/>
          </a:stretch>
        </p:blipFill>
        <p:spPr bwMode="auto">
          <a:xfrm>
            <a:off x="2514600" y="228600"/>
            <a:ext cx="4419600" cy="6252870"/>
          </a:xfrm>
          <a:prstGeom prst="rect">
            <a:avLst/>
          </a:prstGeom>
          <a:noFill/>
        </p:spPr>
      </p:pic>
      <p:sp>
        <p:nvSpPr>
          <p:cNvPr id="6" name="Rectangle 5"/>
          <p:cNvSpPr/>
          <p:nvPr/>
        </p:nvSpPr>
        <p:spPr>
          <a:xfrm>
            <a:off x="2743200" y="2438400"/>
            <a:ext cx="3581400" cy="12192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76D5397-1D65-4FA5-B65B-F271D2EFE34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Determine correct parentage.</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30</a:t>
            </a:fld>
            <a:endParaRPr lang="en-US"/>
          </a:p>
        </p:txBody>
      </p:sp>
      <p:pic>
        <p:nvPicPr>
          <p:cNvPr id="10" name="Picture 2"/>
          <p:cNvPicPr>
            <a:picLocks noChangeAspect="1" noChangeArrowheads="1"/>
          </p:cNvPicPr>
          <p:nvPr/>
        </p:nvPicPr>
        <p:blipFill>
          <a:blip r:embed="rId2" cstate="print"/>
          <a:srcRect/>
          <a:stretch>
            <a:fillRect/>
          </a:stretch>
        </p:blipFill>
        <p:spPr bwMode="auto">
          <a:xfrm>
            <a:off x="1423988" y="914400"/>
            <a:ext cx="6296025" cy="1691195"/>
          </a:xfrm>
          <a:prstGeom prst="rect">
            <a:avLst/>
          </a:prstGeom>
          <a:noFill/>
          <a:ln w="9525">
            <a:noFill/>
            <a:miter lim="800000"/>
            <a:headEnd/>
            <a:tailEnd/>
          </a:ln>
        </p:spPr>
      </p:pic>
      <p:sp>
        <p:nvSpPr>
          <p:cNvPr id="5" name="TextBox 4"/>
          <p:cNvSpPr txBox="1"/>
          <p:nvPr/>
        </p:nvSpPr>
        <p:spPr>
          <a:xfrm>
            <a:off x="1229915" y="5334000"/>
            <a:ext cx="6684169" cy="1200329"/>
          </a:xfrm>
          <a:prstGeom prst="rect">
            <a:avLst/>
          </a:prstGeom>
          <a:noFill/>
        </p:spPr>
        <p:txBody>
          <a:bodyPr wrap="square" rtlCol="0">
            <a:spAutoFit/>
          </a:bodyPr>
          <a:lstStyle/>
          <a:p>
            <a:r>
              <a:rPr lang="en-US" dirty="0" smtClean="0">
                <a:solidFill>
                  <a:srgbClr val="FF0000"/>
                </a:solidFill>
              </a:rPr>
              <a:t>Eve cannot be the mother of either of Christopher’s children since she died before they were born.  Esther was Christopher’s wife at the time both children were born, so she is the likely mother.  Mary became Christopher’s wife in 1798, after both children were born.</a:t>
            </a:r>
            <a:endParaRPr lang="en-US" dirty="0">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623180"/>
            <a:ext cx="50292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76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avid W. Embley\My Documents\FROntIER\CrossPageFamily.TIF"/>
          <p:cNvPicPr>
            <a:picLocks noChangeAspect="1" noChangeArrowheads="1"/>
          </p:cNvPicPr>
          <p:nvPr/>
        </p:nvPicPr>
        <p:blipFill>
          <a:blip r:embed="rId2" cstate="print"/>
          <a:srcRect/>
          <a:stretch>
            <a:fillRect/>
          </a:stretch>
        </p:blipFill>
        <p:spPr bwMode="auto">
          <a:xfrm>
            <a:off x="1600200" y="2297668"/>
            <a:ext cx="7032127" cy="3657600"/>
          </a:xfrm>
          <a:prstGeom prst="rect">
            <a:avLst/>
          </a:prstGeom>
          <a:noFill/>
        </p:spPr>
      </p:pic>
      <p:sp>
        <p:nvSpPr>
          <p:cNvPr id="2" name="Title 1"/>
          <p:cNvSpPr>
            <a:spLocks noGrp="1"/>
          </p:cNvSpPr>
          <p:nvPr>
            <p:ph type="title"/>
          </p:nvPr>
        </p:nvSpPr>
        <p:spPr>
          <a:xfrm>
            <a:off x="457200" y="762000"/>
            <a:ext cx="8229600" cy="1143000"/>
          </a:xfrm>
        </p:spPr>
        <p:txBody>
          <a:bodyPr>
            <a:normAutofit fontScale="90000"/>
          </a:bodyPr>
          <a:lstStyle/>
          <a:p>
            <a:pPr lvl="1" algn="ctr" rtl="0">
              <a:spcBef>
                <a:spcPct val="0"/>
              </a:spcBef>
            </a:pPr>
            <a:r>
              <a:rPr lang="en-US" sz="3600" dirty="0" smtClean="0"/>
              <a:t>Record children with families that extend across page boundaries with the first page.</a:t>
            </a:r>
            <a:r>
              <a:rPr lang="en-US" dirty="0" smtClean="0"/>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31</a:t>
            </a:fld>
            <a:endParaRPr lang="en-US"/>
          </a:p>
        </p:txBody>
      </p:sp>
      <p:sp>
        <p:nvSpPr>
          <p:cNvPr id="6" name="TextBox 5"/>
          <p:cNvSpPr txBox="1"/>
          <p:nvPr/>
        </p:nvSpPr>
        <p:spPr>
          <a:xfrm>
            <a:off x="3210164" y="2057400"/>
            <a:ext cx="5006435" cy="369332"/>
          </a:xfrm>
          <a:prstGeom prst="rect">
            <a:avLst/>
          </a:prstGeom>
          <a:noFill/>
        </p:spPr>
        <p:txBody>
          <a:bodyPr wrap="none" rtlCol="0">
            <a:spAutoFit/>
          </a:bodyPr>
          <a:lstStyle/>
          <a:p>
            <a:r>
              <a:rPr lang="en-US" dirty="0" smtClean="0">
                <a:solidFill>
                  <a:srgbClr val="FF0000"/>
                </a:solidFill>
              </a:rPr>
              <a:t>record Christopher with </a:t>
            </a:r>
            <a:r>
              <a:rPr lang="en-US" dirty="0" smtClean="0">
                <a:solidFill>
                  <a:srgbClr val="FF0000"/>
                </a:solidFill>
              </a:rPr>
              <a:t>parents </a:t>
            </a:r>
            <a:r>
              <a:rPr lang="en-US" dirty="0" smtClean="0">
                <a:solidFill>
                  <a:srgbClr val="FF0000"/>
                </a:solidFill>
              </a:rPr>
              <a:t>on a </a:t>
            </a:r>
            <a:r>
              <a:rPr lang="en-US" dirty="0" smtClean="0">
                <a:solidFill>
                  <a:srgbClr val="FF0000"/>
                </a:solidFill>
              </a:rPr>
              <a:t>previous </a:t>
            </a:r>
            <a:r>
              <a:rPr lang="en-US" dirty="0" smtClean="0">
                <a:solidFill>
                  <a:srgbClr val="FF0000"/>
                </a:solidFill>
              </a:rPr>
              <a:t>page</a:t>
            </a:r>
            <a:endParaRPr lang="en-US" dirty="0">
              <a:solidFill>
                <a:srgbClr val="FF0000"/>
              </a:solidFill>
            </a:endParaRPr>
          </a:p>
        </p:txBody>
      </p:sp>
      <p:sp>
        <p:nvSpPr>
          <p:cNvPr id="7" name="TextBox 6"/>
          <p:cNvSpPr txBox="1"/>
          <p:nvPr/>
        </p:nvSpPr>
        <p:spPr>
          <a:xfrm>
            <a:off x="3210164" y="5955268"/>
            <a:ext cx="4378058" cy="369332"/>
          </a:xfrm>
          <a:prstGeom prst="rect">
            <a:avLst/>
          </a:prstGeom>
          <a:noFill/>
        </p:spPr>
        <p:txBody>
          <a:bodyPr wrap="none" rtlCol="0">
            <a:spAutoFit/>
          </a:bodyPr>
          <a:lstStyle/>
          <a:p>
            <a:r>
              <a:rPr lang="en-US" dirty="0">
                <a:solidFill>
                  <a:srgbClr val="FF0000"/>
                </a:solidFill>
              </a:rPr>
              <a:t>r</a:t>
            </a:r>
            <a:r>
              <a:rPr lang="en-US" dirty="0" smtClean="0">
                <a:solidFill>
                  <a:srgbClr val="FF0000"/>
                </a:solidFill>
              </a:rPr>
              <a:t>ecord </a:t>
            </a:r>
            <a:r>
              <a:rPr lang="en-US" dirty="0" smtClean="0">
                <a:solidFill>
                  <a:srgbClr val="FF0000"/>
                </a:solidFill>
              </a:rPr>
              <a:t>children </a:t>
            </a:r>
            <a:r>
              <a:rPr lang="en-US" dirty="0" smtClean="0">
                <a:solidFill>
                  <a:srgbClr val="FF0000"/>
                </a:solidFill>
              </a:rPr>
              <a:t>on a next page with </a:t>
            </a:r>
            <a:r>
              <a:rPr lang="en-US" dirty="0" smtClean="0">
                <a:solidFill>
                  <a:srgbClr val="FF0000"/>
                </a:solidFill>
              </a:rPr>
              <a:t>this page</a:t>
            </a:r>
            <a:endParaRPr lang="en-US" dirty="0">
              <a:solidFill>
                <a:srgbClr val="FF0000"/>
              </a:solidFill>
            </a:endParaRPr>
          </a:p>
        </p:txBody>
      </p:sp>
      <p:sp>
        <p:nvSpPr>
          <p:cNvPr id="8" name="TextBox 7"/>
          <p:cNvSpPr txBox="1"/>
          <p:nvPr/>
        </p:nvSpPr>
        <p:spPr>
          <a:xfrm>
            <a:off x="162454" y="2590800"/>
            <a:ext cx="1487052" cy="1200329"/>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o children</a:t>
            </a:r>
            <a:r>
              <a:rPr lang="en-US" dirty="0" smtClean="0">
                <a:solidFill>
                  <a:srgbClr val="FF0000"/>
                </a:solidFill>
              </a:rPr>
              <a:t>, but don’t forget the “</a:t>
            </a:r>
            <a:r>
              <a:rPr lang="en-US" dirty="0" err="1" smtClean="0">
                <a:solidFill>
                  <a:srgbClr val="FF0000"/>
                </a:solidFill>
              </a:rPr>
              <a:t>dau</a:t>
            </a:r>
            <a:r>
              <a:rPr lang="en-US" dirty="0" smtClean="0">
                <a:solidFill>
                  <a:srgbClr val="FF0000"/>
                </a:solidFill>
              </a:rPr>
              <a:t> of” child </a:t>
            </a:r>
            <a:endParaRPr lang="en-US" dirty="0">
              <a:solidFill>
                <a:srgbClr val="FF0000"/>
              </a:solidFill>
            </a:endParaRPr>
          </a:p>
        </p:txBody>
      </p:sp>
      <p:sp>
        <p:nvSpPr>
          <p:cNvPr id="9" name="TextBox 8"/>
          <p:cNvSpPr txBox="1"/>
          <p:nvPr/>
        </p:nvSpPr>
        <p:spPr>
          <a:xfrm>
            <a:off x="140042" y="4038600"/>
            <a:ext cx="2147927" cy="923330"/>
          </a:xfrm>
          <a:prstGeom prst="rect">
            <a:avLst/>
          </a:prstGeom>
          <a:noFill/>
        </p:spPr>
        <p:txBody>
          <a:bodyPr wrap="square" rtlCol="0">
            <a:spAutoFit/>
          </a:bodyPr>
          <a:lstStyle/>
          <a:p>
            <a:r>
              <a:rPr lang="en-US" dirty="0" smtClean="0">
                <a:solidFill>
                  <a:srgbClr val="FF0000"/>
                </a:solidFill>
              </a:rPr>
              <a:t>record all 5 children, not forgetting Lawrence Allen K.</a:t>
            </a:r>
            <a:endParaRPr lang="en-US" dirty="0">
              <a:solidFill>
                <a:srgbClr val="FF0000"/>
              </a:solidFill>
            </a:endParaRPr>
          </a:p>
        </p:txBody>
      </p:sp>
    </p:spTree>
    <p:extLst>
      <p:ext uri="{BB962C8B-B14F-4D97-AF65-F5344CB8AC3E}">
        <p14:creationId xmlns:p14="http://schemas.microsoft.com/office/powerpoint/2010/main" val="79411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Be sure to properly include each separate surname with each separate name.</a:t>
            </a:r>
          </a:p>
        </p:txBody>
      </p:sp>
      <p:sp>
        <p:nvSpPr>
          <p:cNvPr id="3" name="Slide Number Placeholder 2"/>
          <p:cNvSpPr>
            <a:spLocks noGrp="1"/>
          </p:cNvSpPr>
          <p:nvPr>
            <p:ph type="sldNum" sz="quarter" idx="12"/>
          </p:nvPr>
        </p:nvSpPr>
        <p:spPr/>
        <p:txBody>
          <a:bodyPr/>
          <a:lstStyle/>
          <a:p>
            <a:fld id="{276D5397-1D65-4FA5-B65B-F271D2EFE34F}" type="slidenum">
              <a:rPr lang="en-US" smtClean="0"/>
              <a:pPr/>
              <a:t>32</a:t>
            </a:fld>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878" y="1905000"/>
            <a:ext cx="6705600" cy="377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25011" y="1568646"/>
            <a:ext cx="6375335" cy="369332"/>
          </a:xfrm>
          <a:prstGeom prst="rect">
            <a:avLst/>
          </a:prstGeom>
          <a:noFill/>
        </p:spPr>
        <p:txBody>
          <a:bodyPr wrap="none" rtlCol="0">
            <a:spAutoFit/>
          </a:bodyPr>
          <a:lstStyle/>
          <a:p>
            <a:r>
              <a:rPr lang="en-US" dirty="0" smtClean="0">
                <a:solidFill>
                  <a:srgbClr val="FF0000"/>
                </a:solidFill>
              </a:rPr>
              <a:t>For “Michael Lawrence KIRCHGESSNER”, click here, here, and here.</a:t>
            </a:r>
            <a:endParaRPr lang="en-US" dirty="0">
              <a:solidFill>
                <a:srgbClr val="FF0000"/>
              </a:solidFill>
            </a:endParaRPr>
          </a:p>
        </p:txBody>
      </p:sp>
      <p:sp>
        <p:nvSpPr>
          <p:cNvPr id="6" name="TextBox 5"/>
          <p:cNvSpPr txBox="1"/>
          <p:nvPr/>
        </p:nvSpPr>
        <p:spPr>
          <a:xfrm>
            <a:off x="1600200" y="6019800"/>
            <a:ext cx="5964838" cy="369332"/>
          </a:xfrm>
          <a:prstGeom prst="rect">
            <a:avLst/>
          </a:prstGeom>
          <a:noFill/>
        </p:spPr>
        <p:txBody>
          <a:bodyPr wrap="none" rtlCol="0">
            <a:spAutoFit/>
          </a:bodyPr>
          <a:lstStyle/>
          <a:p>
            <a:r>
              <a:rPr lang="en-US" dirty="0" smtClean="0">
                <a:solidFill>
                  <a:srgbClr val="FF0000"/>
                </a:solidFill>
              </a:rPr>
              <a:t>For “Deborah Joan KIRCHGESSNER”, click here, here, and here.</a:t>
            </a:r>
            <a:endParaRPr lang="en-US" dirty="0">
              <a:solidFill>
                <a:srgbClr val="FF0000"/>
              </a:solidFill>
            </a:endParaRPr>
          </a:p>
        </p:txBody>
      </p:sp>
      <p:cxnSp>
        <p:nvCxnSpPr>
          <p:cNvPr id="8" name="Straight Arrow Connector 7"/>
          <p:cNvCxnSpPr/>
          <p:nvPr/>
        </p:nvCxnSpPr>
        <p:spPr>
          <a:xfrm flipH="1">
            <a:off x="3276600" y="1905000"/>
            <a:ext cx="2590800" cy="2286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1905000"/>
            <a:ext cx="2590800" cy="2362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105400" y="1905000"/>
            <a:ext cx="2286000" cy="2286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124200" y="4419600"/>
            <a:ext cx="25908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886200" y="4419600"/>
            <a:ext cx="23622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648200" y="4419600"/>
            <a:ext cx="25146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467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Good Luck!</a:t>
            </a:r>
            <a:endParaRPr lang="en-US" dirty="0"/>
          </a:p>
        </p:txBody>
      </p:sp>
      <p:sp>
        <p:nvSpPr>
          <p:cNvPr id="4" name="Subtitle 3"/>
          <p:cNvSpPr>
            <a:spLocks noGrp="1"/>
          </p:cNvSpPr>
          <p:nvPr>
            <p:ph type="subTitle" idx="1"/>
          </p:nvPr>
        </p:nvSpPr>
        <p:spPr>
          <a:xfrm>
            <a:off x="1371600" y="3657600"/>
            <a:ext cx="6400800" cy="1752600"/>
          </a:xfrm>
        </p:spPr>
        <p:txBody>
          <a:bodyPr/>
          <a:lstStyle/>
          <a:p>
            <a:r>
              <a:rPr lang="en-US" dirty="0" smtClean="0"/>
              <a:t>(our ancestors are waiting)</a:t>
            </a: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33</a:t>
            </a:fld>
            <a:endParaRPr lang="en-US"/>
          </a:p>
        </p:txBody>
      </p:sp>
    </p:spTree>
    <p:extLst>
      <p:ext uri="{BB962C8B-B14F-4D97-AF65-F5344CB8AC3E}">
        <p14:creationId xmlns:p14="http://schemas.microsoft.com/office/powerpoint/2010/main" val="4258507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381000"/>
            <a:ext cx="8357252" cy="6096000"/>
          </a:xfrm>
          <a:prstGeom prst="rect">
            <a:avLst/>
          </a:prstGeom>
          <a:noFill/>
          <a:ln w="9525">
            <a:noFill/>
            <a:miter lim="800000"/>
            <a:headEnd/>
            <a:tailEnd/>
          </a:ln>
        </p:spPr>
      </p:pic>
      <p:pic>
        <p:nvPicPr>
          <p:cNvPr id="3074" name="Picture 2" descr="C:\Documents and Settings\David W. Embley\My Documents\FROntIER\WilliamGerardLathropFamily.PNG"/>
          <p:cNvPicPr>
            <a:picLocks noChangeAspect="1" noChangeArrowheads="1"/>
          </p:cNvPicPr>
          <p:nvPr/>
        </p:nvPicPr>
        <p:blipFill>
          <a:blip r:embed="rId3" cstate="print"/>
          <a:srcRect/>
          <a:stretch>
            <a:fillRect/>
          </a:stretch>
        </p:blipFill>
        <p:spPr bwMode="auto">
          <a:xfrm>
            <a:off x="2133600" y="762000"/>
            <a:ext cx="3967162" cy="1216963"/>
          </a:xfrm>
          <a:prstGeom prst="rect">
            <a:avLst/>
          </a:prstGeom>
          <a:noFill/>
          <a:ln w="28575">
            <a:solidFill>
              <a:srgbClr val="00B0F0"/>
            </a:solidFill>
          </a:ln>
        </p:spPr>
      </p:pic>
      <p:sp>
        <p:nvSpPr>
          <p:cNvPr id="2" name="Slide Number Placeholder 1"/>
          <p:cNvSpPr>
            <a:spLocks noGrp="1"/>
          </p:cNvSpPr>
          <p:nvPr>
            <p:ph type="sldNum" sz="quarter" idx="12"/>
          </p:nvPr>
        </p:nvSpPr>
        <p:spPr/>
        <p:txBody>
          <a:bodyPr/>
          <a:lstStyle/>
          <a:p>
            <a:fld id="{276D5397-1D65-4FA5-B65B-F271D2EFE34F}"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docstoccdn.com/thumb/orig/3732316.png"/>
          <p:cNvPicPr>
            <a:picLocks noChangeAspect="1" noChangeArrowheads="1"/>
          </p:cNvPicPr>
          <p:nvPr/>
        </p:nvPicPr>
        <p:blipFill>
          <a:blip r:embed="rId2" cstate="print"/>
          <a:srcRect/>
          <a:stretch>
            <a:fillRect/>
          </a:stretch>
        </p:blipFill>
        <p:spPr bwMode="auto">
          <a:xfrm>
            <a:off x="76200" y="1447800"/>
            <a:ext cx="3629025" cy="4695825"/>
          </a:xfrm>
          <a:prstGeom prst="rect">
            <a:avLst/>
          </a:prstGeom>
          <a:noFill/>
          <a:ln>
            <a:solidFill>
              <a:schemeClr val="tx1"/>
            </a:solidFill>
          </a:ln>
        </p:spPr>
      </p:pic>
      <p:pic>
        <p:nvPicPr>
          <p:cNvPr id="4104" name="Picture 8" descr="https://encrypted-tbn1.gstatic.com/images?q=tbn:ANd9GcS4uA-tSJwFTvRRysVhKE5uiiFJLX0REbdvThjaCAI8Wc1S3dbd"/>
          <p:cNvPicPr>
            <a:picLocks noChangeAspect="1" noChangeArrowheads="1"/>
          </p:cNvPicPr>
          <p:nvPr/>
        </p:nvPicPr>
        <p:blipFill>
          <a:blip r:embed="rId3" cstate="print"/>
          <a:srcRect/>
          <a:stretch>
            <a:fillRect/>
          </a:stretch>
        </p:blipFill>
        <p:spPr bwMode="auto">
          <a:xfrm>
            <a:off x="4876800" y="2133600"/>
            <a:ext cx="4156364" cy="3048000"/>
          </a:xfrm>
          <a:prstGeom prst="rect">
            <a:avLst/>
          </a:prstGeom>
          <a:noFill/>
          <a:ln>
            <a:solidFill>
              <a:schemeClr val="tx1"/>
            </a:solidFill>
          </a:ln>
        </p:spPr>
      </p:pic>
      <p:pic>
        <p:nvPicPr>
          <p:cNvPr id="4106" name="Picture 10" descr="http://ancestordetector.com/wp-content/uploads/2011/02/tree.jpg"/>
          <p:cNvPicPr>
            <a:picLocks noChangeAspect="1" noChangeArrowheads="1"/>
          </p:cNvPicPr>
          <p:nvPr/>
        </p:nvPicPr>
        <p:blipFill>
          <a:blip r:embed="rId4" cstate="print"/>
          <a:srcRect/>
          <a:stretch>
            <a:fillRect/>
          </a:stretch>
        </p:blipFill>
        <p:spPr bwMode="auto">
          <a:xfrm>
            <a:off x="1600200" y="1828800"/>
            <a:ext cx="5147551" cy="3810000"/>
          </a:xfrm>
          <a:prstGeom prst="rect">
            <a:avLst/>
          </a:prstGeom>
          <a:noFill/>
        </p:spPr>
      </p:pic>
      <p:sp>
        <p:nvSpPr>
          <p:cNvPr id="8" name="Title 7"/>
          <p:cNvSpPr>
            <a:spLocks noGrp="1"/>
          </p:cNvSpPr>
          <p:nvPr>
            <p:ph type="title"/>
          </p:nvPr>
        </p:nvSpPr>
        <p:spPr>
          <a:xfrm>
            <a:off x="457200" y="79131"/>
            <a:ext cx="8229600" cy="1143000"/>
          </a:xfrm>
        </p:spPr>
        <p:txBody>
          <a:bodyPr>
            <a:normAutofit/>
          </a:bodyPr>
          <a:lstStyle/>
          <a:p>
            <a:r>
              <a:rPr lang="en-US" sz="4000" dirty="0" smtClean="0"/>
              <a:t>Read and Do Form-fill Type-in</a:t>
            </a:r>
            <a:endParaRPr lang="en-US" sz="4000" dirty="0"/>
          </a:p>
        </p:txBody>
      </p:sp>
      <p:pic>
        <p:nvPicPr>
          <p:cNvPr id="4100" name="Picture 4" descr="http://1.bp.blogspot.com/_CvjnRNCBGRQ/TFi3ziQ0OFI/AAAAAAAAAB4/gYTcSkPHycU/s1600/Family+Group+Sheet.bmp"/>
          <p:cNvPicPr>
            <a:picLocks noChangeAspect="1" noChangeArrowheads="1"/>
          </p:cNvPicPr>
          <p:nvPr/>
        </p:nvPicPr>
        <p:blipFill>
          <a:blip r:embed="rId5" cstate="print"/>
          <a:srcRect/>
          <a:stretch>
            <a:fillRect/>
          </a:stretch>
        </p:blipFill>
        <p:spPr bwMode="auto">
          <a:xfrm>
            <a:off x="4724400" y="4038600"/>
            <a:ext cx="3629025" cy="2552700"/>
          </a:xfrm>
          <a:prstGeom prst="rect">
            <a:avLst/>
          </a:prstGeom>
          <a:noFill/>
          <a:ln>
            <a:solidFill>
              <a:schemeClr val="tx1"/>
            </a:solidFill>
          </a:ln>
        </p:spPr>
      </p:pic>
      <p:pic>
        <p:nvPicPr>
          <p:cNvPr id="9" name="Picture 2" descr="C:\Documents and Settings\David W. Embley\My Documents\FROntIER\WilliamGerardLathropFamily.PNG"/>
          <p:cNvPicPr>
            <a:picLocks noChangeAspect="1" noChangeArrowheads="1"/>
          </p:cNvPicPr>
          <p:nvPr/>
        </p:nvPicPr>
        <p:blipFill>
          <a:blip r:embed="rId6" cstate="print"/>
          <a:srcRect/>
          <a:stretch>
            <a:fillRect/>
          </a:stretch>
        </p:blipFill>
        <p:spPr bwMode="auto">
          <a:xfrm>
            <a:off x="3886200" y="1219200"/>
            <a:ext cx="3967162" cy="1216963"/>
          </a:xfrm>
          <a:prstGeom prst="rect">
            <a:avLst/>
          </a:prstGeom>
          <a:noFill/>
          <a:ln w="28575">
            <a:solidFill>
              <a:srgbClr val="00B0F0"/>
            </a:solidFill>
          </a:ln>
        </p:spPr>
      </p:pic>
      <p:sp>
        <p:nvSpPr>
          <p:cNvPr id="2" name="Slide Number Placeholder 1"/>
          <p:cNvSpPr>
            <a:spLocks noGrp="1"/>
          </p:cNvSpPr>
          <p:nvPr>
            <p:ph type="sldNum" sz="quarter" idx="12"/>
          </p:nvPr>
        </p:nvSpPr>
        <p:spPr/>
        <p:txBody>
          <a:bodyPr/>
          <a:lstStyle/>
          <a:p>
            <a:fld id="{276D5397-1D65-4FA5-B65B-F271D2EFE34F}"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Autofit/>
          </a:bodyPr>
          <a:lstStyle/>
          <a:p>
            <a:r>
              <a:rPr lang="en-US" sz="4000" dirty="0" smtClean="0"/>
              <a:t>Form-fill: Click-only</a:t>
            </a:r>
            <a:endParaRPr lang="en-US" sz="40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6</a:t>
            </a:fld>
            <a:endParaRPr lang="en-US"/>
          </a:p>
        </p:txBody>
      </p:sp>
      <p:pic>
        <p:nvPicPr>
          <p:cNvPr id="8" name="Picture 4" descr="C:\Documents and Settings\David W. Embley\My Documents\FROntIER\SynergisticMock-up.TIF"/>
          <p:cNvPicPr>
            <a:picLocks noChangeAspect="1" noChangeArrowheads="1"/>
          </p:cNvPicPr>
          <p:nvPr/>
        </p:nvPicPr>
        <p:blipFill>
          <a:blip r:embed="rId2" cstate="print">
            <a:lum/>
          </a:blip>
          <a:stretch>
            <a:fillRect/>
          </a:stretch>
        </p:blipFill>
        <p:spPr bwMode="auto">
          <a:xfrm>
            <a:off x="100780" y="2207342"/>
            <a:ext cx="8915400" cy="3326289"/>
          </a:xfrm>
          <a:prstGeom prst="rect">
            <a:avLst/>
          </a:prstGeom>
          <a:noFill/>
          <a:ln w="25400" cmpd="sng">
            <a:solidFill>
              <a:schemeClr val="accent1"/>
            </a:solidFill>
          </a:ln>
        </p:spPr>
      </p:pic>
    </p:spTree>
    <p:extLst>
      <p:ext uri="{BB962C8B-B14F-4D97-AF65-F5344CB8AC3E}">
        <p14:creationId xmlns:p14="http://schemas.microsoft.com/office/powerpoint/2010/main" val="320532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Autofit/>
          </a:bodyPr>
          <a:lstStyle/>
          <a:p>
            <a:r>
              <a:rPr lang="en-US" sz="4000" dirty="0" smtClean="0"/>
              <a:t>Synergistic: Automatic Form-fill</a:t>
            </a:r>
            <a:br>
              <a:rPr lang="en-US" sz="4000" dirty="0" smtClean="0"/>
            </a:br>
            <a:r>
              <a:rPr lang="en-US" sz="4000" dirty="0" smtClean="0"/>
              <a:t>with Human Confirmation/Correction</a:t>
            </a:r>
            <a:endParaRPr lang="en-US" sz="40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7</a:t>
            </a:fld>
            <a:endParaRPr lang="en-US"/>
          </a:p>
        </p:txBody>
      </p:sp>
      <p:pic>
        <p:nvPicPr>
          <p:cNvPr id="3076" name="Picture 4" descr="C:\Documents and Settings\David W. Embley\My Documents\FROntIER\SynergisticMock-up.TIF"/>
          <p:cNvPicPr>
            <a:picLocks noChangeAspect="1" noChangeArrowheads="1"/>
          </p:cNvPicPr>
          <p:nvPr/>
        </p:nvPicPr>
        <p:blipFill>
          <a:blip r:embed="rId2" cstate="print">
            <a:lum/>
          </a:blip>
          <a:stretch>
            <a:fillRect/>
          </a:stretch>
        </p:blipFill>
        <p:spPr bwMode="auto">
          <a:xfrm>
            <a:off x="100780" y="2207342"/>
            <a:ext cx="8915400" cy="3326289"/>
          </a:xfrm>
          <a:prstGeom prst="rect">
            <a:avLst/>
          </a:prstGeom>
          <a:noFill/>
          <a:ln w="25400" cmpd="sng">
            <a:solidFill>
              <a:schemeClr val="accent1"/>
            </a:solidFill>
          </a:ln>
        </p:spPr>
      </p:pic>
      <p:grpSp>
        <p:nvGrpSpPr>
          <p:cNvPr id="5" name="Group 4"/>
          <p:cNvGrpSpPr/>
          <p:nvPr/>
        </p:nvGrpSpPr>
        <p:grpSpPr>
          <a:xfrm>
            <a:off x="4276877" y="2961604"/>
            <a:ext cx="240772" cy="215444"/>
            <a:chOff x="4464919" y="2946856"/>
            <a:chExt cx="240772" cy="215444"/>
          </a:xfrm>
        </p:grpSpPr>
        <p:sp>
          <p:nvSpPr>
            <p:cNvPr id="6" name="Rectangle 5"/>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grpSp>
        <p:nvGrpSpPr>
          <p:cNvPr id="8" name="Group 7"/>
          <p:cNvGrpSpPr/>
          <p:nvPr/>
        </p:nvGrpSpPr>
        <p:grpSpPr>
          <a:xfrm>
            <a:off x="4276877" y="3471706"/>
            <a:ext cx="240772" cy="215444"/>
            <a:chOff x="4464919" y="2946856"/>
            <a:chExt cx="240772" cy="215444"/>
          </a:xfrm>
        </p:grpSpPr>
        <p:sp>
          <p:nvSpPr>
            <p:cNvPr id="9" name="Rectangle 8"/>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grpSp>
        <p:nvGrpSpPr>
          <p:cNvPr id="11" name="Group 10"/>
          <p:cNvGrpSpPr/>
          <p:nvPr/>
        </p:nvGrpSpPr>
        <p:grpSpPr>
          <a:xfrm>
            <a:off x="4276877" y="4002234"/>
            <a:ext cx="240772" cy="215444"/>
            <a:chOff x="4464919" y="2946856"/>
            <a:chExt cx="240772" cy="215444"/>
          </a:xfrm>
        </p:grpSpPr>
        <p:sp>
          <p:nvSpPr>
            <p:cNvPr id="12" name="Rectangle 11"/>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grpSp>
        <p:nvGrpSpPr>
          <p:cNvPr id="14" name="Group 13"/>
          <p:cNvGrpSpPr/>
          <p:nvPr/>
        </p:nvGrpSpPr>
        <p:grpSpPr>
          <a:xfrm>
            <a:off x="4276877" y="4519148"/>
            <a:ext cx="240772" cy="215444"/>
            <a:chOff x="4464919" y="2946856"/>
            <a:chExt cx="240772" cy="215444"/>
          </a:xfrm>
        </p:grpSpPr>
        <p:sp>
          <p:nvSpPr>
            <p:cNvPr id="15" name="Rectangle 14"/>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sp>
        <p:nvSpPr>
          <p:cNvPr id="17" name="Rectangle 16"/>
          <p:cNvSpPr/>
          <p:nvPr/>
        </p:nvSpPr>
        <p:spPr>
          <a:xfrm>
            <a:off x="4334368" y="507790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04" y="5085504"/>
            <a:ext cx="128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126383" y="5118843"/>
            <a:ext cx="257175" cy="13811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3757" y="5330696"/>
            <a:ext cx="407449" cy="14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2088817" y="5078130"/>
            <a:ext cx="202406" cy="123825"/>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2348" y="3782601"/>
            <a:ext cx="357446" cy="14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8787" y="3784419"/>
            <a:ext cx="597464" cy="13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8443" y="3788158"/>
            <a:ext cx="128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999" y="3799167"/>
            <a:ext cx="219942"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14705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32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Demo</a:t>
            </a:r>
            <a:endParaRPr lang="en-US" sz="4000" dirty="0"/>
          </a:p>
        </p:txBody>
      </p:sp>
      <p:sp>
        <p:nvSpPr>
          <p:cNvPr id="5" name="Content Placeholder 4"/>
          <p:cNvSpPr>
            <a:spLocks noGrp="1"/>
          </p:cNvSpPr>
          <p:nvPr>
            <p:ph idx="1"/>
          </p:nvPr>
        </p:nvSpPr>
        <p:spPr>
          <a:xfrm>
            <a:off x="457200" y="1524000"/>
            <a:ext cx="8229600" cy="4572000"/>
          </a:xfrm>
        </p:spPr>
        <p:txBody>
          <a:bodyPr>
            <a:normAutofit/>
          </a:bodyPr>
          <a:lstStyle/>
          <a:p>
            <a:r>
              <a:rPr lang="en-US" dirty="0" smtClean="0"/>
              <a:t>Annotator Framework</a:t>
            </a:r>
          </a:p>
          <a:p>
            <a:pPr lvl="1"/>
            <a:r>
              <a:rPr lang="en-US" dirty="0" smtClean="0"/>
              <a:t>Session initialization/save/termination</a:t>
            </a:r>
          </a:p>
          <a:p>
            <a:pPr lvl="1"/>
            <a:r>
              <a:rPr lang="en-US" dirty="0" smtClean="0"/>
              <a:t>Page mode/magnification/navigation</a:t>
            </a:r>
          </a:p>
          <a:p>
            <a:r>
              <a:rPr lang="en-US" dirty="0" smtClean="0"/>
              <a:t>Form Fill-in</a:t>
            </a:r>
          </a:p>
          <a:p>
            <a:pPr lvl="1"/>
            <a:r>
              <a:rPr lang="en-US" dirty="0" smtClean="0"/>
              <a:t>Person</a:t>
            </a:r>
          </a:p>
          <a:p>
            <a:pPr lvl="1"/>
            <a:r>
              <a:rPr lang="en-US" dirty="0" smtClean="0"/>
              <a:t>Marriages</a:t>
            </a:r>
          </a:p>
          <a:p>
            <a:pPr lvl="1"/>
            <a:r>
              <a:rPr lang="en-US" dirty="0" smtClean="0"/>
              <a:t>Children</a:t>
            </a:r>
          </a:p>
        </p:txBody>
      </p:sp>
      <p:sp>
        <p:nvSpPr>
          <p:cNvPr id="2" name="Slide Number Placeholder 1"/>
          <p:cNvSpPr>
            <a:spLocks noGrp="1"/>
          </p:cNvSpPr>
          <p:nvPr>
            <p:ph type="sldNum" sz="quarter" idx="12"/>
          </p:nvPr>
        </p:nvSpPr>
        <p:spPr/>
        <p:txBody>
          <a:bodyPr/>
          <a:lstStyle/>
          <a:p>
            <a:fld id="{276D5397-1D65-4FA5-B65B-F271D2EFE34F}" type="slidenum">
              <a:rPr lang="en-US" smtClean="0"/>
              <a:pPr/>
              <a:t>8</a:t>
            </a:fld>
            <a:endParaRPr lang="en-US"/>
          </a:p>
        </p:txBody>
      </p:sp>
    </p:spTree>
    <p:extLst>
      <p:ext uri="{BB962C8B-B14F-4D97-AF65-F5344CB8AC3E}">
        <p14:creationId xmlns:p14="http://schemas.microsoft.com/office/powerpoint/2010/main" val="1199696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lvl="1" algn="ctr" rtl="0">
              <a:spcBef>
                <a:spcPct val="0"/>
              </a:spcBef>
            </a:pPr>
            <a:r>
              <a:rPr lang="en-US" sz="3200" dirty="0" smtClean="0"/>
              <a:t>Session Initialization/Save/Termination</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9</a:t>
            </a:fld>
            <a:endParaRPr lang="en-US"/>
          </a:p>
        </p:txBody>
      </p:sp>
      <p:sp>
        <p:nvSpPr>
          <p:cNvPr id="5" name="TextBox 4"/>
          <p:cNvSpPr txBox="1"/>
          <p:nvPr/>
        </p:nvSpPr>
        <p:spPr>
          <a:xfrm>
            <a:off x="210796" y="1219200"/>
            <a:ext cx="5741252" cy="369332"/>
          </a:xfrm>
          <a:prstGeom prst="rect">
            <a:avLst/>
          </a:prstGeom>
          <a:noFill/>
        </p:spPr>
        <p:txBody>
          <a:bodyPr wrap="none" rtlCol="0">
            <a:spAutoFit/>
          </a:bodyPr>
          <a:lstStyle/>
          <a:p>
            <a:r>
              <a:rPr lang="en-US" dirty="0" smtClean="0">
                <a:solidFill>
                  <a:srgbClr val="FF0000"/>
                </a:solidFill>
              </a:rPr>
              <a:t>Navigate to “dithers.cs.byu.edu/</a:t>
            </a:r>
            <a:r>
              <a:rPr lang="en-US" dirty="0" err="1" smtClean="0">
                <a:solidFill>
                  <a:srgbClr val="FF0000"/>
                </a:solidFill>
              </a:rPr>
              <a:t>bookannotator</a:t>
            </a:r>
            <a:r>
              <a:rPr lang="en-US" dirty="0" smtClean="0">
                <a:solidFill>
                  <a:srgbClr val="FF0000"/>
                </a:solidFill>
              </a:rPr>
              <a:t>”  and login:</a:t>
            </a:r>
            <a:endParaRPr lang="en-US" dirty="0">
              <a:solidFill>
                <a:srgbClr val="FF0000"/>
              </a:solidFill>
            </a:endParaRPr>
          </a:p>
        </p:txBody>
      </p:sp>
      <p:sp>
        <p:nvSpPr>
          <p:cNvPr id="6" name="TextBox 5"/>
          <p:cNvSpPr txBox="1"/>
          <p:nvPr/>
        </p:nvSpPr>
        <p:spPr>
          <a:xfrm>
            <a:off x="210796" y="3129185"/>
            <a:ext cx="2470163" cy="369332"/>
          </a:xfrm>
          <a:prstGeom prst="rect">
            <a:avLst/>
          </a:prstGeom>
          <a:noFill/>
        </p:spPr>
        <p:txBody>
          <a:bodyPr wrap="none" rtlCol="0">
            <a:spAutoFit/>
          </a:bodyPr>
          <a:lstStyle/>
          <a:p>
            <a:r>
              <a:rPr lang="en-US" dirty="0" smtClean="0">
                <a:solidFill>
                  <a:srgbClr val="FF0000"/>
                </a:solidFill>
              </a:rPr>
              <a:t>Select page to annotate:</a:t>
            </a:r>
            <a:endParaRPr lang="en-US" dirty="0">
              <a:solidFill>
                <a:srgbClr val="FF0000"/>
              </a:solidFill>
            </a:endParaRPr>
          </a:p>
        </p:txBody>
      </p:sp>
      <p:pic>
        <p:nvPicPr>
          <p:cNvPr id="7171" name="Picture 3"/>
          <p:cNvPicPr>
            <a:picLocks noChangeAspect="1" noChangeArrowheads="1"/>
          </p:cNvPicPr>
          <p:nvPr/>
        </p:nvPicPr>
        <p:blipFill>
          <a:blip r:embed="rId2" cstate="print"/>
          <a:srcRect/>
          <a:stretch>
            <a:fillRect/>
          </a:stretch>
        </p:blipFill>
        <p:spPr bwMode="auto">
          <a:xfrm>
            <a:off x="1295400" y="1676400"/>
            <a:ext cx="2743200" cy="1473399"/>
          </a:xfrm>
          <a:prstGeom prst="rect">
            <a:avLst/>
          </a:prstGeom>
          <a:noFill/>
          <a:ln w="9525">
            <a:noFill/>
            <a:miter lim="800000"/>
            <a:headEnd/>
            <a:tailEnd/>
          </a:ln>
        </p:spPr>
      </p:pic>
      <p:sp>
        <p:nvSpPr>
          <p:cNvPr id="8" name="TextBox 7"/>
          <p:cNvSpPr txBox="1"/>
          <p:nvPr/>
        </p:nvSpPr>
        <p:spPr>
          <a:xfrm>
            <a:off x="4724400" y="1905000"/>
            <a:ext cx="3200400" cy="1200329"/>
          </a:xfrm>
          <a:prstGeom prst="rect">
            <a:avLst/>
          </a:prstGeom>
          <a:noFill/>
        </p:spPr>
        <p:txBody>
          <a:bodyPr wrap="square" rtlCol="0">
            <a:spAutoFit/>
          </a:bodyPr>
          <a:lstStyle/>
          <a:p>
            <a:r>
              <a:rPr lang="en-US" dirty="0" smtClean="0">
                <a:solidFill>
                  <a:srgbClr val="FF0000"/>
                </a:solidFill>
              </a:rPr>
              <a:t>You will be given several username-password pairs.  Each is associated with an annotation job to do.</a:t>
            </a:r>
          </a:p>
        </p:txBody>
      </p:sp>
      <p:pic>
        <p:nvPicPr>
          <p:cNvPr id="7172" name="Picture 4"/>
          <p:cNvPicPr>
            <a:picLocks noChangeAspect="1" noChangeArrowheads="1"/>
          </p:cNvPicPr>
          <p:nvPr/>
        </p:nvPicPr>
        <p:blipFill>
          <a:blip r:embed="rId3" cstate="print"/>
          <a:srcRect/>
          <a:stretch>
            <a:fillRect/>
          </a:stretch>
        </p:blipFill>
        <p:spPr bwMode="auto">
          <a:xfrm>
            <a:off x="1371600" y="3581400"/>
            <a:ext cx="3657600" cy="1015631"/>
          </a:xfrm>
          <a:prstGeom prst="rect">
            <a:avLst/>
          </a:prstGeom>
          <a:noFill/>
          <a:ln w="9525">
            <a:noFill/>
            <a:miter lim="800000"/>
            <a:headEnd/>
            <a:tailEnd/>
          </a:ln>
        </p:spPr>
      </p:pic>
      <p:cxnSp>
        <p:nvCxnSpPr>
          <p:cNvPr id="10" name="Straight Arrow Connector 9"/>
          <p:cNvCxnSpPr/>
          <p:nvPr/>
        </p:nvCxnSpPr>
        <p:spPr>
          <a:xfrm flipH="1">
            <a:off x="3962400" y="3048000"/>
            <a:ext cx="762000" cy="685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0796" y="4648200"/>
            <a:ext cx="2966646" cy="369332"/>
          </a:xfrm>
          <a:prstGeom prst="rect">
            <a:avLst/>
          </a:prstGeom>
          <a:noFill/>
        </p:spPr>
        <p:txBody>
          <a:bodyPr wrap="none" rtlCol="0">
            <a:spAutoFit/>
          </a:bodyPr>
          <a:lstStyle/>
          <a:p>
            <a:r>
              <a:rPr lang="en-US" dirty="0" smtClean="0">
                <a:solidFill>
                  <a:srgbClr val="FF0000"/>
                </a:solidFill>
              </a:rPr>
              <a:t>Save / Continue to Next Page:</a:t>
            </a:r>
            <a:endParaRPr lang="en-US" dirty="0">
              <a:solidFill>
                <a:srgbClr val="FF0000"/>
              </a:solidFill>
            </a:endParaRPr>
          </a:p>
        </p:txBody>
      </p:sp>
      <p:pic>
        <p:nvPicPr>
          <p:cNvPr id="7173" name="Picture 5"/>
          <p:cNvPicPr>
            <a:picLocks noChangeAspect="1" noChangeArrowheads="1"/>
          </p:cNvPicPr>
          <p:nvPr/>
        </p:nvPicPr>
        <p:blipFill>
          <a:blip r:embed="rId4" cstate="print"/>
          <a:srcRect/>
          <a:stretch>
            <a:fillRect/>
          </a:stretch>
        </p:blipFill>
        <p:spPr bwMode="auto">
          <a:xfrm>
            <a:off x="1371600" y="5105400"/>
            <a:ext cx="3026375" cy="1390650"/>
          </a:xfrm>
          <a:prstGeom prst="rect">
            <a:avLst/>
          </a:prstGeom>
          <a:noFill/>
          <a:ln w="9525">
            <a:noFill/>
            <a:miter lim="800000"/>
            <a:headEnd/>
            <a:tailEnd/>
          </a:ln>
        </p:spPr>
      </p:pic>
      <p:sp>
        <p:nvSpPr>
          <p:cNvPr id="14" name="TextBox 13"/>
          <p:cNvSpPr txBox="1"/>
          <p:nvPr/>
        </p:nvSpPr>
        <p:spPr>
          <a:xfrm>
            <a:off x="5334000" y="4800600"/>
            <a:ext cx="3581400" cy="1477328"/>
          </a:xfrm>
          <a:prstGeom prst="rect">
            <a:avLst/>
          </a:prstGeom>
          <a:noFill/>
        </p:spPr>
        <p:txBody>
          <a:bodyPr wrap="square" rtlCol="0">
            <a:spAutoFit/>
          </a:bodyPr>
          <a:lstStyle/>
          <a:p>
            <a:r>
              <a:rPr lang="en-US" dirty="0" smtClean="0">
                <a:solidFill>
                  <a:srgbClr val="FF0000"/>
                </a:solidFill>
              </a:rPr>
              <a:t>When you have finished all assigned pages and have saved your work, you need do nothing more.  To start another job, navigate to “dithers.cs.byu.edu/</a:t>
            </a:r>
            <a:r>
              <a:rPr lang="en-US" dirty="0" err="1" smtClean="0">
                <a:solidFill>
                  <a:srgbClr val="FF0000"/>
                </a:solidFill>
              </a:rPr>
              <a:t>fhannotator</a:t>
            </a:r>
            <a:r>
              <a:rPr lang="en-US" dirty="0" smtClean="0">
                <a:solidFill>
                  <a:srgbClr val="FF0000"/>
                </a:solidFill>
              </a:rPr>
              <a:t>” </a:t>
            </a:r>
            <a:endParaRPr lang="en-US" dirty="0"/>
          </a:p>
        </p:txBody>
      </p:sp>
      <p:cxnSp>
        <p:nvCxnSpPr>
          <p:cNvPr id="13" name="Straight Arrow Connector 12"/>
          <p:cNvCxnSpPr/>
          <p:nvPr/>
        </p:nvCxnSpPr>
        <p:spPr>
          <a:xfrm flipH="1">
            <a:off x="3505200" y="2362201"/>
            <a:ext cx="1219200" cy="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3225</TotalTime>
  <Words>1952</Words>
  <Application>Microsoft Office PowerPoint</Application>
  <PresentationFormat>On-screen Show (4:3)</PresentationFormat>
  <Paragraphs>226</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Scanned Books: Annotator Training</vt:lpstr>
      <vt:lpstr>Project Overview</vt:lpstr>
      <vt:lpstr>PowerPoint Presentation</vt:lpstr>
      <vt:lpstr>PowerPoint Presentation</vt:lpstr>
      <vt:lpstr>Read and Do Form-fill Type-in</vt:lpstr>
      <vt:lpstr>Form-fill: Click-only</vt:lpstr>
      <vt:lpstr>Synergistic: Automatic Form-fill with Human Confirmation/Correction</vt:lpstr>
      <vt:lpstr>Demo</vt:lpstr>
      <vt:lpstr>Session Initialization/Save/Termination </vt:lpstr>
      <vt:lpstr>Page Mode/Magnification/Navigation</vt:lpstr>
      <vt:lpstr>Rules and Hints for All Forms</vt:lpstr>
      <vt:lpstr>Rules and Hints for All Forms</vt:lpstr>
      <vt:lpstr>Record only typeset information (nothing written by hand). </vt:lpstr>
      <vt:lpstr>Do not fix errors (OCR, typesetting, misspellings, …).  </vt:lpstr>
      <vt:lpstr>Close up words with end-of-line hyphens unless the hyphen is “real.” </vt:lpstr>
      <vt:lpstr>For items that cross page boundaries, extract complete record with the first page. (If no previous/subsequent page, extract partial records.) </vt:lpstr>
      <vt:lpstr>Rules and Hints for Person Form</vt:lpstr>
      <vt:lpstr>Extract  all names, but dates and places only for birth and death events</vt:lpstr>
      <vt:lpstr>Omit non-name components.  </vt:lpstr>
      <vt:lpstr>Get full name, including any punctuation, title(s) and suffix. Omit possessives. </vt:lpstr>
      <vt:lpstr>Do not include implied maiden names and surnames. </vt:lpstr>
      <vt:lpstr>Get full date and place names, including punctuation. </vt:lpstr>
      <vt:lpstr>In the absence of birth or death dates, use christening or burial dates and include designations.</vt:lpstr>
      <vt:lpstr>Rules and Hints for Marriages Form</vt:lpstr>
      <vt:lpstr>Record all marriages, both stated and implied.</vt:lpstr>
      <vt:lpstr>Make a person with multiple marriages be the primary person and list each spouse with the person. </vt:lpstr>
      <vt:lpstr>Rules and Hints for Children Forms</vt:lpstr>
      <vt:lpstr>Don’t forget children, not explicitly marked as “children”.</vt:lpstr>
      <vt:lpstr>Determine correct parentage.</vt:lpstr>
      <vt:lpstr>Determine correct parentage.</vt:lpstr>
      <vt:lpstr>Record children with families that extend across page boundaries with the first page.  </vt:lpstr>
      <vt:lpstr>Be sure to properly include each separate surname with each separate name.</vt:lpstr>
      <vt:lpstr>Good Luck!</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Annotator Training</dc:title>
  <dc:creator>David W. Embley</dc:creator>
  <cp:lastModifiedBy>David Wayne Embley</cp:lastModifiedBy>
  <cp:revision>411</cp:revision>
  <cp:lastPrinted>2014-04-18T18:08:13Z</cp:lastPrinted>
  <dcterms:created xsi:type="dcterms:W3CDTF">2013-12-19T18:29:59Z</dcterms:created>
  <dcterms:modified xsi:type="dcterms:W3CDTF">2014-04-18T23:46:18Z</dcterms:modified>
</cp:coreProperties>
</file>