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83" r:id="rId3"/>
    <p:sldId id="262" r:id="rId4"/>
    <p:sldId id="260" r:id="rId5"/>
    <p:sldId id="284" r:id="rId6"/>
    <p:sldId id="287" r:id="rId7"/>
    <p:sldId id="288" r:id="rId8"/>
    <p:sldId id="267" r:id="rId9"/>
    <p:sldId id="289" r:id="rId10"/>
    <p:sldId id="291" r:id="rId11"/>
    <p:sldId id="269" r:id="rId12"/>
    <p:sldId id="318" r:id="rId13"/>
    <p:sldId id="285" r:id="rId14"/>
    <p:sldId id="286" r:id="rId15"/>
    <p:sldId id="325" r:id="rId16"/>
    <p:sldId id="292" r:id="rId17"/>
    <p:sldId id="268" r:id="rId18"/>
    <p:sldId id="314" r:id="rId19"/>
    <p:sldId id="294" r:id="rId20"/>
    <p:sldId id="293" r:id="rId21"/>
    <p:sldId id="308" r:id="rId22"/>
    <p:sldId id="297" r:id="rId23"/>
    <p:sldId id="320" r:id="rId24"/>
    <p:sldId id="326" r:id="rId25"/>
    <p:sldId id="327" r:id="rId26"/>
    <p:sldId id="273" r:id="rId27"/>
    <p:sldId id="299" r:id="rId28"/>
    <p:sldId id="305" r:id="rId29"/>
    <p:sldId id="323" r:id="rId30"/>
    <p:sldId id="274" r:id="rId31"/>
    <p:sldId id="309" r:id="rId32"/>
    <p:sldId id="315" r:id="rId33"/>
    <p:sldId id="316" r:id="rId34"/>
    <p:sldId id="304" r:id="rId35"/>
    <p:sldId id="303" r:id="rId36"/>
    <p:sldId id="324" r:id="rId37"/>
    <p:sldId id="307" r:id="rId38"/>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EA6A"/>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25" autoAdjust="0"/>
    <p:restoredTop sz="88610" autoAdjust="0"/>
  </p:normalViewPr>
  <p:slideViewPr>
    <p:cSldViewPr>
      <p:cViewPr varScale="1">
        <p:scale>
          <a:sx n="100" d="100"/>
          <a:sy n="100" d="100"/>
        </p:scale>
        <p:origin x="-12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0B0DEF3A-3471-4B30-BE2F-AEFC77A64CCE}" type="datetimeFigureOut">
              <a:rPr lang="en-US" smtClean="0"/>
              <a:pPr/>
              <a:t>9/23/2014</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7B5463CE-1069-4362-A755-14A527263043}" type="slidenum">
              <a:rPr lang="en-US" smtClean="0"/>
              <a:pPr/>
              <a:t>‹#›</a:t>
            </a:fld>
            <a:endParaRPr lang="en-US"/>
          </a:p>
        </p:txBody>
      </p:sp>
    </p:spTree>
    <p:extLst>
      <p:ext uri="{BB962C8B-B14F-4D97-AF65-F5344CB8AC3E}">
        <p14:creationId xmlns:p14="http://schemas.microsoft.com/office/powerpoint/2010/main" val="158384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we are “</a:t>
            </a:r>
            <a:r>
              <a:rPr lang="en-US" dirty="0" err="1" smtClean="0"/>
              <a:t>Groundtruthing</a:t>
            </a:r>
            <a:r>
              <a:rPr lang="en-US" dirty="0" smtClean="0"/>
              <a:t>” – you will be asked to extract some easily inferred information, e.g., spouses both ways, gender, same</a:t>
            </a:r>
            <a:r>
              <a:rPr lang="en-US" baseline="0" dirty="0" smtClean="0"/>
              <a:t> name extracted multiple times.  Don’t worry about it and realize that you are helping with research of underlying extraction tools, not experimenting with expected form types </a:t>
            </a:r>
            <a:r>
              <a:rPr lang="en-US" baseline="0" smtClean="0"/>
              <a:t>for patrons.</a:t>
            </a:r>
            <a:endParaRPr lang="en-US"/>
          </a:p>
        </p:txBody>
      </p:sp>
      <p:sp>
        <p:nvSpPr>
          <p:cNvPr id="4" name="Slide Number Placeholder 3"/>
          <p:cNvSpPr>
            <a:spLocks noGrp="1"/>
          </p:cNvSpPr>
          <p:nvPr>
            <p:ph type="sldNum" sz="quarter" idx="10"/>
          </p:nvPr>
        </p:nvSpPr>
        <p:spPr/>
        <p:txBody>
          <a:bodyPr/>
          <a:lstStyle/>
          <a:p>
            <a:fld id="{7B5463CE-1069-4362-A755-14A527263043}" type="slidenum">
              <a:rPr lang="en-US" smtClean="0"/>
              <a:pPr/>
              <a:t>2</a:t>
            </a:fld>
            <a:endParaRPr lang="en-US"/>
          </a:p>
        </p:txBody>
      </p:sp>
    </p:spTree>
    <p:extLst>
      <p:ext uri="{BB962C8B-B14F-4D97-AF65-F5344CB8AC3E}">
        <p14:creationId xmlns:p14="http://schemas.microsoft.com/office/powerpoint/2010/main" val="72595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Tab is not yet implemented.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26</a:t>
            </a:fld>
            <a:endParaRPr lang="en-US"/>
          </a:p>
        </p:txBody>
      </p:sp>
    </p:spTree>
    <p:extLst>
      <p:ext uri="{BB962C8B-B14F-4D97-AF65-F5344CB8AC3E}">
        <p14:creationId xmlns:p14="http://schemas.microsoft.com/office/powerpoint/2010/main" val="52705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29</a:t>
            </a:fld>
            <a:endParaRPr lang="en-US"/>
          </a:p>
        </p:txBody>
      </p:sp>
    </p:spTree>
    <p:extLst>
      <p:ext uri="{BB962C8B-B14F-4D97-AF65-F5344CB8AC3E}">
        <p14:creationId xmlns:p14="http://schemas.microsoft.com/office/powerpoint/2010/main" val="250121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Ely for basic</a:t>
            </a:r>
            <a:r>
              <a:rPr lang="en-US" baseline="0" dirty="0" smtClean="0"/>
              <a:t> demo</a:t>
            </a:r>
          </a:p>
          <a:p>
            <a:pPr marL="173919" indent="-173919">
              <a:buFont typeface="Arial" charset="0"/>
              <a:buChar char="•"/>
            </a:pPr>
            <a:r>
              <a:rPr lang="en-US" baseline="0" dirty="0" smtClean="0"/>
              <a:t>Run through and show basics (all forms briefly)</a:t>
            </a:r>
          </a:p>
          <a:p>
            <a:pPr marL="173919" indent="-173919">
              <a:buFont typeface="Arial" charset="0"/>
              <a:buChar char="•"/>
            </a:pPr>
            <a:r>
              <a:rPr lang="en-US" baseline="0" dirty="0" smtClean="0"/>
              <a:t>Walk through the Steele page with them practicing at the same time</a:t>
            </a:r>
          </a:p>
          <a:p>
            <a:pPr marL="637703" lvl="1" indent="-173919">
              <a:buFont typeface="Arial" charset="0"/>
              <a:buChar char="•"/>
            </a:pPr>
            <a:r>
              <a:rPr lang="en-US" baseline="0" dirty="0" smtClean="0"/>
              <a:t>Let them ask questions or point out questions that should be asked</a:t>
            </a:r>
          </a:p>
          <a:p>
            <a:pPr marL="637703" lvl="1" indent="-173919">
              <a:buFont typeface="Arial" charset="0"/>
              <a:buChar char="•"/>
            </a:pPr>
            <a:r>
              <a:rPr lang="en-US" baseline="0" dirty="0" smtClean="0"/>
              <a:t>Show rules (which they’ll have available to them while they work)</a:t>
            </a:r>
          </a:p>
          <a:p>
            <a:pPr marL="637703" lvl="1" indent="-173919">
              <a:buFont typeface="Arial" charset="0"/>
              <a:buChar char="•"/>
            </a:pPr>
            <a:r>
              <a:rPr lang="en-US" baseline="0" dirty="0" smtClean="0"/>
              <a:t>Modify rules if new questions arise</a:t>
            </a:r>
          </a:p>
          <a:p>
            <a:pPr marL="637703" lvl="1"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8</a:t>
            </a:fld>
            <a:endParaRPr lang="en-US"/>
          </a:p>
        </p:txBody>
      </p:sp>
    </p:spTree>
    <p:extLst>
      <p:ext uri="{BB962C8B-B14F-4D97-AF65-F5344CB8AC3E}">
        <p14:creationId xmlns:p14="http://schemas.microsoft.com/office/powerpoint/2010/main" val="216456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a:t>
            </a:r>
            <a:r>
              <a:rPr lang="en-US" baseline="0" dirty="0" smtClean="0"/>
              <a:t> image when font-size issue is resolved.  Also, there’s talk about a shaded bounding box around the text a click extracts.</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10</a:t>
            </a:fld>
            <a:endParaRPr lang="en-US"/>
          </a:p>
        </p:txBody>
      </p:sp>
    </p:spTree>
    <p:extLst>
      <p:ext uri="{BB962C8B-B14F-4D97-AF65-F5344CB8AC3E}">
        <p14:creationId xmlns:p14="http://schemas.microsoft.com/office/powerpoint/2010/main" val="339952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a:t>
            </a:r>
            <a:endParaRPr lang="en-US" dirty="0" smtClean="0"/>
          </a:p>
          <a:p>
            <a:r>
              <a:rPr lang="en-US" dirty="0" smtClean="0"/>
              <a:t>Instead of Ctrl, use Command on</a:t>
            </a:r>
            <a:r>
              <a:rPr lang="en-US" baseline="0" dirty="0" smtClean="0"/>
              <a:t> a MAC.</a:t>
            </a:r>
          </a:p>
          <a:p>
            <a:endParaRPr lang="en-US" baseline="0" dirty="0" smtClean="0"/>
          </a:p>
          <a:p>
            <a:r>
              <a:rPr lang="en-US" baseline="0" dirty="0" smtClean="0"/>
              <a:t>Rule #5: For ground </a:t>
            </a:r>
            <a:r>
              <a:rPr lang="en-US" baseline="0" dirty="0" err="1" smtClean="0"/>
              <a:t>truthing</a:t>
            </a:r>
            <a:r>
              <a:rPr lang="en-US" baseline="0" dirty="0" smtClean="0"/>
              <a:t>, typed-in information is useless for checking whether the tool should have extracted it. (Sometimes, however, the upstream OCR and alignment make it impossible to obtain by clicking, in which case the tool won’t be able to extract it either. But we do want to know that the tools and upstream have missed something. So, do type it in. Just don’t type in something when it can be obtained by clicking.)</a:t>
            </a:r>
          </a:p>
          <a:p>
            <a:endParaRPr lang="en-US" baseline="0" dirty="0" smtClean="0"/>
          </a:p>
          <a:p>
            <a:r>
              <a:rPr lang="en-US" baseline="0" dirty="0" smtClean="0"/>
              <a:t>Hint#3: Since releasing Ctrl moves the cursor, it is also a convenient way to move the focus forward.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11</a:t>
            </a:fld>
            <a:endParaRPr lang="en-US"/>
          </a:p>
        </p:txBody>
      </p:sp>
    </p:spTree>
    <p:extLst>
      <p:ext uri="{BB962C8B-B14F-4D97-AF65-F5344CB8AC3E}">
        <p14:creationId xmlns:p14="http://schemas.microsoft.com/office/powerpoint/2010/main" val="165856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a:t>
            </a:r>
            <a:endParaRPr lang="en-US" dirty="0" smtClean="0"/>
          </a:p>
          <a:p>
            <a:r>
              <a:rPr lang="en-US" dirty="0" smtClean="0"/>
              <a:t>Instead of Ctrl, use Command on</a:t>
            </a:r>
            <a:r>
              <a:rPr lang="en-US" baseline="0" dirty="0" smtClean="0"/>
              <a:t> a MAC.</a:t>
            </a:r>
          </a:p>
          <a:p>
            <a:endParaRPr lang="en-US" baseline="0" dirty="0" smtClean="0"/>
          </a:p>
          <a:p>
            <a:r>
              <a:rPr lang="en-US" baseline="0" dirty="0" smtClean="0"/>
              <a:t>Rule #5: For ground </a:t>
            </a:r>
            <a:r>
              <a:rPr lang="en-US" baseline="0" dirty="0" err="1" smtClean="0"/>
              <a:t>truthing</a:t>
            </a:r>
            <a:r>
              <a:rPr lang="en-US" baseline="0" dirty="0" smtClean="0"/>
              <a:t>, typed-in information is useless for checking whether the tool should have extracted it. (Sometimes, however, the upstream OCR and alignment make it impossible to obtain by clicking, in which case the tool won’t be able to extract it either. But we do want to know that the tools and upstream have missed something. So, do type it in. Just don’t type in something when it can be obtained by clicking.)</a:t>
            </a:r>
          </a:p>
          <a:p>
            <a:endParaRPr lang="en-US" baseline="0" dirty="0" smtClean="0"/>
          </a:p>
          <a:p>
            <a:r>
              <a:rPr lang="en-US" baseline="0" dirty="0" smtClean="0"/>
              <a:t>Hint#3: Since releasing Ctrl moves the cursor, it is also a convenient way to move the focus forward.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12</a:t>
            </a:fld>
            <a:endParaRPr lang="en-US"/>
          </a:p>
        </p:txBody>
      </p:sp>
    </p:spTree>
    <p:extLst>
      <p:ext uri="{BB962C8B-B14F-4D97-AF65-F5344CB8AC3E}">
        <p14:creationId xmlns:p14="http://schemas.microsoft.com/office/powerpoint/2010/main" val="232001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17</a:t>
            </a:fld>
            <a:endParaRPr lang="en-US"/>
          </a:p>
        </p:txBody>
      </p:sp>
    </p:spTree>
    <p:extLst>
      <p:ext uri="{BB962C8B-B14F-4D97-AF65-F5344CB8AC3E}">
        <p14:creationId xmlns:p14="http://schemas.microsoft.com/office/powerpoint/2010/main" val="281931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death date for Mary Augusta </a:t>
            </a:r>
            <a:r>
              <a:rPr lang="en-US" dirty="0" err="1" smtClean="0"/>
              <a:t>Andruss</a:t>
            </a:r>
            <a:r>
              <a:rPr lang="en-US" dirty="0" smtClean="0"/>
              <a:t> is associated with the name Mrs. Lathrop (which is a reference to Mary Augusta </a:t>
            </a:r>
            <a:r>
              <a:rPr lang="en-US" dirty="0" err="1" smtClean="0"/>
              <a:t>Andruss</a:t>
            </a:r>
            <a:r>
              <a:rPr lang="en-US" dirty="0" smtClean="0"/>
              <a:t>). (The inference engine should sort this out by equating Mrs. Lathrop with Mary Augusta </a:t>
            </a:r>
            <a:r>
              <a:rPr lang="en-US" dirty="0" err="1" smtClean="0"/>
              <a:t>Andruss</a:t>
            </a:r>
            <a:r>
              <a:rPr lang="en-US" dirty="0" smtClean="0"/>
              <a:t>.)</a:t>
            </a:r>
          </a:p>
        </p:txBody>
      </p:sp>
      <p:sp>
        <p:nvSpPr>
          <p:cNvPr id="4" name="Slide Number Placeholder 3"/>
          <p:cNvSpPr>
            <a:spLocks noGrp="1"/>
          </p:cNvSpPr>
          <p:nvPr>
            <p:ph type="sldNum" sz="quarter" idx="10"/>
          </p:nvPr>
        </p:nvSpPr>
        <p:spPr/>
        <p:txBody>
          <a:bodyPr/>
          <a:lstStyle/>
          <a:p>
            <a:fld id="{7B5463CE-1069-4362-A755-14A527263043}" type="slidenum">
              <a:rPr lang="en-US" smtClean="0"/>
              <a:pPr/>
              <a:t>18</a:t>
            </a:fld>
            <a:endParaRPr lang="en-US"/>
          </a:p>
        </p:txBody>
      </p:sp>
    </p:spTree>
    <p:extLst>
      <p:ext uri="{BB962C8B-B14F-4D97-AF65-F5344CB8AC3E}">
        <p14:creationId xmlns:p14="http://schemas.microsoft.com/office/powerpoint/2010/main" val="344331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a:t>
            </a:r>
            <a:r>
              <a:rPr lang="en-US" baseline="0" dirty="0" smtClean="0"/>
              <a:t> “Abigail Huntington Lathrop” is in type-in mode and scrolled over to show that McKenzie is not extracted.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21</a:t>
            </a:fld>
            <a:endParaRPr lang="en-US"/>
          </a:p>
        </p:txBody>
      </p:sp>
    </p:spTree>
    <p:extLst>
      <p:ext uri="{BB962C8B-B14F-4D97-AF65-F5344CB8AC3E}">
        <p14:creationId xmlns:p14="http://schemas.microsoft.com/office/powerpoint/2010/main" val="364801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Picking up “Newark, N. J.” by clicking only is tricky: one way to do it is Alt-click on “Newark,”, Alt-click on “N.”, and select-click for “J.” where the selection omits the trailing comma “,”.</a:t>
            </a:r>
          </a:p>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22</a:t>
            </a:fld>
            <a:endParaRPr lang="en-US"/>
          </a:p>
        </p:txBody>
      </p:sp>
    </p:spTree>
    <p:extLst>
      <p:ext uri="{BB962C8B-B14F-4D97-AF65-F5344CB8AC3E}">
        <p14:creationId xmlns:p14="http://schemas.microsoft.com/office/powerpoint/2010/main" val="134417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A961F-CBC6-4E48-96DE-2EF903CE0944}"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9F87F-474D-4169-B3A4-0B49819E1CA4}"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69CAB-9ACF-4FDC-BEDA-F630C7F8F39B}"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0C194-F7C2-475A-9C85-FAF4D0CE059F}"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87B94-EFF0-4082-8C10-7178ABFD199D}"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55138-5B7E-4234-B9E1-D0DCA13B6A7C}"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08558-AEB4-4C45-A26F-A820087FC770}" type="datetime1">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17684-61E0-499B-AD29-E7518736A099}" type="datetime1">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D128-CE5D-4DFC-BA99-43DDF8AC18DC}" type="datetime1">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E2B8-6A49-4A31-A5EF-11C7D9B493F4}"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36F3-085B-4C4B-9F28-79CE7927807D}"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FFD3-5A73-40D4-86CB-57A74033D08D}" type="datetime1">
              <a:rPr lang="en-US" smtClean="0"/>
              <a:pPr/>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5397-1D65-4FA5-B65B-F271D2EFE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Scanned Books:</a:t>
            </a:r>
            <a:br>
              <a:rPr lang="en-US" dirty="0" smtClean="0"/>
            </a:br>
            <a:r>
              <a:rPr lang="en-US" dirty="0" smtClean="0"/>
              <a:t>Annotator Training</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 y="168622"/>
            <a:ext cx="9144000" cy="1143000"/>
          </a:xfrm>
        </p:spPr>
        <p:txBody>
          <a:bodyPr>
            <a:noAutofit/>
          </a:bodyPr>
          <a:lstStyle/>
          <a:p>
            <a:pPr lvl="1" algn="ctr"/>
            <a:r>
              <a:rPr lang="en-US" sz="3200" dirty="0" smtClean="0"/>
              <a:t>Page Mode/Magnification/Navigation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10</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253" y="1806880"/>
            <a:ext cx="12573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853" y="1780685"/>
            <a:ext cx="3430094"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9730" y="1992091"/>
            <a:ext cx="3052246" cy="369332"/>
          </a:xfrm>
          <a:prstGeom prst="rect">
            <a:avLst/>
          </a:prstGeom>
          <a:noFill/>
        </p:spPr>
        <p:txBody>
          <a:bodyPr wrap="none" rtlCol="0">
            <a:spAutoFit/>
          </a:bodyPr>
          <a:lstStyle/>
          <a:p>
            <a:r>
              <a:rPr lang="en-US" dirty="0">
                <a:solidFill>
                  <a:srgbClr val="FF0000"/>
                </a:solidFill>
              </a:rPr>
              <a:t>g</a:t>
            </a:r>
            <a:r>
              <a:rPr lang="en-US" dirty="0" smtClean="0">
                <a:solidFill>
                  <a:srgbClr val="FF0000"/>
                </a:solidFill>
              </a:rPr>
              <a:t>o to previous page, next page</a:t>
            </a:r>
            <a:endParaRPr lang="en-US" dirty="0">
              <a:solidFill>
                <a:srgbClr val="FF0000"/>
              </a:solidFill>
            </a:endParaRPr>
          </a:p>
        </p:txBody>
      </p:sp>
      <p:sp>
        <p:nvSpPr>
          <p:cNvPr id="5" name="TextBox 4"/>
          <p:cNvSpPr txBox="1"/>
          <p:nvPr/>
        </p:nvSpPr>
        <p:spPr>
          <a:xfrm>
            <a:off x="5104853" y="1296968"/>
            <a:ext cx="2577244" cy="369332"/>
          </a:xfrm>
          <a:prstGeom prst="rect">
            <a:avLst/>
          </a:prstGeom>
          <a:noFill/>
        </p:spPr>
        <p:txBody>
          <a:bodyPr wrap="none" rtlCol="0">
            <a:spAutoFit/>
          </a:bodyPr>
          <a:lstStyle/>
          <a:p>
            <a:r>
              <a:rPr lang="en-US" dirty="0">
                <a:solidFill>
                  <a:srgbClr val="FF0000"/>
                </a:solidFill>
              </a:rPr>
              <a:t>m</a:t>
            </a:r>
            <a:r>
              <a:rPr lang="en-US" dirty="0" smtClean="0">
                <a:solidFill>
                  <a:srgbClr val="FF0000"/>
                </a:solidFill>
              </a:rPr>
              <a:t>agnify: zoom in and out</a:t>
            </a:r>
            <a:endParaRPr lang="en-US" dirty="0">
              <a:solidFill>
                <a:srgbClr val="FF0000"/>
              </a:solidFill>
            </a:endParaRPr>
          </a:p>
        </p:txBody>
      </p:sp>
      <p:sp>
        <p:nvSpPr>
          <p:cNvPr id="6" name="TextBox 5"/>
          <p:cNvSpPr txBox="1"/>
          <p:nvPr/>
        </p:nvSpPr>
        <p:spPr>
          <a:xfrm>
            <a:off x="4653641" y="1992091"/>
            <a:ext cx="728084" cy="369332"/>
          </a:xfrm>
          <a:prstGeom prst="rect">
            <a:avLst/>
          </a:prstGeom>
          <a:noFill/>
        </p:spPr>
        <p:txBody>
          <a:bodyPr wrap="none" rtlCol="0">
            <a:spAutoFit/>
          </a:bodyPr>
          <a:lstStyle/>
          <a:p>
            <a:r>
              <a:rPr lang="en-US" dirty="0" smtClean="0">
                <a:solidFill>
                  <a:srgbClr val="FF0000"/>
                </a:solidFill>
              </a:rPr>
              <a:t>mode</a:t>
            </a:r>
            <a:endParaRPr lang="en-US" dirty="0">
              <a:solidFill>
                <a:srgbClr val="FF0000"/>
              </a:solidFill>
            </a:endParaRPr>
          </a:p>
        </p:txBody>
      </p:sp>
      <p:sp>
        <p:nvSpPr>
          <p:cNvPr id="7" name="TextBox 6"/>
          <p:cNvSpPr txBox="1"/>
          <p:nvPr/>
        </p:nvSpPr>
        <p:spPr>
          <a:xfrm>
            <a:off x="6947601" y="2677415"/>
            <a:ext cx="1468992" cy="369332"/>
          </a:xfrm>
          <a:prstGeom prst="rect">
            <a:avLst/>
          </a:prstGeom>
          <a:noFill/>
        </p:spPr>
        <p:txBody>
          <a:bodyPr wrap="none" rtlCol="0">
            <a:spAutoFit/>
          </a:bodyPr>
          <a:lstStyle/>
          <a:p>
            <a:r>
              <a:rPr lang="en-US" dirty="0">
                <a:solidFill>
                  <a:srgbClr val="FF0000"/>
                </a:solidFill>
              </a:rPr>
              <a:t>b</a:t>
            </a:r>
            <a:r>
              <a:rPr lang="en-US" dirty="0" smtClean="0">
                <a:solidFill>
                  <a:srgbClr val="FF0000"/>
                </a:solidFill>
              </a:rPr>
              <a:t>ounding box</a:t>
            </a:r>
            <a:endParaRPr lang="en-US" dirty="0">
              <a:solidFill>
                <a:srgbClr val="FF0000"/>
              </a:solidFill>
            </a:endParaRPr>
          </a:p>
        </p:txBody>
      </p:sp>
      <p:cxnSp>
        <p:nvCxnSpPr>
          <p:cNvPr id="12" name="Straight Arrow Connector 11"/>
          <p:cNvCxnSpPr/>
          <p:nvPr/>
        </p:nvCxnSpPr>
        <p:spPr>
          <a:xfrm>
            <a:off x="5257253" y="1646956"/>
            <a:ext cx="304800" cy="15992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162253" y="2564918"/>
            <a:ext cx="228600" cy="148839"/>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1"/>
          </p:cNvCxnSpPr>
          <p:nvPr/>
        </p:nvCxnSpPr>
        <p:spPr>
          <a:xfrm flipH="1" flipV="1">
            <a:off x="4419053" y="2036551"/>
            <a:ext cx="234588" cy="14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p:cNvCxnSpPr>
          <p:nvPr/>
        </p:nvCxnSpPr>
        <p:spPr>
          <a:xfrm flipH="1">
            <a:off x="4342853" y="2176757"/>
            <a:ext cx="310788" cy="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1"/>
          </p:cNvCxnSpPr>
          <p:nvPr/>
        </p:nvCxnSpPr>
        <p:spPr>
          <a:xfrm flipH="1">
            <a:off x="4498247" y="2176757"/>
            <a:ext cx="155394" cy="18466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2325" y="5383012"/>
            <a:ext cx="1127553" cy="369332"/>
          </a:xfrm>
          <a:prstGeom prst="rect">
            <a:avLst/>
          </a:prstGeom>
          <a:noFill/>
        </p:spPr>
        <p:txBody>
          <a:bodyPr wrap="none" rtlCol="0">
            <a:spAutoFit/>
          </a:bodyPr>
          <a:lstStyle/>
          <a:p>
            <a:r>
              <a:rPr lang="en-US" dirty="0" smtClean="0">
                <a:solidFill>
                  <a:srgbClr val="FF0000"/>
                </a:solidFill>
              </a:rPr>
              <a:t>scroll bars</a:t>
            </a:r>
            <a:endParaRPr lang="en-US" dirty="0">
              <a:solidFill>
                <a:srgbClr val="FF0000"/>
              </a:solidFill>
            </a:endParaRPr>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16" y="5684152"/>
            <a:ext cx="7905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3512" y="3276600"/>
            <a:ext cx="62007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6353" y="1454455"/>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931023" y="1646956"/>
            <a:ext cx="326230" cy="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42653" y="1726918"/>
            <a:ext cx="459323" cy="37973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99653" y="1726918"/>
            <a:ext cx="457747" cy="37973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19200"/>
            <a:ext cx="8839200" cy="5486400"/>
          </a:xfrm>
        </p:spPr>
        <p:txBody>
          <a:bodyPr>
            <a:normAutofit fontScale="70000" lnSpcReduction="20000"/>
          </a:bodyPr>
          <a:lstStyle/>
          <a:p>
            <a:r>
              <a:rPr lang="en-US" dirty="0" smtClean="0"/>
              <a:t>Rules</a:t>
            </a:r>
          </a:p>
          <a:p>
            <a:pPr marL="971550" lvl="1" indent="-514350">
              <a:buFont typeface="+mj-lt"/>
              <a:buAutoNum type="arabicPeriod"/>
            </a:pPr>
            <a:r>
              <a:rPr lang="en-US" dirty="0" smtClean="0"/>
              <a:t>Record only typeset information (nothing written by hand).</a:t>
            </a:r>
          </a:p>
          <a:p>
            <a:pPr marL="971550" lvl="1" indent="-514350">
              <a:buFont typeface="+mj-lt"/>
              <a:buAutoNum type="arabicPeriod"/>
            </a:pPr>
            <a:r>
              <a:rPr lang="en-US" dirty="0" smtClean="0"/>
              <a:t>Do </a:t>
            </a:r>
            <a:r>
              <a:rPr lang="en-US" dirty="0"/>
              <a:t>not fix errors (OCR, typesetting, </a:t>
            </a:r>
            <a:r>
              <a:rPr lang="en-US" dirty="0" smtClean="0"/>
              <a:t>misspellings</a:t>
            </a:r>
            <a:r>
              <a:rPr lang="en-US" dirty="0"/>
              <a:t>, </a:t>
            </a:r>
            <a:r>
              <a:rPr lang="en-US" dirty="0" smtClean="0"/>
              <a:t>…).</a:t>
            </a:r>
          </a:p>
          <a:p>
            <a:pPr marL="971550" lvl="1" indent="-514350">
              <a:buFont typeface="+mj-lt"/>
              <a:buAutoNum type="arabicPeriod"/>
            </a:pPr>
            <a:r>
              <a:rPr lang="en-US" dirty="0" smtClean="0"/>
              <a:t>Close up words with end-of-line hyphens unless the hyphen is “real.”</a:t>
            </a:r>
            <a:endParaRPr lang="en-US" dirty="0"/>
          </a:p>
          <a:p>
            <a:pPr marL="971550" lvl="1" indent="-514350">
              <a:buFont typeface="+mj-lt"/>
              <a:buAutoNum type="arabicPeriod"/>
            </a:pPr>
            <a:r>
              <a:rPr lang="en-US" dirty="0"/>
              <a:t>For items that cross page boundaries, extract </a:t>
            </a:r>
            <a:r>
              <a:rPr lang="en-US" dirty="0" smtClean="0"/>
              <a:t>complete records with </a:t>
            </a:r>
            <a:r>
              <a:rPr lang="en-US" dirty="0"/>
              <a:t>the </a:t>
            </a:r>
            <a:r>
              <a:rPr lang="en-US" dirty="0" smtClean="0"/>
              <a:t>first page.  (If no previous/subsequent page, extract partial records.)</a:t>
            </a:r>
          </a:p>
          <a:p>
            <a:pPr marL="971550" lvl="1" indent="-514350">
              <a:buFont typeface="+mj-lt"/>
              <a:buAutoNum type="arabicPeriod"/>
            </a:pPr>
            <a:r>
              <a:rPr lang="en-US" dirty="0" smtClean="0"/>
              <a:t>Use </a:t>
            </a:r>
            <a:r>
              <a:rPr lang="en-US" dirty="0"/>
              <a:t>click, Alt-click, or </a:t>
            </a:r>
            <a:r>
              <a:rPr lang="en-US" dirty="0" smtClean="0"/>
              <a:t>mouse-drag-select-and-click </a:t>
            </a:r>
            <a:r>
              <a:rPr lang="en-US" dirty="0"/>
              <a:t>only (to the extent </a:t>
            </a:r>
            <a:r>
              <a:rPr lang="en-US" dirty="0" smtClean="0"/>
              <a:t>possible—should always be possible).</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watch for character bounding boxes &amp; click again.)</a:t>
            </a:r>
          </a:p>
          <a:p>
            <a:pPr marL="971550" lvl="1" indent="-514350">
              <a:buFont typeface="+mj-lt"/>
              <a:buAutoNum type="arabicPeriod"/>
            </a:pPr>
            <a:r>
              <a:rPr lang="en-US" dirty="0" smtClean="0"/>
              <a:t>To edit a field value, click on the field </a:t>
            </a:r>
            <a:r>
              <a:rPr lang="en-US" dirty="0"/>
              <a:t>and </a:t>
            </a:r>
            <a:r>
              <a:rPr lang="en-US" dirty="0" smtClean="0"/>
              <a:t>edit; then Esc when done.</a:t>
            </a:r>
            <a:endParaRPr lang="en-US" dirty="0"/>
          </a:p>
          <a:p>
            <a:pPr marL="971550" lvl="1" indent="-514350">
              <a:buFont typeface="+mj-lt"/>
              <a:buAutoNum type="arabicPeriod"/>
            </a:pPr>
            <a:r>
              <a:rPr lang="en-US" dirty="0" smtClean="0"/>
              <a:t>The field focus changes automatically; to change manually, use Tab to go forward  and shift-Tab to go backward or just click on the field.</a:t>
            </a:r>
          </a:p>
          <a:p>
            <a:pPr marL="971550" lvl="1" indent="-514350">
              <a:buFont typeface="+mj-lt"/>
              <a:buAutoNum type="arabicPeriod"/>
            </a:pPr>
            <a:r>
              <a:rPr lang="en-US" dirty="0" smtClean="0"/>
              <a:t>Be familiar with all Actions and use Keyboard Shortcuts.</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11</a:t>
            </a:fld>
            <a:endParaRPr lang="en-US"/>
          </a:p>
        </p:txBody>
      </p:sp>
    </p:spTree>
    <p:extLst>
      <p:ext uri="{BB962C8B-B14F-4D97-AF65-F5344CB8AC3E}">
        <p14:creationId xmlns:p14="http://schemas.microsoft.com/office/powerpoint/2010/main" val="329294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19200"/>
            <a:ext cx="8839200" cy="5486400"/>
          </a:xfrm>
        </p:spPr>
        <p:txBody>
          <a:bodyPr>
            <a:normAutofit fontScale="70000" lnSpcReduction="20000"/>
          </a:bodyPr>
          <a:lstStyle/>
          <a:p>
            <a:r>
              <a:rPr lang="en-US" dirty="0" smtClean="0"/>
              <a:t>Rules</a:t>
            </a:r>
          </a:p>
          <a:p>
            <a:pPr marL="971550" lvl="1" indent="-514350">
              <a:buFont typeface="+mj-lt"/>
              <a:buAutoNum type="arabicPeriod"/>
            </a:pPr>
            <a:r>
              <a:rPr lang="en-US" dirty="0" smtClean="0"/>
              <a:t>Record only typeset information (nothing written by hand).</a:t>
            </a:r>
          </a:p>
          <a:p>
            <a:pPr marL="971550" lvl="1" indent="-514350">
              <a:buFont typeface="+mj-lt"/>
              <a:buAutoNum type="arabicPeriod"/>
            </a:pPr>
            <a:r>
              <a:rPr lang="en-US" dirty="0" smtClean="0"/>
              <a:t>Do </a:t>
            </a:r>
            <a:r>
              <a:rPr lang="en-US" dirty="0"/>
              <a:t>not fix errors (OCR, typesetting, </a:t>
            </a:r>
            <a:r>
              <a:rPr lang="en-US" dirty="0" smtClean="0"/>
              <a:t>misspellings</a:t>
            </a:r>
            <a:r>
              <a:rPr lang="en-US" dirty="0"/>
              <a:t>, </a:t>
            </a:r>
            <a:r>
              <a:rPr lang="en-US" dirty="0" smtClean="0"/>
              <a:t>…).</a:t>
            </a:r>
          </a:p>
          <a:p>
            <a:pPr marL="971550" lvl="1" indent="-514350">
              <a:buFont typeface="+mj-lt"/>
              <a:buAutoNum type="arabicPeriod"/>
            </a:pPr>
            <a:r>
              <a:rPr lang="en-US" dirty="0" smtClean="0"/>
              <a:t>Close up words with end-of-line hyphens unless the hyphen is “real.”</a:t>
            </a:r>
            <a:endParaRPr lang="en-US" dirty="0"/>
          </a:p>
          <a:p>
            <a:pPr marL="971550" lvl="1" indent="-514350">
              <a:buFont typeface="+mj-lt"/>
              <a:buAutoNum type="arabicPeriod"/>
            </a:pPr>
            <a:r>
              <a:rPr lang="en-US" dirty="0"/>
              <a:t>For items that cross page boundaries, extract </a:t>
            </a:r>
            <a:r>
              <a:rPr lang="en-US" dirty="0" smtClean="0"/>
              <a:t>complete records with </a:t>
            </a:r>
            <a:r>
              <a:rPr lang="en-US" dirty="0"/>
              <a:t>the </a:t>
            </a:r>
            <a:r>
              <a:rPr lang="en-US" dirty="0" smtClean="0"/>
              <a:t>first page.  (If no previous/subsequent page, extract partial records.)</a:t>
            </a:r>
          </a:p>
          <a:p>
            <a:pPr marL="971550" lvl="1" indent="-514350">
              <a:buFont typeface="+mj-lt"/>
              <a:buAutoNum type="arabicPeriod"/>
            </a:pPr>
            <a:r>
              <a:rPr lang="en-US" dirty="0" smtClean="0"/>
              <a:t>Use </a:t>
            </a:r>
            <a:r>
              <a:rPr lang="en-US" dirty="0"/>
              <a:t>click, Alt-click, or </a:t>
            </a:r>
            <a:r>
              <a:rPr lang="en-US" dirty="0" smtClean="0"/>
              <a:t>mouse-drag-select-and-click </a:t>
            </a:r>
            <a:r>
              <a:rPr lang="en-US" dirty="0"/>
              <a:t>only (to the extent </a:t>
            </a:r>
            <a:r>
              <a:rPr lang="en-US" dirty="0" smtClean="0"/>
              <a:t>possible—should always be possible).</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watch for character bounding boxes &amp; click again.)</a:t>
            </a:r>
          </a:p>
          <a:p>
            <a:pPr marL="971550" lvl="1" indent="-514350">
              <a:buFont typeface="+mj-lt"/>
              <a:buAutoNum type="arabicPeriod"/>
            </a:pPr>
            <a:r>
              <a:rPr lang="en-US" dirty="0" smtClean="0"/>
              <a:t>To edit a field value, click on the field </a:t>
            </a:r>
            <a:r>
              <a:rPr lang="en-US" dirty="0"/>
              <a:t>and </a:t>
            </a:r>
            <a:r>
              <a:rPr lang="en-US" dirty="0" smtClean="0"/>
              <a:t>edit; then Esc when done.</a:t>
            </a:r>
            <a:endParaRPr lang="en-US" dirty="0"/>
          </a:p>
          <a:p>
            <a:pPr marL="971550" lvl="1" indent="-514350">
              <a:buFont typeface="+mj-lt"/>
              <a:buAutoNum type="arabicPeriod"/>
            </a:pPr>
            <a:r>
              <a:rPr lang="en-US" dirty="0" smtClean="0"/>
              <a:t>The field focus changes automatically; to change manually, use Tab to go forward  and shift-Tab to go backward or just click on the field.</a:t>
            </a:r>
          </a:p>
          <a:p>
            <a:pPr marL="971550" lvl="1" indent="-514350">
              <a:buFont typeface="+mj-lt"/>
              <a:buAutoNum type="arabicPeriod"/>
            </a:pPr>
            <a:r>
              <a:rPr lang="en-US" dirty="0" smtClean="0"/>
              <a:t>Be familiar with all Actions and use Keyboard Shortcuts.</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12</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808" y="3962400"/>
            <a:ext cx="7162800" cy="232279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78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304800"/>
            <a:ext cx="8229600" cy="1143000"/>
          </a:xfrm>
        </p:spPr>
        <p:txBody>
          <a:bodyPr>
            <a:normAutofit fontScale="90000"/>
          </a:bodyPr>
          <a:lstStyle/>
          <a:p>
            <a:pPr lvl="1" algn="ctr" rtl="0">
              <a:spcBef>
                <a:spcPct val="0"/>
              </a:spcBef>
            </a:pPr>
            <a:r>
              <a:rPr lang="en-US" sz="3600" dirty="0" smtClean="0"/>
              <a:t>Record only typeset information</a:t>
            </a:r>
            <a:br>
              <a:rPr lang="en-US" sz="3600" dirty="0" smtClean="0"/>
            </a:br>
            <a:r>
              <a:rPr lang="en-US" sz="3600" dirty="0" smtClean="0"/>
              <a:t>(nothing written by hand).</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13</a:t>
            </a:fld>
            <a:endParaRPr lang="en-US"/>
          </a:p>
        </p:txBody>
      </p:sp>
      <p:pic>
        <p:nvPicPr>
          <p:cNvPr id="1029" name="Picture 5" descr="C:\Documents and Settings\David W. Embley\My Documents\FROntIER\HandwrittenNote.TIF"/>
          <p:cNvPicPr>
            <a:picLocks noChangeAspect="1" noChangeArrowheads="1"/>
          </p:cNvPicPr>
          <p:nvPr/>
        </p:nvPicPr>
        <p:blipFill>
          <a:blip r:embed="rId2" cstate="print"/>
          <a:srcRect/>
          <a:stretch>
            <a:fillRect/>
          </a:stretch>
        </p:blipFill>
        <p:spPr bwMode="auto">
          <a:xfrm>
            <a:off x="1219200" y="2057400"/>
            <a:ext cx="6709272" cy="2133600"/>
          </a:xfrm>
          <a:prstGeom prst="rect">
            <a:avLst/>
          </a:prstGeom>
          <a:noFill/>
        </p:spPr>
      </p:pic>
      <p:sp>
        <p:nvSpPr>
          <p:cNvPr id="8" name="TextBox 7"/>
          <p:cNvSpPr txBox="1"/>
          <p:nvPr/>
        </p:nvSpPr>
        <p:spPr>
          <a:xfrm>
            <a:off x="3733800" y="4495800"/>
            <a:ext cx="1429687" cy="369332"/>
          </a:xfrm>
          <a:prstGeom prst="rect">
            <a:avLst/>
          </a:prstGeom>
          <a:noFill/>
        </p:spPr>
        <p:txBody>
          <a:bodyPr wrap="none" rtlCol="0">
            <a:spAutoFit/>
          </a:bodyPr>
          <a:lstStyle/>
          <a:p>
            <a:r>
              <a:rPr lang="en-US" dirty="0" smtClean="0">
                <a:solidFill>
                  <a:srgbClr val="FF0000"/>
                </a:solidFill>
              </a:rPr>
              <a:t>This, not that</a:t>
            </a:r>
            <a:endParaRPr lang="en-US" dirty="0">
              <a:solidFill>
                <a:srgbClr val="FF0000"/>
              </a:solidFill>
            </a:endParaRPr>
          </a:p>
        </p:txBody>
      </p:sp>
      <p:cxnSp>
        <p:nvCxnSpPr>
          <p:cNvPr id="10" name="Straight Arrow Connector 9"/>
          <p:cNvCxnSpPr/>
          <p:nvPr/>
        </p:nvCxnSpPr>
        <p:spPr>
          <a:xfrm flipV="1">
            <a:off x="4038600" y="3276600"/>
            <a:ext cx="4572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48200" y="3276600"/>
            <a:ext cx="914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600" dirty="0" smtClean="0"/>
              <a:t>Do not fix errors</a:t>
            </a:r>
            <a:br>
              <a:rPr lang="en-US" sz="3600" dirty="0" smtClean="0"/>
            </a:br>
            <a:r>
              <a:rPr lang="en-US" sz="3600" dirty="0" smtClean="0"/>
              <a:t>(OCR, typesetting, misspellings, …).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14</a:t>
            </a:fld>
            <a:endParaRPr lang="en-US"/>
          </a:p>
        </p:txBody>
      </p:sp>
      <p:pic>
        <p:nvPicPr>
          <p:cNvPr id="2054" name="Picture 6" descr="C:\Documents and Settings\David W. Embley\My Documents\FROntIER\i860OCRerror.TIF"/>
          <p:cNvPicPr>
            <a:picLocks noChangeAspect="1" noChangeArrowheads="1"/>
          </p:cNvPicPr>
          <p:nvPr/>
        </p:nvPicPr>
        <p:blipFill>
          <a:blip r:embed="rId2" cstate="print"/>
          <a:srcRect/>
          <a:stretch>
            <a:fillRect/>
          </a:stretch>
        </p:blipFill>
        <p:spPr bwMode="auto">
          <a:xfrm>
            <a:off x="2057400" y="4038600"/>
            <a:ext cx="4981575" cy="1323975"/>
          </a:xfrm>
          <a:prstGeom prst="rect">
            <a:avLst/>
          </a:prstGeom>
          <a:noFill/>
        </p:spPr>
      </p:pic>
      <p:pic>
        <p:nvPicPr>
          <p:cNvPr id="2055" name="Picture 7"/>
          <p:cNvPicPr>
            <a:picLocks noChangeAspect="1" noChangeArrowheads="1"/>
          </p:cNvPicPr>
          <p:nvPr/>
        </p:nvPicPr>
        <p:blipFill>
          <a:blip r:embed="rId3" cstate="print"/>
          <a:srcRect/>
          <a:stretch>
            <a:fillRect/>
          </a:stretch>
        </p:blipFill>
        <p:spPr bwMode="auto">
          <a:xfrm>
            <a:off x="2057400" y="2057400"/>
            <a:ext cx="5010150" cy="1428750"/>
          </a:xfrm>
          <a:prstGeom prst="rect">
            <a:avLst/>
          </a:prstGeom>
          <a:noFill/>
          <a:ln w="9525">
            <a:noFill/>
            <a:miter lim="800000"/>
            <a:headEnd/>
            <a:tailEnd/>
          </a:ln>
        </p:spPr>
      </p:pic>
      <p:sp>
        <p:nvSpPr>
          <p:cNvPr id="11" name="Oval 10"/>
          <p:cNvSpPr/>
          <p:nvPr/>
        </p:nvSpPr>
        <p:spPr>
          <a:xfrm>
            <a:off x="5410200" y="2743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47244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4787" y="2896667"/>
            <a:ext cx="8734425" cy="1371600"/>
          </a:xfrm>
          <a:prstGeom prst="rect">
            <a:avLst/>
          </a:prstGeom>
        </p:spPr>
      </p:pic>
      <p:sp>
        <p:nvSpPr>
          <p:cNvPr id="2" name="Title 1"/>
          <p:cNvSpPr>
            <a:spLocks noGrp="1"/>
          </p:cNvSpPr>
          <p:nvPr>
            <p:ph type="title"/>
          </p:nvPr>
        </p:nvSpPr>
        <p:spPr/>
        <p:txBody>
          <a:bodyPr>
            <a:normAutofit fontScale="90000"/>
          </a:bodyPr>
          <a:lstStyle/>
          <a:p>
            <a:pPr lvl="1" algn="ctr" rtl="0">
              <a:spcBef>
                <a:spcPct val="0"/>
              </a:spcBef>
            </a:pPr>
            <a:r>
              <a:rPr lang="en-US" sz="3600" dirty="0" smtClean="0"/>
              <a:t>Close up words with end-of-line hyphens</a:t>
            </a:r>
            <a:br>
              <a:rPr lang="en-US" sz="3600" dirty="0" smtClean="0"/>
            </a:br>
            <a:r>
              <a:rPr lang="en-US" sz="3600" dirty="0" smtClean="0"/>
              <a:t>unless the hyphen is “real.”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15</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452562" y="1676400"/>
            <a:ext cx="6086475" cy="666750"/>
          </a:xfrm>
          <a:prstGeom prst="rect">
            <a:avLst/>
          </a:prstGeom>
          <a:noFill/>
          <a:ln w="9525">
            <a:noFill/>
            <a:miter lim="800000"/>
            <a:headEnd/>
            <a:tailEnd/>
          </a:ln>
        </p:spPr>
      </p:pic>
      <p:cxnSp>
        <p:nvCxnSpPr>
          <p:cNvPr id="7" name="Straight Connector 6"/>
          <p:cNvCxnSpPr/>
          <p:nvPr/>
        </p:nvCxnSpPr>
        <p:spPr>
          <a:xfrm flipH="1">
            <a:off x="1371600" y="2286000"/>
            <a:ext cx="309562" cy="17526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 y="2133600"/>
            <a:ext cx="5795963"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5363" y="2133600"/>
            <a:ext cx="6019799"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029200"/>
            <a:ext cx="3657600" cy="1200329"/>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“Latter-” or “day” in:</a:t>
            </a:r>
            <a:r>
              <a:rPr lang="en-US" dirty="0">
                <a:solidFill>
                  <a:srgbClr val="FF0000"/>
                </a:solidFill>
              </a:rPr>
              <a:t> </a:t>
            </a:r>
            <a:r>
              <a:rPr lang="en-US" dirty="0" smtClean="0">
                <a:solidFill>
                  <a:srgbClr val="FF0000"/>
                </a:solidFill>
              </a:rPr>
              <a:t>“Latter-</a:t>
            </a:r>
          </a:p>
          <a:p>
            <a:r>
              <a:rPr lang="en-US" dirty="0" smtClean="0">
                <a:solidFill>
                  <a:srgbClr val="FF0000"/>
                </a:solidFill>
              </a:rPr>
              <a:t>day Saints” also yields “</a:t>
            </a:r>
            <a:r>
              <a:rPr lang="en-US" dirty="0" err="1" smtClean="0">
                <a:solidFill>
                  <a:srgbClr val="FF0000"/>
                </a:solidFill>
              </a:rPr>
              <a:t>Latterday</a:t>
            </a:r>
            <a:r>
              <a:rPr lang="en-US" dirty="0" smtClean="0">
                <a:solidFill>
                  <a:srgbClr val="FF0000"/>
                </a:solidFill>
              </a:rPr>
              <a:t>”, but Alt-click yields “Latter-day”. Use Alt-click to retain the “real” hyphen.</a:t>
            </a:r>
          </a:p>
        </p:txBody>
      </p:sp>
      <p:sp>
        <p:nvSpPr>
          <p:cNvPr id="5" name="TextBox 4"/>
          <p:cNvSpPr txBox="1"/>
          <p:nvPr/>
        </p:nvSpPr>
        <p:spPr>
          <a:xfrm>
            <a:off x="995363" y="5017477"/>
            <a:ext cx="2509837" cy="923330"/>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a:t>
            </a:r>
            <a:r>
              <a:rPr lang="en-US" dirty="0" err="1" smtClean="0">
                <a:solidFill>
                  <a:srgbClr val="FF0000"/>
                </a:solidFill>
              </a:rPr>
              <a:t>McKen</a:t>
            </a:r>
            <a:r>
              <a:rPr lang="en-US" dirty="0" smtClean="0">
                <a:solidFill>
                  <a:srgbClr val="FF0000"/>
                </a:solidFill>
              </a:rPr>
              <a:t>-”  or on “</a:t>
            </a:r>
            <a:r>
              <a:rPr lang="en-US" dirty="0" err="1" smtClean="0">
                <a:solidFill>
                  <a:srgbClr val="FF0000"/>
                </a:solidFill>
              </a:rPr>
              <a:t>zie</a:t>
            </a:r>
            <a:r>
              <a:rPr lang="en-US" dirty="0" smtClean="0">
                <a:solidFill>
                  <a:srgbClr val="FF0000"/>
                </a:solidFill>
              </a:rPr>
              <a:t>” properly extracts all of “McKenzie”.</a:t>
            </a:r>
          </a:p>
        </p:txBody>
      </p:sp>
    </p:spTree>
    <p:extLst>
      <p:ext uri="{BB962C8B-B14F-4D97-AF65-F5344CB8AC3E}">
        <p14:creationId xmlns:p14="http://schemas.microsoft.com/office/powerpoint/2010/main" val="182343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344390" cy="1143000"/>
          </a:xfrm>
        </p:spPr>
        <p:txBody>
          <a:bodyPr>
            <a:normAutofit fontScale="90000"/>
          </a:bodyPr>
          <a:lstStyle/>
          <a:p>
            <a:pPr lvl="1" algn="ctr" rtl="0">
              <a:spcBef>
                <a:spcPct val="0"/>
              </a:spcBef>
            </a:pPr>
            <a:r>
              <a:rPr lang="en-US" sz="3600" dirty="0" smtClean="0"/>
              <a:t>For items that cross page boundaries, extract complete record with the first page. (If no previous/subsequent page, extract partial records.)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16</a:t>
            </a:fld>
            <a:endParaRPr lang="en-US"/>
          </a:p>
        </p:txBody>
      </p:sp>
      <p:pic>
        <p:nvPicPr>
          <p:cNvPr id="1026" name="Picture 2" descr="C:\Documents and Settings\David W. Embley\My Documents\FROntIER\CrossPageSnippet.TIF"/>
          <p:cNvPicPr>
            <a:picLocks noChangeAspect="1" noChangeArrowheads="1"/>
          </p:cNvPicPr>
          <p:nvPr/>
        </p:nvPicPr>
        <p:blipFill>
          <a:blip r:embed="rId2" cstate="print"/>
          <a:srcRect/>
          <a:stretch>
            <a:fillRect/>
          </a:stretch>
        </p:blipFill>
        <p:spPr bwMode="auto">
          <a:xfrm>
            <a:off x="1728787" y="2937391"/>
            <a:ext cx="5476875" cy="438150"/>
          </a:xfrm>
          <a:prstGeom prst="rect">
            <a:avLst/>
          </a:prstGeom>
          <a:noFill/>
        </p:spPr>
      </p:pic>
      <p:pic>
        <p:nvPicPr>
          <p:cNvPr id="1027" name="Picture 3" descr="C:\Documents and Settings\David W. Embley\My Documents\FROntIER\CrossPageSnippet2.TIF"/>
          <p:cNvPicPr>
            <a:picLocks noChangeAspect="1" noChangeArrowheads="1"/>
          </p:cNvPicPr>
          <p:nvPr/>
        </p:nvPicPr>
        <p:blipFill>
          <a:blip r:embed="rId3" cstate="print"/>
          <a:srcRect/>
          <a:stretch>
            <a:fillRect/>
          </a:stretch>
        </p:blipFill>
        <p:spPr bwMode="auto">
          <a:xfrm>
            <a:off x="1652587" y="4461391"/>
            <a:ext cx="5610225" cy="1352550"/>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3024187" y="3775591"/>
            <a:ext cx="4229100" cy="533400"/>
          </a:xfrm>
          <a:prstGeom prst="rect">
            <a:avLst/>
          </a:prstGeom>
          <a:noFill/>
          <a:ln w="9525">
            <a:noFill/>
            <a:miter lim="800000"/>
            <a:headEnd/>
            <a:tailEnd/>
          </a:ln>
        </p:spPr>
      </p:pic>
      <p:cxnSp>
        <p:nvCxnSpPr>
          <p:cNvPr id="8" name="Straight Connector 7"/>
          <p:cNvCxnSpPr/>
          <p:nvPr/>
        </p:nvCxnSpPr>
        <p:spPr>
          <a:xfrm>
            <a:off x="1500187" y="3623191"/>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387" y="2937391"/>
            <a:ext cx="809517" cy="369332"/>
          </a:xfrm>
          <a:prstGeom prst="rect">
            <a:avLst/>
          </a:prstGeom>
          <a:noFill/>
        </p:spPr>
        <p:txBody>
          <a:bodyPr wrap="none" rtlCol="0">
            <a:spAutoFit/>
          </a:bodyPr>
          <a:lstStyle/>
          <a:p>
            <a:r>
              <a:rPr lang="en-US" dirty="0" smtClean="0">
                <a:solidFill>
                  <a:srgbClr val="FF0000"/>
                </a:solidFill>
              </a:rPr>
              <a:t>page 1</a:t>
            </a:r>
            <a:endParaRPr lang="en-US" dirty="0">
              <a:solidFill>
                <a:srgbClr val="FF0000"/>
              </a:solidFill>
            </a:endParaRPr>
          </a:p>
        </p:txBody>
      </p:sp>
      <p:sp>
        <p:nvSpPr>
          <p:cNvPr id="10" name="TextBox 9"/>
          <p:cNvSpPr txBox="1"/>
          <p:nvPr/>
        </p:nvSpPr>
        <p:spPr>
          <a:xfrm>
            <a:off x="433387" y="3927991"/>
            <a:ext cx="809517" cy="369332"/>
          </a:xfrm>
          <a:prstGeom prst="rect">
            <a:avLst/>
          </a:prstGeom>
          <a:noFill/>
        </p:spPr>
        <p:txBody>
          <a:bodyPr wrap="none" rtlCol="0">
            <a:spAutoFit/>
          </a:bodyPr>
          <a:lstStyle/>
          <a:p>
            <a:r>
              <a:rPr lang="en-US" dirty="0" smtClean="0">
                <a:solidFill>
                  <a:srgbClr val="FF0000"/>
                </a:solidFill>
              </a:rPr>
              <a:t>page 2</a:t>
            </a:r>
            <a:endParaRPr lang="en-US" dirty="0">
              <a:solidFill>
                <a:srgbClr val="FF0000"/>
              </a:solidFill>
            </a:endParaRPr>
          </a:p>
        </p:txBody>
      </p:sp>
      <p:sp>
        <p:nvSpPr>
          <p:cNvPr id="11" name="TextBox 10"/>
          <p:cNvSpPr txBox="1"/>
          <p:nvPr/>
        </p:nvSpPr>
        <p:spPr>
          <a:xfrm>
            <a:off x="5923659" y="5223391"/>
            <a:ext cx="3052952" cy="646331"/>
          </a:xfrm>
          <a:prstGeom prst="rect">
            <a:avLst/>
          </a:prstGeom>
          <a:noFill/>
        </p:spPr>
        <p:txBody>
          <a:bodyPr wrap="none" rtlCol="0">
            <a:spAutoFit/>
          </a:bodyPr>
          <a:lstStyle/>
          <a:p>
            <a:r>
              <a:rPr lang="en-US" dirty="0" smtClean="0">
                <a:solidFill>
                  <a:srgbClr val="FF0000"/>
                </a:solidFill>
              </a:rPr>
              <a:t>record together with first page</a:t>
            </a:r>
          </a:p>
          <a:p>
            <a:r>
              <a:rPr lang="en-US" dirty="0" smtClean="0">
                <a:solidFill>
                  <a:srgbClr val="FF0000"/>
                </a:solidFill>
              </a:rPr>
              <a:t>(page 418)</a:t>
            </a:r>
            <a:endParaRPr lang="en-US" dirty="0">
              <a:solidFill>
                <a:srgbClr val="FF0000"/>
              </a:solidFill>
            </a:endParaRPr>
          </a:p>
        </p:txBody>
      </p:sp>
      <p:cxnSp>
        <p:nvCxnSpPr>
          <p:cNvPr id="13" name="Straight Arrow Connector 12"/>
          <p:cNvCxnSpPr/>
          <p:nvPr/>
        </p:nvCxnSpPr>
        <p:spPr>
          <a:xfrm flipH="1" flipV="1">
            <a:off x="6300787" y="3394591"/>
            <a:ext cx="685800" cy="1828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14587" y="4613791"/>
            <a:ext cx="4572000" cy="609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4541" y="2412022"/>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371600" y="1524000"/>
            <a:ext cx="1752600" cy="9906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1600200"/>
            <a:ext cx="990600" cy="9144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normAutofit/>
          </a:bodyPr>
          <a:lstStyle/>
          <a:p>
            <a:r>
              <a:rPr lang="en-US" sz="4000" dirty="0" smtClean="0"/>
              <a:t>Rules and Hints for Person Form</a:t>
            </a:r>
            <a:endParaRPr lang="en-US" sz="4000" dirty="0"/>
          </a:p>
        </p:txBody>
      </p:sp>
      <p:sp>
        <p:nvSpPr>
          <p:cNvPr id="3" name="Content Placeholder 2"/>
          <p:cNvSpPr>
            <a:spLocks noGrp="1"/>
          </p:cNvSpPr>
          <p:nvPr>
            <p:ph idx="1"/>
          </p:nvPr>
        </p:nvSpPr>
        <p:spPr>
          <a:xfrm>
            <a:off x="228600" y="990600"/>
            <a:ext cx="8829943" cy="5791200"/>
          </a:xfrm>
        </p:spPr>
        <p:txBody>
          <a:bodyPr>
            <a:normAutofit fontScale="70000" lnSpcReduction="20000"/>
          </a:bodyPr>
          <a:lstStyle/>
          <a:p>
            <a:r>
              <a:rPr lang="en-US" dirty="0" smtClean="0"/>
              <a:t>Rules</a:t>
            </a:r>
          </a:p>
          <a:p>
            <a:pPr marL="914400" lvl="1" indent="-514350">
              <a:buFont typeface="+mj-lt"/>
              <a:buAutoNum type="arabicPeriod"/>
            </a:pPr>
            <a:r>
              <a:rPr lang="en-US" dirty="0" smtClean="0"/>
              <a:t>Extract only names that have either associated birth or death information.</a:t>
            </a:r>
          </a:p>
          <a:p>
            <a:pPr marL="914400" lvl="1" indent="-514350">
              <a:buFont typeface="+mj-lt"/>
              <a:buAutoNum type="arabicPeriod"/>
            </a:pPr>
            <a:r>
              <a:rPr lang="en-US" dirty="0" smtClean="0"/>
              <a:t>Get full name, including any punctuation, title(s) and suffix, but not non-name components associated with the name such as possessives (i.e., ’s).</a:t>
            </a:r>
          </a:p>
          <a:p>
            <a:pPr marL="914400" lvl="1" indent="-514350">
              <a:buFont typeface="+mj-lt"/>
              <a:buAutoNum type="arabicPeriod"/>
            </a:pPr>
            <a:r>
              <a:rPr lang="en-US" dirty="0" smtClean="0"/>
              <a:t>Extract names as written</a:t>
            </a:r>
            <a:r>
              <a:rPr lang="en-US" dirty="0"/>
              <a:t> </a:t>
            </a:r>
            <a:r>
              <a:rPr lang="en-US" dirty="0" smtClean="0"/>
              <a:t>(e.g., not implied surnames or maiden names).</a:t>
            </a:r>
          </a:p>
          <a:p>
            <a:pPr marL="914400" lvl="1" indent="-514350">
              <a:buFont typeface="+mj-lt"/>
              <a:buAutoNum type="arabicPeriod"/>
            </a:pPr>
            <a:r>
              <a:rPr lang="en-US" dirty="0"/>
              <a:t>Get full date and place names, including punctuation.</a:t>
            </a:r>
          </a:p>
          <a:p>
            <a:pPr marL="914400" lvl="1" indent="-514350">
              <a:buFont typeface="+mj-lt"/>
              <a:buAutoNum type="arabicPeriod"/>
            </a:pPr>
            <a:r>
              <a:rPr lang="en-US" dirty="0" smtClean="0"/>
              <a:t>Do not extract implied dates and place names (e.g., not birth date when only age and death date appear and not place names unless explicitly stated as birth or death places)</a:t>
            </a:r>
          </a:p>
          <a:p>
            <a:pPr marL="914400" lvl="1" indent="-514350">
              <a:buFont typeface="+mj-lt"/>
              <a:buAutoNum type="arabicPeriod"/>
            </a:pPr>
            <a:r>
              <a:rPr lang="en-US" dirty="0" smtClean="0"/>
              <a:t>Resolve each pronoun or name designator  (e.g., “the family patriarch”) that links to birth or death information to the nearest preceding name to which it refers.</a:t>
            </a:r>
          </a:p>
          <a:p>
            <a:pPr marL="400050" lvl="1" indent="0">
              <a:buNone/>
            </a:pPr>
            <a:endParaRPr lang="en-US" dirty="0" smtClean="0"/>
          </a:p>
          <a:p>
            <a:r>
              <a:rPr lang="en-US" dirty="0" smtClean="0"/>
              <a:t>Hints</a:t>
            </a:r>
          </a:p>
          <a:p>
            <a:pPr marL="971550" lvl="1" indent="-514350">
              <a:buFont typeface="+mj-lt"/>
              <a:buAutoNum type="arabicPeriod"/>
            </a:pPr>
            <a:r>
              <a:rPr lang="en-US" dirty="0" smtClean="0"/>
              <a:t>For names and dates with punctuation, use Alt-click.</a:t>
            </a:r>
          </a:p>
          <a:p>
            <a:pPr marL="971550" lvl="1" indent="-514350">
              <a:buFont typeface="+mj-lt"/>
              <a:buAutoNum type="arabicPeriod"/>
            </a:pPr>
            <a:r>
              <a:rPr lang="en-US" dirty="0"/>
              <a:t>U</a:t>
            </a:r>
            <a:r>
              <a:rPr lang="en-US" dirty="0" smtClean="0"/>
              <a:t>se Ctrl-click to append name parts.</a:t>
            </a:r>
          </a:p>
          <a:p>
            <a:pPr marL="971550" lvl="1" indent="-514350">
              <a:buFont typeface="+mj-lt"/>
              <a:buAutoNum type="arabicPeriod"/>
            </a:pPr>
            <a:r>
              <a:rPr lang="en-US" dirty="0" smtClean="0"/>
              <a:t>The Keyboard Shortcut “a” to add a record may be useful.</a:t>
            </a:r>
          </a:p>
        </p:txBody>
      </p:sp>
      <p:sp>
        <p:nvSpPr>
          <p:cNvPr id="4" name="Slide Number Placeholder 3"/>
          <p:cNvSpPr>
            <a:spLocks noGrp="1"/>
          </p:cNvSpPr>
          <p:nvPr>
            <p:ph type="sldNum" sz="quarter" idx="12"/>
          </p:nvPr>
        </p:nvSpPr>
        <p:spPr/>
        <p:txBody>
          <a:bodyPr/>
          <a:lstStyle/>
          <a:p>
            <a:fld id="{276D5397-1D65-4FA5-B65B-F271D2EFE34F}" type="slidenum">
              <a:rPr lang="en-US" smtClean="0"/>
              <a:pPr/>
              <a:t>17</a:t>
            </a:fld>
            <a:endParaRPr lang="en-US"/>
          </a:p>
        </p:txBody>
      </p:sp>
    </p:spTree>
    <p:extLst>
      <p:ext uri="{BB962C8B-B14F-4D97-AF65-F5344CB8AC3E}">
        <p14:creationId xmlns:p14="http://schemas.microsoft.com/office/powerpoint/2010/main" val="315170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247" y="2209800"/>
            <a:ext cx="3644553" cy="280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6287" y="381000"/>
            <a:ext cx="8229600" cy="1143000"/>
          </a:xfrm>
        </p:spPr>
        <p:txBody>
          <a:bodyPr>
            <a:normAutofit/>
          </a:bodyPr>
          <a:lstStyle/>
          <a:p>
            <a:r>
              <a:rPr lang="en-US" sz="3200" dirty="0"/>
              <a:t>Extract only names that have either associated birth or death information.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18</a:t>
            </a:fld>
            <a:endParaRPr lang="en-US"/>
          </a:p>
        </p:txBody>
      </p:sp>
      <p:sp>
        <p:nvSpPr>
          <p:cNvPr id="4" name="TextBox 3"/>
          <p:cNvSpPr txBox="1"/>
          <p:nvPr/>
        </p:nvSpPr>
        <p:spPr>
          <a:xfrm>
            <a:off x="4953000" y="5712183"/>
            <a:ext cx="396240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these names, since no birth or death information is associated with them</a:t>
            </a:r>
            <a:endParaRPr lang="en-US" dirty="0">
              <a:solidFill>
                <a:srgbClr val="FF0000"/>
              </a:solidFill>
            </a:endParaRPr>
          </a:p>
        </p:txBody>
      </p:sp>
      <p:cxnSp>
        <p:nvCxnSpPr>
          <p:cNvPr id="6" name="Straight Arrow Connector 5"/>
          <p:cNvCxnSpPr/>
          <p:nvPr/>
        </p:nvCxnSpPr>
        <p:spPr>
          <a:xfrm flipH="1" flipV="1">
            <a:off x="5600700" y="4114800"/>
            <a:ext cx="1524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53100" y="3763163"/>
            <a:ext cx="57150" cy="202803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53100" y="2438400"/>
            <a:ext cx="342900" cy="3352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53100" y="4648200"/>
            <a:ext cx="1884711" cy="1143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22315" y="1676400"/>
            <a:ext cx="3073277" cy="369332"/>
          </a:xfrm>
          <a:prstGeom prst="rect">
            <a:avLst/>
          </a:prstGeom>
          <a:noFill/>
        </p:spPr>
        <p:txBody>
          <a:bodyPr wrap="none" rtlCol="0">
            <a:spAutoFit/>
          </a:bodyPr>
          <a:lstStyle/>
          <a:p>
            <a:r>
              <a:rPr lang="en-US" dirty="0">
                <a:solidFill>
                  <a:srgbClr val="FF0000"/>
                </a:solidFill>
              </a:rPr>
              <a:t>t</a:t>
            </a:r>
            <a:r>
              <a:rPr lang="en-US" dirty="0" smtClean="0">
                <a:solidFill>
                  <a:srgbClr val="FF0000"/>
                </a:solidFill>
              </a:rPr>
              <a:t>his place but not these places</a:t>
            </a:r>
            <a:endParaRPr lang="en-US" dirty="0">
              <a:solidFill>
                <a:srgbClr val="FF0000"/>
              </a:solidFill>
            </a:endParaRPr>
          </a:p>
        </p:txBody>
      </p:sp>
      <p:sp>
        <p:nvSpPr>
          <p:cNvPr id="14" name="TextBox 13"/>
          <p:cNvSpPr txBox="1"/>
          <p:nvPr/>
        </p:nvSpPr>
        <p:spPr>
          <a:xfrm>
            <a:off x="7848600" y="3116832"/>
            <a:ext cx="1407950" cy="646331"/>
          </a:xfrm>
          <a:prstGeom prst="rect">
            <a:avLst/>
          </a:prstGeom>
          <a:noFill/>
        </p:spPr>
        <p:txBody>
          <a:bodyPr wrap="none" rtlCol="0">
            <a:spAutoFit/>
          </a:bodyPr>
          <a:lstStyle/>
          <a:p>
            <a:r>
              <a:rPr lang="en-US" dirty="0">
                <a:solidFill>
                  <a:srgbClr val="FF0000"/>
                </a:solidFill>
              </a:rPr>
              <a:t>t</a:t>
            </a:r>
            <a:r>
              <a:rPr lang="en-US" dirty="0" smtClean="0">
                <a:solidFill>
                  <a:srgbClr val="FF0000"/>
                </a:solidFill>
              </a:rPr>
              <a:t>his date but</a:t>
            </a:r>
          </a:p>
          <a:p>
            <a:r>
              <a:rPr lang="en-US" dirty="0" smtClean="0">
                <a:solidFill>
                  <a:srgbClr val="FF0000"/>
                </a:solidFill>
              </a:rPr>
              <a:t>not this date</a:t>
            </a:r>
            <a:endParaRPr lang="en-US" dirty="0">
              <a:solidFill>
                <a:srgbClr val="FF0000"/>
              </a:solidFill>
            </a:endParaRPr>
          </a:p>
        </p:txBody>
      </p:sp>
      <p:cxnSp>
        <p:nvCxnSpPr>
          <p:cNvPr id="16" name="Straight Arrow Connector 15"/>
          <p:cNvCxnSpPr/>
          <p:nvPr/>
        </p:nvCxnSpPr>
        <p:spPr>
          <a:xfrm flipV="1">
            <a:off x="8552575" y="2971800"/>
            <a:ext cx="286625" cy="533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229600" y="2819400"/>
            <a:ext cx="457200" cy="4191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00800" y="1981200"/>
            <a:ext cx="609600" cy="838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37811" y="1981200"/>
            <a:ext cx="0" cy="228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934200" y="1981200"/>
            <a:ext cx="703612" cy="533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53100" y="2438400"/>
            <a:ext cx="800100" cy="3352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53100" y="2590800"/>
            <a:ext cx="2705100" cy="3200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753100" y="2743200"/>
            <a:ext cx="952500" cy="3048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4758035"/>
            <a:ext cx="4054956" cy="1477328"/>
          </a:xfrm>
          <a:prstGeom prst="rect">
            <a:avLst/>
          </a:prstGeom>
          <a:noFill/>
        </p:spPr>
        <p:txBody>
          <a:bodyPr wrap="square" rtlCol="0">
            <a:spAutoFit/>
          </a:bodyPr>
          <a:lstStyle/>
          <a:p>
            <a:r>
              <a:rPr lang="en-US" dirty="0" smtClean="0">
                <a:solidFill>
                  <a:srgbClr val="FF0000"/>
                </a:solidFill>
              </a:rPr>
              <a:t>Note that although Mary Augusta Andrus and Mrs. Lathrop are the same person, the birth and death information should be linked to the name in the sentence or phrase in which it appears. </a:t>
            </a:r>
            <a:endParaRPr lang="en-US" dirty="0">
              <a:solidFill>
                <a:srgbClr val="FF0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934122"/>
            <a:ext cx="26955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862" y="1943647"/>
            <a:ext cx="271462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24150" y="1878568"/>
            <a:ext cx="348172"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val="144424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370"/>
            <a:ext cx="8229600" cy="1143000"/>
          </a:xfrm>
        </p:spPr>
        <p:txBody>
          <a:bodyPr>
            <a:normAutofit fontScale="90000"/>
          </a:bodyPr>
          <a:lstStyle/>
          <a:p>
            <a:pPr lvl="1" algn="ctr" rtl="0">
              <a:spcBef>
                <a:spcPct val="0"/>
              </a:spcBef>
            </a:pPr>
            <a:r>
              <a:rPr lang="en-US" sz="3600" dirty="0" smtClean="0"/>
              <a:t>Get full name, including any punctuation,</a:t>
            </a:r>
            <a:br>
              <a:rPr lang="en-US" sz="3600" dirty="0" smtClean="0"/>
            </a:br>
            <a:r>
              <a:rPr lang="en-US" sz="3600" dirty="0" smtClean="0"/>
              <a:t>title(s) and suffix. Omit possessives.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19</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572000"/>
            <a:ext cx="5929312" cy="47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srcRect/>
          <a:stretch>
            <a:fillRect/>
          </a:stretch>
        </p:blipFill>
        <p:spPr bwMode="auto">
          <a:xfrm>
            <a:off x="838200" y="1981200"/>
            <a:ext cx="3921919" cy="228600"/>
          </a:xfrm>
          <a:prstGeom prst="rect">
            <a:avLst/>
          </a:prstGeom>
          <a:noFill/>
          <a:ln w="9525">
            <a:noFill/>
            <a:miter lim="800000"/>
            <a:headEnd/>
            <a:tailEnd/>
          </a:ln>
        </p:spPr>
      </p:pic>
      <p:sp>
        <p:nvSpPr>
          <p:cNvPr id="10" name="TextBox 9"/>
          <p:cNvSpPr txBox="1"/>
          <p:nvPr/>
        </p:nvSpPr>
        <p:spPr>
          <a:xfrm>
            <a:off x="1752600" y="2362200"/>
            <a:ext cx="1499065" cy="369332"/>
          </a:xfrm>
          <a:prstGeom prst="rect">
            <a:avLst/>
          </a:prstGeom>
          <a:noFill/>
        </p:spPr>
        <p:txBody>
          <a:bodyPr wrap="none" rtlCol="0">
            <a:spAutoFit/>
          </a:bodyPr>
          <a:lstStyle/>
          <a:p>
            <a:r>
              <a:rPr lang="en-US" dirty="0" smtClean="0">
                <a:solidFill>
                  <a:srgbClr val="FF0000"/>
                </a:solidFill>
              </a:rPr>
              <a:t>Isaac Steel, Sr.</a:t>
            </a:r>
            <a:endParaRPr lang="en-US" dirty="0">
              <a:solidFill>
                <a:srgbClr val="FF0000"/>
              </a:solidFill>
            </a:endParaRPr>
          </a:p>
        </p:txBody>
      </p:sp>
      <p:sp>
        <p:nvSpPr>
          <p:cNvPr id="11" name="TextBox 10"/>
          <p:cNvSpPr txBox="1"/>
          <p:nvPr/>
        </p:nvSpPr>
        <p:spPr>
          <a:xfrm>
            <a:off x="1752600" y="3429000"/>
            <a:ext cx="1948867" cy="923330"/>
          </a:xfrm>
          <a:prstGeom prst="rect">
            <a:avLst/>
          </a:prstGeom>
          <a:noFill/>
        </p:spPr>
        <p:txBody>
          <a:bodyPr wrap="none" rtlCol="0">
            <a:spAutoFit/>
          </a:bodyPr>
          <a:lstStyle/>
          <a:p>
            <a:r>
              <a:rPr lang="en-US" dirty="0" err="1" smtClean="0">
                <a:solidFill>
                  <a:srgbClr val="FF0000"/>
                </a:solidFill>
              </a:rPr>
              <a:t>Azubah</a:t>
            </a:r>
            <a:r>
              <a:rPr lang="en-US" dirty="0" smtClean="0">
                <a:solidFill>
                  <a:srgbClr val="FF0000"/>
                </a:solidFill>
              </a:rPr>
              <a:t> Tully</a:t>
            </a:r>
          </a:p>
          <a:p>
            <a:r>
              <a:rPr lang="en-US" dirty="0" smtClean="0">
                <a:solidFill>
                  <a:srgbClr val="FF0000"/>
                </a:solidFill>
              </a:rPr>
              <a:t>Joel M. </a:t>
            </a:r>
            <a:r>
              <a:rPr lang="en-US" dirty="0" err="1" smtClean="0">
                <a:solidFill>
                  <a:srgbClr val="FF0000"/>
                </a:solidFill>
              </a:rPr>
              <a:t>Gloyd</a:t>
            </a:r>
            <a:endParaRPr lang="en-US" dirty="0" smtClean="0">
              <a:solidFill>
                <a:srgbClr val="FF0000"/>
              </a:solidFill>
            </a:endParaRPr>
          </a:p>
          <a:p>
            <a:r>
              <a:rPr lang="en-US" dirty="0" smtClean="0">
                <a:solidFill>
                  <a:srgbClr val="FF0000"/>
                </a:solidFill>
              </a:rPr>
              <a:t>Chief Justice Waite</a:t>
            </a:r>
            <a:endParaRPr lang="en-US" dirty="0">
              <a:solidFill>
                <a:srgbClr val="FF0000"/>
              </a:solidFill>
            </a:endParaRPr>
          </a:p>
        </p:txBody>
      </p:sp>
      <p:pic>
        <p:nvPicPr>
          <p:cNvPr id="5124" name="Picture 4"/>
          <p:cNvPicPr>
            <a:picLocks noChangeAspect="1" noChangeArrowheads="1"/>
          </p:cNvPicPr>
          <p:nvPr/>
        </p:nvPicPr>
        <p:blipFill>
          <a:blip r:embed="rId4" cstate="print"/>
          <a:srcRect/>
          <a:stretch>
            <a:fillRect/>
          </a:stretch>
        </p:blipFill>
        <p:spPr bwMode="auto">
          <a:xfrm>
            <a:off x="762000" y="2895600"/>
            <a:ext cx="5600700" cy="419100"/>
          </a:xfrm>
          <a:prstGeom prst="rect">
            <a:avLst/>
          </a:prstGeom>
          <a:noFill/>
          <a:ln w="9525">
            <a:noFill/>
            <a:miter lim="800000"/>
            <a:headEnd/>
            <a:tailEnd/>
          </a:ln>
        </p:spPr>
      </p:pic>
      <p:sp>
        <p:nvSpPr>
          <p:cNvPr id="13" name="TextBox 12"/>
          <p:cNvSpPr txBox="1"/>
          <p:nvPr/>
        </p:nvSpPr>
        <p:spPr>
          <a:xfrm>
            <a:off x="1752600" y="5334000"/>
            <a:ext cx="6313973" cy="1200329"/>
          </a:xfrm>
          <a:prstGeom prst="rect">
            <a:avLst/>
          </a:prstGeom>
          <a:noFill/>
        </p:spPr>
        <p:txBody>
          <a:bodyPr wrap="none" rtlCol="0">
            <a:spAutoFit/>
          </a:bodyPr>
          <a:lstStyle/>
          <a:p>
            <a:r>
              <a:rPr lang="en-US" dirty="0" smtClean="0">
                <a:solidFill>
                  <a:srgbClr val="FF0000"/>
                </a:solidFill>
              </a:rPr>
              <a:t>David Vance CALL</a:t>
            </a:r>
          </a:p>
          <a:p>
            <a:r>
              <a:rPr lang="en-US" dirty="0" smtClean="0">
                <a:solidFill>
                  <a:srgbClr val="FF0000"/>
                </a:solidFill>
              </a:rPr>
              <a:t>Rex – omit the surname, “Call” (not written with the name “Rex”)</a:t>
            </a:r>
          </a:p>
          <a:p>
            <a:r>
              <a:rPr lang="en-US" dirty="0" err="1" smtClean="0">
                <a:solidFill>
                  <a:srgbClr val="FF0000"/>
                </a:solidFill>
              </a:rPr>
              <a:t>Arta</a:t>
            </a:r>
            <a:r>
              <a:rPr lang="en-US" dirty="0" smtClean="0">
                <a:solidFill>
                  <a:srgbClr val="FF0000"/>
                </a:solidFill>
              </a:rPr>
              <a:t> (</a:t>
            </a:r>
            <a:r>
              <a:rPr lang="en-US" dirty="0" err="1" smtClean="0">
                <a:solidFill>
                  <a:srgbClr val="FF0000"/>
                </a:solidFill>
              </a:rPr>
              <a:t>Shippee</a:t>
            </a:r>
            <a:r>
              <a:rPr lang="en-US" dirty="0" smtClean="0">
                <a:solidFill>
                  <a:srgbClr val="FF0000"/>
                </a:solidFill>
              </a:rPr>
              <a:t>) Call – include the parentheses</a:t>
            </a:r>
          </a:p>
          <a:p>
            <a:r>
              <a:rPr lang="en-US" dirty="0" err="1" smtClean="0">
                <a:solidFill>
                  <a:srgbClr val="FF0000"/>
                </a:solidFill>
              </a:rPr>
              <a:t>Jolayne</a:t>
            </a:r>
            <a:r>
              <a:rPr lang="en-US" dirty="0" smtClean="0">
                <a:solidFill>
                  <a:srgbClr val="FF0000"/>
                </a:solidFill>
              </a:rPr>
              <a:t> Lois SILLITO</a:t>
            </a:r>
            <a:endParaRPr lang="en-US" dirty="0">
              <a:solidFill>
                <a:srgbClr val="FF0000"/>
              </a:solidFill>
            </a:endParaRPr>
          </a:p>
        </p:txBody>
      </p:sp>
      <p:sp>
        <p:nvSpPr>
          <p:cNvPr id="4" name="TextBox 3"/>
          <p:cNvSpPr txBox="1"/>
          <p:nvPr/>
        </p:nvSpPr>
        <p:spPr>
          <a:xfrm>
            <a:off x="4191000" y="3609880"/>
            <a:ext cx="2446119" cy="369332"/>
          </a:xfrm>
          <a:prstGeom prst="rect">
            <a:avLst/>
          </a:prstGeom>
          <a:noFill/>
        </p:spPr>
        <p:txBody>
          <a:bodyPr wrap="none" rtlCol="0">
            <a:spAutoFit/>
          </a:bodyPr>
          <a:lstStyle/>
          <a:p>
            <a:r>
              <a:rPr lang="en-US" dirty="0" smtClean="0">
                <a:solidFill>
                  <a:srgbClr val="FF0000"/>
                </a:solidFill>
              </a:rPr>
              <a:t>omit the apostrophe “s”</a:t>
            </a:r>
            <a:endParaRPr lang="en-US" dirty="0">
              <a:solidFill>
                <a:srgbClr val="FF0000"/>
              </a:solidFill>
            </a:endParaRPr>
          </a:p>
        </p:txBody>
      </p:sp>
      <p:cxnSp>
        <p:nvCxnSpPr>
          <p:cNvPr id="7" name="Straight Arrow Connector 6"/>
          <p:cNvCxnSpPr/>
          <p:nvPr/>
        </p:nvCxnSpPr>
        <p:spPr>
          <a:xfrm flipH="1" flipV="1">
            <a:off x="2438400" y="3276600"/>
            <a:ext cx="1676400" cy="51794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Project Overview</a:t>
            </a:r>
            <a:endParaRPr lang="en-US" sz="4000"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t>Untapped sources</a:t>
            </a:r>
          </a:p>
          <a:p>
            <a:pPr lvl="1"/>
            <a:r>
              <a:rPr lang="en-US" dirty="0" smtClean="0"/>
              <a:t>100,000+ scanned/OCRed books</a:t>
            </a:r>
          </a:p>
          <a:p>
            <a:pPr lvl="1"/>
            <a:r>
              <a:rPr lang="en-US" dirty="0" smtClean="0"/>
              <a:t>Problem: cost-effective extraction</a:t>
            </a:r>
          </a:p>
          <a:p>
            <a:r>
              <a:rPr lang="en-US" dirty="0" smtClean="0"/>
              <a:t>Extraction tools</a:t>
            </a:r>
          </a:p>
          <a:p>
            <a:pPr lvl="1"/>
            <a:r>
              <a:rPr lang="en-US" dirty="0" smtClean="0"/>
              <a:t>Read and do form-fill type-in</a:t>
            </a:r>
          </a:p>
          <a:p>
            <a:pPr lvl="1"/>
            <a:r>
              <a:rPr lang="en-US" dirty="0" smtClean="0"/>
              <a:t>Form-fill by clicking</a:t>
            </a:r>
          </a:p>
          <a:p>
            <a:pPr lvl="2"/>
            <a:r>
              <a:rPr lang="en-US" dirty="0"/>
              <a:t>C</a:t>
            </a:r>
            <a:r>
              <a:rPr lang="en-US" dirty="0" smtClean="0"/>
              <a:t>opy/paste &amp; correction</a:t>
            </a:r>
          </a:p>
          <a:p>
            <a:pPr lvl="2"/>
            <a:r>
              <a:rPr lang="en-US" dirty="0" smtClean="0"/>
              <a:t>Family tree construction by inference</a:t>
            </a:r>
          </a:p>
          <a:p>
            <a:pPr lvl="1"/>
            <a:r>
              <a:rPr lang="en-US" dirty="0" smtClean="0"/>
              <a:t>Synergistic</a:t>
            </a:r>
          </a:p>
          <a:p>
            <a:pPr lvl="2"/>
            <a:r>
              <a:rPr lang="en-US" dirty="0" smtClean="0"/>
              <a:t>Automated form-fill with user correction</a:t>
            </a:r>
          </a:p>
          <a:p>
            <a:pPr lvl="2"/>
            <a:r>
              <a:rPr lang="en-US" dirty="0" smtClean="0"/>
              <a:t>Manual specification of rules (</a:t>
            </a:r>
            <a:r>
              <a:rPr lang="en-US" dirty="0" err="1" smtClean="0"/>
              <a:t>FROntIER</a:t>
            </a:r>
            <a:r>
              <a:rPr lang="en-US" dirty="0" smtClean="0"/>
              <a:t>)</a:t>
            </a:r>
          </a:p>
          <a:p>
            <a:pPr lvl="2"/>
            <a:r>
              <a:rPr lang="en-US" dirty="0" smtClean="0"/>
              <a:t>Machine-learned extraction rules</a:t>
            </a:r>
          </a:p>
          <a:p>
            <a:pPr lvl="3"/>
            <a:r>
              <a:rPr lang="en-US" dirty="0"/>
              <a:t>D</a:t>
            </a:r>
            <a:r>
              <a:rPr lang="en-US" dirty="0" smtClean="0"/>
              <a:t>iscover author-specified patterns (</a:t>
            </a:r>
            <a:r>
              <a:rPr lang="en-US" dirty="0" err="1" smtClean="0"/>
              <a:t>ListReader</a:t>
            </a:r>
            <a:r>
              <a:rPr lang="en-US" dirty="0" smtClean="0"/>
              <a:t>)</a:t>
            </a:r>
          </a:p>
          <a:p>
            <a:pPr lvl="3"/>
            <a:r>
              <a:rPr lang="en-US" dirty="0" smtClean="0"/>
              <a:t>Parse sentences &amp; match concepts (</a:t>
            </a:r>
            <a:r>
              <a:rPr lang="en-US" dirty="0" err="1" smtClean="0"/>
              <a:t>OntoSoar</a:t>
            </a:r>
            <a:r>
              <a:rPr lang="en-US" dirty="0" smtClean="0"/>
              <a:t>)</a:t>
            </a:r>
          </a:p>
          <a:p>
            <a:pPr lvl="3"/>
            <a:r>
              <a:rPr lang="en-US" dirty="0" smtClean="0"/>
              <a:t>Learn from observing users work (</a:t>
            </a:r>
            <a:r>
              <a:rPr lang="en-US" dirty="0" err="1" smtClean="0"/>
              <a:t>GreenFIE</a:t>
            </a:r>
            <a:r>
              <a:rPr lang="en-US" dirty="0" smtClean="0"/>
              <a:t>-HD)</a:t>
            </a:r>
          </a:p>
          <a:p>
            <a:r>
              <a:rPr lang="en-US" dirty="0" smtClean="0"/>
              <a:t>Ground </a:t>
            </a:r>
            <a:r>
              <a:rPr lang="en-US" dirty="0" err="1" smtClean="0"/>
              <a:t>truthing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066800"/>
            <a:ext cx="2911592"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2869"/>
            <a:ext cx="9144000" cy="1143000"/>
          </a:xfrm>
        </p:spPr>
        <p:txBody>
          <a:bodyPr>
            <a:normAutofit fontScale="90000"/>
          </a:bodyPr>
          <a:lstStyle/>
          <a:p>
            <a:pPr lvl="1" algn="ctr" rtl="0">
              <a:spcBef>
                <a:spcPct val="0"/>
              </a:spcBef>
            </a:pPr>
            <a:r>
              <a:rPr lang="en-US" sz="3600" dirty="0" smtClean="0"/>
              <a:t>Omit non-name components.</a:t>
            </a:r>
            <a:r>
              <a:rPr lang="en-US" sz="3200" dirty="0" smtClean="0"/>
              <a:t/>
            </a:r>
            <a:br>
              <a:rPr lang="en-US" sz="32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a:xfrm>
            <a:off x="6509711" y="6400800"/>
            <a:ext cx="2133600" cy="365125"/>
          </a:xfrm>
        </p:spPr>
        <p:txBody>
          <a:bodyPr/>
          <a:lstStyle/>
          <a:p>
            <a:fld id="{276D5397-1D65-4FA5-B65B-F271D2EFE34F}" type="slidenum">
              <a:rPr lang="en-US" smtClean="0"/>
              <a:pPr/>
              <a:t>20</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711" y="2456355"/>
            <a:ext cx="3352800"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26873" y="1715869"/>
            <a:ext cx="2032475"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embedded reference markers</a:t>
            </a:r>
            <a:endParaRPr lang="en-US" dirty="0">
              <a:solidFill>
                <a:srgbClr val="FF0000"/>
              </a:solidFill>
            </a:endParaRPr>
          </a:p>
        </p:txBody>
      </p:sp>
      <p:cxnSp>
        <p:nvCxnSpPr>
          <p:cNvPr id="6" name="Straight Arrow Connector 5"/>
          <p:cNvCxnSpPr/>
          <p:nvPr/>
        </p:nvCxnSpPr>
        <p:spPr>
          <a:xfrm>
            <a:off x="7169874" y="2362200"/>
            <a:ext cx="127118" cy="8369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7311" y="3939158"/>
            <a:ext cx="2047227" cy="646331"/>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names used for</a:t>
            </a:r>
          </a:p>
          <a:p>
            <a:r>
              <a:rPr lang="en-US" dirty="0" smtClean="0">
                <a:solidFill>
                  <a:srgbClr val="FF0000"/>
                </a:solidFill>
              </a:rPr>
              <a:t>internal designators</a:t>
            </a:r>
            <a:endParaRPr lang="en-US" dirty="0">
              <a:solidFill>
                <a:srgbClr val="FF0000"/>
              </a:solidFill>
            </a:endParaRPr>
          </a:p>
        </p:txBody>
      </p:sp>
      <p:sp>
        <p:nvSpPr>
          <p:cNvPr id="10" name="TextBox 9"/>
          <p:cNvSpPr txBox="1"/>
          <p:nvPr/>
        </p:nvSpPr>
        <p:spPr>
          <a:xfrm>
            <a:off x="1289286" y="2734760"/>
            <a:ext cx="231922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paragraph headers</a:t>
            </a:r>
            <a:endParaRPr lang="en-US" dirty="0">
              <a:solidFill>
                <a:srgbClr val="FF0000"/>
              </a:solidFill>
            </a:endParaRPr>
          </a:p>
        </p:txBody>
      </p:sp>
      <p:cxnSp>
        <p:nvCxnSpPr>
          <p:cNvPr id="13" name="Straight Arrow Connector 12"/>
          <p:cNvCxnSpPr/>
          <p:nvPr/>
        </p:nvCxnSpPr>
        <p:spPr>
          <a:xfrm>
            <a:off x="3608511" y="2971800"/>
            <a:ext cx="1701472" cy="2273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08511" y="3550422"/>
            <a:ext cx="1717851"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08511" y="3799016"/>
            <a:ext cx="631579" cy="46574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08511" y="3550422"/>
            <a:ext cx="3146179"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608511" y="3735088"/>
            <a:ext cx="1926979" cy="52967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11" y="3384067"/>
            <a:ext cx="533400" cy="18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410" y="3146236"/>
            <a:ext cx="861701" cy="23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246" y="4342181"/>
            <a:ext cx="1187865" cy="19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flipV="1">
            <a:off x="4757111" y="3348273"/>
            <a:ext cx="1424299" cy="8312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0" y="4334256"/>
            <a:ext cx="39338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457200"/>
            <a:ext cx="9144000" cy="1143000"/>
          </a:xfrm>
        </p:spPr>
        <p:txBody>
          <a:bodyPr>
            <a:normAutofit fontScale="90000"/>
          </a:bodyPr>
          <a:lstStyle/>
          <a:p>
            <a:r>
              <a:rPr lang="en-US" sz="3600" dirty="0"/>
              <a:t>Extract names as written (e.g., </a:t>
            </a:r>
            <a:r>
              <a:rPr lang="en-US" sz="3600" dirty="0" smtClean="0"/>
              <a:t>not</a:t>
            </a:r>
            <a:br>
              <a:rPr lang="en-US" sz="3600" dirty="0" smtClean="0"/>
            </a:br>
            <a:r>
              <a:rPr lang="en-US" sz="3600" dirty="0" smtClean="0"/>
              <a:t>implied surnames </a:t>
            </a:r>
            <a:r>
              <a:rPr lang="en-US" sz="3600" dirty="0"/>
              <a:t>or maiden names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21</a:t>
            </a:fld>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57374"/>
            <a:ext cx="60769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495800" y="3086600"/>
            <a:ext cx="3757632" cy="1077218"/>
          </a:xfrm>
          <a:prstGeom prst="rect">
            <a:avLst/>
          </a:prstGeom>
          <a:noFill/>
        </p:spPr>
        <p:txBody>
          <a:bodyPr wrap="none" rtlCol="0">
            <a:spAutoFit/>
          </a:bodyPr>
          <a:lstStyle/>
          <a:p>
            <a:r>
              <a:rPr lang="en-US" sz="1600" dirty="0">
                <a:solidFill>
                  <a:srgbClr val="FF0000"/>
                </a:solidFill>
              </a:rPr>
              <a:t>n</a:t>
            </a:r>
            <a:r>
              <a:rPr lang="en-US" sz="1600" dirty="0" smtClean="0">
                <a:solidFill>
                  <a:srgbClr val="FF0000"/>
                </a:solidFill>
              </a:rPr>
              <a:t>ot “Abigail Huntington Lathrop McKenzie”</a:t>
            </a:r>
          </a:p>
          <a:p>
            <a:r>
              <a:rPr lang="en-US" sz="1600" dirty="0">
                <a:solidFill>
                  <a:srgbClr val="FF0000"/>
                </a:solidFill>
              </a:rPr>
              <a:t>n</a:t>
            </a:r>
            <a:r>
              <a:rPr lang="en-US" sz="1600" dirty="0" smtClean="0">
                <a:solidFill>
                  <a:srgbClr val="FF0000"/>
                </a:solidFill>
              </a:rPr>
              <a:t>ot “Mary Ely McKenzie”</a:t>
            </a:r>
          </a:p>
          <a:p>
            <a:r>
              <a:rPr lang="en-US" sz="1600" dirty="0">
                <a:solidFill>
                  <a:srgbClr val="FF0000"/>
                </a:solidFill>
              </a:rPr>
              <a:t>n</a:t>
            </a:r>
            <a:r>
              <a:rPr lang="en-US" sz="1600" dirty="0" smtClean="0">
                <a:solidFill>
                  <a:srgbClr val="FF0000"/>
                </a:solidFill>
              </a:rPr>
              <a:t>ot  “Gerard Lathrop McKenzie”</a:t>
            </a:r>
          </a:p>
          <a:p>
            <a:r>
              <a:rPr lang="en-US" sz="1600" dirty="0">
                <a:solidFill>
                  <a:srgbClr val="FF0000"/>
                </a:solidFill>
              </a:rPr>
              <a:t>j</a:t>
            </a:r>
            <a:r>
              <a:rPr lang="en-US" sz="1600" dirty="0" smtClean="0">
                <a:solidFill>
                  <a:srgbClr val="FF0000"/>
                </a:solidFill>
              </a:rPr>
              <a:t>ust the names as written</a:t>
            </a:r>
            <a:endParaRPr lang="en-US" sz="1600" dirty="0">
              <a:solidFill>
                <a:srgbClr val="FF0000"/>
              </a:solidFill>
            </a:endParaRPr>
          </a:p>
        </p:txBody>
      </p:sp>
      <p:cxnSp>
        <p:nvCxnSpPr>
          <p:cNvPr id="5" name="Straight Connector 4"/>
          <p:cNvCxnSpPr/>
          <p:nvPr/>
        </p:nvCxnSpPr>
        <p:spPr>
          <a:xfrm>
            <a:off x="2590800" y="2057400"/>
            <a:ext cx="1371600" cy="2971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3200400"/>
            <a:ext cx="1981200" cy="2590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05000" y="3428999"/>
            <a:ext cx="1828800" cy="266700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99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66"/>
            <a:ext cx="8229600" cy="1143000"/>
          </a:xfrm>
        </p:spPr>
        <p:txBody>
          <a:bodyPr>
            <a:normAutofit fontScale="90000"/>
          </a:bodyPr>
          <a:lstStyle/>
          <a:p>
            <a:r>
              <a:rPr lang="en-US" sz="3600" dirty="0" smtClean="0"/>
              <a:t>Get </a:t>
            </a:r>
            <a:r>
              <a:rPr lang="en-US" sz="3600" dirty="0"/>
              <a:t>full date and place </a:t>
            </a:r>
            <a:r>
              <a:rPr lang="en-US" sz="3600" dirty="0" smtClean="0"/>
              <a:t>names,</a:t>
            </a:r>
            <a:br>
              <a:rPr lang="en-US" sz="3600" dirty="0" smtClean="0"/>
            </a:br>
            <a:r>
              <a:rPr lang="en-US" sz="3600" dirty="0" smtClean="0"/>
              <a:t>including </a:t>
            </a:r>
            <a:r>
              <a:rPr lang="en-US" sz="3600" dirty="0"/>
              <a:t>punctuation.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22</a:t>
            </a:fld>
            <a:endParaRPr lang="en-US"/>
          </a:p>
        </p:txBody>
      </p:sp>
      <p:sp>
        <p:nvSpPr>
          <p:cNvPr id="5" name="TextBox 4"/>
          <p:cNvSpPr txBox="1"/>
          <p:nvPr/>
        </p:nvSpPr>
        <p:spPr>
          <a:xfrm>
            <a:off x="1524000" y="1459523"/>
            <a:ext cx="2280817" cy="369332"/>
          </a:xfrm>
          <a:prstGeom prst="rect">
            <a:avLst/>
          </a:prstGeom>
          <a:noFill/>
        </p:spPr>
        <p:txBody>
          <a:bodyPr wrap="none" rtlCol="0">
            <a:spAutoFit/>
          </a:bodyPr>
          <a:lstStyle/>
          <a:p>
            <a:r>
              <a:rPr lang="en-US" dirty="0" smtClean="0">
                <a:solidFill>
                  <a:srgbClr val="FF0000"/>
                </a:solidFill>
              </a:rPr>
              <a:t>include date modifiers</a:t>
            </a:r>
            <a:endParaRPr lang="en-US" dirty="0">
              <a:solidFill>
                <a:srgbClr val="FF0000"/>
              </a:solidFill>
            </a:endParaRPr>
          </a:p>
        </p:txBody>
      </p:sp>
      <p:sp>
        <p:nvSpPr>
          <p:cNvPr id="9" name="TextBox 8"/>
          <p:cNvSpPr txBox="1"/>
          <p:nvPr/>
        </p:nvSpPr>
        <p:spPr>
          <a:xfrm>
            <a:off x="4572001" y="1383323"/>
            <a:ext cx="4038600" cy="646331"/>
          </a:xfrm>
          <a:prstGeom prst="rect">
            <a:avLst/>
          </a:prstGeom>
          <a:noFill/>
        </p:spPr>
        <p:txBody>
          <a:bodyPr wrap="square" rtlCol="0">
            <a:spAutoFit/>
          </a:bodyPr>
          <a:lstStyle/>
          <a:p>
            <a:r>
              <a:rPr lang="en-US" dirty="0" smtClean="0">
                <a:solidFill>
                  <a:srgbClr val="FF0000"/>
                </a:solidFill>
              </a:rPr>
              <a:t>not date modifiers, not date explanations</a:t>
            </a:r>
          </a:p>
          <a:p>
            <a:r>
              <a:rPr lang="en-US" dirty="0" smtClean="0">
                <a:solidFill>
                  <a:srgbClr val="FF0000"/>
                </a:solidFill>
              </a:rPr>
              <a:t>                                         (do not include)</a:t>
            </a:r>
            <a:endParaRPr lang="en-US" dirty="0">
              <a:solidFill>
                <a:srgbClr val="FF0000"/>
              </a:solidFill>
            </a:endParaRPr>
          </a:p>
        </p:txBody>
      </p:sp>
      <p:pic>
        <p:nvPicPr>
          <p:cNvPr id="4099" name="Picture 3" descr="C:\Documents and Settings\David W. Embley\My Documents\FROntIER\DateRulesIllustrations.TIF"/>
          <p:cNvPicPr>
            <a:picLocks noChangeAspect="1" noChangeArrowheads="1"/>
          </p:cNvPicPr>
          <p:nvPr/>
        </p:nvPicPr>
        <p:blipFill>
          <a:blip r:embed="rId3" cstate="print"/>
          <a:srcRect/>
          <a:stretch>
            <a:fillRect/>
          </a:stretch>
        </p:blipFill>
        <p:spPr bwMode="auto">
          <a:xfrm>
            <a:off x="762000" y="2069123"/>
            <a:ext cx="6983812" cy="1628775"/>
          </a:xfrm>
          <a:prstGeom prst="rect">
            <a:avLst/>
          </a:prstGeom>
          <a:noFill/>
        </p:spPr>
      </p:pic>
      <p:cxnSp>
        <p:nvCxnSpPr>
          <p:cNvPr id="7" name="Straight Arrow Connector 6"/>
          <p:cNvCxnSpPr/>
          <p:nvPr/>
        </p:nvCxnSpPr>
        <p:spPr>
          <a:xfrm>
            <a:off x="2819400" y="1764323"/>
            <a:ext cx="533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15000" y="1688123"/>
            <a:ext cx="8382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53200" y="1688123"/>
            <a:ext cx="152400" cy="838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77000" y="1688123"/>
            <a:ext cx="762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19400" y="1764323"/>
            <a:ext cx="1905000"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457199" y="4484876"/>
            <a:ext cx="5838825" cy="1428750"/>
          </a:xfrm>
          <a:prstGeom prst="rect">
            <a:avLst/>
          </a:prstGeom>
          <a:noFill/>
          <a:ln w="9525">
            <a:noFill/>
            <a:miter lim="800000"/>
            <a:headEnd/>
            <a:tailEnd/>
          </a:ln>
        </p:spPr>
      </p:pic>
      <p:sp>
        <p:nvSpPr>
          <p:cNvPr id="33" name="TextBox 32"/>
          <p:cNvSpPr txBox="1"/>
          <p:nvPr/>
        </p:nvSpPr>
        <p:spPr>
          <a:xfrm>
            <a:off x="5105399" y="3875276"/>
            <a:ext cx="3316485" cy="369332"/>
          </a:xfrm>
          <a:prstGeom prst="rect">
            <a:avLst/>
          </a:prstGeom>
          <a:noFill/>
        </p:spPr>
        <p:txBody>
          <a:bodyPr wrap="none" rtlCol="0">
            <a:spAutoFit/>
          </a:bodyPr>
          <a:lstStyle/>
          <a:p>
            <a:r>
              <a:rPr lang="en-US" dirty="0" smtClean="0">
                <a:solidFill>
                  <a:srgbClr val="FF0000"/>
                </a:solidFill>
              </a:rPr>
              <a:t>days of the week (do not include)</a:t>
            </a:r>
            <a:endParaRPr lang="en-US" dirty="0">
              <a:solidFill>
                <a:srgbClr val="FF0000"/>
              </a:solidFill>
            </a:endParaRPr>
          </a:p>
        </p:txBody>
      </p:sp>
      <p:cxnSp>
        <p:nvCxnSpPr>
          <p:cNvPr id="35" name="Straight Arrow Connector 34"/>
          <p:cNvCxnSpPr/>
          <p:nvPr/>
        </p:nvCxnSpPr>
        <p:spPr>
          <a:xfrm flipH="1">
            <a:off x="4594122" y="4180076"/>
            <a:ext cx="1501877" cy="116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33999" y="4180076"/>
            <a:ext cx="762000" cy="1371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4599" y="4865876"/>
            <a:ext cx="2489464" cy="646331"/>
          </a:xfrm>
          <a:prstGeom prst="rect">
            <a:avLst/>
          </a:prstGeom>
          <a:noFill/>
        </p:spPr>
        <p:txBody>
          <a:bodyPr wrap="none" rtlCol="0">
            <a:spAutoFit/>
          </a:bodyPr>
          <a:lstStyle/>
          <a:p>
            <a:r>
              <a:rPr lang="en-US" dirty="0" smtClean="0">
                <a:solidFill>
                  <a:srgbClr val="FF0000"/>
                </a:solidFill>
              </a:rPr>
              <a:t>punctuation part of date</a:t>
            </a:r>
          </a:p>
          <a:p>
            <a:r>
              <a:rPr lang="en-US" dirty="0" smtClean="0">
                <a:solidFill>
                  <a:srgbClr val="FF0000"/>
                </a:solidFill>
              </a:rPr>
              <a:t>(include)</a:t>
            </a:r>
            <a:endParaRPr lang="en-US" dirty="0">
              <a:solidFill>
                <a:srgbClr val="FF0000"/>
              </a:solidFill>
            </a:endParaRPr>
          </a:p>
        </p:txBody>
      </p:sp>
      <p:cxnSp>
        <p:nvCxnSpPr>
          <p:cNvPr id="43" name="Straight Arrow Connector 42"/>
          <p:cNvCxnSpPr/>
          <p:nvPr/>
        </p:nvCxnSpPr>
        <p:spPr>
          <a:xfrm flipH="1">
            <a:off x="5825612" y="5170676"/>
            <a:ext cx="527329" cy="2580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1"/>
          </p:cNvCxnSpPr>
          <p:nvPr/>
        </p:nvCxnSpPr>
        <p:spPr>
          <a:xfrm flipH="1">
            <a:off x="6024715" y="5189042"/>
            <a:ext cx="299884" cy="2397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8599" y="6085076"/>
            <a:ext cx="3772828" cy="369332"/>
          </a:xfrm>
          <a:prstGeom prst="rect">
            <a:avLst/>
          </a:prstGeom>
          <a:noFill/>
        </p:spPr>
        <p:txBody>
          <a:bodyPr wrap="none" rtlCol="0">
            <a:spAutoFit/>
          </a:bodyPr>
          <a:lstStyle/>
          <a:p>
            <a:r>
              <a:rPr lang="en-US" dirty="0" smtClean="0">
                <a:solidFill>
                  <a:srgbClr val="FF0000"/>
                </a:solidFill>
              </a:rPr>
              <a:t>punctuation not part of date (exclude)</a:t>
            </a:r>
            <a:endParaRPr lang="en-US" dirty="0">
              <a:solidFill>
                <a:srgbClr val="FF0000"/>
              </a:solidFill>
            </a:endParaRPr>
          </a:p>
        </p:txBody>
      </p:sp>
      <p:cxnSp>
        <p:nvCxnSpPr>
          <p:cNvPr id="50" name="Straight Arrow Connector 49"/>
          <p:cNvCxnSpPr/>
          <p:nvPr/>
        </p:nvCxnSpPr>
        <p:spPr>
          <a:xfrm flipV="1">
            <a:off x="761999" y="5679495"/>
            <a:ext cx="218768" cy="4817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61999" y="5871224"/>
            <a:ext cx="388374" cy="29005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50373" y="3875276"/>
            <a:ext cx="3443058"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unctuation part of place (include)</a:t>
            </a:r>
            <a:endParaRPr lang="en-US" dirty="0">
              <a:solidFill>
                <a:srgbClr val="FF0000"/>
              </a:solidFill>
            </a:endParaRPr>
          </a:p>
        </p:txBody>
      </p:sp>
      <p:cxnSp>
        <p:nvCxnSpPr>
          <p:cNvPr id="23" name="Straight Arrow Connector 22"/>
          <p:cNvCxnSpPr/>
          <p:nvPr/>
        </p:nvCxnSpPr>
        <p:spPr>
          <a:xfrm>
            <a:off x="3238500" y="4244608"/>
            <a:ext cx="266700" cy="1184165"/>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38500" y="4244608"/>
            <a:ext cx="533400" cy="1184165"/>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38500" y="4244608"/>
            <a:ext cx="723900" cy="1184165"/>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3906" y="6085076"/>
            <a:ext cx="3851182" cy="369332"/>
          </a:xfrm>
          <a:prstGeom prst="rect">
            <a:avLst/>
          </a:prstGeom>
          <a:noFill/>
        </p:spPr>
        <p:txBody>
          <a:bodyPr wrap="none" rtlCol="0">
            <a:spAutoFit/>
          </a:bodyPr>
          <a:lstStyle/>
          <a:p>
            <a:r>
              <a:rPr lang="en-US" dirty="0" smtClean="0">
                <a:solidFill>
                  <a:srgbClr val="FF0000"/>
                </a:solidFill>
              </a:rPr>
              <a:t>punctuation not part of place (exclude)</a:t>
            </a:r>
            <a:endParaRPr lang="en-US" dirty="0">
              <a:solidFill>
                <a:srgbClr val="FF0000"/>
              </a:solidFill>
            </a:endParaRPr>
          </a:p>
        </p:txBody>
      </p:sp>
      <p:cxnSp>
        <p:nvCxnSpPr>
          <p:cNvPr id="34" name="Straight Arrow Connector 33"/>
          <p:cNvCxnSpPr/>
          <p:nvPr/>
        </p:nvCxnSpPr>
        <p:spPr>
          <a:xfrm flipH="1" flipV="1">
            <a:off x="4038600" y="5428773"/>
            <a:ext cx="1219201" cy="73250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or name </a:t>
            </a:r>
            <a:r>
              <a:rPr lang="en-US" sz="3600" dirty="0" smtClean="0"/>
              <a:t>designator </a:t>
            </a:r>
            <a:r>
              <a:rPr lang="en-US" sz="3600" dirty="0"/>
              <a:t>that </a:t>
            </a:r>
            <a:r>
              <a:rPr lang="en-US" sz="3600" dirty="0" smtClean="0"/>
              <a:t>links </a:t>
            </a:r>
            <a:r>
              <a:rPr lang="en-US" sz="3600" dirty="0"/>
              <a:t>to birth or death information </a:t>
            </a:r>
            <a:r>
              <a:rPr lang="en-US" sz="3600" dirty="0" smtClean="0"/>
              <a:t>to</a:t>
            </a:r>
            <a:br>
              <a:rPr lang="en-US" sz="3600" dirty="0" smtClean="0"/>
            </a:br>
            <a:r>
              <a:rPr lang="en-US" sz="3600" dirty="0" smtClean="0">
                <a:solidFill>
                  <a:srgbClr val="FF0000"/>
                </a:solidFill>
              </a:rPr>
              <a:t>the nearest </a:t>
            </a:r>
            <a:r>
              <a:rPr lang="en-US" sz="3600" dirty="0">
                <a:solidFill>
                  <a:srgbClr val="FF0000"/>
                </a:solidFill>
              </a:rPr>
              <a:t>preceding </a:t>
            </a:r>
            <a:r>
              <a:rPr lang="en-US" sz="3600" dirty="0" smtClean="0">
                <a:solidFill>
                  <a:srgbClr val="FF0000"/>
                </a:solidFill>
              </a:rPr>
              <a:t>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23</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6934200" y="3200400"/>
            <a:ext cx="914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14600" y="3543300"/>
            <a:ext cx="5334000" cy="9525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 y="2286000"/>
            <a:ext cx="17526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2000" y="3200400"/>
            <a:ext cx="60198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43200" y="1676400"/>
            <a:ext cx="9144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1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or name </a:t>
            </a:r>
            <a:r>
              <a:rPr lang="en-US" sz="3600" dirty="0" smtClean="0"/>
              <a:t>designator </a:t>
            </a:r>
            <a:r>
              <a:rPr lang="en-US" sz="3600" dirty="0"/>
              <a:t>that </a:t>
            </a:r>
            <a:r>
              <a:rPr lang="en-US" sz="3600" dirty="0" smtClean="0"/>
              <a:t>links </a:t>
            </a:r>
            <a:r>
              <a:rPr lang="en-US" sz="3600" dirty="0"/>
              <a:t>to birth or death information </a:t>
            </a:r>
            <a:r>
              <a:rPr lang="en-US" sz="3600" dirty="0" smtClean="0"/>
              <a:t>to</a:t>
            </a:r>
            <a:br>
              <a:rPr lang="en-US" sz="3600" dirty="0" smtClean="0"/>
            </a:br>
            <a:r>
              <a:rPr lang="en-US" sz="3600" dirty="0" smtClean="0">
                <a:solidFill>
                  <a:srgbClr val="FF0000"/>
                </a:solidFill>
              </a:rPr>
              <a:t>the nearest </a:t>
            </a:r>
            <a:r>
              <a:rPr lang="en-US" sz="3600" dirty="0">
                <a:solidFill>
                  <a:srgbClr val="FF0000"/>
                </a:solidFill>
              </a:rPr>
              <a:t>preceding </a:t>
            </a:r>
            <a:r>
              <a:rPr lang="en-US" sz="3600" dirty="0" smtClean="0">
                <a:solidFill>
                  <a:srgbClr val="FF0000"/>
                </a:solidFill>
              </a:rPr>
              <a:t>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24</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2590800"/>
            <a:ext cx="57150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86000" y="2895600"/>
            <a:ext cx="228600" cy="1905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590800"/>
            <a:ext cx="4495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6096" y="1676400"/>
            <a:ext cx="45110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35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or </a:t>
            </a:r>
            <a:r>
              <a:rPr lang="en-US" sz="3600" dirty="0">
                <a:solidFill>
                  <a:srgbClr val="FF0000"/>
                </a:solidFill>
              </a:rPr>
              <a:t>name </a:t>
            </a:r>
            <a:r>
              <a:rPr lang="en-US" sz="3600" dirty="0" smtClean="0">
                <a:solidFill>
                  <a:srgbClr val="FF0000"/>
                </a:solidFill>
              </a:rPr>
              <a:t>designator </a:t>
            </a:r>
            <a:r>
              <a:rPr lang="en-US" sz="3600" dirty="0"/>
              <a:t>that </a:t>
            </a:r>
            <a:r>
              <a:rPr lang="en-US" sz="3600" dirty="0" smtClean="0"/>
              <a:t>links </a:t>
            </a:r>
            <a:r>
              <a:rPr lang="en-US" sz="3600" dirty="0"/>
              <a:t>to birth or death information </a:t>
            </a:r>
            <a:r>
              <a:rPr lang="en-US" sz="3600" dirty="0" smtClean="0"/>
              <a:t>to</a:t>
            </a:r>
            <a:br>
              <a:rPr lang="en-US" sz="3600" dirty="0" smtClean="0"/>
            </a:br>
            <a:r>
              <a:rPr lang="en-US" sz="3600" dirty="0" smtClean="0">
                <a:solidFill>
                  <a:srgbClr val="FF0000"/>
                </a:solidFill>
              </a:rPr>
              <a:t>the nearest </a:t>
            </a:r>
            <a:r>
              <a:rPr lang="en-US" sz="3600" dirty="0">
                <a:solidFill>
                  <a:srgbClr val="FF0000"/>
                </a:solidFill>
              </a:rPr>
              <a:t>preceding </a:t>
            </a:r>
            <a:r>
              <a:rPr lang="en-US" sz="3600" dirty="0" smtClean="0">
                <a:solidFill>
                  <a:srgbClr val="FF0000"/>
                </a:solidFill>
              </a:rPr>
              <a:t>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25</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3543300"/>
            <a:ext cx="2133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29000" y="3543300"/>
            <a:ext cx="4419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48200" y="3543300"/>
            <a:ext cx="32004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6096" y="1676400"/>
            <a:ext cx="45110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05200" y="685800"/>
            <a:ext cx="2590800" cy="2590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18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a:t>
            </a:r>
            <a:r>
              <a:rPr lang="en-US" sz="4000" dirty="0" smtClean="0"/>
              <a:t>Couple</a:t>
            </a:r>
            <a:r>
              <a:rPr lang="en-US" sz="4000" dirty="0" smtClean="0"/>
              <a:t>s </a:t>
            </a:r>
            <a:r>
              <a:rPr lang="en-US" sz="4000" dirty="0" smtClean="0"/>
              <a:t>Form</a:t>
            </a:r>
            <a:endParaRPr lang="en-US" sz="4000"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t>Rules</a:t>
            </a:r>
          </a:p>
          <a:p>
            <a:pPr marL="971550" lvl="1" indent="-514350">
              <a:buFont typeface="+mj-lt"/>
              <a:buAutoNum type="arabicPeriod"/>
            </a:pPr>
            <a:r>
              <a:rPr lang="en-US" dirty="0" smtClean="0"/>
              <a:t>Record all </a:t>
            </a:r>
            <a:r>
              <a:rPr lang="en-US" dirty="0" smtClean="0"/>
              <a:t>couples as marriages</a:t>
            </a:r>
            <a:r>
              <a:rPr lang="en-US" dirty="0" smtClean="0"/>
              <a:t>, both stated and implied (e.g., if A is mentioned as the son of B and C, then record B and C as being married).</a:t>
            </a:r>
          </a:p>
          <a:p>
            <a:pPr marL="971550" lvl="1" indent="-514350">
              <a:buFont typeface="+mj-lt"/>
              <a:buAutoNum type="arabicPeriod"/>
            </a:pPr>
            <a:r>
              <a:rPr lang="en-US" dirty="0" smtClean="0"/>
              <a:t>Record marriages with respect to a person.  Either spouse may be the primary person.</a:t>
            </a:r>
          </a:p>
          <a:p>
            <a:pPr marL="971550" lvl="1" indent="-514350">
              <a:buFont typeface="+mj-lt"/>
              <a:buAutoNum type="arabicPeriod"/>
            </a:pPr>
            <a:r>
              <a:rPr lang="en-US" dirty="0" smtClean="0"/>
              <a:t>Make a person with multiple marriages be the primary person and list each spouse with the primary person.</a:t>
            </a:r>
          </a:p>
          <a:p>
            <a:pPr marL="971550" lvl="1" indent="-514350">
              <a:buFont typeface="+mj-lt"/>
              <a:buAutoNum type="arabicPeriod"/>
            </a:pPr>
            <a:r>
              <a:rPr lang="en-US" dirty="0" smtClean="0"/>
              <a:t>Extract names as specified for the person form—full name including punctuation, but only the name as written, not including implied maiden and surnames.</a:t>
            </a:r>
          </a:p>
          <a:p>
            <a:pPr marL="971550" lvl="1" indent="-514350">
              <a:buFont typeface="+mj-lt"/>
              <a:buAutoNum type="arabicPeriod"/>
            </a:pPr>
            <a:r>
              <a:rPr lang="en-US" dirty="0"/>
              <a:t>Resolve each pronoun or name designator  (e.g., </a:t>
            </a:r>
            <a:r>
              <a:rPr lang="en-US" dirty="0" smtClean="0"/>
              <a:t>“his widow”) </a:t>
            </a:r>
            <a:r>
              <a:rPr lang="en-US" dirty="0"/>
              <a:t>that links to </a:t>
            </a:r>
            <a:r>
              <a:rPr lang="en-US" dirty="0" smtClean="0"/>
              <a:t>marriage information </a:t>
            </a:r>
            <a:r>
              <a:rPr lang="en-US" dirty="0"/>
              <a:t>to </a:t>
            </a:r>
            <a:r>
              <a:rPr lang="en-US" dirty="0" smtClean="0"/>
              <a:t>the </a:t>
            </a:r>
            <a:r>
              <a:rPr lang="en-US" dirty="0"/>
              <a:t>nearest preceding </a:t>
            </a:r>
            <a:r>
              <a:rPr lang="en-US" dirty="0" smtClean="0"/>
              <a:t>name to which it refers.</a:t>
            </a:r>
          </a:p>
          <a:p>
            <a:r>
              <a:rPr lang="en-US" dirty="0" smtClean="0"/>
              <a:t>Hints</a:t>
            </a:r>
          </a:p>
          <a:p>
            <a:pPr marL="971550" lvl="1" indent="-514350">
              <a:buFont typeface="+mj-lt"/>
              <a:buAutoNum type="arabicPeriod"/>
            </a:pPr>
            <a:r>
              <a:rPr lang="en-US" dirty="0" smtClean="0"/>
              <a:t>For multiple marriages, count the number of additional spouses and create additional nested records with a number key—1 to add one more spouse, 2 to add two additional spouses, etc.</a:t>
            </a:r>
          </a:p>
          <a:p>
            <a:pPr marL="971550" lvl="1" indent="-514350">
              <a:buFont typeface="+mj-lt"/>
              <a:buAutoNum type="arabicPeriod"/>
            </a:pPr>
            <a:r>
              <a:rPr lang="en-US" dirty="0" smtClean="0"/>
              <a:t>Since the primary spouse can be either the husband or the wife, record names in the order they appear in the document.</a:t>
            </a: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26</a:t>
            </a:fld>
            <a:endParaRPr lang="en-US" dirty="0"/>
          </a:p>
        </p:txBody>
      </p:sp>
    </p:spTree>
    <p:extLst>
      <p:ext uri="{BB962C8B-B14F-4D97-AF65-F5344CB8AC3E}">
        <p14:creationId xmlns:p14="http://schemas.microsoft.com/office/powerpoint/2010/main" val="1412803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878" y="3206497"/>
            <a:ext cx="6572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Documents and Settings\David W. Embley\My Documents\FROntIER\LathropFamily.TIF"/>
          <p:cNvPicPr>
            <a:picLocks noChangeAspect="1" noChangeArrowheads="1"/>
          </p:cNvPicPr>
          <p:nvPr/>
        </p:nvPicPr>
        <p:blipFill>
          <a:blip r:embed="rId3" cstate="print"/>
          <a:srcRect/>
          <a:stretch>
            <a:fillRect/>
          </a:stretch>
        </p:blipFill>
        <p:spPr bwMode="auto">
          <a:xfrm>
            <a:off x="304799" y="1447800"/>
            <a:ext cx="5686425" cy="1790700"/>
          </a:xfrm>
          <a:prstGeom prst="rect">
            <a:avLst/>
          </a:prstGeom>
          <a:noFill/>
        </p:spPr>
      </p:pic>
      <p:sp>
        <p:nvSpPr>
          <p:cNvPr id="2" name="Title 1"/>
          <p:cNvSpPr>
            <a:spLocks noGrp="1"/>
          </p:cNvSpPr>
          <p:nvPr>
            <p:ph type="title"/>
          </p:nvPr>
        </p:nvSpPr>
        <p:spPr/>
        <p:txBody>
          <a:bodyPr>
            <a:noAutofit/>
          </a:bodyPr>
          <a:lstStyle/>
          <a:p>
            <a:r>
              <a:rPr lang="en-US" sz="3200" dirty="0"/>
              <a:t>Record all </a:t>
            </a:r>
            <a:r>
              <a:rPr lang="en-US" sz="3200" dirty="0" smtClean="0"/>
              <a:t>marriages, both </a:t>
            </a:r>
            <a:r>
              <a:rPr lang="en-US" sz="3200" dirty="0"/>
              <a:t>stated and </a:t>
            </a:r>
            <a:r>
              <a:rPr lang="en-US" sz="3200" dirty="0" smtClean="0"/>
              <a:t>implied.</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27</a:t>
            </a:fld>
            <a:endParaRPr lang="en-US" dirty="0"/>
          </a:p>
        </p:txBody>
      </p:sp>
      <p:sp>
        <p:nvSpPr>
          <p:cNvPr id="6" name="TextBox 5"/>
          <p:cNvSpPr txBox="1"/>
          <p:nvPr/>
        </p:nvSpPr>
        <p:spPr>
          <a:xfrm>
            <a:off x="998288" y="4038601"/>
            <a:ext cx="766172" cy="369332"/>
          </a:xfrm>
          <a:prstGeom prst="rect">
            <a:avLst/>
          </a:prstGeom>
          <a:noFill/>
        </p:spPr>
        <p:txBody>
          <a:bodyPr wrap="none" rtlCol="0">
            <a:spAutoFit/>
          </a:bodyPr>
          <a:lstStyle/>
          <a:p>
            <a:r>
              <a:rPr lang="en-US" dirty="0" smtClean="0">
                <a:solidFill>
                  <a:srgbClr val="FF0000"/>
                </a:solidFill>
              </a:rPr>
              <a:t>stated</a:t>
            </a:r>
            <a:endParaRPr lang="en-US" dirty="0">
              <a:solidFill>
                <a:srgbClr val="FF0000"/>
              </a:solidFill>
            </a:endParaRPr>
          </a:p>
        </p:txBody>
      </p:sp>
      <p:sp>
        <p:nvSpPr>
          <p:cNvPr id="7" name="TextBox 6"/>
          <p:cNvSpPr txBox="1"/>
          <p:nvPr/>
        </p:nvSpPr>
        <p:spPr>
          <a:xfrm>
            <a:off x="977773" y="4758035"/>
            <a:ext cx="886781" cy="369332"/>
          </a:xfrm>
          <a:prstGeom prst="rect">
            <a:avLst/>
          </a:prstGeom>
          <a:noFill/>
        </p:spPr>
        <p:txBody>
          <a:bodyPr wrap="none" rtlCol="0">
            <a:spAutoFit/>
          </a:bodyPr>
          <a:lstStyle/>
          <a:p>
            <a:r>
              <a:rPr lang="en-US" dirty="0" smtClean="0">
                <a:solidFill>
                  <a:srgbClr val="FF0000"/>
                </a:solidFill>
              </a:rPr>
              <a:t>implied</a:t>
            </a:r>
            <a:endParaRPr lang="en-US" dirty="0">
              <a:solidFill>
                <a:srgbClr val="FF0000"/>
              </a:solidFill>
            </a:endParaRPr>
          </a:p>
        </p:txBody>
      </p:sp>
      <p:cxnSp>
        <p:nvCxnSpPr>
          <p:cNvPr id="15" name="Straight Connector 14"/>
          <p:cNvCxnSpPr>
            <a:stCxn id="6" idx="3"/>
          </p:cNvCxnSpPr>
          <p:nvPr/>
        </p:nvCxnSpPr>
        <p:spPr>
          <a:xfrm>
            <a:off x="1764460" y="4223267"/>
            <a:ext cx="745968" cy="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p:cNvCxnSpPr>
          <p:nvPr/>
        </p:nvCxnSpPr>
        <p:spPr>
          <a:xfrm>
            <a:off x="1864554" y="4942701"/>
            <a:ext cx="625359" cy="196334"/>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flipV="1">
            <a:off x="1864554" y="4758035"/>
            <a:ext cx="625359" cy="1846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8900" y="5800726"/>
            <a:ext cx="4571999" cy="923330"/>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ames, as written </a:t>
            </a:r>
            <a:r>
              <a:rPr lang="en-US" dirty="0" smtClean="0">
                <a:solidFill>
                  <a:srgbClr val="FF0000"/>
                </a:solidFill>
              </a:rPr>
              <a:t>(here, the maiden name only—the implied married </a:t>
            </a:r>
            <a:r>
              <a:rPr lang="en-US" dirty="0" smtClean="0">
                <a:solidFill>
                  <a:srgbClr val="FF0000"/>
                </a:solidFill>
              </a:rPr>
              <a:t>name not </a:t>
            </a:r>
            <a:r>
              <a:rPr lang="en-US" dirty="0" smtClean="0">
                <a:solidFill>
                  <a:srgbClr val="FF0000"/>
                </a:solidFill>
              </a:rPr>
              <a:t>included, e.g. “Mary Ely”, not “Mary Ely Lathrop”)</a:t>
            </a:r>
            <a:endParaRPr lang="en-US" dirty="0">
              <a:solidFill>
                <a:srgbClr val="FF0000"/>
              </a:solidFill>
            </a:endParaRPr>
          </a:p>
        </p:txBody>
      </p:sp>
      <p:cxnSp>
        <p:nvCxnSpPr>
          <p:cNvPr id="8" name="Straight Connector 7"/>
          <p:cNvCxnSpPr/>
          <p:nvPr/>
        </p:nvCxnSpPr>
        <p:spPr>
          <a:xfrm flipH="1" flipV="1">
            <a:off x="3148012" y="4758035"/>
            <a:ext cx="1423988" cy="10331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572000" y="5410200"/>
            <a:ext cx="152400" cy="381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00600" y="4407933"/>
            <a:ext cx="114300" cy="1383267"/>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68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498"/>
            <a:ext cx="9144000" cy="1143000"/>
          </a:xfrm>
        </p:spPr>
        <p:txBody>
          <a:bodyPr>
            <a:normAutofit fontScale="90000"/>
          </a:bodyPr>
          <a:lstStyle/>
          <a:p>
            <a:r>
              <a:rPr lang="en-US" sz="3600" dirty="0"/>
              <a:t>Make a person with multiple marriages be the primary person and list each spouse with </a:t>
            </a:r>
            <a:r>
              <a:rPr lang="en-US" sz="3600" dirty="0" smtClean="0"/>
              <a:t>the </a:t>
            </a:r>
            <a:r>
              <a:rPr lang="en-US" sz="3600" dirty="0"/>
              <a:t>person</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28</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385887" y="1524000"/>
            <a:ext cx="6296025" cy="1691195"/>
          </a:xfrm>
          <a:prstGeom prst="rect">
            <a:avLst/>
          </a:prstGeom>
          <a:noFill/>
          <a:ln w="9525">
            <a:noFill/>
            <a:miter lim="800000"/>
            <a:headEnd/>
            <a:tailEnd/>
          </a:ln>
        </p:spPr>
      </p:pic>
      <p:sp>
        <p:nvSpPr>
          <p:cNvPr id="4" name="TextBox 3"/>
          <p:cNvSpPr txBox="1"/>
          <p:nvPr/>
        </p:nvSpPr>
        <p:spPr>
          <a:xfrm>
            <a:off x="457200" y="3900995"/>
            <a:ext cx="1981200" cy="646331"/>
          </a:xfrm>
          <a:prstGeom prst="rect">
            <a:avLst/>
          </a:prstGeom>
          <a:noFill/>
        </p:spPr>
        <p:txBody>
          <a:bodyPr wrap="square" rtlCol="0">
            <a:spAutoFit/>
          </a:bodyPr>
          <a:lstStyle/>
          <a:p>
            <a:r>
              <a:rPr lang="en-US" dirty="0" smtClean="0">
                <a:solidFill>
                  <a:srgbClr val="FF0000"/>
                </a:solidFill>
              </a:rPr>
              <a:t>Christopher with three marriages</a:t>
            </a:r>
            <a:endParaRPr lang="en-US" dirty="0">
              <a:solidFill>
                <a:srgbClr val="FF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332426"/>
            <a:ext cx="5181600" cy="31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484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628864"/>
            <a:ext cx="5410201" cy="379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76D5397-1D65-4FA5-B65B-F271D2EFE34F}" type="slidenum">
              <a:rPr lang="en-US" smtClean="0"/>
              <a:pPr/>
              <a:t>29</a:t>
            </a:fld>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flipV="1">
            <a:off x="762000" y="2895600"/>
            <a:ext cx="5867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400800" y="3124200"/>
            <a:ext cx="228600" cy="1066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562600"/>
            <a:ext cx="5410200" cy="1200329"/>
          </a:xfrm>
          <a:prstGeom prst="rect">
            <a:avLst/>
          </a:prstGeom>
          <a:noFill/>
        </p:spPr>
        <p:txBody>
          <a:bodyPr wrap="square" rtlCol="0">
            <a:spAutoFit/>
          </a:bodyPr>
          <a:lstStyle/>
          <a:p>
            <a:r>
              <a:rPr lang="en-US" dirty="0" smtClean="0">
                <a:solidFill>
                  <a:srgbClr val="FF0000"/>
                </a:solidFill>
              </a:rPr>
              <a:t>In this example, pronoun references to spouses are easily resolved, but the resolution of the person designator “his widow” as the spouse of Jonathan Squires requires a deeper understanding of the text. </a:t>
            </a:r>
            <a:endParaRPr lang="en-US" dirty="0">
              <a:solidFill>
                <a:srgbClr val="FF0000"/>
              </a:solidFill>
            </a:endParaRPr>
          </a:p>
        </p:txBody>
      </p:sp>
      <p:sp>
        <p:nvSpPr>
          <p:cNvPr id="2" name="Title 1"/>
          <p:cNvSpPr>
            <a:spLocks noGrp="1"/>
          </p:cNvSpPr>
          <p:nvPr>
            <p:ph type="title"/>
          </p:nvPr>
        </p:nvSpPr>
        <p:spPr>
          <a:xfrm>
            <a:off x="152400" y="533400"/>
            <a:ext cx="8839200" cy="1143000"/>
          </a:xfrm>
        </p:spPr>
        <p:txBody>
          <a:bodyPr>
            <a:noAutofit/>
          </a:bodyPr>
          <a:lstStyle/>
          <a:p>
            <a:r>
              <a:rPr lang="en-US" sz="3200" dirty="0"/>
              <a:t>Resolve each pronoun </a:t>
            </a:r>
            <a:r>
              <a:rPr lang="en-US" sz="3200" dirty="0" smtClean="0"/>
              <a:t>and person designator that links to marriage information to the </a:t>
            </a:r>
            <a:r>
              <a:rPr lang="en-US" sz="3200" dirty="0" smtClean="0"/>
              <a:t>nearest preceding </a:t>
            </a:r>
            <a:r>
              <a:rPr lang="en-US" sz="3200" dirty="0" smtClean="0"/>
              <a:t>name of the </a:t>
            </a:r>
            <a:r>
              <a:rPr lang="en-US" sz="3200" dirty="0" smtClean="0"/>
              <a:t>person to which </a:t>
            </a:r>
            <a:r>
              <a:rPr lang="en-US" sz="3200" dirty="0" smtClean="0"/>
              <a:t>it </a:t>
            </a:r>
            <a:r>
              <a:rPr lang="en-US" sz="3200" dirty="0" smtClean="0"/>
              <a:t>refers.</a:t>
            </a:r>
            <a:r>
              <a:rPr lang="en-US" sz="3200" dirty="0"/>
              <a:t/>
            </a:r>
            <a:br>
              <a:rPr lang="en-US" sz="3200" dirty="0"/>
            </a:br>
            <a:endParaRPr lang="en-US" sz="3200" dirty="0"/>
          </a:p>
        </p:txBody>
      </p:sp>
      <p:cxnSp>
        <p:nvCxnSpPr>
          <p:cNvPr id="12" name="Straight Arrow Connector 11"/>
          <p:cNvCxnSpPr/>
          <p:nvPr/>
        </p:nvCxnSpPr>
        <p:spPr>
          <a:xfrm flipH="1" flipV="1">
            <a:off x="2743200" y="3200400"/>
            <a:ext cx="4724400" cy="990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6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avid W. Embley\My Documents\FROntIER\Pg419Yellow.PNG"/>
          <p:cNvPicPr>
            <a:picLocks noChangeAspect="1" noChangeArrowheads="1"/>
          </p:cNvPicPr>
          <p:nvPr/>
        </p:nvPicPr>
        <p:blipFill>
          <a:blip r:embed="rId2" cstate="print"/>
          <a:srcRect/>
          <a:stretch>
            <a:fillRect/>
          </a:stretch>
        </p:blipFill>
        <p:spPr bwMode="auto">
          <a:xfrm>
            <a:off x="2514600" y="228600"/>
            <a:ext cx="4419600" cy="6252870"/>
          </a:xfrm>
          <a:prstGeom prst="rect">
            <a:avLst/>
          </a:prstGeom>
          <a:noFill/>
        </p:spPr>
      </p:pic>
      <p:sp>
        <p:nvSpPr>
          <p:cNvPr id="6" name="Rectangle 5"/>
          <p:cNvSpPr/>
          <p:nvPr/>
        </p:nvSpPr>
        <p:spPr>
          <a:xfrm>
            <a:off x="2743200" y="2438400"/>
            <a:ext cx="3581400" cy="12192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76D5397-1D65-4FA5-B65B-F271D2EFE34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Children Forms</a:t>
            </a:r>
            <a:endParaRPr lang="en-US" sz="4000" dirty="0"/>
          </a:p>
        </p:txBody>
      </p:sp>
      <p:sp>
        <p:nvSpPr>
          <p:cNvPr id="3" name="Content Placeholder 2"/>
          <p:cNvSpPr>
            <a:spLocks noGrp="1"/>
          </p:cNvSpPr>
          <p:nvPr>
            <p:ph idx="1"/>
          </p:nvPr>
        </p:nvSpPr>
        <p:spPr>
          <a:xfrm>
            <a:off x="304800" y="1295400"/>
            <a:ext cx="8763000" cy="5410200"/>
          </a:xfrm>
        </p:spPr>
        <p:txBody>
          <a:bodyPr>
            <a:normAutofit fontScale="70000" lnSpcReduction="20000"/>
          </a:bodyPr>
          <a:lstStyle/>
          <a:p>
            <a:r>
              <a:rPr lang="en-US" dirty="0" smtClean="0"/>
              <a:t>Rules</a:t>
            </a:r>
          </a:p>
          <a:p>
            <a:pPr marL="971550" lvl="1" indent="-514350">
              <a:buFont typeface="+mj-lt"/>
              <a:buAutoNum type="arabicPeriod"/>
            </a:pPr>
            <a:r>
              <a:rPr lang="en-US" dirty="0" smtClean="0"/>
              <a:t>Parents may be specified in either order—father first or mother first.</a:t>
            </a:r>
          </a:p>
          <a:p>
            <a:pPr marL="971550" lvl="1" indent="-514350">
              <a:buFont typeface="+mj-lt"/>
              <a:buAutoNum type="arabicPeriod"/>
            </a:pPr>
            <a:r>
              <a:rPr lang="en-US" dirty="0"/>
              <a:t>Parentage can sometimes be complex especially with multiple marriages and blended families.  Writers are usually clear, but read carefully to correctly determine parentage.</a:t>
            </a:r>
          </a:p>
          <a:p>
            <a:pPr marL="971550" lvl="1" indent="-514350">
              <a:buFont typeface="+mj-lt"/>
              <a:buAutoNum type="arabicPeriod"/>
            </a:pPr>
            <a:r>
              <a:rPr lang="en-US" dirty="0" smtClean="0"/>
              <a:t>Record </a:t>
            </a:r>
            <a:r>
              <a:rPr lang="en-US" dirty="0"/>
              <a:t>families that extend across page boundaries with the first page.</a:t>
            </a:r>
          </a:p>
          <a:p>
            <a:pPr marL="971550" lvl="1" indent="-514350">
              <a:buFont typeface="+mj-lt"/>
              <a:buAutoNum type="arabicPeriod"/>
            </a:pPr>
            <a:r>
              <a:rPr lang="en-US" dirty="0" smtClean="0"/>
              <a:t>Sometimes </a:t>
            </a:r>
            <a:r>
              <a:rPr lang="en-US" dirty="0"/>
              <a:t>the same surname appears for every child.  </a:t>
            </a:r>
            <a:r>
              <a:rPr lang="en-US" dirty="0" smtClean="0"/>
              <a:t>Be sure to properly include each separate surname with each separate name.</a:t>
            </a:r>
          </a:p>
          <a:p>
            <a:pPr marL="971550" lvl="1" indent="-514350">
              <a:buFont typeface="+mj-lt"/>
              <a:buAutoNum type="arabicPeriod"/>
            </a:pPr>
            <a:r>
              <a:rPr lang="en-US" dirty="0"/>
              <a:t>Resolve each pronoun or name designator </a:t>
            </a:r>
            <a:r>
              <a:rPr lang="en-US" dirty="0" smtClean="0"/>
              <a:t> </a:t>
            </a:r>
            <a:r>
              <a:rPr lang="en-US" dirty="0"/>
              <a:t>that links to </a:t>
            </a:r>
            <a:r>
              <a:rPr lang="en-US" dirty="0" smtClean="0"/>
              <a:t>parent-child </a:t>
            </a:r>
            <a:r>
              <a:rPr lang="en-US" dirty="0"/>
              <a:t>information to </a:t>
            </a:r>
            <a:r>
              <a:rPr lang="en-US" dirty="0" smtClean="0"/>
              <a:t>the</a:t>
            </a:r>
            <a:r>
              <a:rPr lang="en-US" dirty="0" smtClean="0"/>
              <a:t> </a:t>
            </a:r>
            <a:r>
              <a:rPr lang="en-US" dirty="0"/>
              <a:t>nearest preceding </a:t>
            </a:r>
            <a:r>
              <a:rPr lang="en-US" dirty="0" smtClean="0"/>
              <a:t>name to which it refers. </a:t>
            </a:r>
            <a:endParaRPr lang="en-US" dirty="0" smtClean="0"/>
          </a:p>
          <a:p>
            <a:r>
              <a:rPr lang="en-US" dirty="0" smtClean="0"/>
              <a:t>Hints</a:t>
            </a:r>
          </a:p>
          <a:p>
            <a:pPr marL="971550" lvl="1" indent="-514350">
              <a:buFont typeface="+mj-lt"/>
              <a:buAutoNum type="arabicPeriod"/>
            </a:pPr>
            <a:r>
              <a:rPr lang="en-US" dirty="0" smtClean="0"/>
              <a:t>When the focus is on a nested list field, a number key, n, adds n more blank fields to the list.  Count the number of children and add the right number of fields first, then fill them in (e.g., if there are 5 children, enter 4 to add 4 more fields for the children; for 24 children, enter 9, then 9 again, and finally 5).</a:t>
            </a:r>
          </a:p>
          <a:p>
            <a:pPr marL="971550" lvl="1" indent="-514350">
              <a:buFont typeface="+mj-lt"/>
              <a:buAutoNum type="arabicPeriod"/>
            </a:pPr>
            <a:r>
              <a:rPr lang="en-US" dirty="0" smtClean="0"/>
              <a:t>Since </a:t>
            </a:r>
            <a:r>
              <a:rPr lang="en-US" dirty="0"/>
              <a:t>the </a:t>
            </a:r>
            <a:r>
              <a:rPr lang="en-US" dirty="0" smtClean="0"/>
              <a:t>parents </a:t>
            </a:r>
            <a:r>
              <a:rPr lang="en-US" dirty="0"/>
              <a:t>can be </a:t>
            </a:r>
            <a:r>
              <a:rPr lang="en-US" dirty="0" smtClean="0"/>
              <a:t>in either order, </a:t>
            </a:r>
            <a:r>
              <a:rPr lang="en-US" dirty="0"/>
              <a:t>record names in the order they appear in the document.</a:t>
            </a:r>
          </a:p>
          <a:p>
            <a:pPr marL="97155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76D5397-1D65-4FA5-B65B-F271D2EFE34F}" type="slidenum">
              <a:rPr lang="en-US" smtClean="0"/>
              <a:pPr/>
              <a:t>30</a:t>
            </a:fld>
            <a:endParaRPr lang="en-US"/>
          </a:p>
        </p:txBody>
      </p:sp>
    </p:spTree>
    <p:extLst>
      <p:ext uri="{BB962C8B-B14F-4D97-AF65-F5344CB8AC3E}">
        <p14:creationId xmlns:p14="http://schemas.microsoft.com/office/powerpoint/2010/main" val="1928001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Don’t forget children,</a:t>
            </a:r>
            <a:br>
              <a:rPr lang="en-US" sz="3200" dirty="0" smtClean="0"/>
            </a:br>
            <a:r>
              <a:rPr lang="en-US" sz="3200" dirty="0" smtClean="0"/>
              <a:t>not explicitly marked as “children”.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1" y="1920615"/>
            <a:ext cx="613420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920615"/>
            <a:ext cx="2057400" cy="212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2133600"/>
            <a:ext cx="1629983"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332" y="2362200"/>
            <a:ext cx="847468"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1336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2362200"/>
            <a:ext cx="609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962400"/>
            <a:ext cx="5010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133600"/>
            <a:ext cx="1371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116626"/>
            <a:ext cx="9144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800599" y="2382837"/>
            <a:ext cx="158724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981" y="2601118"/>
            <a:ext cx="92281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59522" y="2579077"/>
            <a:ext cx="106386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2258218"/>
            <a:ext cx="219332"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78183" y="2027107"/>
            <a:ext cx="219332" cy="688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991456" y="4953000"/>
            <a:ext cx="98034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1456" y="5413131"/>
            <a:ext cx="980344"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Determine correct parentage.</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32</a:t>
            </a:fld>
            <a:endParaRPr lang="en-US"/>
          </a:p>
        </p:txBody>
      </p:sp>
      <p:sp>
        <p:nvSpPr>
          <p:cNvPr id="4" name="TextBox 3"/>
          <p:cNvSpPr txBox="1"/>
          <p:nvPr/>
        </p:nvSpPr>
        <p:spPr>
          <a:xfrm>
            <a:off x="419101" y="990600"/>
            <a:ext cx="2705099" cy="923330"/>
          </a:xfrm>
          <a:prstGeom prst="rect">
            <a:avLst/>
          </a:prstGeom>
          <a:noFill/>
        </p:spPr>
        <p:txBody>
          <a:bodyPr wrap="square" rtlCol="0">
            <a:spAutoFit/>
          </a:bodyPr>
          <a:lstStyle/>
          <a:p>
            <a:r>
              <a:rPr lang="en-US" dirty="0" smtClean="0">
                <a:solidFill>
                  <a:srgbClr val="FF0000"/>
                </a:solidFill>
              </a:rPr>
              <a:t>Note that Elizabeth died in 1871 and could not have been Francis’s mother.</a:t>
            </a:r>
            <a:endParaRPr lang="en-US"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215" y="1066800"/>
            <a:ext cx="50577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2286000"/>
            <a:ext cx="6172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83" y="4427220"/>
            <a:ext cx="22955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5345" y="1295400"/>
            <a:ext cx="3374855"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1828800"/>
            <a:ext cx="5334000" cy="2819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959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5397-1D65-4FA5-B65B-F271D2EFE34F}" type="slidenum">
              <a:rPr lang="en-US" smtClean="0"/>
              <a:pPr/>
              <a:t>33</a:t>
            </a:fld>
            <a:endParaRPr lang="en-US"/>
          </a:p>
        </p:txBody>
      </p:sp>
      <p:pic>
        <p:nvPicPr>
          <p:cNvPr id="10" name="Picture 2"/>
          <p:cNvPicPr>
            <a:picLocks noChangeAspect="1" noChangeArrowheads="1"/>
          </p:cNvPicPr>
          <p:nvPr/>
        </p:nvPicPr>
        <p:blipFill>
          <a:blip r:embed="rId2" cstate="print"/>
          <a:srcRect/>
          <a:stretch>
            <a:fillRect/>
          </a:stretch>
        </p:blipFill>
        <p:spPr bwMode="auto">
          <a:xfrm>
            <a:off x="1423988" y="914400"/>
            <a:ext cx="6296025" cy="1691195"/>
          </a:xfrm>
          <a:prstGeom prst="rect">
            <a:avLst/>
          </a:prstGeom>
          <a:noFill/>
          <a:ln w="9525">
            <a:noFill/>
            <a:miter lim="800000"/>
            <a:headEnd/>
            <a:tailEnd/>
          </a:ln>
        </p:spPr>
      </p:pic>
      <p:sp>
        <p:nvSpPr>
          <p:cNvPr id="5" name="TextBox 4"/>
          <p:cNvSpPr txBox="1"/>
          <p:nvPr/>
        </p:nvSpPr>
        <p:spPr>
          <a:xfrm>
            <a:off x="1229915" y="5334000"/>
            <a:ext cx="6684169" cy="1200329"/>
          </a:xfrm>
          <a:prstGeom prst="rect">
            <a:avLst/>
          </a:prstGeom>
          <a:noFill/>
        </p:spPr>
        <p:txBody>
          <a:bodyPr wrap="square" rtlCol="0">
            <a:spAutoFit/>
          </a:bodyPr>
          <a:lstStyle/>
          <a:p>
            <a:r>
              <a:rPr lang="en-US" dirty="0" smtClean="0">
                <a:solidFill>
                  <a:srgbClr val="FF0000"/>
                </a:solidFill>
              </a:rPr>
              <a:t>Eve cannot be the mother of either of Christopher’s children since she died before they were born.  Esther was Christopher’s wife at the time both children were born, so she is the likely mother.  Mary became Christopher’s wife in 1798, after both children were born.</a:t>
            </a:r>
            <a:endParaRPr lang="en-US"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23180"/>
            <a:ext cx="50292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3200" dirty="0" smtClean="0"/>
              <a:t>Determine correct parentage</a:t>
            </a:r>
            <a:r>
              <a:rPr lang="en-US" sz="3200" dirty="0" smtClean="0"/>
              <a:t>.</a:t>
            </a:r>
            <a:endParaRPr lang="en-US" sz="3200" dirty="0"/>
          </a:p>
        </p:txBody>
      </p:sp>
    </p:spTree>
    <p:extLst>
      <p:ext uri="{BB962C8B-B14F-4D97-AF65-F5344CB8AC3E}">
        <p14:creationId xmlns:p14="http://schemas.microsoft.com/office/powerpoint/2010/main" val="195976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vid W. Embley\My Documents\FROntIER\CrossPageFamily.TIF"/>
          <p:cNvPicPr>
            <a:picLocks noChangeAspect="1" noChangeArrowheads="1"/>
          </p:cNvPicPr>
          <p:nvPr/>
        </p:nvPicPr>
        <p:blipFill>
          <a:blip r:embed="rId2" cstate="print"/>
          <a:srcRect/>
          <a:stretch>
            <a:fillRect/>
          </a:stretch>
        </p:blipFill>
        <p:spPr bwMode="auto">
          <a:xfrm>
            <a:off x="1600200" y="2297668"/>
            <a:ext cx="7032127" cy="3657600"/>
          </a:xfrm>
          <a:prstGeom prst="rect">
            <a:avLst/>
          </a:prstGeom>
          <a:noFill/>
        </p:spPr>
      </p:pic>
      <p:sp>
        <p:nvSpPr>
          <p:cNvPr id="2" name="Title 1"/>
          <p:cNvSpPr>
            <a:spLocks noGrp="1"/>
          </p:cNvSpPr>
          <p:nvPr>
            <p:ph type="title"/>
          </p:nvPr>
        </p:nvSpPr>
        <p:spPr>
          <a:xfrm>
            <a:off x="457200" y="762000"/>
            <a:ext cx="8229600" cy="1143000"/>
          </a:xfrm>
        </p:spPr>
        <p:txBody>
          <a:bodyPr>
            <a:normAutofit fontScale="90000"/>
          </a:bodyPr>
          <a:lstStyle/>
          <a:p>
            <a:pPr lvl="1" algn="ctr" rtl="0">
              <a:spcBef>
                <a:spcPct val="0"/>
              </a:spcBef>
            </a:pPr>
            <a:r>
              <a:rPr lang="en-US" sz="3600" dirty="0" smtClean="0"/>
              <a:t>Record children with families that extend across page boundaries with the first page.</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34</a:t>
            </a:fld>
            <a:endParaRPr lang="en-US"/>
          </a:p>
        </p:txBody>
      </p:sp>
      <p:sp>
        <p:nvSpPr>
          <p:cNvPr id="6" name="TextBox 5"/>
          <p:cNvSpPr txBox="1"/>
          <p:nvPr/>
        </p:nvSpPr>
        <p:spPr>
          <a:xfrm>
            <a:off x="3210164" y="2057400"/>
            <a:ext cx="5006435" cy="369332"/>
          </a:xfrm>
          <a:prstGeom prst="rect">
            <a:avLst/>
          </a:prstGeom>
          <a:noFill/>
        </p:spPr>
        <p:txBody>
          <a:bodyPr wrap="none" rtlCol="0">
            <a:spAutoFit/>
          </a:bodyPr>
          <a:lstStyle/>
          <a:p>
            <a:r>
              <a:rPr lang="en-US" dirty="0" smtClean="0">
                <a:solidFill>
                  <a:srgbClr val="FF0000"/>
                </a:solidFill>
              </a:rPr>
              <a:t>record Christopher with parents on a previous page</a:t>
            </a:r>
            <a:endParaRPr lang="en-US" dirty="0">
              <a:solidFill>
                <a:srgbClr val="FF0000"/>
              </a:solidFill>
            </a:endParaRPr>
          </a:p>
        </p:txBody>
      </p:sp>
      <p:sp>
        <p:nvSpPr>
          <p:cNvPr id="7" name="TextBox 6"/>
          <p:cNvSpPr txBox="1"/>
          <p:nvPr/>
        </p:nvSpPr>
        <p:spPr>
          <a:xfrm>
            <a:off x="3210164" y="5955268"/>
            <a:ext cx="4378058" cy="369332"/>
          </a:xfrm>
          <a:prstGeom prst="rect">
            <a:avLst/>
          </a:prstGeom>
          <a:noFill/>
        </p:spPr>
        <p:txBody>
          <a:bodyPr wrap="none" rtlCol="0">
            <a:spAutoFit/>
          </a:bodyPr>
          <a:lstStyle/>
          <a:p>
            <a:r>
              <a:rPr lang="en-US" dirty="0">
                <a:solidFill>
                  <a:srgbClr val="FF0000"/>
                </a:solidFill>
              </a:rPr>
              <a:t>r</a:t>
            </a:r>
            <a:r>
              <a:rPr lang="en-US" dirty="0" smtClean="0">
                <a:solidFill>
                  <a:srgbClr val="FF0000"/>
                </a:solidFill>
              </a:rPr>
              <a:t>ecord children on a next page with this page</a:t>
            </a:r>
            <a:endParaRPr lang="en-US" dirty="0">
              <a:solidFill>
                <a:srgbClr val="FF0000"/>
              </a:solidFill>
            </a:endParaRPr>
          </a:p>
        </p:txBody>
      </p:sp>
      <p:sp>
        <p:nvSpPr>
          <p:cNvPr id="8" name="TextBox 7"/>
          <p:cNvSpPr txBox="1"/>
          <p:nvPr/>
        </p:nvSpPr>
        <p:spPr>
          <a:xfrm>
            <a:off x="162454" y="2590800"/>
            <a:ext cx="1487052" cy="1200329"/>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 children, but don’t forget the “</a:t>
            </a:r>
            <a:r>
              <a:rPr lang="en-US" dirty="0" err="1" smtClean="0">
                <a:solidFill>
                  <a:srgbClr val="FF0000"/>
                </a:solidFill>
              </a:rPr>
              <a:t>dau</a:t>
            </a:r>
            <a:r>
              <a:rPr lang="en-US" dirty="0" smtClean="0">
                <a:solidFill>
                  <a:srgbClr val="FF0000"/>
                </a:solidFill>
              </a:rPr>
              <a:t> of” child </a:t>
            </a:r>
            <a:endParaRPr lang="en-US" dirty="0">
              <a:solidFill>
                <a:srgbClr val="FF0000"/>
              </a:solidFill>
            </a:endParaRPr>
          </a:p>
        </p:txBody>
      </p:sp>
      <p:sp>
        <p:nvSpPr>
          <p:cNvPr id="9" name="TextBox 8"/>
          <p:cNvSpPr txBox="1"/>
          <p:nvPr/>
        </p:nvSpPr>
        <p:spPr>
          <a:xfrm>
            <a:off x="0" y="4421976"/>
            <a:ext cx="2298359" cy="1200329"/>
          </a:xfrm>
          <a:prstGeom prst="rect">
            <a:avLst/>
          </a:prstGeom>
          <a:noFill/>
        </p:spPr>
        <p:txBody>
          <a:bodyPr wrap="square" rtlCol="0">
            <a:spAutoFit/>
          </a:bodyPr>
          <a:lstStyle/>
          <a:p>
            <a:r>
              <a:rPr lang="en-US" dirty="0" smtClean="0">
                <a:solidFill>
                  <a:srgbClr val="FF0000"/>
                </a:solidFill>
              </a:rPr>
              <a:t>record all </a:t>
            </a:r>
            <a:r>
              <a:rPr lang="en-US" dirty="0" smtClean="0">
                <a:solidFill>
                  <a:srgbClr val="FF0000"/>
                </a:solidFill>
              </a:rPr>
              <a:t>six children in these two families, </a:t>
            </a:r>
            <a:r>
              <a:rPr lang="en-US" dirty="0" smtClean="0">
                <a:solidFill>
                  <a:srgbClr val="FF0000"/>
                </a:solidFill>
              </a:rPr>
              <a:t>not forgetting </a:t>
            </a:r>
            <a:r>
              <a:rPr lang="en-US" dirty="0" smtClean="0">
                <a:solidFill>
                  <a:srgbClr val="FF0000"/>
                </a:solidFill>
              </a:rPr>
              <a:t>the two “son of” children</a:t>
            </a:r>
            <a:endParaRPr lang="en-US" dirty="0">
              <a:solidFill>
                <a:srgbClr val="FF0000"/>
              </a:solidFill>
            </a:endParaRPr>
          </a:p>
        </p:txBody>
      </p:sp>
    </p:spTree>
    <p:extLst>
      <p:ext uri="{BB962C8B-B14F-4D97-AF65-F5344CB8AC3E}">
        <p14:creationId xmlns:p14="http://schemas.microsoft.com/office/powerpoint/2010/main" val="79411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 sure to properly include each separate surname with each separate name.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35</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878" y="1905000"/>
            <a:ext cx="6705600" cy="377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5011" y="1568646"/>
            <a:ext cx="6375335" cy="369332"/>
          </a:xfrm>
          <a:prstGeom prst="rect">
            <a:avLst/>
          </a:prstGeom>
          <a:noFill/>
        </p:spPr>
        <p:txBody>
          <a:bodyPr wrap="none" rtlCol="0">
            <a:spAutoFit/>
          </a:bodyPr>
          <a:lstStyle/>
          <a:p>
            <a:r>
              <a:rPr lang="en-US" dirty="0" smtClean="0">
                <a:solidFill>
                  <a:srgbClr val="FF0000"/>
                </a:solidFill>
              </a:rPr>
              <a:t>For “Michael Lawrence KIRCHGESSNER”, click here, here, and here.</a:t>
            </a:r>
            <a:endParaRPr lang="en-US" dirty="0">
              <a:solidFill>
                <a:srgbClr val="FF0000"/>
              </a:solidFill>
            </a:endParaRPr>
          </a:p>
        </p:txBody>
      </p:sp>
      <p:sp>
        <p:nvSpPr>
          <p:cNvPr id="6" name="TextBox 5"/>
          <p:cNvSpPr txBox="1"/>
          <p:nvPr/>
        </p:nvSpPr>
        <p:spPr>
          <a:xfrm>
            <a:off x="1600200" y="6019800"/>
            <a:ext cx="5964838" cy="369332"/>
          </a:xfrm>
          <a:prstGeom prst="rect">
            <a:avLst/>
          </a:prstGeom>
          <a:noFill/>
        </p:spPr>
        <p:txBody>
          <a:bodyPr wrap="none" rtlCol="0">
            <a:spAutoFit/>
          </a:bodyPr>
          <a:lstStyle/>
          <a:p>
            <a:r>
              <a:rPr lang="en-US" dirty="0" smtClean="0">
                <a:solidFill>
                  <a:srgbClr val="FF0000"/>
                </a:solidFill>
              </a:rPr>
              <a:t>For “Deborah Joan KIRCHGESSNER”, click here, here, and here.</a:t>
            </a:r>
            <a:endParaRPr lang="en-US" dirty="0">
              <a:solidFill>
                <a:srgbClr val="FF0000"/>
              </a:solidFill>
            </a:endParaRPr>
          </a:p>
        </p:txBody>
      </p:sp>
      <p:cxnSp>
        <p:nvCxnSpPr>
          <p:cNvPr id="8" name="Straight Arrow Connector 7"/>
          <p:cNvCxnSpPr/>
          <p:nvPr/>
        </p:nvCxnSpPr>
        <p:spPr>
          <a:xfrm flipH="1">
            <a:off x="3276600" y="1905000"/>
            <a:ext cx="25908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1905000"/>
            <a:ext cx="2590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1905000"/>
            <a:ext cx="22860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4200" y="4419600"/>
            <a:ext cx="25908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4419600"/>
            <a:ext cx="23622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648200" y="4419600"/>
            <a:ext cx="25146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467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dirty="0"/>
              <a:t>Resolve each pronoun or name </a:t>
            </a:r>
            <a:r>
              <a:rPr lang="en-US" sz="3600" dirty="0" smtClean="0"/>
              <a:t>designator </a:t>
            </a:r>
            <a:r>
              <a:rPr lang="en-US" sz="3600" dirty="0"/>
              <a:t>that links to parent-child information </a:t>
            </a:r>
            <a:r>
              <a:rPr lang="en-US" sz="3600" dirty="0" smtClean="0"/>
              <a:t>to</a:t>
            </a:r>
            <a:br>
              <a:rPr lang="en-US" sz="3600" dirty="0" smtClean="0"/>
            </a:br>
            <a:r>
              <a:rPr lang="en-US" sz="3600" dirty="0" smtClean="0"/>
              <a:t>the</a:t>
            </a:r>
            <a:r>
              <a:rPr lang="en-US" sz="3600" dirty="0" smtClean="0"/>
              <a:t> </a:t>
            </a:r>
            <a:r>
              <a:rPr lang="en-US" sz="3600" dirty="0"/>
              <a:t>nearest preceding </a:t>
            </a:r>
            <a:r>
              <a:rPr lang="en-US" sz="3600" dirty="0" smtClean="0"/>
              <a:t>name to which it refers.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36</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52600"/>
            <a:ext cx="37441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4419600" y="4419600"/>
            <a:ext cx="30480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075" y="6096000"/>
            <a:ext cx="5638800" cy="646331"/>
          </a:xfrm>
          <a:prstGeom prst="rect">
            <a:avLst/>
          </a:prstGeom>
          <a:noFill/>
        </p:spPr>
        <p:txBody>
          <a:bodyPr wrap="square" rtlCol="0">
            <a:spAutoFit/>
          </a:bodyPr>
          <a:lstStyle/>
          <a:p>
            <a:r>
              <a:rPr lang="en-US" dirty="0" smtClean="0">
                <a:solidFill>
                  <a:srgbClr val="FF0000"/>
                </a:solidFill>
              </a:rPr>
              <a:t>An understanding of the text (e.g., “by whom she had one son”) is </a:t>
            </a:r>
            <a:r>
              <a:rPr lang="en-US" dirty="0" smtClean="0">
                <a:solidFill>
                  <a:srgbClr val="FF0000"/>
                </a:solidFill>
              </a:rPr>
              <a:t>sometimes</a:t>
            </a:r>
            <a:r>
              <a:rPr lang="en-US" dirty="0" smtClean="0">
                <a:solidFill>
                  <a:srgbClr val="FF0000"/>
                </a:solidFill>
              </a:rPr>
              <a:t> </a:t>
            </a:r>
            <a:r>
              <a:rPr lang="en-US" dirty="0" smtClean="0">
                <a:solidFill>
                  <a:srgbClr val="FF0000"/>
                </a:solidFill>
              </a:rPr>
              <a:t>required to link children to parents.</a:t>
            </a:r>
            <a:endParaRPr lang="en-US" dirty="0">
              <a:solidFill>
                <a:srgbClr val="FF0000"/>
              </a:solidFill>
            </a:endParaRPr>
          </a:p>
        </p:txBody>
      </p:sp>
    </p:spTree>
    <p:extLst>
      <p:ext uri="{BB962C8B-B14F-4D97-AF65-F5344CB8AC3E}">
        <p14:creationId xmlns:p14="http://schemas.microsoft.com/office/powerpoint/2010/main" val="3504550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Luck!</a:t>
            </a:r>
            <a:endParaRPr lang="en-US" dirty="0"/>
          </a:p>
        </p:txBody>
      </p:sp>
      <p:sp>
        <p:nvSpPr>
          <p:cNvPr id="4" name="Subtitle 3"/>
          <p:cNvSpPr>
            <a:spLocks noGrp="1"/>
          </p:cNvSpPr>
          <p:nvPr>
            <p:ph type="subTitle" idx="1"/>
          </p:nvPr>
        </p:nvSpPr>
        <p:spPr>
          <a:xfrm>
            <a:off x="1371600" y="3657600"/>
            <a:ext cx="6400800" cy="1752600"/>
          </a:xfrm>
        </p:spPr>
        <p:txBody>
          <a:bodyPr/>
          <a:lstStyle/>
          <a:p>
            <a:r>
              <a:rPr lang="en-US" dirty="0" smtClean="0"/>
              <a:t>(our ancestors are waiting)</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37</a:t>
            </a:fld>
            <a:endParaRPr lang="en-US"/>
          </a:p>
        </p:txBody>
      </p:sp>
    </p:spTree>
    <p:extLst>
      <p:ext uri="{BB962C8B-B14F-4D97-AF65-F5344CB8AC3E}">
        <p14:creationId xmlns:p14="http://schemas.microsoft.com/office/powerpoint/2010/main" val="4258507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381000"/>
            <a:ext cx="8357252" cy="6096000"/>
          </a:xfrm>
          <a:prstGeom prst="rect">
            <a:avLst/>
          </a:prstGeom>
          <a:noFill/>
          <a:ln w="9525">
            <a:noFill/>
            <a:miter lim="800000"/>
            <a:headEnd/>
            <a:tailEnd/>
          </a:ln>
        </p:spPr>
      </p:pic>
      <p:pic>
        <p:nvPicPr>
          <p:cNvPr id="3074" name="Picture 2" descr="C:\Documents and Settings\David W. Embley\My Documents\FROntIER\WilliamGerardLathropFamily.PNG"/>
          <p:cNvPicPr>
            <a:picLocks noChangeAspect="1" noChangeArrowheads="1"/>
          </p:cNvPicPr>
          <p:nvPr/>
        </p:nvPicPr>
        <p:blipFill>
          <a:blip r:embed="rId3" cstate="print"/>
          <a:srcRect/>
          <a:stretch>
            <a:fillRect/>
          </a:stretch>
        </p:blipFill>
        <p:spPr bwMode="auto">
          <a:xfrm>
            <a:off x="2133600" y="7620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ocstoccdn.com/thumb/orig/3732316.png"/>
          <p:cNvPicPr>
            <a:picLocks noChangeAspect="1" noChangeArrowheads="1"/>
          </p:cNvPicPr>
          <p:nvPr/>
        </p:nvPicPr>
        <p:blipFill>
          <a:blip r:embed="rId2" cstate="print"/>
          <a:srcRect/>
          <a:stretch>
            <a:fillRect/>
          </a:stretch>
        </p:blipFill>
        <p:spPr bwMode="auto">
          <a:xfrm>
            <a:off x="76200" y="1447800"/>
            <a:ext cx="3629025" cy="4695825"/>
          </a:xfrm>
          <a:prstGeom prst="rect">
            <a:avLst/>
          </a:prstGeom>
          <a:noFill/>
          <a:ln>
            <a:solidFill>
              <a:schemeClr val="tx1"/>
            </a:solidFill>
          </a:ln>
        </p:spPr>
      </p:pic>
      <p:pic>
        <p:nvPicPr>
          <p:cNvPr id="4104" name="Picture 8" descr="https://encrypted-tbn1.gstatic.com/images?q=tbn:ANd9GcS4uA-tSJwFTvRRysVhKE5uiiFJLX0REbdvThjaCAI8Wc1S3dbd"/>
          <p:cNvPicPr>
            <a:picLocks noChangeAspect="1" noChangeArrowheads="1"/>
          </p:cNvPicPr>
          <p:nvPr/>
        </p:nvPicPr>
        <p:blipFill>
          <a:blip r:embed="rId3" cstate="print"/>
          <a:srcRect/>
          <a:stretch>
            <a:fillRect/>
          </a:stretch>
        </p:blipFill>
        <p:spPr bwMode="auto">
          <a:xfrm>
            <a:off x="4876800" y="2133600"/>
            <a:ext cx="4156364" cy="3048000"/>
          </a:xfrm>
          <a:prstGeom prst="rect">
            <a:avLst/>
          </a:prstGeom>
          <a:noFill/>
          <a:ln>
            <a:solidFill>
              <a:schemeClr val="tx1"/>
            </a:solidFill>
          </a:ln>
        </p:spPr>
      </p:pic>
      <p:pic>
        <p:nvPicPr>
          <p:cNvPr id="4106" name="Picture 10" descr="http://ancestordetector.com/wp-content/uploads/2011/02/tree.jpg"/>
          <p:cNvPicPr>
            <a:picLocks noChangeAspect="1" noChangeArrowheads="1"/>
          </p:cNvPicPr>
          <p:nvPr/>
        </p:nvPicPr>
        <p:blipFill>
          <a:blip r:embed="rId4" cstate="print"/>
          <a:srcRect/>
          <a:stretch>
            <a:fillRect/>
          </a:stretch>
        </p:blipFill>
        <p:spPr bwMode="auto">
          <a:xfrm>
            <a:off x="1600200" y="1828800"/>
            <a:ext cx="5147551" cy="3810000"/>
          </a:xfrm>
          <a:prstGeom prst="rect">
            <a:avLst/>
          </a:prstGeom>
          <a:noFill/>
        </p:spPr>
      </p:pic>
      <p:sp>
        <p:nvSpPr>
          <p:cNvPr id="8" name="Title 7"/>
          <p:cNvSpPr>
            <a:spLocks noGrp="1"/>
          </p:cNvSpPr>
          <p:nvPr>
            <p:ph type="title"/>
          </p:nvPr>
        </p:nvSpPr>
        <p:spPr>
          <a:xfrm>
            <a:off x="457200" y="79131"/>
            <a:ext cx="8229600" cy="1143000"/>
          </a:xfrm>
        </p:spPr>
        <p:txBody>
          <a:bodyPr>
            <a:normAutofit/>
          </a:bodyPr>
          <a:lstStyle/>
          <a:p>
            <a:r>
              <a:rPr lang="en-US" sz="4000" dirty="0" smtClean="0"/>
              <a:t>Read and Do Form-fill Type-in</a:t>
            </a:r>
            <a:endParaRPr lang="en-US" sz="4000" dirty="0"/>
          </a:p>
        </p:txBody>
      </p:sp>
      <p:pic>
        <p:nvPicPr>
          <p:cNvPr id="4100" name="Picture 4" descr="http://1.bp.blogspot.com/_CvjnRNCBGRQ/TFi3ziQ0OFI/AAAAAAAAAB4/gYTcSkPHycU/s1600/Family+Group+Sheet.bmp"/>
          <p:cNvPicPr>
            <a:picLocks noChangeAspect="1" noChangeArrowheads="1"/>
          </p:cNvPicPr>
          <p:nvPr/>
        </p:nvPicPr>
        <p:blipFill>
          <a:blip r:embed="rId5" cstate="print"/>
          <a:srcRect/>
          <a:stretch>
            <a:fillRect/>
          </a:stretch>
        </p:blipFill>
        <p:spPr bwMode="auto">
          <a:xfrm>
            <a:off x="4724400" y="4038600"/>
            <a:ext cx="3629025" cy="2552700"/>
          </a:xfrm>
          <a:prstGeom prst="rect">
            <a:avLst/>
          </a:prstGeom>
          <a:noFill/>
          <a:ln>
            <a:solidFill>
              <a:schemeClr val="tx1"/>
            </a:solidFill>
          </a:ln>
        </p:spPr>
      </p:pic>
      <p:pic>
        <p:nvPicPr>
          <p:cNvPr id="9" name="Picture 2" descr="C:\Documents and Settings\David W. Embley\My Documents\FROntIER\WilliamGerardLathropFamily.PNG"/>
          <p:cNvPicPr>
            <a:picLocks noChangeAspect="1" noChangeArrowheads="1"/>
          </p:cNvPicPr>
          <p:nvPr/>
        </p:nvPicPr>
        <p:blipFill>
          <a:blip r:embed="rId6" cstate="print"/>
          <a:srcRect/>
          <a:stretch>
            <a:fillRect/>
          </a:stretch>
        </p:blipFill>
        <p:spPr bwMode="auto">
          <a:xfrm>
            <a:off x="3886200" y="12192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Form-fill: Click-only</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6</a:t>
            </a:fld>
            <a:endParaRPr lang="en-US"/>
          </a:p>
        </p:txBody>
      </p:sp>
      <p:pic>
        <p:nvPicPr>
          <p:cNvPr id="8" name="Picture 4" descr="C:\Documents and Settings\David W. Embley\My Documents\FROntIER\SynergisticMock-up.TIF"/>
          <p:cNvPicPr>
            <a:picLocks noChangeAspect="1" noChangeArrowheads="1"/>
          </p:cNvPicPr>
          <p:nvPr/>
        </p:nvPicPr>
        <p:blipFill>
          <a:blip r:embed="rId2" cstate="print">
            <a:lum/>
          </a:blip>
          <a:stretch>
            <a:fillRect/>
          </a:stretch>
        </p:blipFill>
        <p:spPr bwMode="auto">
          <a:xfrm>
            <a:off x="100780" y="2207342"/>
            <a:ext cx="8915400" cy="3326289"/>
          </a:xfrm>
          <a:prstGeom prst="rect">
            <a:avLst/>
          </a:prstGeom>
          <a:noFill/>
          <a:ln w="25400" cmpd="sng">
            <a:solidFill>
              <a:schemeClr val="accent1"/>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Synergistic: Automatic Form-fill</a:t>
            </a:r>
            <a:br>
              <a:rPr lang="en-US" sz="4000" dirty="0" smtClean="0"/>
            </a:br>
            <a:r>
              <a:rPr lang="en-US" sz="4000" dirty="0" smtClean="0"/>
              <a:t>with Human Confirmation/Correction</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7</a:t>
            </a:fld>
            <a:endParaRPr lang="en-US"/>
          </a:p>
        </p:txBody>
      </p:sp>
      <p:pic>
        <p:nvPicPr>
          <p:cNvPr id="3076" name="Picture 4" descr="C:\Documents and Settings\David W. Embley\My Documents\FROntIER\SynergisticMock-up.TIF"/>
          <p:cNvPicPr>
            <a:picLocks noChangeAspect="1" noChangeArrowheads="1"/>
          </p:cNvPicPr>
          <p:nvPr/>
        </p:nvPicPr>
        <p:blipFill>
          <a:blip r:embed="rId2" cstate="print">
            <a:lum/>
          </a:blip>
          <a:stretch>
            <a:fillRect/>
          </a:stretch>
        </p:blipFill>
        <p:spPr bwMode="auto">
          <a:xfrm>
            <a:off x="100780" y="2207342"/>
            <a:ext cx="8915400" cy="3326289"/>
          </a:xfrm>
          <a:prstGeom prst="rect">
            <a:avLst/>
          </a:prstGeom>
          <a:noFill/>
          <a:ln w="25400" cmpd="sng">
            <a:solidFill>
              <a:schemeClr val="accent1"/>
            </a:solidFill>
          </a:ln>
        </p:spPr>
      </p:pic>
      <p:grpSp>
        <p:nvGrpSpPr>
          <p:cNvPr id="5" name="Group 4"/>
          <p:cNvGrpSpPr/>
          <p:nvPr/>
        </p:nvGrpSpPr>
        <p:grpSpPr>
          <a:xfrm>
            <a:off x="4276877" y="2961604"/>
            <a:ext cx="240772" cy="215444"/>
            <a:chOff x="4464919" y="2946856"/>
            <a:chExt cx="240772" cy="215444"/>
          </a:xfrm>
        </p:grpSpPr>
        <p:sp>
          <p:nvSpPr>
            <p:cNvPr id="6" name="Rectangle 5"/>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8" name="Group 7"/>
          <p:cNvGrpSpPr/>
          <p:nvPr/>
        </p:nvGrpSpPr>
        <p:grpSpPr>
          <a:xfrm>
            <a:off x="4276877" y="3471706"/>
            <a:ext cx="240772" cy="215444"/>
            <a:chOff x="4464919" y="2946856"/>
            <a:chExt cx="240772" cy="215444"/>
          </a:xfrm>
        </p:grpSpPr>
        <p:sp>
          <p:nvSpPr>
            <p:cNvPr id="9" name="Rectangle 8"/>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1" name="Group 10"/>
          <p:cNvGrpSpPr/>
          <p:nvPr/>
        </p:nvGrpSpPr>
        <p:grpSpPr>
          <a:xfrm>
            <a:off x="4276877" y="4002234"/>
            <a:ext cx="240772" cy="215444"/>
            <a:chOff x="4464919" y="2946856"/>
            <a:chExt cx="240772" cy="215444"/>
          </a:xfrm>
        </p:grpSpPr>
        <p:sp>
          <p:nvSpPr>
            <p:cNvPr id="12" name="Rectangle 11"/>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4" name="Group 13"/>
          <p:cNvGrpSpPr/>
          <p:nvPr/>
        </p:nvGrpSpPr>
        <p:grpSpPr>
          <a:xfrm>
            <a:off x="4276877" y="4519148"/>
            <a:ext cx="240772" cy="215444"/>
            <a:chOff x="4464919" y="2946856"/>
            <a:chExt cx="240772" cy="215444"/>
          </a:xfrm>
        </p:grpSpPr>
        <p:sp>
          <p:nvSpPr>
            <p:cNvPr id="15" name="Rectangle 14"/>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sp>
        <p:nvSpPr>
          <p:cNvPr id="17" name="Rectangle 16"/>
          <p:cNvSpPr/>
          <p:nvPr/>
        </p:nvSpPr>
        <p:spPr>
          <a:xfrm>
            <a:off x="4334368" y="507790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04" y="5085504"/>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126383" y="5118843"/>
            <a:ext cx="257175" cy="13811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757" y="5330696"/>
            <a:ext cx="407449" cy="14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088817" y="5078130"/>
            <a:ext cx="202406" cy="12382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348" y="3782601"/>
            <a:ext cx="357446" cy="1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787" y="3784419"/>
            <a:ext cx="597464" cy="1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8443" y="378815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999" y="3799167"/>
            <a:ext cx="21994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5147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Demo</a:t>
            </a:r>
            <a:endParaRPr lang="en-US" sz="4000" dirty="0"/>
          </a:p>
        </p:txBody>
      </p:sp>
      <p:sp>
        <p:nvSpPr>
          <p:cNvPr id="5" name="Content Placeholder 4"/>
          <p:cNvSpPr>
            <a:spLocks noGrp="1"/>
          </p:cNvSpPr>
          <p:nvPr>
            <p:ph idx="1"/>
          </p:nvPr>
        </p:nvSpPr>
        <p:spPr>
          <a:xfrm>
            <a:off x="457200" y="1524000"/>
            <a:ext cx="8229600" cy="4572000"/>
          </a:xfrm>
        </p:spPr>
        <p:txBody>
          <a:bodyPr>
            <a:normAutofit/>
          </a:bodyPr>
          <a:lstStyle/>
          <a:p>
            <a:r>
              <a:rPr lang="en-US" dirty="0" smtClean="0"/>
              <a:t>Annotator Framework</a:t>
            </a:r>
          </a:p>
          <a:p>
            <a:pPr lvl="1"/>
            <a:r>
              <a:rPr lang="en-US" dirty="0" smtClean="0"/>
              <a:t>Session initialization/save/termination</a:t>
            </a:r>
          </a:p>
          <a:p>
            <a:pPr lvl="1"/>
            <a:r>
              <a:rPr lang="en-US" dirty="0" smtClean="0"/>
              <a:t>Page mode/magnification/navigation</a:t>
            </a:r>
          </a:p>
          <a:p>
            <a:r>
              <a:rPr lang="en-US" dirty="0" smtClean="0"/>
              <a:t>Form Fill-in</a:t>
            </a:r>
          </a:p>
          <a:p>
            <a:pPr lvl="1"/>
            <a:r>
              <a:rPr lang="en-US" dirty="0" smtClean="0"/>
              <a:t>Person</a:t>
            </a:r>
          </a:p>
          <a:p>
            <a:pPr lvl="1"/>
            <a:r>
              <a:rPr lang="en-US" dirty="0" smtClean="0"/>
              <a:t>Couple </a:t>
            </a:r>
            <a:r>
              <a:rPr lang="en-US" smtClean="0"/>
              <a:t>(Marriages)</a:t>
            </a:r>
            <a:endParaRPr lang="en-US" dirty="0" smtClean="0"/>
          </a:p>
          <a:p>
            <a:pPr lvl="1"/>
            <a:r>
              <a:rPr lang="en-US" dirty="0" err="1" smtClean="0"/>
              <a:t>FamilyGroup</a:t>
            </a:r>
            <a:r>
              <a:rPr lang="en-US" dirty="0" smtClean="0"/>
              <a:t> (Parents with Children)</a:t>
            </a:r>
          </a:p>
        </p:txBody>
      </p:sp>
      <p:sp>
        <p:nvSpPr>
          <p:cNvPr id="2" name="Slide Number Placeholder 1"/>
          <p:cNvSpPr>
            <a:spLocks noGrp="1"/>
          </p:cNvSpPr>
          <p:nvPr>
            <p:ph type="sldNum" sz="quarter" idx="12"/>
          </p:nvPr>
        </p:nvSpPr>
        <p:spPr/>
        <p:txBody>
          <a:bodyPr/>
          <a:lstStyle/>
          <a:p>
            <a:fld id="{276D5397-1D65-4FA5-B65B-F271D2EFE34F}" type="slidenum">
              <a:rPr lang="en-US" smtClean="0"/>
              <a:pPr/>
              <a:t>8</a:t>
            </a:fld>
            <a:endParaRPr lang="en-US"/>
          </a:p>
        </p:txBody>
      </p:sp>
    </p:spTree>
    <p:extLst>
      <p:ext uri="{BB962C8B-B14F-4D97-AF65-F5344CB8AC3E}">
        <p14:creationId xmlns:p14="http://schemas.microsoft.com/office/powerpoint/2010/main" val="119969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1" algn="ctr" rtl="0">
              <a:spcBef>
                <a:spcPct val="0"/>
              </a:spcBef>
            </a:pPr>
            <a:r>
              <a:rPr lang="en-US" sz="3200" dirty="0" smtClean="0"/>
              <a:t>Session Initialization/Save/Termination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9</a:t>
            </a:fld>
            <a:endParaRPr lang="en-US"/>
          </a:p>
        </p:txBody>
      </p:sp>
      <p:sp>
        <p:nvSpPr>
          <p:cNvPr id="5" name="TextBox 4"/>
          <p:cNvSpPr txBox="1"/>
          <p:nvPr/>
        </p:nvSpPr>
        <p:spPr>
          <a:xfrm>
            <a:off x="210796" y="1219200"/>
            <a:ext cx="5741252" cy="369332"/>
          </a:xfrm>
          <a:prstGeom prst="rect">
            <a:avLst/>
          </a:prstGeom>
          <a:noFill/>
        </p:spPr>
        <p:txBody>
          <a:bodyPr wrap="none" rtlCol="0">
            <a:spAutoFit/>
          </a:bodyPr>
          <a:lstStyle/>
          <a:p>
            <a:r>
              <a:rPr lang="en-US" dirty="0" smtClean="0">
                <a:solidFill>
                  <a:srgbClr val="FF0000"/>
                </a:solidFill>
              </a:rPr>
              <a:t>Navigate to “dithers.cs.byu.edu/</a:t>
            </a:r>
            <a:r>
              <a:rPr lang="en-US" dirty="0" err="1" smtClean="0">
                <a:solidFill>
                  <a:srgbClr val="FF0000"/>
                </a:solidFill>
              </a:rPr>
              <a:t>bookannotator</a:t>
            </a:r>
            <a:r>
              <a:rPr lang="en-US" dirty="0" smtClean="0">
                <a:solidFill>
                  <a:srgbClr val="FF0000"/>
                </a:solidFill>
              </a:rPr>
              <a:t>”  and login:</a:t>
            </a:r>
            <a:endParaRPr lang="en-US" dirty="0">
              <a:solidFill>
                <a:srgbClr val="FF0000"/>
              </a:solidFill>
            </a:endParaRPr>
          </a:p>
        </p:txBody>
      </p:sp>
      <p:sp>
        <p:nvSpPr>
          <p:cNvPr id="6" name="TextBox 5"/>
          <p:cNvSpPr txBox="1"/>
          <p:nvPr/>
        </p:nvSpPr>
        <p:spPr>
          <a:xfrm>
            <a:off x="210796" y="3129185"/>
            <a:ext cx="2470163" cy="369332"/>
          </a:xfrm>
          <a:prstGeom prst="rect">
            <a:avLst/>
          </a:prstGeom>
          <a:noFill/>
        </p:spPr>
        <p:txBody>
          <a:bodyPr wrap="none" rtlCol="0">
            <a:spAutoFit/>
          </a:bodyPr>
          <a:lstStyle/>
          <a:p>
            <a:r>
              <a:rPr lang="en-US" dirty="0" smtClean="0">
                <a:solidFill>
                  <a:srgbClr val="FF0000"/>
                </a:solidFill>
              </a:rPr>
              <a:t>Select page to annotate:</a:t>
            </a:r>
            <a:endParaRPr lang="en-US" dirty="0">
              <a:solidFill>
                <a:srgbClr val="FF0000"/>
              </a:solidFill>
            </a:endParaRPr>
          </a:p>
        </p:txBody>
      </p:sp>
      <p:pic>
        <p:nvPicPr>
          <p:cNvPr id="7171" name="Picture 3"/>
          <p:cNvPicPr>
            <a:picLocks noChangeAspect="1" noChangeArrowheads="1"/>
          </p:cNvPicPr>
          <p:nvPr/>
        </p:nvPicPr>
        <p:blipFill>
          <a:blip r:embed="rId2" cstate="print"/>
          <a:srcRect/>
          <a:stretch>
            <a:fillRect/>
          </a:stretch>
        </p:blipFill>
        <p:spPr bwMode="auto">
          <a:xfrm>
            <a:off x="1295400" y="1676400"/>
            <a:ext cx="2743200" cy="1473399"/>
          </a:xfrm>
          <a:prstGeom prst="rect">
            <a:avLst/>
          </a:prstGeom>
          <a:noFill/>
          <a:ln w="9525">
            <a:noFill/>
            <a:miter lim="800000"/>
            <a:headEnd/>
            <a:tailEnd/>
          </a:ln>
        </p:spPr>
      </p:pic>
      <p:sp>
        <p:nvSpPr>
          <p:cNvPr id="8" name="TextBox 7"/>
          <p:cNvSpPr txBox="1"/>
          <p:nvPr/>
        </p:nvSpPr>
        <p:spPr>
          <a:xfrm>
            <a:off x="4724400" y="1905000"/>
            <a:ext cx="3200400" cy="1200329"/>
          </a:xfrm>
          <a:prstGeom prst="rect">
            <a:avLst/>
          </a:prstGeom>
          <a:noFill/>
        </p:spPr>
        <p:txBody>
          <a:bodyPr wrap="square" rtlCol="0">
            <a:spAutoFit/>
          </a:bodyPr>
          <a:lstStyle/>
          <a:p>
            <a:r>
              <a:rPr lang="en-US" dirty="0" smtClean="0">
                <a:solidFill>
                  <a:srgbClr val="FF0000"/>
                </a:solidFill>
              </a:rPr>
              <a:t>You will be given several username-password pairs.  Each is associated with an annotation job to do.</a:t>
            </a:r>
          </a:p>
        </p:txBody>
      </p:sp>
      <p:pic>
        <p:nvPicPr>
          <p:cNvPr id="7172" name="Picture 4"/>
          <p:cNvPicPr>
            <a:picLocks noChangeAspect="1" noChangeArrowheads="1"/>
          </p:cNvPicPr>
          <p:nvPr/>
        </p:nvPicPr>
        <p:blipFill>
          <a:blip r:embed="rId3" cstate="print"/>
          <a:srcRect/>
          <a:stretch>
            <a:fillRect/>
          </a:stretch>
        </p:blipFill>
        <p:spPr bwMode="auto">
          <a:xfrm>
            <a:off x="1371600" y="3581400"/>
            <a:ext cx="3657600" cy="1015631"/>
          </a:xfrm>
          <a:prstGeom prst="rect">
            <a:avLst/>
          </a:prstGeom>
          <a:noFill/>
          <a:ln w="9525">
            <a:noFill/>
            <a:miter lim="800000"/>
            <a:headEnd/>
            <a:tailEnd/>
          </a:ln>
        </p:spPr>
      </p:pic>
      <p:cxnSp>
        <p:nvCxnSpPr>
          <p:cNvPr id="10" name="Straight Arrow Connector 9"/>
          <p:cNvCxnSpPr/>
          <p:nvPr/>
        </p:nvCxnSpPr>
        <p:spPr>
          <a:xfrm flipH="1">
            <a:off x="3962400" y="3048000"/>
            <a:ext cx="762000" cy="685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0796" y="4648200"/>
            <a:ext cx="2966646" cy="369332"/>
          </a:xfrm>
          <a:prstGeom prst="rect">
            <a:avLst/>
          </a:prstGeom>
          <a:noFill/>
        </p:spPr>
        <p:txBody>
          <a:bodyPr wrap="none" rtlCol="0">
            <a:spAutoFit/>
          </a:bodyPr>
          <a:lstStyle/>
          <a:p>
            <a:r>
              <a:rPr lang="en-US" dirty="0" smtClean="0">
                <a:solidFill>
                  <a:srgbClr val="FF0000"/>
                </a:solidFill>
              </a:rPr>
              <a:t>Save / Continue to Next Page:</a:t>
            </a:r>
            <a:endParaRPr lang="en-US" dirty="0">
              <a:solidFill>
                <a:srgbClr val="FF0000"/>
              </a:solidFill>
            </a:endParaRPr>
          </a:p>
        </p:txBody>
      </p:sp>
      <p:pic>
        <p:nvPicPr>
          <p:cNvPr id="7173" name="Picture 5"/>
          <p:cNvPicPr>
            <a:picLocks noChangeAspect="1" noChangeArrowheads="1"/>
          </p:cNvPicPr>
          <p:nvPr/>
        </p:nvPicPr>
        <p:blipFill>
          <a:blip r:embed="rId4" cstate="print"/>
          <a:srcRect/>
          <a:stretch>
            <a:fillRect/>
          </a:stretch>
        </p:blipFill>
        <p:spPr bwMode="auto">
          <a:xfrm>
            <a:off x="1371600" y="5105400"/>
            <a:ext cx="3026375" cy="1390650"/>
          </a:xfrm>
          <a:prstGeom prst="rect">
            <a:avLst/>
          </a:prstGeom>
          <a:noFill/>
          <a:ln w="9525">
            <a:noFill/>
            <a:miter lim="800000"/>
            <a:headEnd/>
            <a:tailEnd/>
          </a:ln>
        </p:spPr>
      </p:pic>
      <p:sp>
        <p:nvSpPr>
          <p:cNvPr id="14" name="TextBox 13"/>
          <p:cNvSpPr txBox="1"/>
          <p:nvPr/>
        </p:nvSpPr>
        <p:spPr>
          <a:xfrm>
            <a:off x="5334000" y="4800600"/>
            <a:ext cx="3581400" cy="1477328"/>
          </a:xfrm>
          <a:prstGeom prst="rect">
            <a:avLst/>
          </a:prstGeom>
          <a:noFill/>
        </p:spPr>
        <p:txBody>
          <a:bodyPr wrap="square" rtlCol="0">
            <a:spAutoFit/>
          </a:bodyPr>
          <a:lstStyle/>
          <a:p>
            <a:r>
              <a:rPr lang="en-US" dirty="0" smtClean="0">
                <a:solidFill>
                  <a:srgbClr val="FF0000"/>
                </a:solidFill>
              </a:rPr>
              <a:t>When you have finished all assigned pages and have saved your work, you need do nothing more.  To start another job, navigate to “dithers.cs.byu.edu/</a:t>
            </a:r>
            <a:r>
              <a:rPr lang="en-US" dirty="0" err="1" smtClean="0">
                <a:solidFill>
                  <a:srgbClr val="FF0000"/>
                </a:solidFill>
              </a:rPr>
              <a:t>fhannotator</a:t>
            </a:r>
            <a:r>
              <a:rPr lang="en-US" dirty="0" smtClean="0">
                <a:solidFill>
                  <a:srgbClr val="FF0000"/>
                </a:solidFill>
              </a:rPr>
              <a:t>” </a:t>
            </a:r>
            <a:endParaRPr lang="en-US" dirty="0"/>
          </a:p>
        </p:txBody>
      </p:sp>
      <p:cxnSp>
        <p:nvCxnSpPr>
          <p:cNvPr id="13" name="Straight Arrow Connector 12"/>
          <p:cNvCxnSpPr/>
          <p:nvPr/>
        </p:nvCxnSpPr>
        <p:spPr>
          <a:xfrm flipH="1">
            <a:off x="3505200" y="2362201"/>
            <a:ext cx="1219200" cy="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4620</TotalTime>
  <Words>2415</Words>
  <Application>Microsoft Office PowerPoint</Application>
  <PresentationFormat>On-screen Show (4:3)</PresentationFormat>
  <Paragraphs>251</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Scanned Books: Annotator Training</vt:lpstr>
      <vt:lpstr>Project Overview</vt:lpstr>
      <vt:lpstr>PowerPoint Presentation</vt:lpstr>
      <vt:lpstr>PowerPoint Presentation</vt:lpstr>
      <vt:lpstr>Read and Do Form-fill Type-in</vt:lpstr>
      <vt:lpstr>Form-fill: Click-only</vt:lpstr>
      <vt:lpstr>Synergistic: Automatic Form-fill with Human Confirmation/Correction</vt:lpstr>
      <vt:lpstr>Demo</vt:lpstr>
      <vt:lpstr>Session Initialization/Save/Termination </vt:lpstr>
      <vt:lpstr>Page Mode/Magnification/Navigation</vt:lpstr>
      <vt:lpstr>Rules and Hints for All Forms</vt:lpstr>
      <vt:lpstr>Rules and Hints for All Forms</vt:lpstr>
      <vt:lpstr>Record only typeset information (nothing written by hand). </vt:lpstr>
      <vt:lpstr>Do not fix errors (OCR, typesetting, misspellings, …).  </vt:lpstr>
      <vt:lpstr>Close up words with end-of-line hyphens unless the hyphen is “real.” </vt:lpstr>
      <vt:lpstr>For items that cross page boundaries, extract complete record with the first page. (If no previous/subsequent page, extract partial records.) </vt:lpstr>
      <vt:lpstr>Rules and Hints for Person Form</vt:lpstr>
      <vt:lpstr>Extract only names that have either associated birth or death information.</vt:lpstr>
      <vt:lpstr>Get full name, including any punctuation, title(s) and suffix. Omit possessives. </vt:lpstr>
      <vt:lpstr>Omit non-name components.  </vt:lpstr>
      <vt:lpstr>Extract names as written (e.g., not implied surnames or maiden names). </vt:lpstr>
      <vt:lpstr>Get full date and place names, including punctuation. </vt:lpstr>
      <vt:lpstr>Resolve each pronoun or name designator that links to birth or death information to the nearest preceding name to which it refers. </vt:lpstr>
      <vt:lpstr>Resolve each pronoun or name designator that links to birth or death information to the nearest preceding name to which it refers. </vt:lpstr>
      <vt:lpstr>Resolve each pronoun or name designator that links to birth or death information to the nearest preceding name to which it refers. </vt:lpstr>
      <vt:lpstr>Rules and Hints for Couples Form</vt:lpstr>
      <vt:lpstr>Record all marriages, both stated and implied.</vt:lpstr>
      <vt:lpstr>Make a person with multiple marriages be the primary person and list each spouse with the person. </vt:lpstr>
      <vt:lpstr>Resolve each pronoun and person designator that links to marriage information to the nearest preceding name of the person to which it refers. </vt:lpstr>
      <vt:lpstr>Rules and Hints for Children Forms</vt:lpstr>
      <vt:lpstr>Don’t forget children, not explicitly marked as “children”.</vt:lpstr>
      <vt:lpstr>Determine correct parentage.</vt:lpstr>
      <vt:lpstr>Determine correct parentage.</vt:lpstr>
      <vt:lpstr>Record children with families that extend across page boundaries with the first page.  </vt:lpstr>
      <vt:lpstr>Be sure to properly include each separate surname with each separate name.</vt:lpstr>
      <vt:lpstr>Resolve each pronoun or name designator that links to parent-child information to the nearest preceding name to which it refers.  </vt:lpstr>
      <vt:lpstr>Good Luck!</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Annotator Training</dc:title>
  <dc:creator>David W. Embley</dc:creator>
  <cp:lastModifiedBy>Embley</cp:lastModifiedBy>
  <cp:revision>526</cp:revision>
  <cp:lastPrinted>2014-04-18T18:08:13Z</cp:lastPrinted>
  <dcterms:created xsi:type="dcterms:W3CDTF">2013-12-19T18:29:59Z</dcterms:created>
  <dcterms:modified xsi:type="dcterms:W3CDTF">2014-09-23T23:42:58Z</dcterms:modified>
</cp:coreProperties>
</file>