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283" r:id="rId3"/>
    <p:sldId id="262" r:id="rId4"/>
    <p:sldId id="260" r:id="rId5"/>
    <p:sldId id="284" r:id="rId6"/>
    <p:sldId id="287" r:id="rId7"/>
    <p:sldId id="288" r:id="rId8"/>
    <p:sldId id="267" r:id="rId9"/>
    <p:sldId id="289" r:id="rId10"/>
    <p:sldId id="291" r:id="rId11"/>
    <p:sldId id="339" r:id="rId12"/>
    <p:sldId id="269" r:id="rId13"/>
    <p:sldId id="286" r:id="rId14"/>
    <p:sldId id="285" r:id="rId15"/>
    <p:sldId id="325" r:id="rId16"/>
    <p:sldId id="292" r:id="rId17"/>
    <p:sldId id="268" r:id="rId18"/>
    <p:sldId id="314" r:id="rId19"/>
    <p:sldId id="294" r:id="rId20"/>
    <p:sldId id="293" r:id="rId21"/>
    <p:sldId id="308" r:id="rId22"/>
    <p:sldId id="340" r:id="rId23"/>
    <p:sldId id="297" r:id="rId24"/>
    <p:sldId id="320" r:id="rId25"/>
    <p:sldId id="326" r:id="rId26"/>
    <p:sldId id="327" r:id="rId27"/>
    <p:sldId id="332" r:id="rId28"/>
    <p:sldId id="337" r:id="rId29"/>
    <p:sldId id="341" r:id="rId30"/>
    <p:sldId id="344" r:id="rId31"/>
    <p:sldId id="346" r:id="rId32"/>
    <p:sldId id="273" r:id="rId33"/>
    <p:sldId id="299" r:id="rId34"/>
    <p:sldId id="305" r:id="rId35"/>
    <p:sldId id="323" r:id="rId36"/>
    <p:sldId id="334" r:id="rId37"/>
    <p:sldId id="342" r:id="rId38"/>
    <p:sldId id="274" r:id="rId39"/>
    <p:sldId id="309" r:id="rId40"/>
    <p:sldId id="315" r:id="rId41"/>
    <p:sldId id="316" r:id="rId42"/>
    <p:sldId id="304" r:id="rId43"/>
    <p:sldId id="303" r:id="rId44"/>
    <p:sldId id="324" r:id="rId45"/>
    <p:sldId id="333" r:id="rId46"/>
    <p:sldId id="343" r:id="rId47"/>
    <p:sldId id="307" r:id="rId48"/>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EA6A"/>
    <a:srgbClr val="00F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725" autoAdjust="0"/>
    <p:restoredTop sz="89588" autoAdjust="0"/>
  </p:normalViewPr>
  <p:slideViewPr>
    <p:cSldViewPr snapToGrid="0">
      <p:cViewPr varScale="1">
        <p:scale>
          <a:sx n="84" d="100"/>
          <a:sy n="84" d="100"/>
        </p:scale>
        <p:origin x="869"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0B0DEF3A-3471-4B30-BE2F-AEFC77A64CCE}" type="datetimeFigureOut">
              <a:rPr lang="en-US" smtClean="0"/>
              <a:pPr/>
              <a:t>4/3/2015</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7B5463CE-1069-4362-A755-14A527263043}" type="slidenum">
              <a:rPr lang="en-US" smtClean="0"/>
              <a:pPr/>
              <a:t>‹#›</a:t>
            </a:fld>
            <a:endParaRPr lang="en-US"/>
          </a:p>
        </p:txBody>
      </p:sp>
    </p:spTree>
    <p:extLst>
      <p:ext uri="{BB962C8B-B14F-4D97-AF65-F5344CB8AC3E}">
        <p14:creationId xmlns:p14="http://schemas.microsoft.com/office/powerpoint/2010/main" val="158384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we are doing some initial testing (Alpha testing) of a tool we hope will let us “index” our</a:t>
            </a:r>
            <a:r>
              <a:rPr lang="en-US" baseline="0" dirty="0" smtClean="0"/>
              <a:t> scanned-book collection cost effectively.</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2</a:t>
            </a:fld>
            <a:endParaRPr lang="en-US"/>
          </a:p>
        </p:txBody>
      </p:sp>
    </p:spTree>
    <p:extLst>
      <p:ext uri="{BB962C8B-B14F-4D97-AF65-F5344CB8AC3E}">
        <p14:creationId xmlns:p14="http://schemas.microsoft.com/office/powerpoint/2010/main" val="725953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other names will be extracted with</a:t>
            </a:r>
            <a:r>
              <a:rPr lang="en-US" baseline="0" dirty="0" smtClean="0"/>
              <a:t> other forms, not the Person form.</a:t>
            </a:r>
            <a:endParaRPr lang="en-US" dirty="0" smtClean="0"/>
          </a:p>
        </p:txBody>
      </p:sp>
      <p:sp>
        <p:nvSpPr>
          <p:cNvPr id="4" name="Slide Number Placeholder 3"/>
          <p:cNvSpPr>
            <a:spLocks noGrp="1"/>
          </p:cNvSpPr>
          <p:nvPr>
            <p:ph type="sldNum" sz="quarter" idx="10"/>
          </p:nvPr>
        </p:nvSpPr>
        <p:spPr/>
        <p:txBody>
          <a:bodyPr/>
          <a:lstStyle/>
          <a:p>
            <a:fld id="{7B5463CE-1069-4362-A755-14A527263043}" type="slidenum">
              <a:rPr lang="en-US" smtClean="0"/>
              <a:pPr/>
              <a:t>18</a:t>
            </a:fld>
            <a:endParaRPr lang="en-US"/>
          </a:p>
        </p:txBody>
      </p:sp>
    </p:spTree>
    <p:extLst>
      <p:ext uri="{BB962C8B-B14F-4D97-AF65-F5344CB8AC3E}">
        <p14:creationId xmlns:p14="http://schemas.microsoft.com/office/powerpoint/2010/main" val="344331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21</a:t>
            </a:fld>
            <a:endParaRPr lang="en-US"/>
          </a:p>
        </p:txBody>
      </p:sp>
    </p:spTree>
    <p:extLst>
      <p:ext uri="{BB962C8B-B14F-4D97-AF65-F5344CB8AC3E}">
        <p14:creationId xmlns:p14="http://schemas.microsoft.com/office/powerpoint/2010/main" val="364801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Picking up “Newark, N. J.” by clicking only is tricky: one way to do it is Alt-click on “Newark,”, Alt-click on “N.”, and select-click for “J.” where the selection omits the trailing comma “,”. Another way: select-click “Newark, N. J.”</a:t>
            </a:r>
            <a:r>
              <a:rPr lang="en-US" baseline="0" dirty="0" smtClean="0"/>
              <a:t> (omitting the comma). If frustrating, another way is to include the comma “J.,” and then edit to remove the comma. Don’t, however, just type in “Newark, N. J.” or any part of it without first extracting.</a:t>
            </a:r>
            <a:endParaRPr lang="en-US" dirty="0" smtClean="0"/>
          </a:p>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23</a:t>
            </a:fld>
            <a:endParaRPr lang="en-US"/>
          </a:p>
        </p:txBody>
      </p:sp>
    </p:spTree>
    <p:extLst>
      <p:ext uri="{BB962C8B-B14F-4D97-AF65-F5344CB8AC3E}">
        <p14:creationId xmlns:p14="http://schemas.microsoft.com/office/powerpoint/2010/main" val="134417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Tab is not yet implemented.</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32</a:t>
            </a:fld>
            <a:endParaRPr lang="en-US"/>
          </a:p>
        </p:txBody>
      </p:sp>
    </p:spTree>
    <p:extLst>
      <p:ext uri="{BB962C8B-B14F-4D97-AF65-F5344CB8AC3E}">
        <p14:creationId xmlns:p14="http://schemas.microsoft.com/office/powerpoint/2010/main" val="527054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35</a:t>
            </a:fld>
            <a:endParaRPr lang="en-US"/>
          </a:p>
        </p:txBody>
      </p:sp>
    </p:spTree>
    <p:extLst>
      <p:ext uri="{BB962C8B-B14F-4D97-AF65-F5344CB8AC3E}">
        <p14:creationId xmlns:p14="http://schemas.microsoft.com/office/powerpoint/2010/main" val="250121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discrepancies: Maria Jennings death year, William Gerard’s birth year</a:t>
            </a:r>
            <a:r>
              <a:rPr lang="en-US" baseline="0" dirty="0" smtClean="0"/>
              <a:t>, Donald McKenzie’s birth year and missing death year, Anna </a:t>
            </a:r>
            <a:r>
              <a:rPr lang="en-US" baseline="0" dirty="0" err="1" smtClean="0"/>
              <a:t>Margaretta’s</a:t>
            </a:r>
            <a:r>
              <a:rPr lang="en-US" baseline="0" dirty="0" smtClean="0"/>
              <a:t> death year, Charlotte’s middle name, the spelling of Gerard (the father of William Gerard Lathrop), the spelling of Nathan’s middle name, the spelling of Maria Miller’s first name.</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4</a:t>
            </a:fld>
            <a:endParaRPr lang="en-US"/>
          </a:p>
        </p:txBody>
      </p:sp>
    </p:spTree>
    <p:extLst>
      <p:ext uri="{BB962C8B-B14F-4D97-AF65-F5344CB8AC3E}">
        <p14:creationId xmlns:p14="http://schemas.microsoft.com/office/powerpoint/2010/main" val="311051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Ely for basic</a:t>
            </a:r>
            <a:r>
              <a:rPr lang="en-US" baseline="0" dirty="0" smtClean="0"/>
              <a:t> demo</a:t>
            </a:r>
          </a:p>
          <a:p>
            <a:pPr marL="173919" indent="-173919">
              <a:buFont typeface="Arial" charset="0"/>
              <a:buChar char="•"/>
            </a:pPr>
            <a:r>
              <a:rPr lang="en-US" baseline="0" dirty="0" smtClean="0"/>
              <a:t>Run through and show basics (all forms briefly)</a:t>
            </a:r>
          </a:p>
          <a:p>
            <a:pPr marL="173919" indent="-173919">
              <a:buFont typeface="Arial" charset="0"/>
              <a:buChar char="•"/>
            </a:pPr>
            <a:r>
              <a:rPr lang="en-US" baseline="0" dirty="0" smtClean="0"/>
              <a:t>Walk through the Steele page with them practicing at the same time</a:t>
            </a:r>
          </a:p>
          <a:p>
            <a:pPr marL="637703" lvl="1" indent="-173919">
              <a:buFont typeface="Arial" charset="0"/>
              <a:buChar char="•"/>
            </a:pPr>
            <a:r>
              <a:rPr lang="en-US" baseline="0" dirty="0" smtClean="0"/>
              <a:t>Let them ask questions or point out questions that should be asked</a:t>
            </a:r>
          </a:p>
          <a:p>
            <a:pPr marL="637703" lvl="1" indent="-173919">
              <a:buFont typeface="Arial" charset="0"/>
              <a:buChar char="•"/>
            </a:pPr>
            <a:r>
              <a:rPr lang="en-US" baseline="0" dirty="0" smtClean="0"/>
              <a:t>Show rules (which they’ll have available to them while they work)</a:t>
            </a:r>
          </a:p>
          <a:p>
            <a:pPr marL="637703" lvl="1" indent="-173919">
              <a:buFont typeface="Arial" charset="0"/>
              <a:buChar char="•"/>
            </a:pPr>
            <a:r>
              <a:rPr lang="en-US" baseline="0" dirty="0" smtClean="0"/>
              <a:t>Modify rules if new questions arise</a:t>
            </a:r>
          </a:p>
          <a:p>
            <a:pPr marL="637703" lvl="1" indent="-173919">
              <a:buFont typeface="Arial" charset="0"/>
              <a:buChar char="•"/>
            </a:pP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8</a:t>
            </a:fld>
            <a:endParaRPr lang="en-US"/>
          </a:p>
        </p:txBody>
      </p:sp>
    </p:spTree>
    <p:extLst>
      <p:ext uri="{BB962C8B-B14F-4D97-AF65-F5344CB8AC3E}">
        <p14:creationId xmlns:p14="http://schemas.microsoft.com/office/powerpoint/2010/main" val="2164560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a:t>
            </a:r>
            <a:r>
              <a:rPr lang="en-US" baseline="0" dirty="0" smtClean="0"/>
              <a:t> image when font-size issue is resolved.  Also, there’s talk about a shaded bounding box around the text a click extracts.</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10</a:t>
            </a:fld>
            <a:endParaRPr lang="en-US"/>
          </a:p>
        </p:txBody>
      </p:sp>
    </p:spTree>
    <p:extLst>
      <p:ext uri="{BB962C8B-B14F-4D97-AF65-F5344CB8AC3E}">
        <p14:creationId xmlns:p14="http://schemas.microsoft.com/office/powerpoint/2010/main" val="3399523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with image of Annotation Actions</a:t>
            </a:r>
          </a:p>
          <a:p>
            <a:endParaRPr lang="en-US" dirty="0" smtClean="0"/>
          </a:p>
          <a:p>
            <a:r>
              <a:rPr lang="en-US" dirty="0" smtClean="0"/>
              <a:t>Current thoughts:</a:t>
            </a:r>
          </a:p>
          <a:p>
            <a:r>
              <a:rPr lang="en-US" dirty="0" smtClean="0"/>
              <a:t>“click on field: enter edit mode” -&gt; “double-click on field: enter edit mode”</a:t>
            </a:r>
          </a:p>
          <a:p>
            <a:r>
              <a:rPr lang="en-US" dirty="0" smtClean="0"/>
              <a:t>Remove hover-write/append/delete feature – all have other alternatives and we need hover to highlight for all annotation tasks, especially the Ensemble</a:t>
            </a:r>
          </a:p>
          <a:p>
            <a:r>
              <a:rPr lang="en-US" dirty="0" smtClean="0"/>
              <a:t>Move “1-9…” to Actions and make it the only way to add nested fields</a:t>
            </a:r>
          </a:p>
          <a:p>
            <a:r>
              <a:rPr lang="en-US" dirty="0" smtClean="0"/>
              <a:t>Add “-” to Actions and make it the only way to delete a nested field: “-: delete a nested field</a:t>
            </a:r>
          </a:p>
          <a:p>
            <a:r>
              <a:rPr lang="en-US" dirty="0" smtClean="0"/>
              <a:t>“click on field &amp; Esc: move focus to field” -&gt; “click on field: move focus to field” – and move to Actions</a:t>
            </a:r>
          </a:p>
          <a:p>
            <a:r>
              <a:rPr lang="en-US" dirty="0" smtClean="0"/>
              <a:t>Permanently remove the following keyboard shortcuts: “r: Repeat annotation”, “s: Append current selection”, “d: Delete current annotation”, “z Undo previous annotation”, “e: Enter editing mode for current field”</a:t>
            </a:r>
          </a:p>
          <a:p>
            <a:r>
              <a:rPr lang="en-US" dirty="0" smtClean="0"/>
              <a:t>Although useful, I think we should also remove: “w: Previous field” and “q: Next field” (We should have Tab and shift-Tab because they are standard, and we should not have two keys do exactly the same thing.)</a:t>
            </a:r>
          </a:p>
          <a:p>
            <a:r>
              <a:rPr lang="en-US" dirty="0" smtClean="0"/>
              <a:t>Have only one column: Annotation Actions</a:t>
            </a:r>
          </a:p>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11</a:t>
            </a:fld>
            <a:endParaRPr lang="en-US"/>
          </a:p>
        </p:txBody>
      </p:sp>
    </p:spTree>
    <p:extLst>
      <p:ext uri="{BB962C8B-B14F-4D97-AF65-F5344CB8AC3E}">
        <p14:creationId xmlns:p14="http://schemas.microsoft.com/office/powerpoint/2010/main" val="2344407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Hint#3: Since releasing Ctrl moves the cursor, it is also a convenient way to move the focus forward.</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12</a:t>
            </a:fld>
            <a:endParaRPr lang="en-US"/>
          </a:p>
        </p:txBody>
      </p:sp>
    </p:spTree>
    <p:extLst>
      <p:ext uri="{BB962C8B-B14F-4D97-AF65-F5344CB8AC3E}">
        <p14:creationId xmlns:p14="http://schemas.microsoft.com/office/powerpoint/2010/main" val="1658561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presentation, it may be fun to animate</a:t>
            </a:r>
            <a:r>
              <a:rPr lang="en-US" baseline="0" dirty="0" smtClean="0"/>
              <a:t> the location of the error, but for reading instructions, it’s better to omit the animation.</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13</a:t>
            </a:fld>
            <a:endParaRPr lang="en-US"/>
          </a:p>
        </p:txBody>
      </p:sp>
    </p:spTree>
    <p:extLst>
      <p:ext uri="{BB962C8B-B14F-4D97-AF65-F5344CB8AC3E}">
        <p14:creationId xmlns:p14="http://schemas.microsoft.com/office/powerpoint/2010/main" val="1490329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matter of interest,</a:t>
            </a:r>
            <a:r>
              <a:rPr lang="en-US" baseline="0" dirty="0" smtClean="0"/>
              <a:t> note that the tree in </a:t>
            </a:r>
            <a:r>
              <a:rPr lang="en-US" baseline="0" dirty="0" err="1" smtClean="0"/>
              <a:t>FamilySearch</a:t>
            </a:r>
            <a:r>
              <a:rPr lang="en-US" baseline="0" dirty="0" smtClean="0"/>
              <a:t> has Maria Jennings’ birth year recorded as 1841. (One might assume that the other information recorded here is correct even though it is different in the tree in </a:t>
            </a:r>
            <a:r>
              <a:rPr lang="en-US" baseline="0" dirty="0" err="1" smtClean="0"/>
              <a:t>FamilySearch</a:t>
            </a:r>
            <a:r>
              <a:rPr lang="en-US" baseline="0" dirty="0" smtClean="0"/>
              <a:t> – see earlier slide, #4.)</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14</a:t>
            </a:fld>
            <a:endParaRPr lang="en-US"/>
          </a:p>
        </p:txBody>
      </p:sp>
    </p:spTree>
    <p:extLst>
      <p:ext uri="{BB962C8B-B14F-4D97-AF65-F5344CB8AC3E}">
        <p14:creationId xmlns:p14="http://schemas.microsoft.com/office/powerpoint/2010/main" val="59548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17</a:t>
            </a:fld>
            <a:endParaRPr lang="en-US"/>
          </a:p>
        </p:txBody>
      </p:sp>
    </p:spTree>
    <p:extLst>
      <p:ext uri="{BB962C8B-B14F-4D97-AF65-F5344CB8AC3E}">
        <p14:creationId xmlns:p14="http://schemas.microsoft.com/office/powerpoint/2010/main" val="281931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1A961F-CBC6-4E48-96DE-2EF903CE0944}" type="datetime1">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9F87F-474D-4169-B3A4-0B49819E1CA4}" type="datetime1">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69CAB-9ACF-4FDC-BEDA-F630C7F8F39B}" type="datetime1">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00C194-F7C2-475A-9C85-FAF4D0CE059F}" type="datetime1">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087B94-EFF0-4082-8C10-7178ABFD199D}" type="datetime1">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455138-5B7E-4234-B9E1-D0DCA13B6A7C}" type="datetime1">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C08558-AEB4-4C45-A26F-A820087FC770}" type="datetime1">
              <a:rPr lang="en-US" smtClean="0"/>
              <a:pPr/>
              <a:t>4/3/2015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17684-61E0-499B-AD29-E7518736A099}" type="datetime1">
              <a:rPr lang="en-US" smtClean="0"/>
              <a:pPr/>
              <a:t>4/3/2015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DD128-CE5D-4DFC-BA99-43DDF8AC18DC}" type="datetime1">
              <a:rPr lang="en-US" smtClean="0"/>
              <a:pPr/>
              <a:t>4/3/2015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4E2B8-6A49-4A31-A5EF-11C7D9B493F4}" type="datetime1">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C36F3-085B-4C4B-9F28-79CE7927807D}" type="datetime1">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CFFD3-5A73-40D4-86CB-57A74033D08D}" type="datetime1">
              <a:rPr lang="en-US" smtClean="0"/>
              <a:pPr/>
              <a:t>4/3/2015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D5397-1D65-4FA5-B65B-F271D2EFE3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19.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emf"/></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tiff"/><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png"/><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84.tif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Scanned Books:</a:t>
            </a:r>
            <a:br>
              <a:rPr lang="en-US" dirty="0" smtClean="0"/>
            </a:br>
            <a:r>
              <a:rPr lang="en-US" dirty="0" smtClean="0"/>
              <a:t>Annotator Training</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 y="168622"/>
            <a:ext cx="9144000" cy="1143000"/>
          </a:xfrm>
        </p:spPr>
        <p:txBody>
          <a:bodyPr>
            <a:noAutofit/>
          </a:bodyPr>
          <a:lstStyle/>
          <a:p>
            <a:pPr lvl="1" algn="ctr"/>
            <a:r>
              <a:rPr lang="en-US" sz="3200" dirty="0" smtClean="0"/>
              <a:t>Page display-mode/magnification/navigation</a:t>
            </a:r>
          </a:p>
        </p:txBody>
      </p:sp>
      <p:sp>
        <p:nvSpPr>
          <p:cNvPr id="3" name="Slide Number Placeholder 2"/>
          <p:cNvSpPr>
            <a:spLocks noGrp="1"/>
          </p:cNvSpPr>
          <p:nvPr>
            <p:ph type="sldNum" sz="quarter" idx="12"/>
          </p:nvPr>
        </p:nvSpPr>
        <p:spPr/>
        <p:txBody>
          <a:bodyPr/>
          <a:lstStyle/>
          <a:p>
            <a:fld id="{276D5397-1D65-4FA5-B65B-F271D2EFE34F}" type="slidenum">
              <a:rPr lang="en-US" smtClean="0"/>
              <a:pPr/>
              <a:t>10</a:t>
            </a:fld>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253" y="1806880"/>
            <a:ext cx="12573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5853" y="1780685"/>
            <a:ext cx="3430094"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9730" y="1992091"/>
            <a:ext cx="3052246" cy="369332"/>
          </a:xfrm>
          <a:prstGeom prst="rect">
            <a:avLst/>
          </a:prstGeom>
          <a:noFill/>
        </p:spPr>
        <p:txBody>
          <a:bodyPr wrap="none" rtlCol="0">
            <a:spAutoFit/>
          </a:bodyPr>
          <a:lstStyle/>
          <a:p>
            <a:r>
              <a:rPr lang="en-US" dirty="0">
                <a:solidFill>
                  <a:srgbClr val="FF0000"/>
                </a:solidFill>
              </a:rPr>
              <a:t>g</a:t>
            </a:r>
            <a:r>
              <a:rPr lang="en-US" dirty="0" smtClean="0">
                <a:solidFill>
                  <a:srgbClr val="FF0000"/>
                </a:solidFill>
              </a:rPr>
              <a:t>o to previous page, next page</a:t>
            </a:r>
            <a:endParaRPr lang="en-US" dirty="0">
              <a:solidFill>
                <a:srgbClr val="FF0000"/>
              </a:solidFill>
            </a:endParaRPr>
          </a:p>
        </p:txBody>
      </p:sp>
      <p:sp>
        <p:nvSpPr>
          <p:cNvPr id="5" name="TextBox 4"/>
          <p:cNvSpPr txBox="1"/>
          <p:nvPr/>
        </p:nvSpPr>
        <p:spPr>
          <a:xfrm>
            <a:off x="5104853" y="1296968"/>
            <a:ext cx="2577244" cy="369332"/>
          </a:xfrm>
          <a:prstGeom prst="rect">
            <a:avLst/>
          </a:prstGeom>
          <a:noFill/>
        </p:spPr>
        <p:txBody>
          <a:bodyPr wrap="none" rtlCol="0">
            <a:spAutoFit/>
          </a:bodyPr>
          <a:lstStyle/>
          <a:p>
            <a:r>
              <a:rPr lang="en-US" dirty="0">
                <a:solidFill>
                  <a:srgbClr val="FF0000"/>
                </a:solidFill>
              </a:rPr>
              <a:t>m</a:t>
            </a:r>
            <a:r>
              <a:rPr lang="en-US" dirty="0" smtClean="0">
                <a:solidFill>
                  <a:srgbClr val="FF0000"/>
                </a:solidFill>
              </a:rPr>
              <a:t>agnify: zoom in and out</a:t>
            </a:r>
            <a:endParaRPr lang="en-US" dirty="0">
              <a:solidFill>
                <a:srgbClr val="FF0000"/>
              </a:solidFill>
            </a:endParaRPr>
          </a:p>
        </p:txBody>
      </p:sp>
      <p:sp>
        <p:nvSpPr>
          <p:cNvPr id="6" name="TextBox 5"/>
          <p:cNvSpPr txBox="1"/>
          <p:nvPr/>
        </p:nvSpPr>
        <p:spPr>
          <a:xfrm>
            <a:off x="4653641" y="1992091"/>
            <a:ext cx="728084" cy="369332"/>
          </a:xfrm>
          <a:prstGeom prst="rect">
            <a:avLst/>
          </a:prstGeom>
          <a:noFill/>
        </p:spPr>
        <p:txBody>
          <a:bodyPr wrap="none" rtlCol="0">
            <a:spAutoFit/>
          </a:bodyPr>
          <a:lstStyle/>
          <a:p>
            <a:r>
              <a:rPr lang="en-US" dirty="0" smtClean="0">
                <a:solidFill>
                  <a:srgbClr val="FF0000"/>
                </a:solidFill>
              </a:rPr>
              <a:t>mode</a:t>
            </a:r>
            <a:endParaRPr lang="en-US" dirty="0">
              <a:solidFill>
                <a:srgbClr val="FF0000"/>
              </a:solidFill>
            </a:endParaRPr>
          </a:p>
        </p:txBody>
      </p:sp>
      <p:sp>
        <p:nvSpPr>
          <p:cNvPr id="7" name="TextBox 6"/>
          <p:cNvSpPr txBox="1"/>
          <p:nvPr/>
        </p:nvSpPr>
        <p:spPr>
          <a:xfrm>
            <a:off x="6947601" y="2677415"/>
            <a:ext cx="1468992" cy="369332"/>
          </a:xfrm>
          <a:prstGeom prst="rect">
            <a:avLst/>
          </a:prstGeom>
          <a:noFill/>
        </p:spPr>
        <p:txBody>
          <a:bodyPr wrap="none" rtlCol="0">
            <a:spAutoFit/>
          </a:bodyPr>
          <a:lstStyle/>
          <a:p>
            <a:r>
              <a:rPr lang="en-US" dirty="0">
                <a:solidFill>
                  <a:srgbClr val="FF0000"/>
                </a:solidFill>
              </a:rPr>
              <a:t>b</a:t>
            </a:r>
            <a:r>
              <a:rPr lang="en-US" dirty="0" smtClean="0">
                <a:solidFill>
                  <a:srgbClr val="FF0000"/>
                </a:solidFill>
              </a:rPr>
              <a:t>ounding box</a:t>
            </a:r>
            <a:endParaRPr lang="en-US" dirty="0">
              <a:solidFill>
                <a:srgbClr val="FF0000"/>
              </a:solidFill>
            </a:endParaRPr>
          </a:p>
        </p:txBody>
      </p:sp>
      <p:cxnSp>
        <p:nvCxnSpPr>
          <p:cNvPr id="12" name="Straight Arrow Connector 11"/>
          <p:cNvCxnSpPr/>
          <p:nvPr/>
        </p:nvCxnSpPr>
        <p:spPr>
          <a:xfrm>
            <a:off x="5257253" y="1646956"/>
            <a:ext cx="304800" cy="159924"/>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162253" y="2564918"/>
            <a:ext cx="228600" cy="148839"/>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1"/>
          </p:cNvCxnSpPr>
          <p:nvPr/>
        </p:nvCxnSpPr>
        <p:spPr>
          <a:xfrm flipH="1" flipV="1">
            <a:off x="4419053" y="2036551"/>
            <a:ext cx="234588" cy="14020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1"/>
          </p:cNvCxnSpPr>
          <p:nvPr/>
        </p:nvCxnSpPr>
        <p:spPr>
          <a:xfrm flipH="1">
            <a:off x="4342853" y="2176757"/>
            <a:ext cx="310788" cy="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1"/>
          </p:cNvCxnSpPr>
          <p:nvPr/>
        </p:nvCxnSpPr>
        <p:spPr>
          <a:xfrm flipH="1">
            <a:off x="4498247" y="2176757"/>
            <a:ext cx="155394" cy="18466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562325" y="5383012"/>
            <a:ext cx="1127553" cy="369332"/>
          </a:xfrm>
          <a:prstGeom prst="rect">
            <a:avLst/>
          </a:prstGeom>
          <a:noFill/>
        </p:spPr>
        <p:txBody>
          <a:bodyPr wrap="none" rtlCol="0">
            <a:spAutoFit/>
          </a:bodyPr>
          <a:lstStyle/>
          <a:p>
            <a:r>
              <a:rPr lang="en-US" dirty="0" smtClean="0">
                <a:solidFill>
                  <a:srgbClr val="FF0000"/>
                </a:solidFill>
              </a:rPr>
              <a:t>scroll bars</a:t>
            </a:r>
            <a:endParaRPr lang="en-US" dirty="0">
              <a:solidFill>
                <a:srgbClr val="FF0000"/>
              </a:solidFill>
            </a:endParaRPr>
          </a:p>
        </p:txBody>
      </p:sp>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016" y="5684152"/>
            <a:ext cx="79057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3512" y="3276600"/>
            <a:ext cx="620077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66353" y="1454455"/>
            <a:ext cx="32385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a:off x="4931023" y="1646956"/>
            <a:ext cx="326230" cy="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742653" y="1726918"/>
            <a:ext cx="459323" cy="37973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599653" y="1726918"/>
            <a:ext cx="457747" cy="37973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53" y="20053"/>
            <a:ext cx="8229600" cy="1143000"/>
          </a:xfrm>
        </p:spPr>
        <p:txBody>
          <a:bodyPr/>
          <a:lstStyle/>
          <a:p>
            <a:r>
              <a:rPr lang="en-US" dirty="0" smtClean="0"/>
              <a:t>Form field-fill/correction</a:t>
            </a: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11</a:t>
            </a:fld>
            <a:endParaRPr lang="en-US"/>
          </a:p>
        </p:txBody>
      </p:sp>
      <p:pic>
        <p:nvPicPr>
          <p:cNvPr id="4" name="Picture 3"/>
          <p:cNvPicPr>
            <a:picLocks noChangeAspect="1"/>
          </p:cNvPicPr>
          <p:nvPr/>
        </p:nvPicPr>
        <p:blipFill>
          <a:blip r:embed="rId3"/>
          <a:stretch>
            <a:fillRect/>
          </a:stretch>
        </p:blipFill>
        <p:spPr>
          <a:xfrm>
            <a:off x="1828800" y="5257800"/>
            <a:ext cx="304650" cy="241300"/>
          </a:xfrm>
          <a:prstGeom prst="rect">
            <a:avLst/>
          </a:prstGeom>
        </p:spPr>
      </p:pic>
      <p:pic>
        <p:nvPicPr>
          <p:cNvPr id="7" name="Picture 6"/>
          <p:cNvPicPr>
            <a:picLocks noChangeAspect="1"/>
          </p:cNvPicPr>
          <p:nvPr/>
        </p:nvPicPr>
        <p:blipFill>
          <a:blip r:embed="rId4"/>
          <a:stretch>
            <a:fillRect/>
          </a:stretch>
        </p:blipFill>
        <p:spPr>
          <a:xfrm>
            <a:off x="583976" y="1214056"/>
            <a:ext cx="8016153" cy="5334000"/>
          </a:xfrm>
          <a:prstGeom prst="rect">
            <a:avLst/>
          </a:prstGeom>
        </p:spPr>
      </p:pic>
    </p:spTree>
    <p:extLst>
      <p:ext uri="{BB962C8B-B14F-4D97-AF65-F5344CB8AC3E}">
        <p14:creationId xmlns:p14="http://schemas.microsoft.com/office/powerpoint/2010/main" val="256665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Rules and Hints for All Forms</a:t>
            </a:r>
            <a:endParaRPr lang="en-US" sz="4000" dirty="0"/>
          </a:p>
        </p:txBody>
      </p:sp>
      <p:sp>
        <p:nvSpPr>
          <p:cNvPr id="3" name="Content Placeholder 2"/>
          <p:cNvSpPr>
            <a:spLocks noGrp="1"/>
          </p:cNvSpPr>
          <p:nvPr>
            <p:ph idx="1"/>
          </p:nvPr>
        </p:nvSpPr>
        <p:spPr>
          <a:xfrm>
            <a:off x="152400" y="1295400"/>
            <a:ext cx="8839200" cy="4876800"/>
          </a:xfrm>
        </p:spPr>
        <p:txBody>
          <a:bodyPr>
            <a:normAutofit fontScale="70000" lnSpcReduction="20000"/>
          </a:bodyPr>
          <a:lstStyle/>
          <a:p>
            <a:r>
              <a:rPr lang="en-US" dirty="0" smtClean="0"/>
              <a:t>Rules</a:t>
            </a:r>
          </a:p>
          <a:p>
            <a:pPr marL="971550" lvl="1" indent="-514350">
              <a:buFont typeface="+mj-lt"/>
              <a:buAutoNum type="arabicPeriod"/>
            </a:pPr>
            <a:r>
              <a:rPr lang="en-US" dirty="0">
                <a:solidFill>
                  <a:srgbClr val="FF0000"/>
                </a:solidFill>
              </a:rPr>
              <a:t>Use click, Alt-click, or mouse-drag-select-and-click to extract </a:t>
            </a:r>
            <a:r>
              <a:rPr lang="en-US" dirty="0" smtClean="0">
                <a:solidFill>
                  <a:srgbClr val="FF0000"/>
                </a:solidFill>
              </a:rPr>
              <a:t>text; </a:t>
            </a:r>
            <a:r>
              <a:rPr lang="en-US" dirty="0">
                <a:solidFill>
                  <a:srgbClr val="FF0000"/>
                </a:solidFill>
              </a:rPr>
              <a:t>then fix </a:t>
            </a:r>
            <a:r>
              <a:rPr lang="en-US" dirty="0" smtClean="0">
                <a:solidFill>
                  <a:srgbClr val="FF0000"/>
                </a:solidFill>
              </a:rPr>
              <a:t>errors, </a:t>
            </a:r>
            <a:r>
              <a:rPr lang="en-US" dirty="0">
                <a:solidFill>
                  <a:srgbClr val="FF0000"/>
                </a:solidFill>
              </a:rPr>
              <a:t>if any. (Don’t just type in information, for then the system has no way of knowing where the information is on the page.)</a:t>
            </a:r>
          </a:p>
          <a:p>
            <a:pPr marL="971550" lvl="1" indent="-514350">
              <a:buFont typeface="+mj-lt"/>
              <a:buAutoNum type="arabicPeriod"/>
            </a:pPr>
            <a:r>
              <a:rPr lang="en-US" dirty="0"/>
              <a:t>Fix OCR and type-setting errors in extracted field values</a:t>
            </a:r>
          </a:p>
          <a:p>
            <a:pPr marL="971550" lvl="1" indent="-514350">
              <a:buFont typeface="+mj-lt"/>
              <a:buAutoNum type="arabicPeriod"/>
            </a:pPr>
            <a:r>
              <a:rPr lang="en-US" dirty="0"/>
              <a:t>M</a:t>
            </a:r>
            <a:r>
              <a:rPr lang="en-US" dirty="0" smtClean="0"/>
              <a:t>ake corrections to extracted field values recorded in handwritten notes.</a:t>
            </a:r>
          </a:p>
          <a:p>
            <a:pPr marL="971550" lvl="1" indent="-514350">
              <a:buFont typeface="+mj-lt"/>
              <a:buAutoNum type="arabicPeriod"/>
            </a:pPr>
            <a:r>
              <a:rPr lang="en-US" dirty="0" smtClean="0"/>
              <a:t>Close up words with end-of-line hyphens unless the hyphen is “real.”</a:t>
            </a:r>
            <a:endParaRPr lang="en-US" dirty="0"/>
          </a:p>
          <a:p>
            <a:pPr marL="971550" lvl="1" indent="-514350">
              <a:buFont typeface="+mj-lt"/>
              <a:buAutoNum type="arabicPeriod"/>
            </a:pPr>
            <a:r>
              <a:rPr lang="en-US" dirty="0"/>
              <a:t>For items that cross page boundaries, extract </a:t>
            </a:r>
            <a:r>
              <a:rPr lang="en-US" dirty="0" smtClean="0"/>
              <a:t>complete record information with </a:t>
            </a:r>
            <a:r>
              <a:rPr lang="en-US" dirty="0"/>
              <a:t>the </a:t>
            </a:r>
            <a:r>
              <a:rPr lang="en-US" dirty="0" smtClean="0"/>
              <a:t>focus page.</a:t>
            </a:r>
          </a:p>
          <a:p>
            <a:pPr marL="971550" lvl="1" indent="-514350">
              <a:buFont typeface="+mj-lt"/>
              <a:buAutoNum type="arabicPeriod"/>
            </a:pPr>
            <a:endParaRPr lang="en-US" dirty="0" smtClean="0"/>
          </a:p>
          <a:p>
            <a:r>
              <a:rPr lang="en-US" dirty="0" smtClean="0"/>
              <a:t>Hints</a:t>
            </a:r>
          </a:p>
          <a:p>
            <a:pPr marL="971550" lvl="1" indent="-514350">
              <a:buFont typeface="+mj-lt"/>
              <a:buAutoNum type="arabicPeriod"/>
            </a:pPr>
            <a:r>
              <a:rPr lang="en-US" dirty="0" smtClean="0"/>
              <a:t>For click and Alt-click, hold </a:t>
            </a:r>
            <a:r>
              <a:rPr lang="en-US" dirty="0"/>
              <a:t>down Ctrl </a:t>
            </a:r>
            <a:r>
              <a:rPr lang="en-US" dirty="0" smtClean="0"/>
              <a:t>to add tokens to a field.  (Sometimes a click doesn’t “take”; look to be sure the cursor is within a character bounding box and click again.)</a:t>
            </a:r>
          </a:p>
          <a:p>
            <a:pPr marL="971550" lvl="1" indent="-514350">
              <a:buFont typeface="+mj-lt"/>
              <a:buAutoNum type="arabicPeriod"/>
            </a:pPr>
            <a:r>
              <a:rPr lang="en-US" dirty="0"/>
              <a:t>The field focus changes automatically; to change manually, use Tab to go forward and shift-Tab to go backward or just click on the desired field.</a:t>
            </a:r>
          </a:p>
          <a:p>
            <a:pPr marL="97155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276D5397-1D65-4FA5-B65B-F271D2EFE34F}" type="slidenum">
              <a:rPr lang="en-US" smtClean="0"/>
              <a:pPr/>
              <a:t>12</a:t>
            </a:fld>
            <a:endParaRPr lang="en-US"/>
          </a:p>
        </p:txBody>
      </p:sp>
    </p:spTree>
    <p:extLst>
      <p:ext uri="{BB962C8B-B14F-4D97-AF65-F5344CB8AC3E}">
        <p14:creationId xmlns:p14="http://schemas.microsoft.com/office/powerpoint/2010/main" val="3292943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US" sz="3600" dirty="0" smtClean="0"/>
              <a:t>Fix OCR and type-setting errors</a:t>
            </a:r>
            <a:br>
              <a:rPr lang="en-US" sz="3600" dirty="0" smtClean="0"/>
            </a:br>
            <a:r>
              <a:rPr lang="en-US" sz="3600" dirty="0" smtClean="0"/>
              <a:t>in extracted field values.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13</a:t>
            </a:fld>
            <a:endParaRPr lang="en-US"/>
          </a:p>
        </p:txBody>
      </p:sp>
      <p:pic>
        <p:nvPicPr>
          <p:cNvPr id="2054" name="Picture 6" descr="C:\Documents and Settings\David W. Embley\My Documents\FROntIER\i860OCRerror.TIF"/>
          <p:cNvPicPr>
            <a:picLocks noChangeAspect="1" noChangeArrowheads="1"/>
          </p:cNvPicPr>
          <p:nvPr/>
        </p:nvPicPr>
        <p:blipFill>
          <a:blip r:embed="rId3" cstate="print"/>
          <a:srcRect/>
          <a:stretch>
            <a:fillRect/>
          </a:stretch>
        </p:blipFill>
        <p:spPr bwMode="auto">
          <a:xfrm>
            <a:off x="2057400" y="4038600"/>
            <a:ext cx="4981575" cy="1323975"/>
          </a:xfrm>
          <a:prstGeom prst="rect">
            <a:avLst/>
          </a:prstGeom>
          <a:noFill/>
        </p:spPr>
      </p:pic>
      <p:pic>
        <p:nvPicPr>
          <p:cNvPr id="2055" name="Picture 7"/>
          <p:cNvPicPr>
            <a:picLocks noChangeAspect="1" noChangeArrowheads="1"/>
          </p:cNvPicPr>
          <p:nvPr/>
        </p:nvPicPr>
        <p:blipFill>
          <a:blip r:embed="rId4" cstate="print"/>
          <a:srcRect/>
          <a:stretch>
            <a:fillRect/>
          </a:stretch>
        </p:blipFill>
        <p:spPr bwMode="auto">
          <a:xfrm>
            <a:off x="2057400" y="2057400"/>
            <a:ext cx="5010150" cy="1428750"/>
          </a:xfrm>
          <a:prstGeom prst="rect">
            <a:avLst/>
          </a:prstGeom>
          <a:noFill/>
          <a:ln w="9525">
            <a:noFill/>
            <a:miter lim="800000"/>
            <a:headEnd/>
            <a:tailEnd/>
          </a:ln>
        </p:spPr>
      </p:pic>
      <p:sp>
        <p:nvSpPr>
          <p:cNvPr id="11" name="Oval 10"/>
          <p:cNvSpPr/>
          <p:nvPr/>
        </p:nvSpPr>
        <p:spPr>
          <a:xfrm>
            <a:off x="5410200" y="27432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86400" y="47244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36" y="304800"/>
            <a:ext cx="8229600" cy="1143000"/>
          </a:xfrm>
        </p:spPr>
        <p:txBody>
          <a:bodyPr>
            <a:normAutofit fontScale="90000"/>
          </a:bodyPr>
          <a:lstStyle/>
          <a:p>
            <a:pPr lvl="1" algn="ctr" rtl="0">
              <a:spcBef>
                <a:spcPct val="0"/>
              </a:spcBef>
            </a:pPr>
            <a:r>
              <a:rPr lang="en-US" sz="3600" dirty="0" smtClean="0"/>
              <a:t>Make corrections to extracted field values recorded in handwritten notes.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14</a:t>
            </a:fld>
            <a:endParaRPr lang="en-US"/>
          </a:p>
        </p:txBody>
      </p:sp>
      <p:pic>
        <p:nvPicPr>
          <p:cNvPr id="1029" name="Picture 5" descr="C:\Documents and Settings\David W. Embley\My Documents\FROntIER\HandwrittenNote.TIF"/>
          <p:cNvPicPr>
            <a:picLocks noChangeAspect="1" noChangeArrowheads="1"/>
          </p:cNvPicPr>
          <p:nvPr/>
        </p:nvPicPr>
        <p:blipFill>
          <a:blip r:embed="rId3" cstate="print"/>
          <a:srcRect/>
          <a:stretch>
            <a:fillRect/>
          </a:stretch>
        </p:blipFill>
        <p:spPr bwMode="auto">
          <a:xfrm>
            <a:off x="1219200" y="2057400"/>
            <a:ext cx="6709272" cy="2133600"/>
          </a:xfrm>
          <a:prstGeom prst="rect">
            <a:avLst/>
          </a:prstGeom>
          <a:noFill/>
        </p:spPr>
      </p:pic>
      <p:sp>
        <p:nvSpPr>
          <p:cNvPr id="8" name="TextBox 7"/>
          <p:cNvSpPr txBox="1"/>
          <p:nvPr/>
        </p:nvSpPr>
        <p:spPr>
          <a:xfrm>
            <a:off x="3200400" y="4487333"/>
            <a:ext cx="3276600" cy="923330"/>
          </a:xfrm>
          <a:prstGeom prst="rect">
            <a:avLst/>
          </a:prstGeom>
          <a:noFill/>
        </p:spPr>
        <p:txBody>
          <a:bodyPr wrap="square" rtlCol="0">
            <a:spAutoFit/>
          </a:bodyPr>
          <a:lstStyle/>
          <a:p>
            <a:r>
              <a:rPr lang="en-US" dirty="0" smtClean="0">
                <a:solidFill>
                  <a:srgbClr val="FF0000"/>
                </a:solidFill>
              </a:rPr>
              <a:t>Click here to extract “1840”; then edit the extracted “1840”, making it “1841”.</a:t>
            </a:r>
          </a:p>
        </p:txBody>
      </p:sp>
      <p:cxnSp>
        <p:nvCxnSpPr>
          <p:cNvPr id="10" name="Straight Arrow Connector 9"/>
          <p:cNvCxnSpPr/>
          <p:nvPr/>
        </p:nvCxnSpPr>
        <p:spPr>
          <a:xfrm flipV="1">
            <a:off x="4038600" y="3276600"/>
            <a:ext cx="4572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4787" y="2896667"/>
            <a:ext cx="8734425" cy="1371600"/>
          </a:xfrm>
          <a:prstGeom prst="rect">
            <a:avLst/>
          </a:prstGeom>
        </p:spPr>
      </p:pic>
      <p:sp>
        <p:nvSpPr>
          <p:cNvPr id="2" name="Title 1"/>
          <p:cNvSpPr>
            <a:spLocks noGrp="1"/>
          </p:cNvSpPr>
          <p:nvPr>
            <p:ph type="title"/>
          </p:nvPr>
        </p:nvSpPr>
        <p:spPr/>
        <p:txBody>
          <a:bodyPr>
            <a:normAutofit fontScale="90000"/>
          </a:bodyPr>
          <a:lstStyle/>
          <a:p>
            <a:pPr lvl="1" algn="ctr" rtl="0">
              <a:spcBef>
                <a:spcPct val="0"/>
              </a:spcBef>
            </a:pPr>
            <a:r>
              <a:rPr lang="en-US" sz="3600" dirty="0" smtClean="0"/>
              <a:t>Close up words with end-of-line hyphens</a:t>
            </a:r>
            <a:br>
              <a:rPr lang="en-US" sz="3600" dirty="0" smtClean="0"/>
            </a:br>
            <a:r>
              <a:rPr lang="en-US" sz="3600" dirty="0" smtClean="0"/>
              <a:t>unless the hyphen is “real.”</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15</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1452562" y="1676400"/>
            <a:ext cx="6086475" cy="666750"/>
          </a:xfrm>
          <a:prstGeom prst="rect">
            <a:avLst/>
          </a:prstGeom>
          <a:noFill/>
          <a:ln w="9525">
            <a:noFill/>
            <a:miter lim="800000"/>
            <a:headEnd/>
            <a:tailEnd/>
          </a:ln>
        </p:spPr>
      </p:pic>
      <p:cxnSp>
        <p:nvCxnSpPr>
          <p:cNvPr id="7" name="Straight Connector 6"/>
          <p:cNvCxnSpPr/>
          <p:nvPr/>
        </p:nvCxnSpPr>
        <p:spPr>
          <a:xfrm flipH="1">
            <a:off x="1371600" y="2286000"/>
            <a:ext cx="309562" cy="17526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09600" y="2133600"/>
            <a:ext cx="5795963" cy="19050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95363" y="2133600"/>
            <a:ext cx="6019799" cy="19050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4400" y="5029200"/>
            <a:ext cx="3657600" cy="1200329"/>
          </a:xfrm>
          <a:prstGeom prst="rect">
            <a:avLst/>
          </a:prstGeom>
          <a:noFill/>
        </p:spPr>
        <p:txBody>
          <a:bodyPr wrap="square" rtlCol="0">
            <a:spAutoFit/>
          </a:bodyPr>
          <a:lstStyle/>
          <a:p>
            <a:r>
              <a:rPr lang="en-US" dirty="0">
                <a:solidFill>
                  <a:srgbClr val="FF0000"/>
                </a:solidFill>
              </a:rPr>
              <a:t>C</a:t>
            </a:r>
            <a:r>
              <a:rPr lang="en-US" dirty="0" smtClean="0">
                <a:solidFill>
                  <a:srgbClr val="FF0000"/>
                </a:solidFill>
              </a:rPr>
              <a:t>lick on “Latter-” or “day” in:</a:t>
            </a:r>
            <a:r>
              <a:rPr lang="en-US" dirty="0">
                <a:solidFill>
                  <a:srgbClr val="FF0000"/>
                </a:solidFill>
              </a:rPr>
              <a:t> </a:t>
            </a:r>
            <a:r>
              <a:rPr lang="en-US" dirty="0" smtClean="0">
                <a:solidFill>
                  <a:srgbClr val="FF0000"/>
                </a:solidFill>
              </a:rPr>
              <a:t>“Latter-</a:t>
            </a:r>
          </a:p>
          <a:p>
            <a:r>
              <a:rPr lang="en-US" dirty="0" smtClean="0">
                <a:solidFill>
                  <a:srgbClr val="FF0000"/>
                </a:solidFill>
              </a:rPr>
              <a:t>day Saints” also yields “</a:t>
            </a:r>
            <a:r>
              <a:rPr lang="en-US" dirty="0" err="1" smtClean="0">
                <a:solidFill>
                  <a:srgbClr val="FF0000"/>
                </a:solidFill>
              </a:rPr>
              <a:t>Latterday</a:t>
            </a:r>
            <a:r>
              <a:rPr lang="en-US" dirty="0" smtClean="0">
                <a:solidFill>
                  <a:srgbClr val="FF0000"/>
                </a:solidFill>
              </a:rPr>
              <a:t>”, but Alt-click yields “Latter-day”. Use Alt-click to retain the “real” hyphen.</a:t>
            </a:r>
          </a:p>
        </p:txBody>
      </p:sp>
      <p:sp>
        <p:nvSpPr>
          <p:cNvPr id="5" name="TextBox 4"/>
          <p:cNvSpPr txBox="1"/>
          <p:nvPr/>
        </p:nvSpPr>
        <p:spPr>
          <a:xfrm>
            <a:off x="995363" y="5017477"/>
            <a:ext cx="2509837" cy="923330"/>
          </a:xfrm>
          <a:prstGeom prst="rect">
            <a:avLst/>
          </a:prstGeom>
          <a:noFill/>
        </p:spPr>
        <p:txBody>
          <a:bodyPr wrap="square" rtlCol="0">
            <a:spAutoFit/>
          </a:bodyPr>
          <a:lstStyle/>
          <a:p>
            <a:r>
              <a:rPr lang="en-US" dirty="0">
                <a:solidFill>
                  <a:srgbClr val="FF0000"/>
                </a:solidFill>
              </a:rPr>
              <a:t>C</a:t>
            </a:r>
            <a:r>
              <a:rPr lang="en-US" dirty="0" smtClean="0">
                <a:solidFill>
                  <a:srgbClr val="FF0000"/>
                </a:solidFill>
              </a:rPr>
              <a:t>lick on “</a:t>
            </a:r>
            <a:r>
              <a:rPr lang="en-US" dirty="0" err="1" smtClean="0">
                <a:solidFill>
                  <a:srgbClr val="FF0000"/>
                </a:solidFill>
              </a:rPr>
              <a:t>McKen</a:t>
            </a:r>
            <a:r>
              <a:rPr lang="en-US" dirty="0" smtClean="0">
                <a:solidFill>
                  <a:srgbClr val="FF0000"/>
                </a:solidFill>
              </a:rPr>
              <a:t>-”  or on “</a:t>
            </a:r>
            <a:r>
              <a:rPr lang="en-US" dirty="0" err="1" smtClean="0">
                <a:solidFill>
                  <a:srgbClr val="FF0000"/>
                </a:solidFill>
              </a:rPr>
              <a:t>zie</a:t>
            </a:r>
            <a:r>
              <a:rPr lang="en-US" dirty="0" smtClean="0">
                <a:solidFill>
                  <a:srgbClr val="FF0000"/>
                </a:solidFill>
              </a:rPr>
              <a:t>” properly extracts all of “McKenzie”.</a:t>
            </a:r>
          </a:p>
        </p:txBody>
      </p:sp>
    </p:spTree>
    <p:extLst>
      <p:ext uri="{BB962C8B-B14F-4D97-AF65-F5344CB8AC3E}">
        <p14:creationId xmlns:p14="http://schemas.microsoft.com/office/powerpoint/2010/main" val="1823438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9344390" cy="1143000"/>
          </a:xfrm>
        </p:spPr>
        <p:txBody>
          <a:bodyPr>
            <a:normAutofit fontScale="90000"/>
          </a:bodyPr>
          <a:lstStyle/>
          <a:p>
            <a:pPr lvl="1" algn="ctr" rtl="0">
              <a:spcBef>
                <a:spcPct val="0"/>
              </a:spcBef>
            </a:pPr>
            <a:r>
              <a:rPr lang="en-US" sz="3600" dirty="0" smtClean="0"/>
              <a:t>For items that cross page boundaries, extract complete record information with the focus page.</a:t>
            </a:r>
          </a:p>
        </p:txBody>
      </p:sp>
      <p:sp>
        <p:nvSpPr>
          <p:cNvPr id="3" name="Slide Number Placeholder 2"/>
          <p:cNvSpPr>
            <a:spLocks noGrp="1"/>
          </p:cNvSpPr>
          <p:nvPr>
            <p:ph type="sldNum" sz="quarter" idx="12"/>
          </p:nvPr>
        </p:nvSpPr>
        <p:spPr/>
        <p:txBody>
          <a:bodyPr/>
          <a:lstStyle/>
          <a:p>
            <a:fld id="{276D5397-1D65-4FA5-B65B-F271D2EFE34F}" type="slidenum">
              <a:rPr lang="en-US" smtClean="0"/>
              <a:pPr/>
              <a:t>16</a:t>
            </a:fld>
            <a:endParaRPr lang="en-US"/>
          </a:p>
        </p:txBody>
      </p:sp>
      <p:pic>
        <p:nvPicPr>
          <p:cNvPr id="1026" name="Picture 2" descr="C:\Documents and Settings\David W. Embley\My Documents\FROntIER\CrossPageSnippet.TIF"/>
          <p:cNvPicPr>
            <a:picLocks noChangeAspect="1" noChangeArrowheads="1"/>
          </p:cNvPicPr>
          <p:nvPr/>
        </p:nvPicPr>
        <p:blipFill>
          <a:blip r:embed="rId2" cstate="print"/>
          <a:srcRect/>
          <a:stretch>
            <a:fillRect/>
          </a:stretch>
        </p:blipFill>
        <p:spPr bwMode="auto">
          <a:xfrm>
            <a:off x="1728787" y="2937391"/>
            <a:ext cx="5476875" cy="438150"/>
          </a:xfrm>
          <a:prstGeom prst="rect">
            <a:avLst/>
          </a:prstGeom>
          <a:noFill/>
        </p:spPr>
      </p:pic>
      <p:pic>
        <p:nvPicPr>
          <p:cNvPr id="1027" name="Picture 3" descr="C:\Documents and Settings\David W. Embley\My Documents\FROntIER\CrossPageSnippet2.TIF"/>
          <p:cNvPicPr>
            <a:picLocks noChangeAspect="1" noChangeArrowheads="1"/>
          </p:cNvPicPr>
          <p:nvPr/>
        </p:nvPicPr>
        <p:blipFill>
          <a:blip r:embed="rId3" cstate="print"/>
          <a:srcRect/>
          <a:stretch>
            <a:fillRect/>
          </a:stretch>
        </p:blipFill>
        <p:spPr bwMode="auto">
          <a:xfrm>
            <a:off x="1652587" y="4461391"/>
            <a:ext cx="5610225" cy="1352550"/>
          </a:xfrm>
          <a:prstGeom prst="rect">
            <a:avLst/>
          </a:prstGeom>
          <a:noFill/>
        </p:spPr>
      </p:pic>
      <p:pic>
        <p:nvPicPr>
          <p:cNvPr id="1028" name="Picture 4"/>
          <p:cNvPicPr>
            <a:picLocks noChangeAspect="1" noChangeArrowheads="1"/>
          </p:cNvPicPr>
          <p:nvPr/>
        </p:nvPicPr>
        <p:blipFill>
          <a:blip r:embed="rId4" cstate="print"/>
          <a:srcRect/>
          <a:stretch>
            <a:fillRect/>
          </a:stretch>
        </p:blipFill>
        <p:spPr bwMode="auto">
          <a:xfrm>
            <a:off x="3024187" y="3775591"/>
            <a:ext cx="4229100" cy="533400"/>
          </a:xfrm>
          <a:prstGeom prst="rect">
            <a:avLst/>
          </a:prstGeom>
          <a:noFill/>
          <a:ln w="9525">
            <a:noFill/>
            <a:miter lim="800000"/>
            <a:headEnd/>
            <a:tailEnd/>
          </a:ln>
        </p:spPr>
      </p:pic>
      <p:cxnSp>
        <p:nvCxnSpPr>
          <p:cNvPr id="8" name="Straight Connector 7"/>
          <p:cNvCxnSpPr/>
          <p:nvPr/>
        </p:nvCxnSpPr>
        <p:spPr>
          <a:xfrm>
            <a:off x="1500187" y="3623191"/>
            <a:ext cx="594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3387" y="2937391"/>
            <a:ext cx="1189365" cy="369332"/>
          </a:xfrm>
          <a:prstGeom prst="rect">
            <a:avLst/>
          </a:prstGeom>
          <a:noFill/>
        </p:spPr>
        <p:txBody>
          <a:bodyPr wrap="none" rtlCol="0">
            <a:spAutoFit/>
          </a:bodyPr>
          <a:lstStyle/>
          <a:p>
            <a:r>
              <a:rPr lang="en-US" dirty="0">
                <a:solidFill>
                  <a:srgbClr val="FF0000"/>
                </a:solidFill>
              </a:rPr>
              <a:t>f</a:t>
            </a:r>
            <a:r>
              <a:rPr lang="en-US" dirty="0" smtClean="0">
                <a:solidFill>
                  <a:srgbClr val="FF0000"/>
                </a:solidFill>
              </a:rPr>
              <a:t>ocus page</a:t>
            </a:r>
            <a:endParaRPr lang="en-US" dirty="0">
              <a:solidFill>
                <a:srgbClr val="FF0000"/>
              </a:solidFill>
            </a:endParaRPr>
          </a:p>
        </p:txBody>
      </p:sp>
      <p:sp>
        <p:nvSpPr>
          <p:cNvPr id="10" name="TextBox 9"/>
          <p:cNvSpPr txBox="1"/>
          <p:nvPr/>
        </p:nvSpPr>
        <p:spPr>
          <a:xfrm>
            <a:off x="433387" y="3927991"/>
            <a:ext cx="1103315" cy="369332"/>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ext page</a:t>
            </a:r>
            <a:endParaRPr lang="en-US" dirty="0">
              <a:solidFill>
                <a:srgbClr val="FF0000"/>
              </a:solidFill>
            </a:endParaRPr>
          </a:p>
        </p:txBody>
      </p:sp>
      <p:sp>
        <p:nvSpPr>
          <p:cNvPr id="11" name="TextBox 10"/>
          <p:cNvSpPr txBox="1"/>
          <p:nvPr/>
        </p:nvSpPr>
        <p:spPr>
          <a:xfrm>
            <a:off x="5895972" y="5227082"/>
            <a:ext cx="2495555" cy="646331"/>
          </a:xfrm>
          <a:prstGeom prst="rect">
            <a:avLst/>
          </a:prstGeom>
          <a:noFill/>
        </p:spPr>
        <p:txBody>
          <a:bodyPr wrap="none" rtlCol="0">
            <a:spAutoFit/>
          </a:bodyPr>
          <a:lstStyle/>
          <a:p>
            <a:r>
              <a:rPr lang="en-US" dirty="0" smtClean="0">
                <a:solidFill>
                  <a:srgbClr val="FF0000"/>
                </a:solidFill>
              </a:rPr>
              <a:t>record together with the</a:t>
            </a:r>
          </a:p>
          <a:p>
            <a:r>
              <a:rPr lang="en-US" dirty="0" smtClean="0">
                <a:solidFill>
                  <a:srgbClr val="FF0000"/>
                </a:solidFill>
              </a:rPr>
              <a:t>focus page (page 418)</a:t>
            </a:r>
            <a:endParaRPr lang="en-US" dirty="0">
              <a:solidFill>
                <a:srgbClr val="FF0000"/>
              </a:solidFill>
            </a:endParaRPr>
          </a:p>
        </p:txBody>
      </p:sp>
      <p:cxnSp>
        <p:nvCxnSpPr>
          <p:cNvPr id="13" name="Straight Arrow Connector 12"/>
          <p:cNvCxnSpPr/>
          <p:nvPr/>
        </p:nvCxnSpPr>
        <p:spPr>
          <a:xfrm flipH="1" flipV="1">
            <a:off x="6300787" y="3394591"/>
            <a:ext cx="685800" cy="1828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14587" y="4613791"/>
            <a:ext cx="4572000" cy="609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7974" y="2325973"/>
            <a:ext cx="32385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2847974" y="2153029"/>
            <a:ext cx="199659" cy="275522"/>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6"/>
          <a:stretch>
            <a:fillRect/>
          </a:stretch>
        </p:blipFill>
        <p:spPr>
          <a:xfrm>
            <a:off x="3962033" y="2173573"/>
            <a:ext cx="286537" cy="359695"/>
          </a:xfrm>
          <a:prstGeom prst="rect">
            <a:avLst/>
          </a:prstGeom>
        </p:spPr>
      </p:pic>
      <p:sp>
        <p:nvSpPr>
          <p:cNvPr id="16" name="TextBox 15"/>
          <p:cNvSpPr txBox="1"/>
          <p:nvPr/>
        </p:nvSpPr>
        <p:spPr>
          <a:xfrm>
            <a:off x="1908760" y="1810129"/>
            <a:ext cx="1496243" cy="369332"/>
          </a:xfrm>
          <a:prstGeom prst="rect">
            <a:avLst/>
          </a:prstGeom>
          <a:noFill/>
        </p:spPr>
        <p:txBody>
          <a:bodyPr wrap="none" rtlCol="0">
            <a:spAutoFit/>
          </a:bodyPr>
          <a:lstStyle/>
          <a:p>
            <a:r>
              <a:rPr lang="en-US" dirty="0">
                <a:solidFill>
                  <a:srgbClr val="FF0000"/>
                </a:solidFill>
              </a:rPr>
              <a:t>p</a:t>
            </a:r>
            <a:r>
              <a:rPr lang="en-US" dirty="0" smtClean="0">
                <a:solidFill>
                  <a:srgbClr val="FF0000"/>
                </a:solidFill>
              </a:rPr>
              <a:t>revious page</a:t>
            </a:r>
            <a:endParaRPr lang="en-US" dirty="0">
              <a:solidFill>
                <a:srgbClr val="FF0000"/>
              </a:solidFill>
            </a:endParaRPr>
          </a:p>
        </p:txBody>
      </p:sp>
      <p:sp>
        <p:nvSpPr>
          <p:cNvPr id="17" name="TextBox 16"/>
          <p:cNvSpPr txBox="1"/>
          <p:nvPr/>
        </p:nvSpPr>
        <p:spPr>
          <a:xfrm>
            <a:off x="3469319" y="1815905"/>
            <a:ext cx="1103315" cy="369332"/>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ext page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38"/>
            <a:ext cx="8229600" cy="1143000"/>
          </a:xfrm>
        </p:spPr>
        <p:txBody>
          <a:bodyPr>
            <a:normAutofit/>
          </a:bodyPr>
          <a:lstStyle/>
          <a:p>
            <a:r>
              <a:rPr lang="en-US" sz="4000" dirty="0" smtClean="0"/>
              <a:t>Rules and Hints for Person Form</a:t>
            </a:r>
            <a:endParaRPr lang="en-US" sz="4000" dirty="0"/>
          </a:p>
        </p:txBody>
      </p:sp>
      <p:sp>
        <p:nvSpPr>
          <p:cNvPr id="3" name="Content Placeholder 2"/>
          <p:cNvSpPr>
            <a:spLocks noGrp="1"/>
          </p:cNvSpPr>
          <p:nvPr>
            <p:ph idx="1"/>
          </p:nvPr>
        </p:nvSpPr>
        <p:spPr>
          <a:xfrm>
            <a:off x="228600" y="1173162"/>
            <a:ext cx="8829943" cy="5365750"/>
          </a:xfrm>
        </p:spPr>
        <p:txBody>
          <a:bodyPr>
            <a:normAutofit fontScale="70000" lnSpcReduction="20000"/>
          </a:bodyPr>
          <a:lstStyle/>
          <a:p>
            <a:r>
              <a:rPr lang="en-US" dirty="0" smtClean="0"/>
              <a:t>Rules</a:t>
            </a:r>
          </a:p>
          <a:p>
            <a:pPr marL="914400" lvl="1" indent="-514350">
              <a:buFont typeface="+mj-lt"/>
              <a:buAutoNum type="arabicPeriod"/>
            </a:pPr>
            <a:r>
              <a:rPr lang="en-US" dirty="0" smtClean="0"/>
              <a:t>Extract only names that have either associated birth or death information.</a:t>
            </a:r>
          </a:p>
          <a:p>
            <a:pPr marL="914400" lvl="1" indent="-514350">
              <a:buFont typeface="+mj-lt"/>
              <a:buAutoNum type="arabicPeriod"/>
            </a:pPr>
            <a:r>
              <a:rPr lang="en-US" dirty="0" smtClean="0"/>
              <a:t>Get full name, including any punctuation, title(s) and suffix, but not non-name components associated with the name such as possessives (i.e., ’s).</a:t>
            </a:r>
          </a:p>
          <a:p>
            <a:pPr marL="914400" lvl="1" indent="-514350">
              <a:buFont typeface="+mj-lt"/>
              <a:buAutoNum type="arabicPeriod"/>
            </a:pPr>
            <a:r>
              <a:rPr lang="en-US" dirty="0" smtClean="0"/>
              <a:t>Extract names as written.  </a:t>
            </a:r>
            <a:r>
              <a:rPr lang="en-US" dirty="0" smtClean="0">
                <a:solidFill>
                  <a:srgbClr val="FF0000"/>
                </a:solidFill>
              </a:rPr>
              <a:t>Do not extract implied name parts even if the name part is present elsewhere in the text (e.g., not implied surnames or maiden names, not commentary about alternate names).</a:t>
            </a:r>
          </a:p>
          <a:p>
            <a:pPr marL="914400" lvl="1" indent="-514350">
              <a:buFont typeface="+mj-lt"/>
              <a:buAutoNum type="arabicPeriod"/>
            </a:pPr>
            <a:r>
              <a:rPr lang="en-US" dirty="0"/>
              <a:t>Get full date and place names, including </a:t>
            </a:r>
            <a:r>
              <a:rPr lang="en-US" dirty="0" smtClean="0"/>
              <a:t>punctuation.  </a:t>
            </a:r>
            <a:r>
              <a:rPr lang="en-US" dirty="0" smtClean="0">
                <a:solidFill>
                  <a:srgbClr val="FF0000"/>
                </a:solidFill>
              </a:rPr>
              <a:t>Do not extract implied dates and place names (e.g., not birth date when only age and death date appear and not place names unless explicitly stated as birth or death places).</a:t>
            </a:r>
          </a:p>
          <a:p>
            <a:pPr marL="914400" lvl="1" indent="-514350">
              <a:buFont typeface="+mj-lt"/>
              <a:buAutoNum type="arabicPeriod"/>
            </a:pPr>
            <a:r>
              <a:rPr lang="en-US" dirty="0" smtClean="0"/>
              <a:t>Resolve each pronoun and person designator that links birth or death information to the name to which it refers.</a:t>
            </a:r>
          </a:p>
          <a:p>
            <a:pPr marL="400050" lvl="1" indent="0">
              <a:buNone/>
            </a:pPr>
            <a:endParaRPr lang="en-US" dirty="0" smtClean="0"/>
          </a:p>
          <a:p>
            <a:r>
              <a:rPr lang="en-US" dirty="0" smtClean="0"/>
              <a:t>Hints</a:t>
            </a:r>
          </a:p>
          <a:p>
            <a:pPr marL="971550" lvl="1" indent="-514350">
              <a:buFont typeface="+mj-lt"/>
              <a:buAutoNum type="arabicPeriod"/>
            </a:pPr>
            <a:r>
              <a:rPr lang="en-US" dirty="0"/>
              <a:t>Use Ctrl-click to append </a:t>
            </a:r>
            <a:r>
              <a:rPr lang="en-US" dirty="0" smtClean="0"/>
              <a:t>name, date, and place </a:t>
            </a:r>
            <a:r>
              <a:rPr lang="en-US" dirty="0"/>
              <a:t>parts.</a:t>
            </a:r>
          </a:p>
          <a:p>
            <a:pPr marL="971550" lvl="1" indent="-514350">
              <a:buFont typeface="+mj-lt"/>
              <a:buAutoNum type="arabicPeriod"/>
            </a:pPr>
            <a:r>
              <a:rPr lang="en-US" dirty="0" smtClean="0"/>
              <a:t>For names, dates, and places with punctuation, use Alt-click.</a:t>
            </a:r>
          </a:p>
          <a:p>
            <a:pPr marL="971550" lvl="1" indent="-514350">
              <a:buFont typeface="+mj-lt"/>
              <a:buAutoNum type="arabicPeriod"/>
            </a:pPr>
            <a:r>
              <a:rPr lang="en-US" dirty="0" smtClean="0"/>
              <a:t>The Keyboard Shortcut “a” to add a record may be useful.</a:t>
            </a:r>
          </a:p>
        </p:txBody>
      </p:sp>
      <p:sp>
        <p:nvSpPr>
          <p:cNvPr id="4" name="Slide Number Placeholder 3"/>
          <p:cNvSpPr>
            <a:spLocks noGrp="1"/>
          </p:cNvSpPr>
          <p:nvPr>
            <p:ph type="sldNum" sz="quarter" idx="12"/>
          </p:nvPr>
        </p:nvSpPr>
        <p:spPr/>
        <p:txBody>
          <a:bodyPr/>
          <a:lstStyle/>
          <a:p>
            <a:fld id="{276D5397-1D65-4FA5-B65B-F271D2EFE34F}" type="slidenum">
              <a:rPr lang="en-US" smtClean="0"/>
              <a:pPr/>
              <a:t>17</a:t>
            </a:fld>
            <a:endParaRPr lang="en-US"/>
          </a:p>
        </p:txBody>
      </p:sp>
    </p:spTree>
    <p:extLst>
      <p:ext uri="{BB962C8B-B14F-4D97-AF65-F5344CB8AC3E}">
        <p14:creationId xmlns:p14="http://schemas.microsoft.com/office/powerpoint/2010/main" val="3151700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3"/>
          <a:stretch>
            <a:fillRect/>
          </a:stretch>
        </p:blipFill>
        <p:spPr>
          <a:xfrm>
            <a:off x="1622222" y="3777219"/>
            <a:ext cx="5949709" cy="1307864"/>
          </a:xfrm>
          <a:prstGeom prst="rect">
            <a:avLst/>
          </a:prstGeom>
        </p:spPr>
      </p:pic>
      <p:sp>
        <p:nvSpPr>
          <p:cNvPr id="2" name="Title 1"/>
          <p:cNvSpPr>
            <a:spLocks noGrp="1"/>
          </p:cNvSpPr>
          <p:nvPr>
            <p:ph type="title"/>
          </p:nvPr>
        </p:nvSpPr>
        <p:spPr>
          <a:xfrm>
            <a:off x="466287" y="381000"/>
            <a:ext cx="8229600" cy="1143000"/>
          </a:xfrm>
        </p:spPr>
        <p:txBody>
          <a:bodyPr>
            <a:normAutofit/>
          </a:bodyPr>
          <a:lstStyle/>
          <a:p>
            <a:r>
              <a:rPr lang="en-US" sz="3200" dirty="0"/>
              <a:t>Extract only names that have either associated birth or death information.</a:t>
            </a:r>
          </a:p>
        </p:txBody>
      </p:sp>
      <p:sp>
        <p:nvSpPr>
          <p:cNvPr id="3" name="Slide Number Placeholder 2"/>
          <p:cNvSpPr>
            <a:spLocks noGrp="1"/>
          </p:cNvSpPr>
          <p:nvPr>
            <p:ph type="sldNum" sz="quarter" idx="12"/>
          </p:nvPr>
        </p:nvSpPr>
        <p:spPr/>
        <p:txBody>
          <a:bodyPr/>
          <a:lstStyle/>
          <a:p>
            <a:fld id="{276D5397-1D65-4FA5-B65B-F271D2EFE34F}" type="slidenum">
              <a:rPr lang="en-US" smtClean="0"/>
              <a:pPr/>
              <a:t>18</a:t>
            </a:fld>
            <a:endParaRPr lang="en-US"/>
          </a:p>
        </p:txBody>
      </p:sp>
      <p:sp>
        <p:nvSpPr>
          <p:cNvPr id="4" name="TextBox 3"/>
          <p:cNvSpPr txBox="1"/>
          <p:nvPr/>
        </p:nvSpPr>
        <p:spPr>
          <a:xfrm>
            <a:off x="2599881" y="5712183"/>
            <a:ext cx="3962400" cy="646331"/>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ot these names, since no birth or death information is associated with them</a:t>
            </a:r>
            <a:endParaRPr lang="en-US" dirty="0">
              <a:solidFill>
                <a:srgbClr val="FF0000"/>
              </a:solidFill>
            </a:endParaRPr>
          </a:p>
        </p:txBody>
      </p:sp>
      <p:pic>
        <p:nvPicPr>
          <p:cNvPr id="7" name="Picture 6"/>
          <p:cNvPicPr>
            <a:picLocks noChangeAspect="1"/>
          </p:cNvPicPr>
          <p:nvPr/>
        </p:nvPicPr>
        <p:blipFill>
          <a:blip r:embed="rId4"/>
          <a:stretch>
            <a:fillRect/>
          </a:stretch>
        </p:blipFill>
        <p:spPr>
          <a:xfrm>
            <a:off x="105587" y="2008867"/>
            <a:ext cx="8950991" cy="1094903"/>
          </a:xfrm>
          <a:prstGeom prst="rect">
            <a:avLst/>
          </a:prstGeom>
        </p:spPr>
      </p:pic>
      <p:cxnSp>
        <p:nvCxnSpPr>
          <p:cNvPr id="18" name="Straight Arrow Connector 17"/>
          <p:cNvCxnSpPr/>
          <p:nvPr/>
        </p:nvCxnSpPr>
        <p:spPr>
          <a:xfrm flipH="1" flipV="1">
            <a:off x="990600" y="2556319"/>
            <a:ext cx="1752600" cy="133112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066800" y="2819400"/>
            <a:ext cx="1676400" cy="165145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990600" y="2986590"/>
            <a:ext cx="762000" cy="19650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886200" y="3962400"/>
            <a:ext cx="1752600" cy="174978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2819400" y="4191000"/>
            <a:ext cx="1066800" cy="152118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2362200" y="4407976"/>
            <a:ext cx="1524000" cy="130420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3461489" y="4832946"/>
            <a:ext cx="424711" cy="87923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886200" y="4832946"/>
            <a:ext cx="237681" cy="87923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886200" y="4191000"/>
            <a:ext cx="694881" cy="152118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244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11370"/>
            <a:ext cx="8991600" cy="1143000"/>
          </a:xfrm>
        </p:spPr>
        <p:txBody>
          <a:bodyPr>
            <a:normAutofit fontScale="90000"/>
          </a:bodyPr>
          <a:lstStyle/>
          <a:p>
            <a:pPr lvl="1" algn="ctr" rtl="0">
              <a:spcBef>
                <a:spcPct val="0"/>
              </a:spcBef>
            </a:pPr>
            <a:r>
              <a:rPr lang="en-US" sz="3600" dirty="0" smtClean="0"/>
              <a:t>Get full name, including any punctuation, title(s) and suffix, but not non-name components associated with the name such as possessives.</a:t>
            </a:r>
          </a:p>
        </p:txBody>
      </p:sp>
      <p:sp>
        <p:nvSpPr>
          <p:cNvPr id="3" name="Slide Number Placeholder 2"/>
          <p:cNvSpPr>
            <a:spLocks noGrp="1"/>
          </p:cNvSpPr>
          <p:nvPr>
            <p:ph type="sldNum" sz="quarter" idx="12"/>
          </p:nvPr>
        </p:nvSpPr>
        <p:spPr/>
        <p:txBody>
          <a:bodyPr/>
          <a:lstStyle/>
          <a:p>
            <a:fld id="{276D5397-1D65-4FA5-B65B-F271D2EFE34F}" type="slidenum">
              <a:rPr lang="en-US" smtClean="0"/>
              <a:pPr/>
              <a:t>19</a:t>
            </a:fld>
            <a:endParaRPr lang="en-US"/>
          </a:p>
        </p:txBody>
      </p:sp>
      <p:pic>
        <p:nvPicPr>
          <p:cNvPr id="6" name="Picture 3"/>
          <p:cNvPicPr>
            <a:picLocks noChangeAspect="1" noChangeArrowheads="1"/>
          </p:cNvPicPr>
          <p:nvPr/>
        </p:nvPicPr>
        <p:blipFill>
          <a:blip r:embed="rId2" cstate="print"/>
          <a:srcRect/>
          <a:stretch>
            <a:fillRect/>
          </a:stretch>
        </p:blipFill>
        <p:spPr bwMode="auto">
          <a:xfrm>
            <a:off x="838200" y="3487800"/>
            <a:ext cx="4509568" cy="262853"/>
          </a:xfrm>
          <a:prstGeom prst="rect">
            <a:avLst/>
          </a:prstGeom>
          <a:noFill/>
          <a:ln w="9525">
            <a:noFill/>
            <a:miter lim="800000"/>
            <a:headEnd/>
            <a:tailEnd/>
          </a:ln>
        </p:spPr>
      </p:pic>
      <p:sp>
        <p:nvSpPr>
          <p:cNvPr id="10" name="TextBox 9"/>
          <p:cNvSpPr txBox="1"/>
          <p:nvPr/>
        </p:nvSpPr>
        <p:spPr>
          <a:xfrm>
            <a:off x="1752599" y="4000876"/>
            <a:ext cx="6943504" cy="369332"/>
          </a:xfrm>
          <a:prstGeom prst="rect">
            <a:avLst/>
          </a:prstGeom>
          <a:noFill/>
        </p:spPr>
        <p:txBody>
          <a:bodyPr wrap="none" rtlCol="0">
            <a:spAutoFit/>
          </a:bodyPr>
          <a:lstStyle/>
          <a:p>
            <a:r>
              <a:rPr lang="en-US" dirty="0" smtClean="0">
                <a:solidFill>
                  <a:srgbClr val="FF0000"/>
                </a:solidFill>
              </a:rPr>
              <a:t>Isaac Steel, Sr.          (include the comma after “Steele” but not after “Sr.”)</a:t>
            </a:r>
            <a:endParaRPr lang="en-US" dirty="0">
              <a:solidFill>
                <a:srgbClr val="FF0000"/>
              </a:solidFill>
            </a:endParaRPr>
          </a:p>
        </p:txBody>
      </p:sp>
      <p:sp>
        <p:nvSpPr>
          <p:cNvPr id="11" name="TextBox 10"/>
          <p:cNvSpPr txBox="1"/>
          <p:nvPr/>
        </p:nvSpPr>
        <p:spPr>
          <a:xfrm>
            <a:off x="1776412" y="5229199"/>
            <a:ext cx="4513287" cy="369332"/>
          </a:xfrm>
          <a:prstGeom prst="rect">
            <a:avLst/>
          </a:prstGeom>
          <a:noFill/>
        </p:spPr>
        <p:txBody>
          <a:bodyPr wrap="none" rtlCol="0">
            <a:spAutoFit/>
          </a:bodyPr>
          <a:lstStyle/>
          <a:p>
            <a:r>
              <a:rPr lang="en-US" dirty="0" smtClean="0">
                <a:solidFill>
                  <a:srgbClr val="FF0000"/>
                </a:solidFill>
              </a:rPr>
              <a:t>Chief Justice Waite          (omit apostrophe “s”)</a:t>
            </a:r>
            <a:endParaRPr lang="en-US" dirty="0">
              <a:solidFill>
                <a:srgbClr val="FF0000"/>
              </a:solidFill>
            </a:endParaRPr>
          </a:p>
        </p:txBody>
      </p:sp>
      <p:pic>
        <p:nvPicPr>
          <p:cNvPr id="5" name="Picture 4"/>
          <p:cNvPicPr>
            <a:picLocks noChangeAspect="1"/>
          </p:cNvPicPr>
          <p:nvPr/>
        </p:nvPicPr>
        <p:blipFill>
          <a:blip r:embed="rId3"/>
          <a:stretch>
            <a:fillRect/>
          </a:stretch>
        </p:blipFill>
        <p:spPr>
          <a:xfrm>
            <a:off x="838200" y="4780219"/>
            <a:ext cx="1876425" cy="276225"/>
          </a:xfrm>
          <a:prstGeom prst="rect">
            <a:avLst/>
          </a:prstGeom>
        </p:spPr>
      </p:pic>
      <p:pic>
        <p:nvPicPr>
          <p:cNvPr id="8" name="Picture 7"/>
          <p:cNvPicPr>
            <a:picLocks noChangeAspect="1"/>
          </p:cNvPicPr>
          <p:nvPr/>
        </p:nvPicPr>
        <p:blipFill>
          <a:blip r:embed="rId4"/>
          <a:stretch>
            <a:fillRect/>
          </a:stretch>
        </p:blipFill>
        <p:spPr>
          <a:xfrm>
            <a:off x="838200" y="2246449"/>
            <a:ext cx="1416116" cy="278932"/>
          </a:xfrm>
          <a:prstGeom prst="rect">
            <a:avLst/>
          </a:prstGeom>
        </p:spPr>
      </p:pic>
      <p:sp>
        <p:nvSpPr>
          <p:cNvPr id="9" name="TextBox 8"/>
          <p:cNvSpPr txBox="1"/>
          <p:nvPr/>
        </p:nvSpPr>
        <p:spPr>
          <a:xfrm>
            <a:off x="1752599" y="2770210"/>
            <a:ext cx="3815212" cy="369332"/>
          </a:xfrm>
          <a:prstGeom prst="rect">
            <a:avLst/>
          </a:prstGeom>
          <a:noFill/>
        </p:spPr>
        <p:txBody>
          <a:bodyPr wrap="none" rtlCol="0">
            <a:spAutoFit/>
          </a:bodyPr>
          <a:lstStyle/>
          <a:p>
            <a:r>
              <a:rPr lang="en-US" dirty="0" smtClean="0">
                <a:solidFill>
                  <a:srgbClr val="FF0000"/>
                </a:solidFill>
              </a:rPr>
              <a:t>Mrs. Lathrop          (include title “Mrs.”)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Project Overview</a:t>
            </a:r>
            <a:endParaRPr lang="en-US" sz="4000" dirty="0"/>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r>
              <a:rPr lang="en-US" dirty="0" smtClean="0"/>
              <a:t>Untapped sources</a:t>
            </a:r>
          </a:p>
          <a:p>
            <a:pPr lvl="1"/>
            <a:r>
              <a:rPr lang="en-US" dirty="0" smtClean="0"/>
              <a:t>100,000+ scanned/OCRed books</a:t>
            </a:r>
          </a:p>
          <a:p>
            <a:pPr lvl="1"/>
            <a:r>
              <a:rPr lang="en-US" dirty="0" smtClean="0"/>
              <a:t>Problem: cost-effective extraction</a:t>
            </a:r>
          </a:p>
          <a:p>
            <a:r>
              <a:rPr lang="en-US" dirty="0" smtClean="0"/>
              <a:t>Extraction tools</a:t>
            </a:r>
          </a:p>
          <a:p>
            <a:pPr lvl="1"/>
            <a:r>
              <a:rPr lang="en-US" dirty="0" smtClean="0"/>
              <a:t>Read and do form-fill type-in</a:t>
            </a:r>
          </a:p>
          <a:p>
            <a:pPr lvl="1"/>
            <a:r>
              <a:rPr lang="en-US" dirty="0" smtClean="0"/>
              <a:t>Form-fill by clicking</a:t>
            </a:r>
          </a:p>
          <a:p>
            <a:pPr lvl="2"/>
            <a:r>
              <a:rPr lang="en-US" dirty="0"/>
              <a:t>C</a:t>
            </a:r>
            <a:r>
              <a:rPr lang="en-US" dirty="0" smtClean="0"/>
              <a:t>opy/paste &amp; correction</a:t>
            </a:r>
          </a:p>
          <a:p>
            <a:pPr lvl="2"/>
            <a:r>
              <a:rPr lang="en-US" dirty="0" smtClean="0"/>
              <a:t>Family tree construction by inference</a:t>
            </a:r>
          </a:p>
          <a:p>
            <a:pPr lvl="1"/>
            <a:r>
              <a:rPr lang="en-US" dirty="0" smtClean="0"/>
              <a:t>Synergistic</a:t>
            </a:r>
          </a:p>
          <a:p>
            <a:pPr lvl="2"/>
            <a:r>
              <a:rPr lang="en-US" dirty="0" smtClean="0"/>
              <a:t>Automated form-fill with user correction</a:t>
            </a:r>
          </a:p>
          <a:p>
            <a:pPr lvl="2"/>
            <a:r>
              <a:rPr lang="en-US" dirty="0" smtClean="0"/>
              <a:t>Manual specification of rules (</a:t>
            </a:r>
            <a:r>
              <a:rPr lang="en-US" dirty="0" err="1" smtClean="0"/>
              <a:t>FROntIER</a:t>
            </a:r>
            <a:r>
              <a:rPr lang="en-US" dirty="0" smtClean="0"/>
              <a:t>)</a:t>
            </a:r>
          </a:p>
          <a:p>
            <a:pPr lvl="2"/>
            <a:r>
              <a:rPr lang="en-US" dirty="0" smtClean="0"/>
              <a:t>Machine-learned extraction rules</a:t>
            </a:r>
          </a:p>
          <a:p>
            <a:pPr lvl="3"/>
            <a:r>
              <a:rPr lang="en-US" dirty="0"/>
              <a:t>D</a:t>
            </a:r>
            <a:r>
              <a:rPr lang="en-US" dirty="0" smtClean="0"/>
              <a:t>iscover author-specified patterns (</a:t>
            </a:r>
            <a:r>
              <a:rPr lang="en-US" dirty="0" err="1" smtClean="0"/>
              <a:t>ListReader</a:t>
            </a:r>
            <a:r>
              <a:rPr lang="en-US" dirty="0" smtClean="0"/>
              <a:t>)</a:t>
            </a:r>
          </a:p>
          <a:p>
            <a:pPr lvl="3"/>
            <a:r>
              <a:rPr lang="en-US" dirty="0" smtClean="0"/>
              <a:t>Parse sentences &amp; match concepts (</a:t>
            </a:r>
            <a:r>
              <a:rPr lang="en-US" dirty="0" err="1" smtClean="0"/>
              <a:t>OntoSoar</a:t>
            </a:r>
            <a:r>
              <a:rPr lang="en-US" dirty="0" smtClean="0"/>
              <a:t>)</a:t>
            </a:r>
          </a:p>
          <a:p>
            <a:pPr lvl="3"/>
            <a:r>
              <a:rPr lang="en-US" dirty="0" smtClean="0"/>
              <a:t>Learn from observing users work (</a:t>
            </a:r>
            <a:r>
              <a:rPr lang="en-US" dirty="0" err="1" smtClean="0"/>
              <a:t>GreenFIE</a:t>
            </a:r>
            <a:r>
              <a:rPr lang="en-US" dirty="0" smtClean="0"/>
              <a:t>-HD)</a:t>
            </a:r>
          </a:p>
          <a:p>
            <a:r>
              <a:rPr lang="en-US" dirty="0" smtClean="0"/>
              <a:t>Alpha testing</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066800"/>
            <a:ext cx="2911592" cy="411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2869"/>
            <a:ext cx="9144000" cy="1143000"/>
          </a:xfrm>
        </p:spPr>
        <p:txBody>
          <a:bodyPr>
            <a:normAutofit fontScale="90000"/>
          </a:bodyPr>
          <a:lstStyle/>
          <a:p>
            <a:pPr lvl="1" algn="ctr" rtl="0">
              <a:spcBef>
                <a:spcPct val="0"/>
              </a:spcBef>
            </a:pPr>
            <a:r>
              <a:rPr lang="en-US" sz="3600" dirty="0" smtClean="0"/>
              <a:t>More on omitting non-name components.</a:t>
            </a:r>
            <a:r>
              <a:rPr lang="en-US" sz="3200" dirty="0" smtClean="0"/>
              <a:t/>
            </a:r>
            <a:br>
              <a:rPr lang="en-US" sz="3200"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a:xfrm>
            <a:off x="6509711" y="6400800"/>
            <a:ext cx="2133600" cy="365125"/>
          </a:xfrm>
        </p:spPr>
        <p:txBody>
          <a:bodyPr/>
          <a:lstStyle/>
          <a:p>
            <a:fld id="{276D5397-1D65-4FA5-B65B-F271D2EFE34F}" type="slidenum">
              <a:rPr lang="en-US" smtClean="0"/>
              <a:pPr/>
              <a:t>20</a:t>
            </a:fld>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711" y="2133600"/>
            <a:ext cx="3352800" cy="234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26873" y="1393114"/>
            <a:ext cx="2032475" cy="646331"/>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ot embedded reference markers</a:t>
            </a:r>
            <a:endParaRPr lang="en-US" dirty="0">
              <a:solidFill>
                <a:srgbClr val="FF0000"/>
              </a:solidFill>
            </a:endParaRPr>
          </a:p>
        </p:txBody>
      </p:sp>
      <p:cxnSp>
        <p:nvCxnSpPr>
          <p:cNvPr id="6" name="Straight Arrow Connector 5"/>
          <p:cNvCxnSpPr/>
          <p:nvPr/>
        </p:nvCxnSpPr>
        <p:spPr>
          <a:xfrm>
            <a:off x="7169874" y="2039445"/>
            <a:ext cx="127118" cy="8369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7311" y="3616403"/>
            <a:ext cx="2047227" cy="646331"/>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ot names used for</a:t>
            </a:r>
          </a:p>
          <a:p>
            <a:r>
              <a:rPr lang="en-US" dirty="0" smtClean="0">
                <a:solidFill>
                  <a:srgbClr val="FF0000"/>
                </a:solidFill>
              </a:rPr>
              <a:t>internal designators</a:t>
            </a:r>
            <a:endParaRPr lang="en-US" dirty="0">
              <a:solidFill>
                <a:srgbClr val="FF0000"/>
              </a:solidFill>
            </a:endParaRPr>
          </a:p>
        </p:txBody>
      </p:sp>
      <p:sp>
        <p:nvSpPr>
          <p:cNvPr id="10" name="TextBox 9"/>
          <p:cNvSpPr txBox="1"/>
          <p:nvPr/>
        </p:nvSpPr>
        <p:spPr>
          <a:xfrm>
            <a:off x="1289286" y="2412005"/>
            <a:ext cx="2319225" cy="369332"/>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ot paragraph headers</a:t>
            </a:r>
            <a:endParaRPr lang="en-US" dirty="0">
              <a:solidFill>
                <a:srgbClr val="FF0000"/>
              </a:solidFill>
            </a:endParaRPr>
          </a:p>
        </p:txBody>
      </p:sp>
      <p:cxnSp>
        <p:nvCxnSpPr>
          <p:cNvPr id="13" name="Straight Arrow Connector 12"/>
          <p:cNvCxnSpPr/>
          <p:nvPr/>
        </p:nvCxnSpPr>
        <p:spPr>
          <a:xfrm>
            <a:off x="3608511" y="2649045"/>
            <a:ext cx="1701472" cy="2273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08511" y="3227667"/>
            <a:ext cx="1717851" cy="71434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08511" y="3476261"/>
            <a:ext cx="631579" cy="46574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608511" y="3227667"/>
            <a:ext cx="3146179" cy="71434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608511" y="3412333"/>
            <a:ext cx="1926979" cy="529674"/>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3711" y="3061312"/>
            <a:ext cx="533400" cy="18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1410" y="2823481"/>
            <a:ext cx="861701" cy="23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Straight Connector 30"/>
          <p:cNvCxnSpPr/>
          <p:nvPr/>
        </p:nvCxnSpPr>
        <p:spPr>
          <a:xfrm flipV="1">
            <a:off x="4757111" y="3025518"/>
            <a:ext cx="1424299" cy="83121"/>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a:off x="295275" y="5125777"/>
            <a:ext cx="8553450" cy="1028700"/>
          </a:xfrm>
          <a:prstGeom prst="rect">
            <a:avLst/>
          </a:prstGeom>
        </p:spPr>
      </p:pic>
      <p:sp>
        <p:nvSpPr>
          <p:cNvPr id="8" name="TextBox 7"/>
          <p:cNvSpPr txBox="1"/>
          <p:nvPr/>
        </p:nvSpPr>
        <p:spPr>
          <a:xfrm>
            <a:off x="381000" y="5029200"/>
            <a:ext cx="2763705" cy="369332"/>
          </a:xfrm>
          <a:prstGeom prst="rect">
            <a:avLst/>
          </a:prstGeom>
          <a:noFill/>
        </p:spPr>
        <p:txBody>
          <a:bodyPr wrap="none" rtlCol="0">
            <a:spAutoFit/>
          </a:bodyPr>
          <a:lstStyle/>
          <a:p>
            <a:r>
              <a:rPr lang="en-US" dirty="0" smtClean="0">
                <a:solidFill>
                  <a:srgbClr val="FF0000"/>
                </a:solidFill>
              </a:rPr>
              <a:t>extraction for Person form: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962400" y="4228600"/>
            <a:ext cx="3990975" cy="1752600"/>
          </a:xfrm>
          <a:prstGeom prst="rect">
            <a:avLst/>
          </a:prstGeom>
        </p:spPr>
      </p:pic>
      <p:sp>
        <p:nvSpPr>
          <p:cNvPr id="2" name="Title 1"/>
          <p:cNvSpPr>
            <a:spLocks noGrp="1"/>
          </p:cNvSpPr>
          <p:nvPr>
            <p:ph type="title"/>
          </p:nvPr>
        </p:nvSpPr>
        <p:spPr>
          <a:xfrm>
            <a:off x="0" y="457200"/>
            <a:ext cx="9144000" cy="1143000"/>
          </a:xfrm>
        </p:spPr>
        <p:txBody>
          <a:bodyPr>
            <a:normAutofit fontScale="90000"/>
          </a:bodyPr>
          <a:lstStyle/>
          <a:p>
            <a:r>
              <a:rPr lang="en-US" sz="3600" dirty="0"/>
              <a:t>Extract names as </a:t>
            </a:r>
            <a:r>
              <a:rPr lang="en-US" sz="3600" dirty="0" smtClean="0"/>
              <a:t>written.</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21</a:t>
            </a:fld>
            <a:endParaRPr 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482224"/>
            <a:ext cx="60769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800600" y="2711450"/>
            <a:ext cx="3757632" cy="1077218"/>
          </a:xfrm>
          <a:prstGeom prst="rect">
            <a:avLst/>
          </a:prstGeom>
          <a:noFill/>
        </p:spPr>
        <p:txBody>
          <a:bodyPr wrap="none" rtlCol="0">
            <a:spAutoFit/>
          </a:bodyPr>
          <a:lstStyle/>
          <a:p>
            <a:r>
              <a:rPr lang="en-US" sz="1600" dirty="0">
                <a:solidFill>
                  <a:srgbClr val="FF0000"/>
                </a:solidFill>
              </a:rPr>
              <a:t>n</a:t>
            </a:r>
            <a:r>
              <a:rPr lang="en-US" sz="1600" dirty="0" smtClean="0">
                <a:solidFill>
                  <a:srgbClr val="FF0000"/>
                </a:solidFill>
              </a:rPr>
              <a:t>ot “Abigail Huntington Lathrop McKenzie”</a:t>
            </a:r>
          </a:p>
          <a:p>
            <a:r>
              <a:rPr lang="en-US" sz="1600" dirty="0">
                <a:solidFill>
                  <a:srgbClr val="FF0000"/>
                </a:solidFill>
              </a:rPr>
              <a:t>n</a:t>
            </a:r>
            <a:r>
              <a:rPr lang="en-US" sz="1600" dirty="0" smtClean="0">
                <a:solidFill>
                  <a:srgbClr val="FF0000"/>
                </a:solidFill>
              </a:rPr>
              <a:t>ot “Mary Ely McKenzie”</a:t>
            </a:r>
          </a:p>
          <a:p>
            <a:r>
              <a:rPr lang="en-US" sz="1600" dirty="0">
                <a:solidFill>
                  <a:srgbClr val="FF0000"/>
                </a:solidFill>
              </a:rPr>
              <a:t>n</a:t>
            </a:r>
            <a:r>
              <a:rPr lang="en-US" sz="1600" dirty="0" smtClean="0">
                <a:solidFill>
                  <a:srgbClr val="FF0000"/>
                </a:solidFill>
              </a:rPr>
              <a:t>ot  “Gerard Lathrop McKenzie”</a:t>
            </a:r>
          </a:p>
          <a:p>
            <a:r>
              <a:rPr lang="en-US" sz="1600" dirty="0">
                <a:solidFill>
                  <a:srgbClr val="FF0000"/>
                </a:solidFill>
              </a:rPr>
              <a:t>j</a:t>
            </a:r>
            <a:r>
              <a:rPr lang="en-US" sz="1600" dirty="0" smtClean="0">
                <a:solidFill>
                  <a:srgbClr val="FF0000"/>
                </a:solidFill>
              </a:rPr>
              <a:t>ust the names as written</a:t>
            </a:r>
            <a:endParaRPr lang="en-US" sz="1600" dirty="0">
              <a:solidFill>
                <a:srgbClr val="FF0000"/>
              </a:solidFill>
            </a:endParaRPr>
          </a:p>
        </p:txBody>
      </p:sp>
      <p:cxnSp>
        <p:nvCxnSpPr>
          <p:cNvPr id="5" name="Straight Connector 4"/>
          <p:cNvCxnSpPr/>
          <p:nvPr/>
        </p:nvCxnSpPr>
        <p:spPr>
          <a:xfrm>
            <a:off x="2895600" y="1682250"/>
            <a:ext cx="1371600" cy="29718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09800" y="2825250"/>
            <a:ext cx="1981200" cy="25908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09800" y="3053849"/>
            <a:ext cx="1828800" cy="2667001"/>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7695" y="4396875"/>
            <a:ext cx="2602705" cy="1754326"/>
          </a:xfrm>
          <a:prstGeom prst="rect">
            <a:avLst/>
          </a:prstGeom>
          <a:noFill/>
        </p:spPr>
        <p:txBody>
          <a:bodyPr wrap="square" rtlCol="0">
            <a:spAutoFit/>
          </a:bodyPr>
          <a:lstStyle/>
          <a:p>
            <a:r>
              <a:rPr lang="en-US" dirty="0" smtClean="0">
                <a:solidFill>
                  <a:srgbClr val="FF0000"/>
                </a:solidFill>
              </a:rPr>
              <a:t>Note: The field for “Abigail </a:t>
            </a:r>
            <a:r>
              <a:rPr lang="en-US" dirty="0">
                <a:solidFill>
                  <a:srgbClr val="FF0000"/>
                </a:solidFill>
              </a:rPr>
              <a:t>Huntington Lathrop” is in </a:t>
            </a:r>
            <a:r>
              <a:rPr lang="en-US" dirty="0" smtClean="0">
                <a:solidFill>
                  <a:srgbClr val="FF0000"/>
                </a:solidFill>
              </a:rPr>
              <a:t>edit </a:t>
            </a:r>
            <a:r>
              <a:rPr lang="en-US" dirty="0">
                <a:solidFill>
                  <a:srgbClr val="FF0000"/>
                </a:solidFill>
              </a:rPr>
              <a:t>mode and </a:t>
            </a:r>
            <a:r>
              <a:rPr lang="en-US" dirty="0" smtClean="0">
                <a:solidFill>
                  <a:srgbClr val="FF0000"/>
                </a:solidFill>
              </a:rPr>
              <a:t>scrolled right </a:t>
            </a:r>
            <a:r>
              <a:rPr lang="en-US" dirty="0">
                <a:solidFill>
                  <a:srgbClr val="FF0000"/>
                </a:solidFill>
              </a:rPr>
              <a:t>to show that </a:t>
            </a:r>
            <a:r>
              <a:rPr lang="en-US" dirty="0" smtClean="0">
                <a:solidFill>
                  <a:srgbClr val="FF0000"/>
                </a:solidFill>
              </a:rPr>
              <a:t>“McKenzie” </a:t>
            </a:r>
            <a:r>
              <a:rPr lang="en-US" dirty="0">
                <a:solidFill>
                  <a:srgbClr val="FF0000"/>
                </a:solidFill>
              </a:rPr>
              <a:t>is not </a:t>
            </a:r>
            <a:r>
              <a:rPr lang="en-US" dirty="0" smtClean="0">
                <a:solidFill>
                  <a:srgbClr val="FF0000"/>
                </a:solidFill>
              </a:rPr>
              <a:t>extracted.</a:t>
            </a:r>
            <a:endParaRPr lang="en-US" dirty="0">
              <a:solidFill>
                <a:srgbClr val="FF0000"/>
              </a:solidFill>
            </a:endParaRPr>
          </a:p>
        </p:txBody>
      </p:sp>
    </p:spTree>
    <p:extLst>
      <p:ext uri="{BB962C8B-B14F-4D97-AF65-F5344CB8AC3E}">
        <p14:creationId xmlns:p14="http://schemas.microsoft.com/office/powerpoint/2010/main" val="3346991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Extract names as written.</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22</a:t>
            </a:fld>
            <a:endParaRPr lang="en-US"/>
          </a:p>
        </p:txBody>
      </p:sp>
      <p:pic>
        <p:nvPicPr>
          <p:cNvPr id="4" name="Picture 3"/>
          <p:cNvPicPr>
            <a:picLocks noChangeAspect="1"/>
          </p:cNvPicPr>
          <p:nvPr/>
        </p:nvPicPr>
        <p:blipFill>
          <a:blip r:embed="rId2"/>
          <a:stretch>
            <a:fillRect/>
          </a:stretch>
        </p:blipFill>
        <p:spPr>
          <a:xfrm>
            <a:off x="58857" y="3981629"/>
            <a:ext cx="9026285" cy="838200"/>
          </a:xfrm>
          <a:prstGeom prst="rect">
            <a:avLst/>
          </a:prstGeom>
        </p:spPr>
      </p:pic>
      <p:pic>
        <p:nvPicPr>
          <p:cNvPr id="5" name="Picture 4"/>
          <p:cNvPicPr>
            <a:picLocks noChangeAspect="1"/>
          </p:cNvPicPr>
          <p:nvPr/>
        </p:nvPicPr>
        <p:blipFill>
          <a:blip r:embed="rId3"/>
          <a:stretch>
            <a:fillRect/>
          </a:stretch>
        </p:blipFill>
        <p:spPr>
          <a:xfrm>
            <a:off x="1371600" y="1533704"/>
            <a:ext cx="6829239" cy="1308100"/>
          </a:xfrm>
          <a:prstGeom prst="rect">
            <a:avLst/>
          </a:prstGeom>
        </p:spPr>
      </p:pic>
      <p:cxnSp>
        <p:nvCxnSpPr>
          <p:cNvPr id="7" name="Straight Arrow Connector 6"/>
          <p:cNvCxnSpPr/>
          <p:nvPr/>
        </p:nvCxnSpPr>
        <p:spPr>
          <a:xfrm flipH="1">
            <a:off x="609600" y="1752600"/>
            <a:ext cx="1371600" cy="27432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23919" y="2954159"/>
            <a:ext cx="5691281" cy="923330"/>
          </a:xfrm>
          <a:prstGeom prst="rect">
            <a:avLst/>
          </a:prstGeom>
          <a:noFill/>
        </p:spPr>
        <p:txBody>
          <a:bodyPr wrap="square" rtlCol="0">
            <a:spAutoFit/>
          </a:bodyPr>
          <a:lstStyle/>
          <a:p>
            <a:r>
              <a:rPr lang="en-US" dirty="0" smtClean="0">
                <a:solidFill>
                  <a:srgbClr val="FF0000"/>
                </a:solidFill>
              </a:rPr>
              <a:t>The nickname is not included (not written as part of name).  The nickname would be included if the name had been written “Ira </a:t>
            </a:r>
            <a:r>
              <a:rPr lang="en-US" dirty="0" smtClean="0">
                <a:solidFill>
                  <a:srgbClr val="FF0000"/>
                </a:solidFill>
                <a:latin typeface="Microsoft Sans Serif" panose="020B0604020202020204" pitchFamily="34" charset="0"/>
                <a:cs typeface="Microsoft Sans Serif" panose="020B0604020202020204" pitchFamily="34" charset="0"/>
              </a:rPr>
              <a:t>“</a:t>
            </a:r>
            <a:r>
              <a:rPr lang="en-US" dirty="0" smtClean="0">
                <a:solidFill>
                  <a:srgbClr val="FF0000"/>
                </a:solidFill>
              </a:rPr>
              <a:t>Bina</a:t>
            </a:r>
            <a:r>
              <a:rPr lang="en-US" dirty="0" smtClean="0">
                <a:solidFill>
                  <a:srgbClr val="FF0000"/>
                </a:solidFill>
                <a:latin typeface="Microsoft Sans Serif" panose="020B0604020202020204" pitchFamily="34" charset="0"/>
                <a:cs typeface="Microsoft Sans Serif" panose="020B0604020202020204" pitchFamily="34" charset="0"/>
              </a:rPr>
              <a:t>”</a:t>
            </a:r>
            <a:r>
              <a:rPr lang="en-US" dirty="0" smtClean="0">
                <a:solidFill>
                  <a:srgbClr val="FF0000"/>
                </a:solidFill>
              </a:rPr>
              <a:t>  </a:t>
            </a:r>
            <a:r>
              <a:rPr lang="en-US" dirty="0" err="1" smtClean="0">
                <a:solidFill>
                  <a:srgbClr val="FF0000"/>
                </a:solidFill>
              </a:rPr>
              <a:t>Zabina</a:t>
            </a:r>
            <a:r>
              <a:rPr lang="en-US" dirty="0" smtClean="0">
                <a:solidFill>
                  <a:srgbClr val="FF0000"/>
                </a:solidFill>
              </a:rPr>
              <a:t>” or “Ira </a:t>
            </a:r>
            <a:r>
              <a:rPr lang="en-US" dirty="0" err="1" smtClean="0">
                <a:solidFill>
                  <a:srgbClr val="FF0000"/>
                </a:solidFill>
              </a:rPr>
              <a:t>Zabina</a:t>
            </a:r>
            <a:r>
              <a:rPr lang="en-US" dirty="0" smtClean="0">
                <a:solidFill>
                  <a:srgbClr val="FF0000"/>
                </a:solidFill>
              </a:rPr>
              <a:t> (Bina)”.</a:t>
            </a:r>
          </a:p>
        </p:txBody>
      </p:sp>
      <p:sp>
        <p:nvSpPr>
          <p:cNvPr id="11" name="TextBox 10"/>
          <p:cNvSpPr txBox="1"/>
          <p:nvPr/>
        </p:nvSpPr>
        <p:spPr>
          <a:xfrm>
            <a:off x="457200" y="5476580"/>
            <a:ext cx="4322064" cy="923330"/>
          </a:xfrm>
          <a:prstGeom prst="rect">
            <a:avLst/>
          </a:prstGeom>
          <a:noFill/>
        </p:spPr>
        <p:txBody>
          <a:bodyPr wrap="square" rtlCol="0">
            <a:spAutoFit/>
          </a:bodyPr>
          <a:lstStyle/>
          <a:p>
            <a:r>
              <a:rPr lang="en-US" dirty="0" smtClean="0">
                <a:solidFill>
                  <a:srgbClr val="FF0000"/>
                </a:solidFill>
              </a:rPr>
              <a:t>Note: The extraction has several OCR errors, which should all be corrected (left unaltered here to show examples of what to look for).</a:t>
            </a:r>
            <a:endParaRPr lang="en-US" dirty="0">
              <a:solidFill>
                <a:srgbClr val="FF0000"/>
              </a:solidFill>
            </a:endParaRPr>
          </a:p>
        </p:txBody>
      </p:sp>
      <p:pic>
        <p:nvPicPr>
          <p:cNvPr id="13" name="Picture 12"/>
          <p:cNvPicPr>
            <a:picLocks noChangeAspect="1"/>
          </p:cNvPicPr>
          <p:nvPr/>
        </p:nvPicPr>
        <p:blipFill>
          <a:blip r:embed="rId4"/>
          <a:stretch>
            <a:fillRect/>
          </a:stretch>
        </p:blipFill>
        <p:spPr>
          <a:xfrm>
            <a:off x="4038600" y="4834030"/>
            <a:ext cx="2597457" cy="616896"/>
          </a:xfrm>
          <a:prstGeom prst="rect">
            <a:avLst/>
          </a:prstGeom>
        </p:spPr>
      </p:pic>
      <p:pic>
        <p:nvPicPr>
          <p:cNvPr id="14" name="Picture 13"/>
          <p:cNvPicPr>
            <a:picLocks noChangeAspect="1"/>
          </p:cNvPicPr>
          <p:nvPr/>
        </p:nvPicPr>
        <p:blipFill>
          <a:blip r:embed="rId5"/>
          <a:stretch>
            <a:fillRect/>
          </a:stretch>
        </p:blipFill>
        <p:spPr>
          <a:xfrm>
            <a:off x="4941198" y="5291099"/>
            <a:ext cx="2701414" cy="624702"/>
          </a:xfrm>
          <a:prstGeom prst="rect">
            <a:avLst/>
          </a:prstGeom>
        </p:spPr>
      </p:pic>
      <p:pic>
        <p:nvPicPr>
          <p:cNvPr id="15" name="Picture 14"/>
          <p:cNvPicPr>
            <a:picLocks noChangeAspect="1"/>
          </p:cNvPicPr>
          <p:nvPr/>
        </p:nvPicPr>
        <p:blipFill>
          <a:blip r:embed="rId6"/>
          <a:stretch>
            <a:fillRect/>
          </a:stretch>
        </p:blipFill>
        <p:spPr>
          <a:xfrm>
            <a:off x="6034239" y="5753885"/>
            <a:ext cx="2809471" cy="632131"/>
          </a:xfrm>
          <a:prstGeom prst="rect">
            <a:avLst/>
          </a:prstGeom>
        </p:spPr>
      </p:pic>
      <p:sp>
        <p:nvSpPr>
          <p:cNvPr id="24" name="Oval 23"/>
          <p:cNvSpPr/>
          <p:nvPr/>
        </p:nvSpPr>
        <p:spPr>
          <a:xfrm>
            <a:off x="4076700" y="5070833"/>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876800" y="4923969"/>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797601" y="545105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938361" y="591755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337328" y="4774860"/>
            <a:ext cx="149072" cy="14910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084198" y="4752375"/>
            <a:ext cx="316602" cy="6616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696200" y="4495800"/>
            <a:ext cx="504639" cy="1371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725908" y="4752375"/>
            <a:ext cx="680066" cy="111557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49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266"/>
            <a:ext cx="8229600" cy="1143000"/>
          </a:xfrm>
        </p:spPr>
        <p:txBody>
          <a:bodyPr>
            <a:normAutofit fontScale="90000"/>
          </a:bodyPr>
          <a:lstStyle/>
          <a:p>
            <a:r>
              <a:rPr lang="en-US" sz="3600" dirty="0" smtClean="0"/>
              <a:t>Get </a:t>
            </a:r>
            <a:r>
              <a:rPr lang="en-US" sz="3600" dirty="0"/>
              <a:t>full date and place </a:t>
            </a:r>
            <a:r>
              <a:rPr lang="en-US" sz="3600" dirty="0" smtClean="0"/>
              <a:t>names,</a:t>
            </a:r>
            <a:br>
              <a:rPr lang="en-US" sz="3600" dirty="0" smtClean="0"/>
            </a:br>
            <a:r>
              <a:rPr lang="en-US" sz="3600" dirty="0" smtClean="0"/>
              <a:t>including </a:t>
            </a:r>
            <a:r>
              <a:rPr lang="en-US" sz="3600" dirty="0"/>
              <a:t>punctuation.</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23</a:t>
            </a:fld>
            <a:endParaRPr lang="en-US"/>
          </a:p>
        </p:txBody>
      </p:sp>
      <p:sp>
        <p:nvSpPr>
          <p:cNvPr id="5" name="TextBox 4"/>
          <p:cNvSpPr txBox="1"/>
          <p:nvPr/>
        </p:nvSpPr>
        <p:spPr>
          <a:xfrm>
            <a:off x="1546121" y="1306173"/>
            <a:ext cx="2421881" cy="369332"/>
          </a:xfrm>
          <a:prstGeom prst="rect">
            <a:avLst/>
          </a:prstGeom>
          <a:noFill/>
        </p:spPr>
        <p:txBody>
          <a:bodyPr wrap="none" rtlCol="0">
            <a:spAutoFit/>
          </a:bodyPr>
          <a:lstStyle/>
          <a:p>
            <a:r>
              <a:rPr lang="en-US" dirty="0" smtClean="0">
                <a:solidFill>
                  <a:srgbClr val="FF0000"/>
                </a:solidFill>
              </a:rPr>
              <a:t>date modifiers (include)</a:t>
            </a:r>
            <a:endParaRPr lang="en-US" dirty="0">
              <a:solidFill>
                <a:srgbClr val="FF0000"/>
              </a:solidFill>
            </a:endParaRPr>
          </a:p>
        </p:txBody>
      </p:sp>
      <p:sp>
        <p:nvSpPr>
          <p:cNvPr id="9" name="TextBox 8"/>
          <p:cNvSpPr txBox="1"/>
          <p:nvPr/>
        </p:nvSpPr>
        <p:spPr>
          <a:xfrm>
            <a:off x="4594122" y="1229973"/>
            <a:ext cx="4038600" cy="646331"/>
          </a:xfrm>
          <a:prstGeom prst="rect">
            <a:avLst/>
          </a:prstGeom>
          <a:noFill/>
        </p:spPr>
        <p:txBody>
          <a:bodyPr wrap="square" rtlCol="0">
            <a:spAutoFit/>
          </a:bodyPr>
          <a:lstStyle/>
          <a:p>
            <a:r>
              <a:rPr lang="en-US" dirty="0" smtClean="0">
                <a:solidFill>
                  <a:srgbClr val="FF0000"/>
                </a:solidFill>
              </a:rPr>
              <a:t>not date modifiers, not date explanations</a:t>
            </a:r>
          </a:p>
          <a:p>
            <a:r>
              <a:rPr lang="en-US" dirty="0" smtClean="0">
                <a:solidFill>
                  <a:srgbClr val="FF0000"/>
                </a:solidFill>
              </a:rPr>
              <a:t>                                         (do not include)</a:t>
            </a:r>
            <a:endParaRPr lang="en-US" dirty="0">
              <a:solidFill>
                <a:srgbClr val="FF0000"/>
              </a:solidFill>
            </a:endParaRPr>
          </a:p>
        </p:txBody>
      </p:sp>
      <p:pic>
        <p:nvPicPr>
          <p:cNvPr id="4099" name="Picture 3" descr="C:\Documents and Settings\David W. Embley\My Documents\FROntIER\DateRulesIllustrations.TIF"/>
          <p:cNvPicPr>
            <a:picLocks noChangeAspect="1" noChangeArrowheads="1"/>
          </p:cNvPicPr>
          <p:nvPr/>
        </p:nvPicPr>
        <p:blipFill>
          <a:blip r:embed="rId3" cstate="print"/>
          <a:srcRect/>
          <a:stretch>
            <a:fillRect/>
          </a:stretch>
        </p:blipFill>
        <p:spPr bwMode="auto">
          <a:xfrm>
            <a:off x="784121" y="1915773"/>
            <a:ext cx="6983812" cy="1628775"/>
          </a:xfrm>
          <a:prstGeom prst="rect">
            <a:avLst/>
          </a:prstGeom>
          <a:noFill/>
        </p:spPr>
      </p:pic>
      <p:cxnSp>
        <p:nvCxnSpPr>
          <p:cNvPr id="7" name="Straight Arrow Connector 6"/>
          <p:cNvCxnSpPr/>
          <p:nvPr/>
        </p:nvCxnSpPr>
        <p:spPr>
          <a:xfrm>
            <a:off x="2841521" y="1610973"/>
            <a:ext cx="5334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737121" y="1534773"/>
            <a:ext cx="838200" cy="457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575321" y="1534773"/>
            <a:ext cx="152400" cy="838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499121" y="1534773"/>
            <a:ext cx="762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41521" y="1610973"/>
            <a:ext cx="1905000" cy="3810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4" cstate="print"/>
          <a:srcRect/>
          <a:stretch>
            <a:fillRect/>
          </a:stretch>
        </p:blipFill>
        <p:spPr bwMode="auto">
          <a:xfrm>
            <a:off x="457199" y="4484876"/>
            <a:ext cx="5838825" cy="1428750"/>
          </a:xfrm>
          <a:prstGeom prst="rect">
            <a:avLst/>
          </a:prstGeom>
          <a:noFill/>
          <a:ln w="9525">
            <a:noFill/>
            <a:miter lim="800000"/>
            <a:headEnd/>
            <a:tailEnd/>
          </a:ln>
        </p:spPr>
      </p:pic>
      <p:sp>
        <p:nvSpPr>
          <p:cNvPr id="33" name="TextBox 32"/>
          <p:cNvSpPr txBox="1"/>
          <p:nvPr/>
        </p:nvSpPr>
        <p:spPr>
          <a:xfrm>
            <a:off x="5105399" y="3875276"/>
            <a:ext cx="3316485" cy="369332"/>
          </a:xfrm>
          <a:prstGeom prst="rect">
            <a:avLst/>
          </a:prstGeom>
          <a:noFill/>
        </p:spPr>
        <p:txBody>
          <a:bodyPr wrap="none" rtlCol="0">
            <a:spAutoFit/>
          </a:bodyPr>
          <a:lstStyle/>
          <a:p>
            <a:r>
              <a:rPr lang="en-US" dirty="0" smtClean="0">
                <a:solidFill>
                  <a:srgbClr val="FF0000"/>
                </a:solidFill>
              </a:rPr>
              <a:t>days of the week (do not include)</a:t>
            </a:r>
            <a:endParaRPr lang="en-US" dirty="0">
              <a:solidFill>
                <a:srgbClr val="FF0000"/>
              </a:solidFill>
            </a:endParaRPr>
          </a:p>
        </p:txBody>
      </p:sp>
      <p:cxnSp>
        <p:nvCxnSpPr>
          <p:cNvPr id="35" name="Straight Arrow Connector 34"/>
          <p:cNvCxnSpPr/>
          <p:nvPr/>
        </p:nvCxnSpPr>
        <p:spPr>
          <a:xfrm flipH="1">
            <a:off x="4594122" y="4180076"/>
            <a:ext cx="1501877" cy="116020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333999" y="4180076"/>
            <a:ext cx="762000" cy="1371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324599" y="4865876"/>
            <a:ext cx="2489464" cy="646331"/>
          </a:xfrm>
          <a:prstGeom prst="rect">
            <a:avLst/>
          </a:prstGeom>
          <a:noFill/>
        </p:spPr>
        <p:txBody>
          <a:bodyPr wrap="none" rtlCol="0">
            <a:spAutoFit/>
          </a:bodyPr>
          <a:lstStyle/>
          <a:p>
            <a:r>
              <a:rPr lang="en-US" dirty="0" smtClean="0">
                <a:solidFill>
                  <a:srgbClr val="FF0000"/>
                </a:solidFill>
              </a:rPr>
              <a:t>punctuation part of date</a:t>
            </a:r>
          </a:p>
          <a:p>
            <a:r>
              <a:rPr lang="en-US" dirty="0" smtClean="0">
                <a:solidFill>
                  <a:srgbClr val="FF0000"/>
                </a:solidFill>
              </a:rPr>
              <a:t>(include)</a:t>
            </a:r>
            <a:endParaRPr lang="en-US" dirty="0">
              <a:solidFill>
                <a:srgbClr val="FF0000"/>
              </a:solidFill>
            </a:endParaRPr>
          </a:p>
        </p:txBody>
      </p:sp>
      <p:cxnSp>
        <p:nvCxnSpPr>
          <p:cNvPr id="43" name="Straight Arrow Connector 42"/>
          <p:cNvCxnSpPr/>
          <p:nvPr/>
        </p:nvCxnSpPr>
        <p:spPr>
          <a:xfrm flipH="1">
            <a:off x="5825612" y="5170676"/>
            <a:ext cx="527329" cy="25809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1" idx="1"/>
          </p:cNvCxnSpPr>
          <p:nvPr/>
        </p:nvCxnSpPr>
        <p:spPr>
          <a:xfrm flipH="1">
            <a:off x="6024715" y="5189042"/>
            <a:ext cx="299884" cy="23973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28599" y="6085076"/>
            <a:ext cx="3772828" cy="369332"/>
          </a:xfrm>
          <a:prstGeom prst="rect">
            <a:avLst/>
          </a:prstGeom>
          <a:noFill/>
        </p:spPr>
        <p:txBody>
          <a:bodyPr wrap="none" rtlCol="0">
            <a:spAutoFit/>
          </a:bodyPr>
          <a:lstStyle/>
          <a:p>
            <a:r>
              <a:rPr lang="en-US" dirty="0" smtClean="0">
                <a:solidFill>
                  <a:srgbClr val="FF0000"/>
                </a:solidFill>
              </a:rPr>
              <a:t>punctuation not part of date (exclude)</a:t>
            </a:r>
            <a:endParaRPr lang="en-US" dirty="0">
              <a:solidFill>
                <a:srgbClr val="FF0000"/>
              </a:solidFill>
            </a:endParaRPr>
          </a:p>
        </p:txBody>
      </p:sp>
      <p:cxnSp>
        <p:nvCxnSpPr>
          <p:cNvPr id="50" name="Straight Arrow Connector 49"/>
          <p:cNvCxnSpPr/>
          <p:nvPr/>
        </p:nvCxnSpPr>
        <p:spPr>
          <a:xfrm flipV="1">
            <a:off x="761999" y="5679495"/>
            <a:ext cx="218768" cy="4817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761999" y="5871224"/>
            <a:ext cx="388374" cy="290052"/>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32365" y="3579631"/>
            <a:ext cx="3443058" cy="369332"/>
          </a:xfrm>
          <a:prstGeom prst="rect">
            <a:avLst/>
          </a:prstGeom>
          <a:noFill/>
        </p:spPr>
        <p:txBody>
          <a:bodyPr wrap="none" rtlCol="0">
            <a:spAutoFit/>
          </a:bodyPr>
          <a:lstStyle/>
          <a:p>
            <a:r>
              <a:rPr lang="en-US" dirty="0">
                <a:solidFill>
                  <a:srgbClr val="FF0000"/>
                </a:solidFill>
              </a:rPr>
              <a:t>p</a:t>
            </a:r>
            <a:r>
              <a:rPr lang="en-US" dirty="0" smtClean="0">
                <a:solidFill>
                  <a:srgbClr val="FF0000"/>
                </a:solidFill>
              </a:rPr>
              <a:t>unctuation part of place (include)</a:t>
            </a:r>
            <a:endParaRPr lang="en-US" dirty="0">
              <a:solidFill>
                <a:srgbClr val="FF0000"/>
              </a:solidFill>
            </a:endParaRPr>
          </a:p>
        </p:txBody>
      </p:sp>
      <p:cxnSp>
        <p:nvCxnSpPr>
          <p:cNvPr id="23" name="Straight Arrow Connector 22"/>
          <p:cNvCxnSpPr/>
          <p:nvPr/>
        </p:nvCxnSpPr>
        <p:spPr>
          <a:xfrm>
            <a:off x="3199917" y="3875276"/>
            <a:ext cx="305283" cy="155349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199917" y="3875276"/>
            <a:ext cx="571983" cy="155349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99917" y="3875276"/>
            <a:ext cx="762483" cy="155349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53906" y="6085076"/>
            <a:ext cx="3851182" cy="369332"/>
          </a:xfrm>
          <a:prstGeom prst="rect">
            <a:avLst/>
          </a:prstGeom>
          <a:noFill/>
        </p:spPr>
        <p:txBody>
          <a:bodyPr wrap="none" rtlCol="0">
            <a:spAutoFit/>
          </a:bodyPr>
          <a:lstStyle/>
          <a:p>
            <a:r>
              <a:rPr lang="en-US" dirty="0" smtClean="0">
                <a:solidFill>
                  <a:srgbClr val="FF0000"/>
                </a:solidFill>
              </a:rPr>
              <a:t>punctuation not part of place (exclude)</a:t>
            </a:r>
            <a:endParaRPr lang="en-US" dirty="0">
              <a:solidFill>
                <a:srgbClr val="FF0000"/>
              </a:solidFill>
            </a:endParaRPr>
          </a:p>
        </p:txBody>
      </p:sp>
      <p:cxnSp>
        <p:nvCxnSpPr>
          <p:cNvPr id="34" name="Straight Arrow Connector 33"/>
          <p:cNvCxnSpPr/>
          <p:nvPr/>
        </p:nvCxnSpPr>
        <p:spPr>
          <a:xfrm flipH="1" flipV="1">
            <a:off x="4038600" y="5428773"/>
            <a:ext cx="1219201" cy="732504"/>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630" y="3982266"/>
            <a:ext cx="2769884" cy="369332"/>
          </a:xfrm>
          <a:prstGeom prst="rect">
            <a:avLst/>
          </a:prstGeom>
          <a:noFill/>
        </p:spPr>
        <p:txBody>
          <a:bodyPr wrap="square" rtlCol="0">
            <a:spAutoFit/>
          </a:bodyPr>
          <a:lstStyle/>
          <a:p>
            <a:r>
              <a:rPr lang="en-US" dirty="0" smtClean="0">
                <a:solidFill>
                  <a:srgbClr val="FF0000"/>
                </a:solidFill>
              </a:rPr>
              <a:t>street addresses (include)</a:t>
            </a:r>
            <a:endParaRPr lang="en-US" dirty="0">
              <a:solidFill>
                <a:srgbClr val="FF0000"/>
              </a:solidFill>
            </a:endParaRPr>
          </a:p>
        </p:txBody>
      </p:sp>
      <p:cxnSp>
        <p:nvCxnSpPr>
          <p:cNvPr id="13" name="Straight Arrow Connector 12"/>
          <p:cNvCxnSpPr/>
          <p:nvPr/>
        </p:nvCxnSpPr>
        <p:spPr>
          <a:xfrm>
            <a:off x="1161359" y="4313426"/>
            <a:ext cx="591241" cy="9954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150373" y="4313426"/>
            <a:ext cx="964640" cy="9954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746736" y="3875276"/>
            <a:ext cx="446962" cy="155349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816687" y="3875276"/>
            <a:ext cx="377011" cy="155349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733800"/>
            <a:ext cx="87820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85800"/>
            <a:ext cx="8229600" cy="1143000"/>
          </a:xfrm>
        </p:spPr>
        <p:txBody>
          <a:bodyPr>
            <a:normAutofit fontScale="90000"/>
          </a:bodyPr>
          <a:lstStyle/>
          <a:p>
            <a:r>
              <a:rPr lang="en-US" sz="3600" dirty="0"/>
              <a:t>Resolve each </a:t>
            </a:r>
            <a:r>
              <a:rPr lang="en-US" sz="3600" dirty="0">
                <a:solidFill>
                  <a:srgbClr val="FF0000"/>
                </a:solidFill>
              </a:rPr>
              <a:t>pronoun</a:t>
            </a:r>
            <a:r>
              <a:rPr lang="en-US" sz="3600" dirty="0"/>
              <a:t> </a:t>
            </a:r>
            <a:r>
              <a:rPr lang="en-US" sz="3600" dirty="0" smtClean="0"/>
              <a:t>and person designator </a:t>
            </a:r>
            <a:r>
              <a:rPr lang="en-US" sz="3600" dirty="0"/>
              <a:t>that </a:t>
            </a:r>
            <a:r>
              <a:rPr lang="en-US" sz="3600" dirty="0" smtClean="0"/>
              <a:t>links </a:t>
            </a:r>
            <a:r>
              <a:rPr lang="en-US" sz="3600" dirty="0"/>
              <a:t>birth or death information </a:t>
            </a:r>
            <a:r>
              <a:rPr lang="en-US" sz="3600" dirty="0" smtClean="0"/>
              <a:t>to</a:t>
            </a:r>
            <a:br>
              <a:rPr lang="en-US" sz="3600" dirty="0" smtClean="0"/>
            </a:br>
            <a:r>
              <a:rPr lang="en-US" sz="3600" dirty="0" smtClean="0">
                <a:solidFill>
                  <a:srgbClr val="FF0000"/>
                </a:solidFill>
              </a:rPr>
              <a:t>the name to which it refers</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24</a:t>
            </a:fld>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723" y="2057400"/>
            <a:ext cx="64674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flipV="1">
            <a:off x="6934200" y="3200400"/>
            <a:ext cx="9144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514600" y="3543300"/>
            <a:ext cx="5334000" cy="9525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62000" y="2286000"/>
            <a:ext cx="17526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62000" y="3200400"/>
            <a:ext cx="60198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743200" y="1676400"/>
            <a:ext cx="914400" cy="457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10000" y="685800"/>
            <a:ext cx="2971800" cy="2362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612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733800"/>
            <a:ext cx="87820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85800"/>
            <a:ext cx="8229600" cy="1143000"/>
          </a:xfrm>
        </p:spPr>
        <p:txBody>
          <a:bodyPr>
            <a:normAutofit fontScale="90000"/>
          </a:bodyPr>
          <a:lstStyle/>
          <a:p>
            <a:r>
              <a:rPr lang="en-US" sz="3600" dirty="0"/>
              <a:t>Resolve each </a:t>
            </a:r>
            <a:r>
              <a:rPr lang="en-US" sz="3600" dirty="0">
                <a:solidFill>
                  <a:srgbClr val="FF0000"/>
                </a:solidFill>
              </a:rPr>
              <a:t>pronoun</a:t>
            </a:r>
            <a:r>
              <a:rPr lang="en-US" sz="3600" dirty="0"/>
              <a:t> </a:t>
            </a:r>
            <a:r>
              <a:rPr lang="en-US" sz="3600" dirty="0" smtClean="0"/>
              <a:t>and person designator </a:t>
            </a:r>
            <a:r>
              <a:rPr lang="en-US" sz="3600" dirty="0"/>
              <a:t>that </a:t>
            </a:r>
            <a:r>
              <a:rPr lang="en-US" sz="3600" dirty="0" smtClean="0"/>
              <a:t>links </a:t>
            </a:r>
            <a:r>
              <a:rPr lang="en-US" sz="3600" dirty="0"/>
              <a:t>birth or death information </a:t>
            </a:r>
            <a:r>
              <a:rPr lang="en-US" sz="3600" dirty="0" smtClean="0"/>
              <a:t>to</a:t>
            </a:r>
            <a:br>
              <a:rPr lang="en-US" sz="3600" dirty="0" smtClean="0"/>
            </a:br>
            <a:r>
              <a:rPr lang="en-US" sz="3600" dirty="0" smtClean="0">
                <a:solidFill>
                  <a:srgbClr val="FF0000"/>
                </a:solidFill>
              </a:rPr>
              <a:t>the name to which it refers</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25</a:t>
            </a:fld>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723" y="2057400"/>
            <a:ext cx="64674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1066800" y="2590800"/>
            <a:ext cx="57150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066800" y="2590800"/>
            <a:ext cx="25908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286000" y="2895600"/>
            <a:ext cx="228600" cy="1905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286000" y="2590800"/>
            <a:ext cx="44958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816096" y="1676400"/>
            <a:ext cx="451104" cy="762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10000" y="685800"/>
            <a:ext cx="29718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435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733800"/>
            <a:ext cx="87820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85800"/>
            <a:ext cx="8229600" cy="1143000"/>
          </a:xfrm>
        </p:spPr>
        <p:txBody>
          <a:bodyPr>
            <a:normAutofit fontScale="90000"/>
          </a:bodyPr>
          <a:lstStyle/>
          <a:p>
            <a:r>
              <a:rPr lang="en-US" sz="3600" dirty="0"/>
              <a:t>Resolve each pronoun </a:t>
            </a:r>
            <a:r>
              <a:rPr lang="en-US" sz="3600" dirty="0" smtClean="0"/>
              <a:t>and </a:t>
            </a:r>
            <a:r>
              <a:rPr lang="en-US" sz="3600" dirty="0" smtClean="0">
                <a:solidFill>
                  <a:srgbClr val="FF0000"/>
                </a:solidFill>
              </a:rPr>
              <a:t>person designator </a:t>
            </a:r>
            <a:r>
              <a:rPr lang="en-US" sz="3600" dirty="0"/>
              <a:t>that </a:t>
            </a:r>
            <a:r>
              <a:rPr lang="en-US" sz="3600" dirty="0" smtClean="0"/>
              <a:t>links </a:t>
            </a:r>
            <a:r>
              <a:rPr lang="en-US" sz="3600" dirty="0"/>
              <a:t>birth or death information </a:t>
            </a:r>
            <a:r>
              <a:rPr lang="en-US" sz="3600" dirty="0" smtClean="0"/>
              <a:t>to</a:t>
            </a:r>
            <a:br>
              <a:rPr lang="en-US" sz="3600" dirty="0" smtClean="0"/>
            </a:br>
            <a:r>
              <a:rPr lang="en-US" sz="3600" dirty="0" smtClean="0">
                <a:solidFill>
                  <a:srgbClr val="FF0000"/>
                </a:solidFill>
              </a:rPr>
              <a:t>the name to which it refers</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26</a:t>
            </a:fld>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723" y="2057400"/>
            <a:ext cx="64674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1066800" y="3543300"/>
            <a:ext cx="2133600" cy="12573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066800" y="2590800"/>
            <a:ext cx="25908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429000" y="3543300"/>
            <a:ext cx="4419600" cy="12573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648200" y="3543300"/>
            <a:ext cx="3200400" cy="12573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816096" y="1676400"/>
            <a:ext cx="451104" cy="762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505200" y="685800"/>
            <a:ext cx="2590800" cy="2590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918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sz="3600" dirty="0"/>
              <a:t>Resolve each pronoun </a:t>
            </a:r>
            <a:r>
              <a:rPr lang="en-US" sz="3600" dirty="0" smtClean="0"/>
              <a:t>and </a:t>
            </a:r>
            <a:r>
              <a:rPr lang="en-US" sz="3600" dirty="0" smtClean="0">
                <a:solidFill>
                  <a:srgbClr val="FF0000"/>
                </a:solidFill>
              </a:rPr>
              <a:t>person designator</a:t>
            </a:r>
            <a:r>
              <a:rPr lang="en-US" sz="3600" dirty="0" smtClean="0"/>
              <a:t> </a:t>
            </a:r>
            <a:r>
              <a:rPr lang="en-US" sz="3600" dirty="0"/>
              <a:t>that </a:t>
            </a:r>
            <a:r>
              <a:rPr lang="en-US" sz="3600" dirty="0" smtClean="0"/>
              <a:t>links </a:t>
            </a:r>
            <a:r>
              <a:rPr lang="en-US" sz="3600" dirty="0"/>
              <a:t>birth or death information </a:t>
            </a:r>
            <a:r>
              <a:rPr lang="en-US" sz="3600" dirty="0" smtClean="0"/>
              <a:t>to</a:t>
            </a:r>
            <a:br>
              <a:rPr lang="en-US" sz="3600" dirty="0" smtClean="0"/>
            </a:br>
            <a:r>
              <a:rPr lang="en-US" sz="3600" dirty="0" smtClean="0">
                <a:solidFill>
                  <a:srgbClr val="FF0000"/>
                </a:solidFill>
              </a:rPr>
              <a:t>the name to which it refers</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27</a:t>
            </a:fld>
            <a:endParaRPr lang="en-US"/>
          </a:p>
        </p:txBody>
      </p:sp>
      <p:grpSp>
        <p:nvGrpSpPr>
          <p:cNvPr id="8" name="Group 7"/>
          <p:cNvGrpSpPr/>
          <p:nvPr/>
        </p:nvGrpSpPr>
        <p:grpSpPr>
          <a:xfrm>
            <a:off x="304800" y="3976687"/>
            <a:ext cx="6086475" cy="2581275"/>
            <a:chOff x="990600" y="2133600"/>
            <a:chExt cx="6086475" cy="2581275"/>
          </a:xfrm>
        </p:grpSpPr>
        <p:pic>
          <p:nvPicPr>
            <p:cNvPr id="4" name="Picture 3"/>
            <p:cNvPicPr>
              <a:picLocks noChangeAspect="1"/>
            </p:cNvPicPr>
            <p:nvPr/>
          </p:nvPicPr>
          <p:blipFill>
            <a:blip r:embed="rId2"/>
            <a:stretch>
              <a:fillRect/>
            </a:stretch>
          </p:blipFill>
          <p:spPr>
            <a:xfrm>
              <a:off x="990600" y="2286000"/>
              <a:ext cx="2762250" cy="2428875"/>
            </a:xfrm>
            <a:prstGeom prst="rect">
              <a:avLst/>
            </a:prstGeom>
          </p:spPr>
        </p:pic>
        <p:pic>
          <p:nvPicPr>
            <p:cNvPr id="5" name="Picture 4"/>
            <p:cNvPicPr>
              <a:picLocks noChangeAspect="1"/>
            </p:cNvPicPr>
            <p:nvPr/>
          </p:nvPicPr>
          <p:blipFill>
            <a:blip r:embed="rId3"/>
            <a:stretch>
              <a:fillRect/>
            </a:stretch>
          </p:blipFill>
          <p:spPr>
            <a:xfrm>
              <a:off x="3886200" y="2286000"/>
              <a:ext cx="3057525" cy="2428875"/>
            </a:xfrm>
            <a:prstGeom prst="rect">
              <a:avLst/>
            </a:prstGeom>
          </p:spPr>
        </p:pic>
        <p:sp>
          <p:nvSpPr>
            <p:cNvPr id="7" name="TextBox 6"/>
            <p:cNvSpPr txBox="1"/>
            <p:nvPr/>
          </p:nvSpPr>
          <p:spPr>
            <a:xfrm>
              <a:off x="3652001" y="2133600"/>
              <a:ext cx="468398" cy="584775"/>
            </a:xfrm>
            <a:prstGeom prst="rect">
              <a:avLst/>
            </a:prstGeom>
            <a:noFill/>
          </p:spPr>
          <p:txBody>
            <a:bodyPr wrap="none" rtlCol="0">
              <a:spAutoFit/>
            </a:bodyPr>
            <a:lstStyle/>
            <a:p>
              <a:r>
                <a:rPr lang="en-US" sz="3200" dirty="0" smtClean="0"/>
                <a:t>…</a:t>
              </a:r>
              <a:endParaRPr lang="en-US" sz="3200" dirty="0"/>
            </a:p>
          </p:txBody>
        </p:sp>
        <p:sp>
          <p:nvSpPr>
            <p:cNvPr id="15" name="TextBox 14"/>
            <p:cNvSpPr txBox="1"/>
            <p:nvPr/>
          </p:nvSpPr>
          <p:spPr>
            <a:xfrm>
              <a:off x="6608677" y="2143125"/>
              <a:ext cx="468398" cy="584775"/>
            </a:xfrm>
            <a:prstGeom prst="rect">
              <a:avLst/>
            </a:prstGeom>
            <a:noFill/>
          </p:spPr>
          <p:txBody>
            <a:bodyPr wrap="none" rtlCol="0">
              <a:spAutoFit/>
            </a:bodyPr>
            <a:lstStyle/>
            <a:p>
              <a:r>
                <a:rPr lang="en-US" sz="3200" dirty="0" smtClean="0"/>
                <a:t>…</a:t>
              </a:r>
              <a:endParaRPr lang="en-US" sz="3200" dirty="0"/>
            </a:p>
          </p:txBody>
        </p:sp>
      </p:grpSp>
      <p:pic>
        <p:nvPicPr>
          <p:cNvPr id="9" name="Picture 8"/>
          <p:cNvPicPr>
            <a:picLocks noChangeAspect="1"/>
          </p:cNvPicPr>
          <p:nvPr/>
        </p:nvPicPr>
        <p:blipFill>
          <a:blip r:embed="rId4"/>
          <a:stretch>
            <a:fillRect/>
          </a:stretch>
        </p:blipFill>
        <p:spPr>
          <a:xfrm>
            <a:off x="585787" y="1938337"/>
            <a:ext cx="5229225" cy="2047875"/>
          </a:xfrm>
          <a:prstGeom prst="rect">
            <a:avLst/>
          </a:prstGeom>
        </p:spPr>
      </p:pic>
      <p:cxnSp>
        <p:nvCxnSpPr>
          <p:cNvPr id="12" name="Straight Arrow Connector 11"/>
          <p:cNvCxnSpPr/>
          <p:nvPr/>
        </p:nvCxnSpPr>
        <p:spPr>
          <a:xfrm flipH="1">
            <a:off x="1447800" y="2305050"/>
            <a:ext cx="2590800" cy="2590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86000" y="2533650"/>
            <a:ext cx="1676400" cy="2438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657600" y="2892425"/>
            <a:ext cx="1600200" cy="20034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67050" y="2892425"/>
            <a:ext cx="1981200" cy="20034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900613" y="685800"/>
            <a:ext cx="1042987" cy="18478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34599" y="1646238"/>
            <a:ext cx="635793" cy="4929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19851" y="1980187"/>
            <a:ext cx="2724150" cy="3970318"/>
          </a:xfrm>
          <a:prstGeom prst="rect">
            <a:avLst/>
          </a:prstGeom>
          <a:noFill/>
        </p:spPr>
        <p:txBody>
          <a:bodyPr wrap="square" rtlCol="0">
            <a:spAutoFit/>
          </a:bodyPr>
          <a:lstStyle/>
          <a:p>
            <a:r>
              <a:rPr lang="en-US" dirty="0" smtClean="0">
                <a:solidFill>
                  <a:srgbClr val="FF0000"/>
                </a:solidFill>
              </a:rPr>
              <a:t>Note: “Mrs. Lathrop” is a person designator here for Mary Augusta </a:t>
            </a:r>
            <a:r>
              <a:rPr lang="en-US" dirty="0" err="1" smtClean="0">
                <a:solidFill>
                  <a:srgbClr val="FF0000"/>
                </a:solidFill>
              </a:rPr>
              <a:t>Andruss</a:t>
            </a:r>
            <a:r>
              <a:rPr lang="en-US" dirty="0" smtClean="0">
                <a:solidFill>
                  <a:srgbClr val="FF0000"/>
                </a:solidFill>
              </a:rPr>
              <a:t> and the death date and death place should thus be associated with Mary Augusta </a:t>
            </a:r>
            <a:r>
              <a:rPr lang="en-US" dirty="0" err="1" smtClean="0">
                <a:solidFill>
                  <a:srgbClr val="FF0000"/>
                </a:solidFill>
              </a:rPr>
              <a:t>Andruss</a:t>
            </a:r>
            <a:r>
              <a:rPr lang="en-US" dirty="0" smtClean="0">
                <a:solidFill>
                  <a:srgbClr val="FF0000"/>
                </a:solidFill>
              </a:rPr>
              <a:t>. (“Mrs. Lathrop” would not be a person designator, but rather the primary name for the person if it were the only name associated with the birth and death dates and the death place.)</a:t>
            </a:r>
            <a:endParaRPr lang="en-US" dirty="0">
              <a:solidFill>
                <a:srgbClr val="FF0000"/>
              </a:solidFill>
            </a:endParaRPr>
          </a:p>
        </p:txBody>
      </p:sp>
    </p:spTree>
    <p:extLst>
      <p:ext uri="{BB962C8B-B14F-4D97-AF65-F5344CB8AC3E}">
        <p14:creationId xmlns:p14="http://schemas.microsoft.com/office/powerpoint/2010/main" val="1392358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Special Cases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28</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72409"/>
            <a:ext cx="3632200" cy="154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067" y="1447800"/>
            <a:ext cx="4648200" cy="2383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74067" y="4191000"/>
            <a:ext cx="4893733" cy="2308324"/>
          </a:xfrm>
          <a:prstGeom prst="rect">
            <a:avLst/>
          </a:prstGeom>
          <a:noFill/>
        </p:spPr>
        <p:txBody>
          <a:bodyPr wrap="square" rtlCol="0">
            <a:spAutoFit/>
          </a:bodyPr>
          <a:lstStyle/>
          <a:p>
            <a:pPr marL="342900" indent="-342900">
              <a:buFont typeface="+mj-lt"/>
              <a:buAutoNum type="arabicPeriod"/>
            </a:pPr>
            <a:r>
              <a:rPr lang="en-US" dirty="0">
                <a:solidFill>
                  <a:srgbClr val="FF0000"/>
                </a:solidFill>
              </a:rPr>
              <a:t>The </a:t>
            </a:r>
            <a:r>
              <a:rPr lang="en-US" dirty="0" err="1">
                <a:solidFill>
                  <a:srgbClr val="FF0000"/>
                </a:solidFill>
              </a:rPr>
              <a:t>ChristeningPlace</a:t>
            </a:r>
            <a:r>
              <a:rPr lang="en-US" dirty="0">
                <a:solidFill>
                  <a:srgbClr val="FF0000"/>
                </a:solidFill>
              </a:rPr>
              <a:t> is known but not stated in the entry.  Omit; the system will provide it.</a:t>
            </a:r>
          </a:p>
          <a:p>
            <a:pPr marL="342900" indent="-342900">
              <a:buFont typeface="+mj-lt"/>
              <a:buAutoNum type="arabicPeriod"/>
            </a:pPr>
            <a:r>
              <a:rPr lang="en-US" dirty="0">
                <a:solidFill>
                  <a:srgbClr val="FF0000"/>
                </a:solidFill>
              </a:rPr>
              <a:t>The </a:t>
            </a:r>
            <a:r>
              <a:rPr lang="en-US" dirty="0" err="1">
                <a:solidFill>
                  <a:srgbClr val="FF0000"/>
                </a:solidFill>
              </a:rPr>
              <a:t>BirthPlace</a:t>
            </a:r>
            <a:r>
              <a:rPr lang="en-US" dirty="0">
                <a:solidFill>
                  <a:srgbClr val="FF0000"/>
                </a:solidFill>
              </a:rPr>
              <a:t> is unknown. Omit.</a:t>
            </a:r>
          </a:p>
          <a:p>
            <a:pPr marL="342900" indent="-342900">
              <a:buFont typeface="+mj-lt"/>
              <a:buAutoNum type="arabicPeriod"/>
            </a:pPr>
            <a:r>
              <a:rPr lang="en-US" dirty="0" smtClean="0">
                <a:solidFill>
                  <a:srgbClr val="FF0000"/>
                </a:solidFill>
              </a:rPr>
              <a:t>For </a:t>
            </a:r>
            <a:r>
              <a:rPr lang="en-US" dirty="0">
                <a:solidFill>
                  <a:srgbClr val="FF0000"/>
                </a:solidFill>
              </a:rPr>
              <a:t>twins, extract the common date twice.</a:t>
            </a:r>
          </a:p>
          <a:p>
            <a:pPr marL="342900" indent="-342900">
              <a:buFont typeface="+mj-lt"/>
              <a:buAutoNum type="arabicPeriod"/>
            </a:pPr>
            <a:r>
              <a:rPr lang="en-US" dirty="0">
                <a:solidFill>
                  <a:srgbClr val="FF0000"/>
                </a:solidFill>
              </a:rPr>
              <a:t>If the names of the twins had been combined, e.g., “James and William </a:t>
            </a:r>
            <a:r>
              <a:rPr lang="en-US" dirty="0" err="1">
                <a:solidFill>
                  <a:srgbClr val="FF0000"/>
                </a:solidFill>
              </a:rPr>
              <a:t>Akine</a:t>
            </a:r>
            <a:r>
              <a:rPr lang="en-US" dirty="0">
                <a:solidFill>
                  <a:srgbClr val="FF0000"/>
                </a:solidFill>
              </a:rPr>
              <a:t>”, extract the common name twice: “James </a:t>
            </a:r>
            <a:r>
              <a:rPr lang="en-US" dirty="0" err="1">
                <a:solidFill>
                  <a:srgbClr val="FF0000"/>
                </a:solidFill>
              </a:rPr>
              <a:t>Akine</a:t>
            </a:r>
            <a:r>
              <a:rPr lang="en-US" dirty="0">
                <a:solidFill>
                  <a:srgbClr val="FF0000"/>
                </a:solidFill>
              </a:rPr>
              <a:t>” and “William </a:t>
            </a:r>
            <a:r>
              <a:rPr lang="en-US" dirty="0" err="1">
                <a:solidFill>
                  <a:srgbClr val="FF0000"/>
                </a:solidFill>
              </a:rPr>
              <a:t>Akine</a:t>
            </a:r>
            <a:r>
              <a:rPr lang="en-US" dirty="0" smtClean="0">
                <a:solidFill>
                  <a:srgbClr val="FF0000"/>
                </a:solidFill>
              </a:rPr>
              <a:t>”.</a:t>
            </a:r>
            <a:endParaRPr lang="en-US" dirty="0">
              <a:solidFill>
                <a:srgbClr val="FF0000"/>
              </a:solidFill>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29000"/>
            <a:ext cx="3533775" cy="251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7162800" y="3352800"/>
            <a:ext cx="9144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7391400" y="3119172"/>
            <a:ext cx="685800" cy="1986228"/>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895600" y="2590800"/>
            <a:ext cx="3886200" cy="1676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967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Special Cases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29</a:t>
            </a:fld>
            <a:endParaRPr lang="en-US"/>
          </a:p>
        </p:txBody>
      </p:sp>
      <p:pic>
        <p:nvPicPr>
          <p:cNvPr id="5" name="Picture 4"/>
          <p:cNvPicPr>
            <a:picLocks noChangeAspect="1"/>
          </p:cNvPicPr>
          <p:nvPr/>
        </p:nvPicPr>
        <p:blipFill>
          <a:blip r:embed="rId2"/>
          <a:stretch>
            <a:fillRect/>
          </a:stretch>
        </p:blipFill>
        <p:spPr>
          <a:xfrm>
            <a:off x="3592449" y="1828800"/>
            <a:ext cx="5514975" cy="533400"/>
          </a:xfrm>
          <a:prstGeom prst="rect">
            <a:avLst/>
          </a:prstGeom>
        </p:spPr>
      </p:pic>
      <p:sp>
        <p:nvSpPr>
          <p:cNvPr id="6" name="TextBox 5"/>
          <p:cNvSpPr txBox="1"/>
          <p:nvPr/>
        </p:nvSpPr>
        <p:spPr>
          <a:xfrm>
            <a:off x="64148" y="1228197"/>
            <a:ext cx="3304559" cy="369332"/>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ame designator without a name</a:t>
            </a:r>
            <a:endParaRPr lang="en-US" dirty="0">
              <a:solidFill>
                <a:srgbClr val="FF0000"/>
              </a:solidFill>
            </a:endParaRPr>
          </a:p>
        </p:txBody>
      </p:sp>
      <p:sp>
        <p:nvSpPr>
          <p:cNvPr id="8" name="TextBox 7"/>
          <p:cNvSpPr txBox="1"/>
          <p:nvPr/>
        </p:nvSpPr>
        <p:spPr>
          <a:xfrm>
            <a:off x="64148" y="2718575"/>
            <a:ext cx="8381860" cy="646331"/>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ame designator with no OCR: click on a token or character close by and edit (here the annotator clicked on the comma and then entered “-----” for the name designator)</a:t>
            </a:r>
            <a:endParaRPr lang="en-US" dirty="0">
              <a:solidFill>
                <a:srgbClr val="FF0000"/>
              </a:solidFill>
            </a:endParaRPr>
          </a:p>
        </p:txBody>
      </p:sp>
      <p:pic>
        <p:nvPicPr>
          <p:cNvPr id="10" name="Picture 9"/>
          <p:cNvPicPr>
            <a:picLocks noChangeAspect="1"/>
          </p:cNvPicPr>
          <p:nvPr/>
        </p:nvPicPr>
        <p:blipFill>
          <a:blip r:embed="rId3"/>
          <a:stretch>
            <a:fillRect/>
          </a:stretch>
        </p:blipFill>
        <p:spPr>
          <a:xfrm>
            <a:off x="3589401" y="3634359"/>
            <a:ext cx="2247900" cy="371475"/>
          </a:xfrm>
          <a:prstGeom prst="rect">
            <a:avLst/>
          </a:prstGeom>
        </p:spPr>
      </p:pic>
      <p:pic>
        <p:nvPicPr>
          <p:cNvPr id="11" name="Picture 10"/>
          <p:cNvPicPr>
            <a:picLocks noChangeAspect="1"/>
          </p:cNvPicPr>
          <p:nvPr/>
        </p:nvPicPr>
        <p:blipFill>
          <a:blip r:embed="rId4"/>
          <a:stretch>
            <a:fillRect/>
          </a:stretch>
        </p:blipFill>
        <p:spPr>
          <a:xfrm>
            <a:off x="3589401" y="5350550"/>
            <a:ext cx="5429250" cy="876300"/>
          </a:xfrm>
          <a:prstGeom prst="rect">
            <a:avLst/>
          </a:prstGeom>
        </p:spPr>
      </p:pic>
      <p:pic>
        <p:nvPicPr>
          <p:cNvPr id="12" name="Picture 11"/>
          <p:cNvPicPr>
            <a:picLocks noChangeAspect="1"/>
          </p:cNvPicPr>
          <p:nvPr/>
        </p:nvPicPr>
        <p:blipFill>
          <a:blip r:embed="rId5"/>
          <a:stretch>
            <a:fillRect/>
          </a:stretch>
        </p:blipFill>
        <p:spPr>
          <a:xfrm>
            <a:off x="365760" y="5326166"/>
            <a:ext cx="3095625" cy="657225"/>
          </a:xfrm>
          <a:prstGeom prst="rect">
            <a:avLst/>
          </a:prstGeom>
        </p:spPr>
      </p:pic>
      <p:pic>
        <p:nvPicPr>
          <p:cNvPr id="13" name="Picture 12"/>
          <p:cNvPicPr>
            <a:picLocks noChangeAspect="1"/>
          </p:cNvPicPr>
          <p:nvPr/>
        </p:nvPicPr>
        <p:blipFill>
          <a:blip r:embed="rId6"/>
          <a:stretch>
            <a:fillRect/>
          </a:stretch>
        </p:blipFill>
        <p:spPr>
          <a:xfrm>
            <a:off x="368808" y="3598778"/>
            <a:ext cx="3095625" cy="676275"/>
          </a:xfrm>
          <a:prstGeom prst="rect">
            <a:avLst/>
          </a:prstGeom>
        </p:spPr>
      </p:pic>
      <p:pic>
        <p:nvPicPr>
          <p:cNvPr id="14" name="Picture 13"/>
          <p:cNvPicPr>
            <a:picLocks noChangeAspect="1"/>
          </p:cNvPicPr>
          <p:nvPr/>
        </p:nvPicPr>
        <p:blipFill>
          <a:blip r:embed="rId7"/>
          <a:stretch>
            <a:fillRect/>
          </a:stretch>
        </p:blipFill>
        <p:spPr>
          <a:xfrm>
            <a:off x="365760" y="1756074"/>
            <a:ext cx="3095625" cy="747550"/>
          </a:xfrm>
          <a:prstGeom prst="rect">
            <a:avLst/>
          </a:prstGeom>
        </p:spPr>
      </p:pic>
      <p:sp>
        <p:nvSpPr>
          <p:cNvPr id="15" name="TextBox 14"/>
          <p:cNvSpPr txBox="1"/>
          <p:nvPr/>
        </p:nvSpPr>
        <p:spPr>
          <a:xfrm>
            <a:off x="70244" y="4491292"/>
            <a:ext cx="8534400" cy="646331"/>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ame designator with no OCR, but explanatory context: extract the explanatory context and edit (here the annotator mouse-selected “, daughter” and then entered “-----”)</a:t>
            </a:r>
            <a:endParaRPr lang="en-US" dirty="0">
              <a:solidFill>
                <a:srgbClr val="FF0000"/>
              </a:solidFill>
            </a:endParaRPr>
          </a:p>
        </p:txBody>
      </p:sp>
    </p:spTree>
    <p:extLst>
      <p:ext uri="{BB962C8B-B14F-4D97-AF65-F5344CB8AC3E}">
        <p14:creationId xmlns:p14="http://schemas.microsoft.com/office/powerpoint/2010/main" val="327265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David W. Embley\My Documents\FROntIER\Pg419Yellow.PNG"/>
          <p:cNvPicPr>
            <a:picLocks noChangeAspect="1" noChangeArrowheads="1"/>
          </p:cNvPicPr>
          <p:nvPr/>
        </p:nvPicPr>
        <p:blipFill>
          <a:blip r:embed="rId2" cstate="print"/>
          <a:srcRect/>
          <a:stretch>
            <a:fillRect/>
          </a:stretch>
        </p:blipFill>
        <p:spPr bwMode="auto">
          <a:xfrm>
            <a:off x="2514600" y="228600"/>
            <a:ext cx="4419600" cy="6252870"/>
          </a:xfrm>
          <a:prstGeom prst="rect">
            <a:avLst/>
          </a:prstGeom>
          <a:noFill/>
        </p:spPr>
      </p:pic>
      <p:sp>
        <p:nvSpPr>
          <p:cNvPr id="6" name="Rectangle 5"/>
          <p:cNvSpPr/>
          <p:nvPr/>
        </p:nvSpPr>
        <p:spPr>
          <a:xfrm>
            <a:off x="2743200" y="2438400"/>
            <a:ext cx="3581400" cy="12192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76D5397-1D65-4FA5-B65B-F271D2EFE34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4"/>
            <a:ext cx="8229600" cy="582514"/>
          </a:xfrm>
        </p:spPr>
        <p:txBody>
          <a:bodyPr>
            <a:normAutofit/>
          </a:bodyPr>
          <a:lstStyle/>
          <a:p>
            <a:r>
              <a:rPr lang="en-US" sz="3200" dirty="0" smtClean="0"/>
              <a:t>Special Cases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30</a:t>
            </a:fld>
            <a:endParaRPr lang="en-US" dirty="0"/>
          </a:p>
        </p:txBody>
      </p:sp>
      <p:sp>
        <p:nvSpPr>
          <p:cNvPr id="6" name="TextBox 5"/>
          <p:cNvSpPr txBox="1"/>
          <p:nvPr/>
        </p:nvSpPr>
        <p:spPr>
          <a:xfrm>
            <a:off x="64477" y="597571"/>
            <a:ext cx="5831596" cy="369332"/>
          </a:xfrm>
          <a:prstGeom prst="rect">
            <a:avLst/>
          </a:prstGeom>
          <a:noFill/>
        </p:spPr>
        <p:txBody>
          <a:bodyPr wrap="none" rtlCol="0">
            <a:spAutoFit/>
          </a:bodyPr>
          <a:lstStyle/>
          <a:p>
            <a:r>
              <a:rPr lang="en-US" dirty="0" smtClean="0">
                <a:solidFill>
                  <a:srgbClr val="FF0000"/>
                </a:solidFill>
              </a:rPr>
              <a:t>Use age as of date for </a:t>
            </a:r>
            <a:r>
              <a:rPr lang="en-US" dirty="0" err="1" smtClean="0">
                <a:solidFill>
                  <a:srgbClr val="FF0000"/>
                </a:solidFill>
              </a:rPr>
              <a:t>BirthDate</a:t>
            </a:r>
            <a:r>
              <a:rPr lang="en-US" dirty="0" smtClean="0">
                <a:solidFill>
                  <a:srgbClr val="FF0000"/>
                </a:solidFill>
              </a:rPr>
              <a:t> when no birth date is given:</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4971862" y="3992494"/>
            <a:ext cx="3790950" cy="2152650"/>
          </a:xfrm>
          <a:prstGeom prst="rect">
            <a:avLst/>
          </a:prstGeom>
        </p:spPr>
      </p:pic>
      <p:pic>
        <p:nvPicPr>
          <p:cNvPr id="7" name="Picture 6"/>
          <p:cNvPicPr>
            <a:picLocks noChangeAspect="1"/>
          </p:cNvPicPr>
          <p:nvPr/>
        </p:nvPicPr>
        <p:blipFill>
          <a:blip r:embed="rId3"/>
          <a:stretch>
            <a:fillRect/>
          </a:stretch>
        </p:blipFill>
        <p:spPr>
          <a:xfrm>
            <a:off x="182757" y="3992494"/>
            <a:ext cx="4619625" cy="1504950"/>
          </a:xfrm>
          <a:prstGeom prst="rect">
            <a:avLst/>
          </a:prstGeom>
        </p:spPr>
      </p:pic>
      <p:pic>
        <p:nvPicPr>
          <p:cNvPr id="18" name="Picture 17"/>
          <p:cNvPicPr>
            <a:picLocks noChangeAspect="1"/>
          </p:cNvPicPr>
          <p:nvPr/>
        </p:nvPicPr>
        <p:blipFill>
          <a:blip r:embed="rId4"/>
          <a:stretch>
            <a:fillRect/>
          </a:stretch>
        </p:blipFill>
        <p:spPr>
          <a:xfrm>
            <a:off x="120899" y="1029379"/>
            <a:ext cx="8890473" cy="616984"/>
          </a:xfrm>
          <a:prstGeom prst="rect">
            <a:avLst/>
          </a:prstGeom>
        </p:spPr>
      </p:pic>
      <p:sp>
        <p:nvSpPr>
          <p:cNvPr id="19" name="TextBox 18"/>
          <p:cNvSpPr txBox="1"/>
          <p:nvPr/>
        </p:nvSpPr>
        <p:spPr>
          <a:xfrm>
            <a:off x="64477" y="3571168"/>
            <a:ext cx="8170698" cy="369332"/>
          </a:xfrm>
          <a:prstGeom prst="rect">
            <a:avLst/>
          </a:prstGeom>
          <a:noFill/>
        </p:spPr>
        <p:txBody>
          <a:bodyPr wrap="none" rtlCol="0">
            <a:spAutoFit/>
          </a:bodyPr>
          <a:lstStyle/>
          <a:p>
            <a:r>
              <a:rPr lang="en-US" dirty="0" smtClean="0">
                <a:solidFill>
                  <a:srgbClr val="FF0000"/>
                </a:solidFill>
              </a:rPr>
              <a:t>When several </a:t>
            </a:r>
            <a:r>
              <a:rPr lang="en-US" dirty="0" err="1" smtClean="0">
                <a:solidFill>
                  <a:srgbClr val="FF0000"/>
                </a:solidFill>
              </a:rPr>
              <a:t>BirthDate</a:t>
            </a:r>
            <a:r>
              <a:rPr lang="en-US" dirty="0" smtClean="0">
                <a:solidFill>
                  <a:srgbClr val="FF0000"/>
                </a:solidFill>
              </a:rPr>
              <a:t> designators appear, choose only the best—only the first here:</a:t>
            </a:r>
            <a:endParaRPr lang="en-US" dirty="0">
              <a:solidFill>
                <a:srgbClr val="FF0000"/>
              </a:solidFill>
            </a:endParaRPr>
          </a:p>
        </p:txBody>
      </p:sp>
      <p:sp>
        <p:nvSpPr>
          <p:cNvPr id="20" name="TextBox 19"/>
          <p:cNvSpPr txBox="1"/>
          <p:nvPr/>
        </p:nvSpPr>
        <p:spPr>
          <a:xfrm>
            <a:off x="70336" y="5497444"/>
            <a:ext cx="4495800" cy="1200329"/>
          </a:xfrm>
          <a:prstGeom prst="rect">
            <a:avLst/>
          </a:prstGeom>
          <a:noFill/>
        </p:spPr>
        <p:txBody>
          <a:bodyPr wrap="square" rtlCol="0">
            <a:spAutoFit/>
          </a:bodyPr>
          <a:lstStyle/>
          <a:p>
            <a:r>
              <a:rPr lang="en-US" dirty="0" smtClean="0">
                <a:solidFill>
                  <a:srgbClr val="FF0000"/>
                </a:solidFill>
              </a:rPr>
              <a:t>For age birth dates, extract (rather than type) a phrase that gives both the age and date of age (pieced together as in the third example, if necessary).</a:t>
            </a:r>
            <a:endParaRPr lang="en-US" dirty="0">
              <a:solidFill>
                <a:srgbClr val="FF0000"/>
              </a:solidFill>
            </a:endParaRPr>
          </a:p>
        </p:txBody>
      </p:sp>
      <p:grpSp>
        <p:nvGrpSpPr>
          <p:cNvPr id="27" name="Group 26"/>
          <p:cNvGrpSpPr/>
          <p:nvPr/>
        </p:nvGrpSpPr>
        <p:grpSpPr>
          <a:xfrm>
            <a:off x="914400" y="2398838"/>
            <a:ext cx="7058025" cy="977421"/>
            <a:chOff x="914400" y="2458917"/>
            <a:chExt cx="7058025" cy="977421"/>
          </a:xfrm>
        </p:grpSpPr>
        <p:pic>
          <p:nvPicPr>
            <p:cNvPr id="16" name="Picture 15"/>
            <p:cNvPicPr>
              <a:picLocks noChangeAspect="1"/>
            </p:cNvPicPr>
            <p:nvPr/>
          </p:nvPicPr>
          <p:blipFill>
            <a:blip r:embed="rId5"/>
            <a:stretch>
              <a:fillRect/>
            </a:stretch>
          </p:blipFill>
          <p:spPr>
            <a:xfrm>
              <a:off x="914400" y="2464788"/>
              <a:ext cx="7058025" cy="971550"/>
            </a:xfrm>
            <a:prstGeom prst="rect">
              <a:avLst/>
            </a:prstGeom>
          </p:spPr>
        </p:pic>
        <p:sp>
          <p:nvSpPr>
            <p:cNvPr id="21" name="Rectangle 20"/>
            <p:cNvSpPr/>
            <p:nvPr/>
          </p:nvSpPr>
          <p:spPr>
            <a:xfrm>
              <a:off x="990600" y="2461089"/>
              <a:ext cx="1066800" cy="2059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438400" y="2458917"/>
              <a:ext cx="2286000" cy="2080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4" name="Straight Arrow Connector 23"/>
          <p:cNvCxnSpPr/>
          <p:nvPr/>
        </p:nvCxnSpPr>
        <p:spPr>
          <a:xfrm flipH="1" flipV="1">
            <a:off x="1447800" y="1592748"/>
            <a:ext cx="1143000" cy="79327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0"/>
          </p:cNvCxnSpPr>
          <p:nvPr/>
        </p:nvCxnSpPr>
        <p:spPr>
          <a:xfrm flipV="1">
            <a:off x="1524000" y="1592748"/>
            <a:ext cx="495300" cy="8082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89632" y="1644892"/>
            <a:ext cx="6167201" cy="646331"/>
          </a:xfrm>
          <a:prstGeom prst="rect">
            <a:avLst/>
          </a:prstGeom>
          <a:noFill/>
        </p:spPr>
        <p:txBody>
          <a:bodyPr wrap="none" rtlCol="0">
            <a:spAutoFit/>
          </a:bodyPr>
          <a:lstStyle/>
          <a:p>
            <a:r>
              <a:rPr lang="en-US" dirty="0" smtClean="0">
                <a:solidFill>
                  <a:srgbClr val="FF0000"/>
                </a:solidFill>
              </a:rPr>
              <a:t>extract: </a:t>
            </a:r>
            <a:r>
              <a:rPr lang="en-US" dirty="0" smtClean="0">
                <a:solidFill>
                  <a:srgbClr val="FF0000"/>
                </a:solidFill>
              </a:rPr>
              <a:t>“age of 77 years 5 months and 1 day, On June 23, 1917</a:t>
            </a:r>
            <a:r>
              <a:rPr lang="en-US" dirty="0" smtClean="0">
                <a:solidFill>
                  <a:srgbClr val="FF0000"/>
                </a:solidFill>
              </a:rPr>
              <a:t>”</a:t>
            </a:r>
          </a:p>
          <a:p>
            <a:r>
              <a:rPr lang="en-US" dirty="0" smtClean="0">
                <a:solidFill>
                  <a:srgbClr val="FF0000"/>
                </a:solidFill>
              </a:rPr>
              <a:t>Do not infer the actual birth date and type it in.</a:t>
            </a:r>
            <a:endParaRPr lang="en-US" dirty="0">
              <a:solidFill>
                <a:srgbClr val="FF0000"/>
              </a:solidFill>
            </a:endParaRPr>
          </a:p>
        </p:txBody>
      </p:sp>
    </p:spTree>
    <p:extLst>
      <p:ext uri="{BB962C8B-B14F-4D97-AF65-F5344CB8AC3E}">
        <p14:creationId xmlns:p14="http://schemas.microsoft.com/office/powerpoint/2010/main" val="3380435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Special Cases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31</a:t>
            </a:fld>
            <a:endParaRPr lang="en-US"/>
          </a:p>
        </p:txBody>
      </p:sp>
      <p:pic>
        <p:nvPicPr>
          <p:cNvPr id="4" name="Picture 4"/>
          <p:cNvPicPr>
            <a:picLocks noChangeAspect="1" noChangeArrowheads="1"/>
          </p:cNvPicPr>
          <p:nvPr/>
        </p:nvPicPr>
        <p:blipFill>
          <a:blip r:embed="rId2" cstate="print"/>
          <a:srcRect/>
          <a:stretch>
            <a:fillRect/>
          </a:stretch>
        </p:blipFill>
        <p:spPr bwMode="auto">
          <a:xfrm>
            <a:off x="1652587" y="2667000"/>
            <a:ext cx="5838825" cy="1428750"/>
          </a:xfrm>
          <a:prstGeom prst="rect">
            <a:avLst/>
          </a:prstGeom>
          <a:noFill/>
          <a:ln w="9525">
            <a:noFill/>
            <a:miter lim="800000"/>
            <a:headEnd/>
            <a:tailEnd/>
          </a:ln>
        </p:spPr>
      </p:pic>
      <p:sp>
        <p:nvSpPr>
          <p:cNvPr id="5" name="TextBox 4"/>
          <p:cNvSpPr txBox="1"/>
          <p:nvPr/>
        </p:nvSpPr>
        <p:spPr>
          <a:xfrm>
            <a:off x="990600" y="1676400"/>
            <a:ext cx="6019800" cy="646331"/>
          </a:xfrm>
          <a:prstGeom prst="rect">
            <a:avLst/>
          </a:prstGeom>
          <a:noFill/>
        </p:spPr>
        <p:txBody>
          <a:bodyPr wrap="square" rtlCol="0">
            <a:spAutoFit/>
          </a:bodyPr>
          <a:lstStyle/>
          <a:p>
            <a:r>
              <a:rPr lang="en-US" dirty="0" smtClean="0">
                <a:solidFill>
                  <a:srgbClr val="FF0000"/>
                </a:solidFill>
              </a:rPr>
              <a:t>Use the funeral date as the burial date, if no date is specifically designated as the burial date.</a:t>
            </a:r>
            <a:endParaRPr lang="en-US" dirty="0">
              <a:solidFill>
                <a:srgbClr val="FF0000"/>
              </a:solidFill>
            </a:endParaRPr>
          </a:p>
        </p:txBody>
      </p:sp>
      <p:sp>
        <p:nvSpPr>
          <p:cNvPr id="6" name="TextBox 5"/>
          <p:cNvSpPr txBox="1"/>
          <p:nvPr/>
        </p:nvSpPr>
        <p:spPr>
          <a:xfrm>
            <a:off x="2209800" y="4800600"/>
            <a:ext cx="2445991" cy="369332"/>
          </a:xfrm>
          <a:prstGeom prst="rect">
            <a:avLst/>
          </a:prstGeom>
          <a:noFill/>
        </p:spPr>
        <p:txBody>
          <a:bodyPr wrap="none" rtlCol="0">
            <a:spAutoFit/>
          </a:bodyPr>
          <a:lstStyle/>
          <a:p>
            <a:r>
              <a:rPr lang="en-US" dirty="0" err="1" smtClean="0">
                <a:solidFill>
                  <a:srgbClr val="FF0000"/>
                </a:solidFill>
              </a:rPr>
              <a:t>BurialDate</a:t>
            </a:r>
            <a:r>
              <a:rPr lang="en-US" dirty="0" smtClean="0">
                <a:solidFill>
                  <a:srgbClr val="FF0000"/>
                </a:solidFill>
              </a:rPr>
              <a:t>: Nov. 7, 1898</a:t>
            </a:r>
            <a:endParaRPr lang="en-US" dirty="0">
              <a:solidFill>
                <a:srgbClr val="FF0000"/>
              </a:solidFill>
            </a:endParaRPr>
          </a:p>
        </p:txBody>
      </p:sp>
      <p:cxnSp>
        <p:nvCxnSpPr>
          <p:cNvPr id="8" name="Straight Arrow Connector 7"/>
          <p:cNvCxnSpPr/>
          <p:nvPr/>
        </p:nvCxnSpPr>
        <p:spPr>
          <a:xfrm flipV="1">
            <a:off x="4267200" y="3794760"/>
            <a:ext cx="2609088" cy="10058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209800" y="4095750"/>
            <a:ext cx="1447800" cy="7048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743200" y="3877056"/>
            <a:ext cx="237744" cy="92354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063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Rules and Hints for Couples Form</a:t>
            </a:r>
            <a:endParaRPr lang="en-US" sz="4000" dirty="0"/>
          </a:p>
        </p:txBody>
      </p:sp>
      <p:sp>
        <p:nvSpPr>
          <p:cNvPr id="3" name="Content Placeholder 2"/>
          <p:cNvSpPr>
            <a:spLocks noGrp="1"/>
          </p:cNvSpPr>
          <p:nvPr>
            <p:ph idx="1"/>
          </p:nvPr>
        </p:nvSpPr>
        <p:spPr>
          <a:xfrm>
            <a:off x="457200" y="1295399"/>
            <a:ext cx="8229600" cy="5426075"/>
          </a:xfrm>
        </p:spPr>
        <p:txBody>
          <a:bodyPr>
            <a:normAutofit fontScale="62500" lnSpcReduction="20000"/>
          </a:bodyPr>
          <a:lstStyle/>
          <a:p>
            <a:r>
              <a:rPr lang="en-US" dirty="0" smtClean="0"/>
              <a:t>Rules</a:t>
            </a:r>
          </a:p>
          <a:p>
            <a:pPr marL="971550" lvl="1" indent="-514350">
              <a:buFont typeface="+mj-lt"/>
              <a:buAutoNum type="arabicPeriod"/>
            </a:pPr>
            <a:r>
              <a:rPr lang="en-US" dirty="0" smtClean="0"/>
              <a:t>Record all couples as marriages, both stated and implied (e.g., if A is mentioned as the son of B and C, then record B and C as being married).</a:t>
            </a:r>
          </a:p>
          <a:p>
            <a:pPr marL="971550" lvl="1" indent="-514350">
              <a:buFont typeface="+mj-lt"/>
              <a:buAutoNum type="arabicPeriod"/>
            </a:pPr>
            <a:r>
              <a:rPr lang="en-US" dirty="0" smtClean="0"/>
              <a:t>Record marriages with respect to a person.  Either spouse may be the primary person.</a:t>
            </a:r>
          </a:p>
          <a:p>
            <a:pPr marL="971550" lvl="1" indent="-514350">
              <a:buFont typeface="+mj-lt"/>
              <a:buAutoNum type="arabicPeriod"/>
            </a:pPr>
            <a:r>
              <a:rPr lang="en-US" dirty="0" smtClean="0"/>
              <a:t>Make a person with multiple marriages be the primary person and list each spouse with the primary person.</a:t>
            </a:r>
          </a:p>
          <a:p>
            <a:pPr marL="971550" lvl="1" indent="-514350">
              <a:buFont typeface="+mj-lt"/>
              <a:buAutoNum type="arabicPeriod"/>
            </a:pPr>
            <a:r>
              <a:rPr lang="en-US" dirty="0" smtClean="0">
                <a:solidFill>
                  <a:srgbClr val="FF0000"/>
                </a:solidFill>
              </a:rPr>
              <a:t>Extract names as specified for the person form—full names including punctuation, but only names as written, not including implied maiden names and surnames.</a:t>
            </a:r>
          </a:p>
          <a:p>
            <a:pPr marL="971550" lvl="1" indent="-514350">
              <a:buFont typeface="+mj-lt"/>
              <a:buAutoNum type="arabicPeriod"/>
            </a:pPr>
            <a:r>
              <a:rPr lang="en-US" dirty="0"/>
              <a:t>Resolve each pronoun </a:t>
            </a:r>
            <a:r>
              <a:rPr lang="en-US" dirty="0" smtClean="0"/>
              <a:t>and person </a:t>
            </a:r>
            <a:r>
              <a:rPr lang="en-US" dirty="0"/>
              <a:t>designator </a:t>
            </a:r>
            <a:r>
              <a:rPr lang="en-US" dirty="0" smtClean="0"/>
              <a:t>that </a:t>
            </a:r>
            <a:r>
              <a:rPr lang="en-US" dirty="0"/>
              <a:t>links to </a:t>
            </a:r>
            <a:r>
              <a:rPr lang="en-US" dirty="0" smtClean="0"/>
              <a:t>marriage information </a:t>
            </a:r>
            <a:r>
              <a:rPr lang="en-US" dirty="0"/>
              <a:t>to </a:t>
            </a:r>
            <a:r>
              <a:rPr lang="en-US" dirty="0" smtClean="0"/>
              <a:t>the name to which it refers.</a:t>
            </a:r>
          </a:p>
          <a:p>
            <a:pPr marL="971550" lvl="1" indent="-514350">
              <a:buFont typeface="+mj-lt"/>
              <a:buAutoNum type="arabicPeriod"/>
            </a:pPr>
            <a:r>
              <a:rPr lang="en-US" dirty="0"/>
              <a:t>For combined names (e.g., “John J. and Mary Adams Smith”), extract complete names of both (e.g., “John J. Smith” </a:t>
            </a:r>
            <a:r>
              <a:rPr lang="en-US" dirty="0" smtClean="0"/>
              <a:t>and </a:t>
            </a:r>
            <a:r>
              <a:rPr lang="en-US" dirty="0"/>
              <a:t>“Mary Adams Smith”).</a:t>
            </a:r>
          </a:p>
          <a:p>
            <a:pPr marL="457200" lvl="1" indent="0">
              <a:buNone/>
            </a:pPr>
            <a:endParaRPr lang="en-US" dirty="0" smtClean="0"/>
          </a:p>
          <a:p>
            <a:r>
              <a:rPr lang="en-US" dirty="0" smtClean="0"/>
              <a:t>Hints</a:t>
            </a:r>
          </a:p>
          <a:p>
            <a:pPr marL="971550" lvl="1" indent="-514350">
              <a:buFont typeface="+mj-lt"/>
              <a:buAutoNum type="arabicPeriod"/>
            </a:pPr>
            <a:r>
              <a:rPr lang="en-US" dirty="0" smtClean="0"/>
              <a:t>For multiple marriages, count the number of additional spouses and create additional nested records with a number key—1 to add one more spouse, 2 to add two additional spouses, etc.</a:t>
            </a:r>
          </a:p>
          <a:p>
            <a:pPr marL="971550" lvl="1" indent="-514350">
              <a:buFont typeface="+mj-lt"/>
              <a:buAutoNum type="arabicPeriod"/>
            </a:pPr>
            <a:r>
              <a:rPr lang="en-US" dirty="0" smtClean="0"/>
              <a:t>Since the primary spouse can be either the husband or the wife, record names in the order they appear in the document.</a:t>
            </a:r>
            <a:endParaRPr lang="en-US" dirty="0"/>
          </a:p>
        </p:txBody>
      </p:sp>
      <p:sp>
        <p:nvSpPr>
          <p:cNvPr id="4" name="Slide Number Placeholder 3"/>
          <p:cNvSpPr>
            <a:spLocks noGrp="1"/>
          </p:cNvSpPr>
          <p:nvPr>
            <p:ph type="sldNum" sz="quarter" idx="12"/>
          </p:nvPr>
        </p:nvSpPr>
        <p:spPr/>
        <p:txBody>
          <a:bodyPr/>
          <a:lstStyle/>
          <a:p>
            <a:fld id="{276D5397-1D65-4FA5-B65B-F271D2EFE34F}" type="slidenum">
              <a:rPr lang="en-US" smtClean="0"/>
              <a:pPr/>
              <a:t>32</a:t>
            </a:fld>
            <a:endParaRPr lang="en-US" dirty="0"/>
          </a:p>
        </p:txBody>
      </p:sp>
    </p:spTree>
    <p:extLst>
      <p:ext uri="{BB962C8B-B14F-4D97-AF65-F5344CB8AC3E}">
        <p14:creationId xmlns:p14="http://schemas.microsoft.com/office/powerpoint/2010/main" val="1412803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878" y="3206497"/>
            <a:ext cx="65722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Documents and Settings\David W. Embley\My Documents\FROntIER\LathropFamily.TIF"/>
          <p:cNvPicPr>
            <a:picLocks noChangeAspect="1" noChangeArrowheads="1"/>
          </p:cNvPicPr>
          <p:nvPr/>
        </p:nvPicPr>
        <p:blipFill>
          <a:blip r:embed="rId3" cstate="print"/>
          <a:srcRect/>
          <a:stretch>
            <a:fillRect/>
          </a:stretch>
        </p:blipFill>
        <p:spPr bwMode="auto">
          <a:xfrm>
            <a:off x="304799" y="1447800"/>
            <a:ext cx="5686425" cy="1790700"/>
          </a:xfrm>
          <a:prstGeom prst="rect">
            <a:avLst/>
          </a:prstGeom>
          <a:noFill/>
        </p:spPr>
      </p:pic>
      <p:sp>
        <p:nvSpPr>
          <p:cNvPr id="2" name="Title 1"/>
          <p:cNvSpPr>
            <a:spLocks noGrp="1"/>
          </p:cNvSpPr>
          <p:nvPr>
            <p:ph type="title"/>
          </p:nvPr>
        </p:nvSpPr>
        <p:spPr>
          <a:xfrm>
            <a:off x="8467" y="76200"/>
            <a:ext cx="9144000" cy="1143000"/>
          </a:xfrm>
        </p:spPr>
        <p:txBody>
          <a:bodyPr>
            <a:noAutofit/>
          </a:bodyPr>
          <a:lstStyle/>
          <a:p>
            <a:r>
              <a:rPr lang="en-US" sz="3200" dirty="0"/>
              <a:t>Record all couples as </a:t>
            </a:r>
            <a:r>
              <a:rPr lang="en-US" sz="3200" dirty="0" smtClean="0"/>
              <a:t>marriages,</a:t>
            </a:r>
            <a:br>
              <a:rPr lang="en-US" sz="3200" dirty="0" smtClean="0"/>
            </a:br>
            <a:r>
              <a:rPr lang="en-US" sz="3200" dirty="0" smtClean="0"/>
              <a:t>both </a:t>
            </a:r>
            <a:r>
              <a:rPr lang="en-US" sz="3200" dirty="0"/>
              <a:t>stated and </a:t>
            </a:r>
            <a:r>
              <a:rPr lang="en-US" sz="3200" dirty="0" smtClean="0"/>
              <a:t>implied. </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33</a:t>
            </a:fld>
            <a:endParaRPr lang="en-US" dirty="0"/>
          </a:p>
        </p:txBody>
      </p:sp>
      <p:sp>
        <p:nvSpPr>
          <p:cNvPr id="6" name="TextBox 5"/>
          <p:cNvSpPr txBox="1"/>
          <p:nvPr/>
        </p:nvSpPr>
        <p:spPr>
          <a:xfrm>
            <a:off x="998288" y="4038601"/>
            <a:ext cx="766172" cy="369332"/>
          </a:xfrm>
          <a:prstGeom prst="rect">
            <a:avLst/>
          </a:prstGeom>
          <a:noFill/>
        </p:spPr>
        <p:txBody>
          <a:bodyPr wrap="none" rtlCol="0">
            <a:spAutoFit/>
          </a:bodyPr>
          <a:lstStyle/>
          <a:p>
            <a:r>
              <a:rPr lang="en-US" dirty="0" smtClean="0">
                <a:solidFill>
                  <a:srgbClr val="FF0000"/>
                </a:solidFill>
              </a:rPr>
              <a:t>stated</a:t>
            </a:r>
            <a:endParaRPr lang="en-US" dirty="0">
              <a:solidFill>
                <a:srgbClr val="FF0000"/>
              </a:solidFill>
            </a:endParaRPr>
          </a:p>
        </p:txBody>
      </p:sp>
      <p:sp>
        <p:nvSpPr>
          <p:cNvPr id="7" name="TextBox 6"/>
          <p:cNvSpPr txBox="1"/>
          <p:nvPr/>
        </p:nvSpPr>
        <p:spPr>
          <a:xfrm>
            <a:off x="977773" y="4758035"/>
            <a:ext cx="886781" cy="369332"/>
          </a:xfrm>
          <a:prstGeom prst="rect">
            <a:avLst/>
          </a:prstGeom>
          <a:noFill/>
        </p:spPr>
        <p:txBody>
          <a:bodyPr wrap="none" rtlCol="0">
            <a:spAutoFit/>
          </a:bodyPr>
          <a:lstStyle/>
          <a:p>
            <a:r>
              <a:rPr lang="en-US" dirty="0" smtClean="0">
                <a:solidFill>
                  <a:srgbClr val="FF0000"/>
                </a:solidFill>
              </a:rPr>
              <a:t>implied</a:t>
            </a:r>
            <a:endParaRPr lang="en-US" dirty="0">
              <a:solidFill>
                <a:srgbClr val="FF0000"/>
              </a:solidFill>
            </a:endParaRPr>
          </a:p>
        </p:txBody>
      </p:sp>
      <p:cxnSp>
        <p:nvCxnSpPr>
          <p:cNvPr id="15" name="Straight Connector 14"/>
          <p:cNvCxnSpPr>
            <a:stCxn id="6" idx="3"/>
          </p:cNvCxnSpPr>
          <p:nvPr/>
        </p:nvCxnSpPr>
        <p:spPr>
          <a:xfrm>
            <a:off x="1764460" y="4223267"/>
            <a:ext cx="745968" cy="1"/>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p:cNvCxnSpPr>
          <p:nvPr/>
        </p:nvCxnSpPr>
        <p:spPr>
          <a:xfrm>
            <a:off x="1864554" y="4942701"/>
            <a:ext cx="625359" cy="196334"/>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p:cNvCxnSpPr>
          <p:nvPr/>
        </p:nvCxnSpPr>
        <p:spPr>
          <a:xfrm flipV="1">
            <a:off x="1864554" y="4758035"/>
            <a:ext cx="625359" cy="184666"/>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28900" y="5800726"/>
            <a:ext cx="4762500" cy="923330"/>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ames, as written (here, the maiden name only—the implied married name is not included, e.g. “Mary Ely”, not “Mary Ely Lathrop”)</a:t>
            </a:r>
            <a:endParaRPr lang="en-US" dirty="0">
              <a:solidFill>
                <a:srgbClr val="FF0000"/>
              </a:solidFill>
            </a:endParaRPr>
          </a:p>
        </p:txBody>
      </p:sp>
      <p:cxnSp>
        <p:nvCxnSpPr>
          <p:cNvPr id="8" name="Straight Connector 7"/>
          <p:cNvCxnSpPr/>
          <p:nvPr/>
        </p:nvCxnSpPr>
        <p:spPr>
          <a:xfrm flipH="1" flipV="1">
            <a:off x="3148012" y="4758035"/>
            <a:ext cx="1423988" cy="1033166"/>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572000" y="5410200"/>
            <a:ext cx="152400" cy="3810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800600" y="4407933"/>
            <a:ext cx="114300" cy="1383267"/>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610600" y="3886200"/>
            <a:ext cx="439528"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681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6498"/>
            <a:ext cx="9144000" cy="1143000"/>
          </a:xfrm>
        </p:spPr>
        <p:txBody>
          <a:bodyPr>
            <a:normAutofit fontScale="90000"/>
          </a:bodyPr>
          <a:lstStyle/>
          <a:p>
            <a:r>
              <a:rPr lang="en-US" sz="3600" dirty="0"/>
              <a:t>Make a person with multiple marriages be the primary person and list each spouse with </a:t>
            </a:r>
            <a:r>
              <a:rPr lang="en-US" sz="3600" dirty="0" smtClean="0"/>
              <a:t>the </a:t>
            </a:r>
            <a:r>
              <a:rPr lang="en-US" sz="3600" dirty="0"/>
              <a:t>person</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34</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1385887" y="1524000"/>
            <a:ext cx="6296025" cy="1691195"/>
          </a:xfrm>
          <a:prstGeom prst="rect">
            <a:avLst/>
          </a:prstGeom>
          <a:noFill/>
          <a:ln w="9525">
            <a:noFill/>
            <a:miter lim="800000"/>
            <a:headEnd/>
            <a:tailEnd/>
          </a:ln>
        </p:spPr>
      </p:pic>
      <p:sp>
        <p:nvSpPr>
          <p:cNvPr id="4" name="TextBox 3"/>
          <p:cNvSpPr txBox="1"/>
          <p:nvPr/>
        </p:nvSpPr>
        <p:spPr>
          <a:xfrm>
            <a:off x="457200" y="3900995"/>
            <a:ext cx="1981200" cy="646331"/>
          </a:xfrm>
          <a:prstGeom prst="rect">
            <a:avLst/>
          </a:prstGeom>
          <a:noFill/>
        </p:spPr>
        <p:txBody>
          <a:bodyPr wrap="square" rtlCol="0">
            <a:spAutoFit/>
          </a:bodyPr>
          <a:lstStyle/>
          <a:p>
            <a:r>
              <a:rPr lang="en-US" dirty="0" smtClean="0">
                <a:solidFill>
                  <a:srgbClr val="FF0000"/>
                </a:solidFill>
              </a:rPr>
              <a:t>Christopher with three marriages</a:t>
            </a:r>
            <a:endParaRPr lang="en-US" dirty="0">
              <a:solidFill>
                <a:srgbClr val="FF000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332426"/>
            <a:ext cx="5181600" cy="311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315200" y="3900995"/>
            <a:ext cx="366712" cy="2541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4844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628864"/>
            <a:ext cx="5410201" cy="3791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76D5397-1D65-4FA5-B65B-F271D2EFE34F}" type="slidenum">
              <a:rPr lang="en-US" smtClean="0"/>
              <a:pPr/>
              <a:t>35</a:t>
            </a:fld>
            <a:endParaRPr lang="en-US"/>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600200"/>
            <a:ext cx="292752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flipV="1">
            <a:off x="6400800" y="3124200"/>
            <a:ext cx="228600" cy="1066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5562600"/>
            <a:ext cx="5410200" cy="1200329"/>
          </a:xfrm>
          <a:prstGeom prst="rect">
            <a:avLst/>
          </a:prstGeom>
          <a:noFill/>
        </p:spPr>
        <p:txBody>
          <a:bodyPr wrap="square" rtlCol="0">
            <a:spAutoFit/>
          </a:bodyPr>
          <a:lstStyle/>
          <a:p>
            <a:r>
              <a:rPr lang="en-US" dirty="0" smtClean="0">
                <a:solidFill>
                  <a:srgbClr val="FF0000"/>
                </a:solidFill>
              </a:rPr>
              <a:t>In this example, pronoun references to spouses are easily resolved, but the resolution of the person designator “his widow” as the spouse of Jonathan Squires requires a deeper understanding of the text. </a:t>
            </a:r>
            <a:endParaRPr lang="en-US" dirty="0">
              <a:solidFill>
                <a:srgbClr val="FF0000"/>
              </a:solidFill>
            </a:endParaRPr>
          </a:p>
        </p:txBody>
      </p:sp>
      <p:sp>
        <p:nvSpPr>
          <p:cNvPr id="2" name="Title 1"/>
          <p:cNvSpPr>
            <a:spLocks noGrp="1"/>
          </p:cNvSpPr>
          <p:nvPr>
            <p:ph type="title"/>
          </p:nvPr>
        </p:nvSpPr>
        <p:spPr>
          <a:xfrm>
            <a:off x="152400" y="419100"/>
            <a:ext cx="8839200" cy="1143000"/>
          </a:xfrm>
        </p:spPr>
        <p:txBody>
          <a:bodyPr>
            <a:noAutofit/>
          </a:bodyPr>
          <a:lstStyle/>
          <a:p>
            <a:r>
              <a:rPr lang="en-US" sz="3200" dirty="0"/>
              <a:t>Resolve each pronoun </a:t>
            </a:r>
            <a:r>
              <a:rPr lang="en-US" sz="3200" dirty="0" smtClean="0"/>
              <a:t>and person designator</a:t>
            </a:r>
            <a:br>
              <a:rPr lang="en-US" sz="3200" dirty="0" smtClean="0"/>
            </a:br>
            <a:r>
              <a:rPr lang="en-US" sz="3200" dirty="0" smtClean="0"/>
              <a:t>that links to marriage information to</a:t>
            </a:r>
            <a:br>
              <a:rPr lang="en-US" sz="3200" dirty="0" smtClean="0"/>
            </a:br>
            <a:r>
              <a:rPr lang="en-US" sz="3200" dirty="0" smtClean="0"/>
              <a:t>the name to which it refers.</a:t>
            </a:r>
            <a:r>
              <a:rPr lang="en-US" sz="3200" dirty="0"/>
              <a:t/>
            </a:r>
            <a:br>
              <a:rPr lang="en-US" sz="3200" dirty="0"/>
            </a:br>
            <a:endParaRPr lang="en-US" sz="3200" dirty="0"/>
          </a:p>
        </p:txBody>
      </p:sp>
      <p:sp>
        <p:nvSpPr>
          <p:cNvPr id="4" name="Rectangle 3"/>
          <p:cNvSpPr/>
          <p:nvPr/>
        </p:nvSpPr>
        <p:spPr>
          <a:xfrm>
            <a:off x="5410200" y="2286000"/>
            <a:ext cx="304800" cy="3133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762000" y="2895600"/>
            <a:ext cx="58674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743200" y="3200400"/>
            <a:ext cx="4724400" cy="990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763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For combined </a:t>
            </a:r>
            <a:r>
              <a:rPr lang="en-US" sz="3600" dirty="0" smtClean="0"/>
              <a:t>names,</a:t>
            </a:r>
            <a:br>
              <a:rPr lang="en-US" sz="3600" dirty="0" smtClean="0"/>
            </a:br>
            <a:r>
              <a:rPr lang="en-US" sz="3600" dirty="0" smtClean="0"/>
              <a:t>extract </a:t>
            </a:r>
            <a:r>
              <a:rPr lang="en-US" sz="3600" dirty="0"/>
              <a:t>complete names of </a:t>
            </a:r>
            <a:r>
              <a:rPr lang="en-US" sz="3600" dirty="0" smtClean="0"/>
              <a:t>both.</a:t>
            </a: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36</a:t>
            </a:fld>
            <a:endParaRPr lang="en-US"/>
          </a:p>
        </p:txBody>
      </p:sp>
      <p:pic>
        <p:nvPicPr>
          <p:cNvPr id="4" name="Picture 3"/>
          <p:cNvPicPr>
            <a:picLocks noChangeAspect="1"/>
          </p:cNvPicPr>
          <p:nvPr/>
        </p:nvPicPr>
        <p:blipFill>
          <a:blip r:embed="rId2"/>
          <a:stretch>
            <a:fillRect/>
          </a:stretch>
        </p:blipFill>
        <p:spPr>
          <a:xfrm>
            <a:off x="1114229" y="1981200"/>
            <a:ext cx="3605213" cy="483458"/>
          </a:xfrm>
          <a:prstGeom prst="rect">
            <a:avLst/>
          </a:prstGeom>
        </p:spPr>
      </p:pic>
      <p:pic>
        <p:nvPicPr>
          <p:cNvPr id="6" name="Picture 5"/>
          <p:cNvPicPr>
            <a:picLocks noChangeAspect="1"/>
          </p:cNvPicPr>
          <p:nvPr/>
        </p:nvPicPr>
        <p:blipFill>
          <a:blip r:embed="rId3"/>
          <a:stretch>
            <a:fillRect/>
          </a:stretch>
        </p:blipFill>
        <p:spPr>
          <a:xfrm>
            <a:off x="1114229" y="3495254"/>
            <a:ext cx="4028519" cy="358992"/>
          </a:xfrm>
          <a:prstGeom prst="rect">
            <a:avLst/>
          </a:prstGeom>
        </p:spPr>
      </p:pic>
      <p:sp>
        <p:nvSpPr>
          <p:cNvPr id="7" name="TextBox 6"/>
          <p:cNvSpPr txBox="1"/>
          <p:nvPr/>
        </p:nvSpPr>
        <p:spPr>
          <a:xfrm>
            <a:off x="1952429" y="2667000"/>
            <a:ext cx="2332883" cy="646331"/>
          </a:xfrm>
          <a:prstGeom prst="rect">
            <a:avLst/>
          </a:prstGeom>
          <a:noFill/>
        </p:spPr>
        <p:txBody>
          <a:bodyPr wrap="none" rtlCol="0">
            <a:spAutoFit/>
          </a:bodyPr>
          <a:lstStyle/>
          <a:p>
            <a:r>
              <a:rPr lang="en-US" dirty="0" smtClean="0">
                <a:solidFill>
                  <a:srgbClr val="FF0000"/>
                </a:solidFill>
              </a:rPr>
              <a:t>George </a:t>
            </a:r>
            <a:r>
              <a:rPr lang="en-US" dirty="0" err="1" smtClean="0">
                <a:solidFill>
                  <a:srgbClr val="FF0000"/>
                </a:solidFill>
              </a:rPr>
              <a:t>McKown</a:t>
            </a:r>
            <a:endParaRPr lang="en-US" dirty="0" smtClean="0">
              <a:solidFill>
                <a:srgbClr val="FF0000"/>
              </a:solidFill>
            </a:endParaRPr>
          </a:p>
          <a:p>
            <a:r>
              <a:rPr lang="en-US" dirty="0" smtClean="0">
                <a:solidFill>
                  <a:srgbClr val="FF0000"/>
                </a:solidFill>
              </a:rPr>
              <a:t>Myrtle Parker </a:t>
            </a:r>
            <a:r>
              <a:rPr lang="en-US" dirty="0" err="1" smtClean="0">
                <a:solidFill>
                  <a:srgbClr val="FF0000"/>
                </a:solidFill>
              </a:rPr>
              <a:t>McKown</a:t>
            </a:r>
            <a:endParaRPr lang="en-US" dirty="0">
              <a:solidFill>
                <a:srgbClr val="FF0000"/>
              </a:solidFill>
            </a:endParaRPr>
          </a:p>
        </p:txBody>
      </p:sp>
      <p:sp>
        <p:nvSpPr>
          <p:cNvPr id="8" name="TextBox 7"/>
          <p:cNvSpPr txBox="1"/>
          <p:nvPr/>
        </p:nvSpPr>
        <p:spPr>
          <a:xfrm>
            <a:off x="1952429" y="4027924"/>
            <a:ext cx="2235099" cy="646331"/>
          </a:xfrm>
          <a:prstGeom prst="rect">
            <a:avLst/>
          </a:prstGeom>
          <a:noFill/>
        </p:spPr>
        <p:txBody>
          <a:bodyPr wrap="none" rtlCol="0">
            <a:spAutoFit/>
          </a:bodyPr>
          <a:lstStyle/>
          <a:p>
            <a:r>
              <a:rPr lang="en-US" dirty="0" smtClean="0">
                <a:solidFill>
                  <a:srgbClr val="FF0000"/>
                </a:solidFill>
              </a:rPr>
              <a:t>Mr. </a:t>
            </a:r>
            <a:r>
              <a:rPr lang="en-US" dirty="0" err="1" smtClean="0">
                <a:solidFill>
                  <a:srgbClr val="FF0000"/>
                </a:solidFill>
              </a:rPr>
              <a:t>Ovidio</a:t>
            </a:r>
            <a:r>
              <a:rPr lang="en-US" dirty="0" smtClean="0">
                <a:solidFill>
                  <a:srgbClr val="FF0000"/>
                </a:solidFill>
              </a:rPr>
              <a:t> D. Ferrara</a:t>
            </a:r>
          </a:p>
          <a:p>
            <a:r>
              <a:rPr lang="en-US" dirty="0" smtClean="0">
                <a:solidFill>
                  <a:srgbClr val="FF0000"/>
                </a:solidFill>
              </a:rPr>
              <a:t>Mrs. </a:t>
            </a:r>
            <a:r>
              <a:rPr lang="en-US" dirty="0" err="1" smtClean="0">
                <a:solidFill>
                  <a:srgbClr val="FF0000"/>
                </a:solidFill>
              </a:rPr>
              <a:t>Ovidio</a:t>
            </a:r>
            <a:r>
              <a:rPr lang="en-US" dirty="0" smtClean="0">
                <a:solidFill>
                  <a:srgbClr val="FF0000"/>
                </a:solidFill>
              </a:rPr>
              <a:t> D. Ferrara</a:t>
            </a:r>
            <a:endParaRPr lang="en-US" dirty="0">
              <a:solidFill>
                <a:srgbClr val="FF0000"/>
              </a:solidFill>
            </a:endParaRPr>
          </a:p>
        </p:txBody>
      </p:sp>
      <p:sp>
        <p:nvSpPr>
          <p:cNvPr id="9" name="TextBox 8"/>
          <p:cNvSpPr txBox="1"/>
          <p:nvPr/>
        </p:nvSpPr>
        <p:spPr>
          <a:xfrm>
            <a:off x="1952429" y="5449465"/>
            <a:ext cx="1924309" cy="646331"/>
          </a:xfrm>
          <a:prstGeom prst="rect">
            <a:avLst/>
          </a:prstGeom>
          <a:noFill/>
        </p:spPr>
        <p:txBody>
          <a:bodyPr wrap="none" rtlCol="0">
            <a:spAutoFit/>
          </a:bodyPr>
          <a:lstStyle/>
          <a:p>
            <a:r>
              <a:rPr lang="en-US" dirty="0" smtClean="0">
                <a:solidFill>
                  <a:srgbClr val="FF0000"/>
                </a:solidFill>
              </a:rPr>
              <a:t>Rex Call</a:t>
            </a:r>
          </a:p>
          <a:p>
            <a:r>
              <a:rPr lang="en-US" dirty="0" err="1" smtClean="0">
                <a:solidFill>
                  <a:srgbClr val="FF0000"/>
                </a:solidFill>
              </a:rPr>
              <a:t>Arta</a:t>
            </a:r>
            <a:r>
              <a:rPr lang="en-US" dirty="0" smtClean="0">
                <a:solidFill>
                  <a:srgbClr val="FF0000"/>
                </a:solidFill>
              </a:rPr>
              <a:t> (</a:t>
            </a:r>
            <a:r>
              <a:rPr lang="en-US" dirty="0" err="1" smtClean="0">
                <a:solidFill>
                  <a:srgbClr val="FF0000"/>
                </a:solidFill>
              </a:rPr>
              <a:t>Shippee</a:t>
            </a:r>
            <a:r>
              <a:rPr lang="en-US" dirty="0" smtClean="0">
                <a:solidFill>
                  <a:srgbClr val="FF0000"/>
                </a:solidFill>
              </a:rPr>
              <a:t>) Call</a:t>
            </a:r>
            <a:endParaRPr lang="en-US" dirty="0">
              <a:solidFill>
                <a:srgbClr val="FF0000"/>
              </a:solidFill>
            </a:endParaRPr>
          </a:p>
        </p:txBody>
      </p:sp>
      <p:pic>
        <p:nvPicPr>
          <p:cNvPr id="11" name="Picture 10"/>
          <p:cNvPicPr>
            <a:picLocks noChangeAspect="1"/>
          </p:cNvPicPr>
          <p:nvPr/>
        </p:nvPicPr>
        <p:blipFill>
          <a:blip r:embed="rId4"/>
          <a:stretch>
            <a:fillRect/>
          </a:stretch>
        </p:blipFill>
        <p:spPr>
          <a:xfrm>
            <a:off x="1114229" y="4927524"/>
            <a:ext cx="6515296" cy="268672"/>
          </a:xfrm>
          <a:prstGeom prst="rect">
            <a:avLst/>
          </a:prstGeom>
        </p:spPr>
      </p:pic>
      <p:sp>
        <p:nvSpPr>
          <p:cNvPr id="12" name="TextBox 11"/>
          <p:cNvSpPr txBox="1"/>
          <p:nvPr/>
        </p:nvSpPr>
        <p:spPr>
          <a:xfrm>
            <a:off x="4362352" y="5726464"/>
            <a:ext cx="4166846" cy="369332"/>
          </a:xfrm>
          <a:prstGeom prst="rect">
            <a:avLst/>
          </a:prstGeom>
          <a:noFill/>
        </p:spPr>
        <p:txBody>
          <a:bodyPr wrap="none" rtlCol="0">
            <a:spAutoFit/>
          </a:bodyPr>
          <a:lstStyle/>
          <a:p>
            <a:r>
              <a:rPr lang="en-US" dirty="0" smtClean="0">
                <a:solidFill>
                  <a:srgbClr val="FF0000"/>
                </a:solidFill>
              </a:rPr>
              <a:t>Note: Retain the parentheses in the name.</a:t>
            </a:r>
            <a:endParaRPr lang="en-US" dirty="0">
              <a:solidFill>
                <a:srgbClr val="FF0000"/>
              </a:solidFill>
            </a:endParaRPr>
          </a:p>
        </p:txBody>
      </p:sp>
      <p:sp>
        <p:nvSpPr>
          <p:cNvPr id="5" name="Rectangle 4"/>
          <p:cNvSpPr/>
          <p:nvPr/>
        </p:nvSpPr>
        <p:spPr>
          <a:xfrm>
            <a:off x="4187528" y="2222929"/>
            <a:ext cx="531914" cy="241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369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92" y="0"/>
            <a:ext cx="8229600" cy="1143000"/>
          </a:xfrm>
        </p:spPr>
        <p:txBody>
          <a:bodyPr>
            <a:normAutofit/>
          </a:bodyPr>
          <a:lstStyle/>
          <a:p>
            <a:r>
              <a:rPr lang="en-US" sz="3200" dirty="0" smtClean="0"/>
              <a:t>Special Cases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37</a:t>
            </a:fld>
            <a:endParaRPr lang="en-US"/>
          </a:p>
        </p:txBody>
      </p:sp>
      <p:pic>
        <p:nvPicPr>
          <p:cNvPr id="4" name="Picture 3"/>
          <p:cNvPicPr>
            <a:picLocks noChangeAspect="1"/>
          </p:cNvPicPr>
          <p:nvPr/>
        </p:nvPicPr>
        <p:blipFill>
          <a:blip r:embed="rId2"/>
          <a:stretch>
            <a:fillRect/>
          </a:stretch>
        </p:blipFill>
        <p:spPr>
          <a:xfrm>
            <a:off x="228600" y="4379887"/>
            <a:ext cx="5334000" cy="1973415"/>
          </a:xfrm>
          <a:prstGeom prst="rect">
            <a:avLst/>
          </a:prstGeom>
        </p:spPr>
      </p:pic>
      <p:pic>
        <p:nvPicPr>
          <p:cNvPr id="5" name="Picture 4"/>
          <p:cNvPicPr>
            <a:picLocks noChangeAspect="1"/>
          </p:cNvPicPr>
          <p:nvPr/>
        </p:nvPicPr>
        <p:blipFill>
          <a:blip r:embed="rId3"/>
          <a:stretch>
            <a:fillRect/>
          </a:stretch>
        </p:blipFill>
        <p:spPr>
          <a:xfrm>
            <a:off x="228600" y="1143000"/>
            <a:ext cx="5941651" cy="2877022"/>
          </a:xfrm>
          <a:prstGeom prst="rect">
            <a:avLst/>
          </a:prstGeom>
        </p:spPr>
      </p:pic>
      <p:sp>
        <p:nvSpPr>
          <p:cNvPr id="7" name="TextBox 6"/>
          <p:cNvSpPr txBox="1"/>
          <p:nvPr/>
        </p:nvSpPr>
        <p:spPr>
          <a:xfrm>
            <a:off x="6318504" y="1143000"/>
            <a:ext cx="2819400" cy="5078313"/>
          </a:xfrm>
          <a:prstGeom prst="rect">
            <a:avLst/>
          </a:prstGeom>
          <a:noFill/>
        </p:spPr>
        <p:txBody>
          <a:bodyPr wrap="square" rtlCol="0">
            <a:spAutoFit/>
          </a:bodyPr>
          <a:lstStyle/>
          <a:p>
            <a:r>
              <a:rPr lang="en-US" dirty="0" smtClean="0">
                <a:solidFill>
                  <a:srgbClr val="FF0000"/>
                </a:solidFill>
              </a:rPr>
              <a:t>The second mention of the couple, </a:t>
            </a:r>
            <a:r>
              <a:rPr lang="en-US" dirty="0" err="1" smtClean="0">
                <a:solidFill>
                  <a:srgbClr val="FF0000"/>
                </a:solidFill>
              </a:rPr>
              <a:t>Lousia</a:t>
            </a:r>
            <a:r>
              <a:rPr lang="en-US" dirty="0" smtClean="0">
                <a:solidFill>
                  <a:srgbClr val="FF0000"/>
                </a:solidFill>
              </a:rPr>
              <a:t> TURPLE and Henry STEVENS, should not be extracted.</a:t>
            </a:r>
          </a:p>
          <a:p>
            <a:endParaRPr lang="en-US" dirty="0" smtClean="0">
              <a:solidFill>
                <a:srgbClr val="FF0000"/>
              </a:solidFill>
            </a:endParaRPr>
          </a:p>
          <a:p>
            <a:r>
              <a:rPr lang="en-US" dirty="0" smtClean="0">
                <a:solidFill>
                  <a:srgbClr val="FF0000"/>
                </a:solidFill>
              </a:rPr>
              <a:t>The name designator “(---)” should be extracted.</a:t>
            </a:r>
          </a:p>
          <a:p>
            <a:endParaRPr lang="en-US" dirty="0" smtClean="0">
              <a:solidFill>
                <a:srgbClr val="FF0000"/>
              </a:solidFill>
            </a:endParaRPr>
          </a:p>
          <a:p>
            <a:r>
              <a:rPr lang="en-US" dirty="0" smtClean="0">
                <a:solidFill>
                  <a:srgbClr val="FF0000"/>
                </a:solidFill>
              </a:rPr>
              <a:t>Several field values need to be edited (left here unedited to show what needs to be done: delete the “4”, “45”, </a:t>
            </a:r>
            <a:r>
              <a:rPr lang="en-US" dirty="0">
                <a:solidFill>
                  <a:srgbClr val="FF0000"/>
                </a:solidFill>
              </a:rPr>
              <a:t>the two periods after each </a:t>
            </a:r>
            <a:r>
              <a:rPr lang="en-US" dirty="0" smtClean="0">
                <a:solidFill>
                  <a:srgbClr val="FF0000"/>
                </a:solidFill>
              </a:rPr>
              <a:t>“(---)” and the extra spaces between “I” and “</a:t>
            </a:r>
            <a:r>
              <a:rPr lang="en-US" dirty="0" err="1" smtClean="0">
                <a:solidFill>
                  <a:srgbClr val="FF0000"/>
                </a:solidFill>
              </a:rPr>
              <a:t>saac</a:t>
            </a:r>
            <a:r>
              <a:rPr lang="en-US" dirty="0" smtClean="0">
                <a:solidFill>
                  <a:srgbClr val="FF0000"/>
                </a:solidFill>
              </a:rPr>
              <a:t>” and between “J” and the apostrophe).</a:t>
            </a:r>
            <a:endParaRPr lang="en-US" dirty="0">
              <a:solidFill>
                <a:srgbClr val="FF0000"/>
              </a:solidFill>
            </a:endParaRPr>
          </a:p>
        </p:txBody>
      </p:sp>
    </p:spTree>
    <p:extLst>
      <p:ext uri="{BB962C8B-B14F-4D97-AF65-F5344CB8AC3E}">
        <p14:creationId xmlns:p14="http://schemas.microsoft.com/office/powerpoint/2010/main" val="878963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Rules and Hints for Children Forms</a:t>
            </a:r>
            <a:endParaRPr lang="en-US" sz="4000" dirty="0"/>
          </a:p>
        </p:txBody>
      </p:sp>
      <p:sp>
        <p:nvSpPr>
          <p:cNvPr id="3" name="Content Placeholder 2"/>
          <p:cNvSpPr>
            <a:spLocks noGrp="1"/>
          </p:cNvSpPr>
          <p:nvPr>
            <p:ph idx="1"/>
          </p:nvPr>
        </p:nvSpPr>
        <p:spPr>
          <a:xfrm>
            <a:off x="304800" y="1295400"/>
            <a:ext cx="8763000" cy="5410200"/>
          </a:xfrm>
        </p:spPr>
        <p:txBody>
          <a:bodyPr>
            <a:normAutofit fontScale="62500" lnSpcReduction="20000"/>
          </a:bodyPr>
          <a:lstStyle/>
          <a:p>
            <a:r>
              <a:rPr lang="en-US" dirty="0" smtClean="0"/>
              <a:t>Rules</a:t>
            </a:r>
          </a:p>
          <a:p>
            <a:pPr marL="971550" lvl="1" indent="-514350">
              <a:buFont typeface="+mj-lt"/>
              <a:buAutoNum type="arabicPeriod"/>
            </a:pPr>
            <a:r>
              <a:rPr lang="en-US" dirty="0" smtClean="0"/>
              <a:t>Parents may be specified in either order—father first or mother first.</a:t>
            </a:r>
          </a:p>
          <a:p>
            <a:pPr marL="971550" lvl="1" indent="-514350">
              <a:buFont typeface="+mj-lt"/>
              <a:buAutoNum type="arabicPeriod"/>
            </a:pPr>
            <a:r>
              <a:rPr lang="en-US" dirty="0" smtClean="0"/>
              <a:t>Correctly determine parentage.  </a:t>
            </a:r>
            <a:r>
              <a:rPr lang="en-US" dirty="0" smtClean="0">
                <a:solidFill>
                  <a:srgbClr val="FF0000"/>
                </a:solidFill>
              </a:rPr>
              <a:t>Parentage </a:t>
            </a:r>
            <a:r>
              <a:rPr lang="en-US" dirty="0">
                <a:solidFill>
                  <a:srgbClr val="FF0000"/>
                </a:solidFill>
              </a:rPr>
              <a:t>can sometimes be complex especially with multiple marriages and blended families.  Writers are usually clear, but read carefully to correctly determine parentage.</a:t>
            </a:r>
          </a:p>
          <a:p>
            <a:pPr marL="971550" lvl="1" indent="-514350">
              <a:buFont typeface="+mj-lt"/>
              <a:buAutoNum type="arabicPeriod"/>
            </a:pPr>
            <a:r>
              <a:rPr lang="en-US" dirty="0" smtClean="0"/>
              <a:t>Record families </a:t>
            </a:r>
            <a:r>
              <a:rPr lang="en-US" dirty="0"/>
              <a:t>that extend across page boundaries with the </a:t>
            </a:r>
            <a:r>
              <a:rPr lang="en-US" dirty="0" smtClean="0"/>
              <a:t>focus </a:t>
            </a:r>
            <a:r>
              <a:rPr lang="en-US" dirty="0"/>
              <a:t>page.</a:t>
            </a:r>
          </a:p>
          <a:p>
            <a:pPr marL="971550" lvl="1" indent="-514350">
              <a:buFont typeface="+mj-lt"/>
              <a:buAutoNum type="arabicPeriod"/>
            </a:pPr>
            <a:r>
              <a:rPr lang="en-US" dirty="0" smtClean="0"/>
              <a:t>Sometimes </a:t>
            </a:r>
            <a:r>
              <a:rPr lang="en-US" dirty="0"/>
              <a:t>the same surname appears for every child.  </a:t>
            </a:r>
            <a:r>
              <a:rPr lang="en-US" dirty="0" smtClean="0"/>
              <a:t>Be sure to properly include each separate surname with each separate name.</a:t>
            </a:r>
          </a:p>
          <a:p>
            <a:pPr marL="971550" lvl="1" indent="-514350">
              <a:buFont typeface="+mj-lt"/>
              <a:buAutoNum type="arabicPeriod"/>
            </a:pPr>
            <a:r>
              <a:rPr lang="en-US" dirty="0"/>
              <a:t>Resolve each pronoun </a:t>
            </a:r>
            <a:r>
              <a:rPr lang="en-US" dirty="0" smtClean="0"/>
              <a:t>and person </a:t>
            </a:r>
            <a:r>
              <a:rPr lang="en-US" dirty="0"/>
              <a:t>designator </a:t>
            </a:r>
            <a:r>
              <a:rPr lang="en-US" dirty="0" smtClean="0"/>
              <a:t>that </a:t>
            </a:r>
            <a:r>
              <a:rPr lang="en-US" dirty="0"/>
              <a:t>links to </a:t>
            </a:r>
            <a:r>
              <a:rPr lang="en-US" dirty="0" smtClean="0"/>
              <a:t>parent-child </a:t>
            </a:r>
            <a:r>
              <a:rPr lang="en-US" dirty="0"/>
              <a:t>information to </a:t>
            </a:r>
            <a:r>
              <a:rPr lang="en-US" dirty="0" smtClean="0"/>
              <a:t>the name(s) to which it refers.</a:t>
            </a:r>
          </a:p>
          <a:p>
            <a:pPr marL="971550" lvl="1" indent="-514350">
              <a:buFont typeface="+mj-lt"/>
              <a:buAutoNum type="arabicPeriod"/>
            </a:pPr>
            <a:r>
              <a:rPr lang="en-US" dirty="0"/>
              <a:t>For combined </a:t>
            </a:r>
            <a:r>
              <a:rPr lang="en-US" dirty="0" smtClean="0"/>
              <a:t>names, </a:t>
            </a:r>
            <a:r>
              <a:rPr lang="en-US" dirty="0"/>
              <a:t>extract complete names of </a:t>
            </a:r>
            <a:r>
              <a:rPr lang="en-US" dirty="0" smtClean="0"/>
              <a:t>both.</a:t>
            </a:r>
            <a:endParaRPr lang="en-US" dirty="0"/>
          </a:p>
          <a:p>
            <a:pPr marL="971550" lvl="1" indent="-514350">
              <a:buFont typeface="+mj-lt"/>
              <a:buAutoNum type="arabicPeriod"/>
            </a:pPr>
            <a:endParaRPr lang="en-US" dirty="0" smtClean="0"/>
          </a:p>
          <a:p>
            <a:r>
              <a:rPr lang="en-US" dirty="0" smtClean="0"/>
              <a:t>Hints</a:t>
            </a:r>
          </a:p>
          <a:p>
            <a:pPr marL="971550" lvl="1" indent="-514350">
              <a:buFont typeface="+mj-lt"/>
              <a:buAutoNum type="arabicPeriod"/>
            </a:pPr>
            <a:r>
              <a:rPr lang="en-US" dirty="0" smtClean="0"/>
              <a:t>When the focus is on a nested list field, a number key, n, adds n more blank fields to the list.  Count the number of children and add the right number of fields first, then fill them in (e.g., if there are 5 children, enter 4 to add 4 more fields for the children; for 24 children, enter 9, then 9 again, and finally 5).</a:t>
            </a:r>
          </a:p>
          <a:p>
            <a:pPr marL="971550" lvl="1" indent="-514350">
              <a:buFont typeface="+mj-lt"/>
              <a:buAutoNum type="arabicPeriod"/>
            </a:pPr>
            <a:r>
              <a:rPr lang="en-US" dirty="0" smtClean="0"/>
              <a:t>Since </a:t>
            </a:r>
            <a:r>
              <a:rPr lang="en-US" dirty="0"/>
              <a:t>the </a:t>
            </a:r>
            <a:r>
              <a:rPr lang="en-US" dirty="0" smtClean="0"/>
              <a:t>parents </a:t>
            </a:r>
            <a:r>
              <a:rPr lang="en-US" dirty="0"/>
              <a:t>can be </a:t>
            </a:r>
            <a:r>
              <a:rPr lang="en-US" dirty="0" smtClean="0"/>
              <a:t>in either order, </a:t>
            </a:r>
            <a:r>
              <a:rPr lang="en-US" dirty="0"/>
              <a:t>record names in the order they appear in the document.</a:t>
            </a:r>
          </a:p>
          <a:p>
            <a:pPr marL="971550" lvl="1"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276D5397-1D65-4FA5-B65B-F271D2EFE34F}" type="slidenum">
              <a:rPr lang="en-US" smtClean="0"/>
              <a:pPr/>
              <a:t>38</a:t>
            </a:fld>
            <a:endParaRPr lang="en-US"/>
          </a:p>
        </p:txBody>
      </p:sp>
    </p:spTree>
    <p:extLst>
      <p:ext uri="{BB962C8B-B14F-4D97-AF65-F5344CB8AC3E}">
        <p14:creationId xmlns:p14="http://schemas.microsoft.com/office/powerpoint/2010/main" val="1928001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Don’t forget children,</a:t>
            </a:r>
            <a:br>
              <a:rPr lang="en-US" sz="3200" dirty="0" smtClean="0"/>
            </a:br>
            <a:r>
              <a:rPr lang="en-US" sz="3200" dirty="0" smtClean="0"/>
              <a:t>not explicitly marked as “children”.</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39</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81" y="1920615"/>
            <a:ext cx="6134202"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1920615"/>
            <a:ext cx="2057400" cy="2129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8199" y="2133600"/>
            <a:ext cx="1629983"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9332" y="2362200"/>
            <a:ext cx="847468"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2133600"/>
            <a:ext cx="609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14800" y="2362200"/>
            <a:ext cx="6096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962400"/>
            <a:ext cx="50101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2133600"/>
            <a:ext cx="137160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116626"/>
            <a:ext cx="91440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4800599" y="2382837"/>
            <a:ext cx="1587249"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3981" y="2601118"/>
            <a:ext cx="922819"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59522" y="2579077"/>
            <a:ext cx="1063869"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2258218"/>
            <a:ext cx="219332"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78183" y="2027107"/>
            <a:ext cx="219332" cy="688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991456" y="4953000"/>
            <a:ext cx="980344"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991456" y="5413131"/>
            <a:ext cx="980344" cy="0"/>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772400" y="4724400"/>
            <a:ext cx="361950" cy="1009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7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381000"/>
            <a:ext cx="8357252" cy="6096000"/>
          </a:xfrm>
          <a:prstGeom prst="rect">
            <a:avLst/>
          </a:prstGeom>
          <a:noFill/>
          <a:ln w="9525">
            <a:noFill/>
            <a:miter lim="800000"/>
            <a:headEnd/>
            <a:tailEnd/>
          </a:ln>
        </p:spPr>
      </p:pic>
      <p:pic>
        <p:nvPicPr>
          <p:cNvPr id="3074" name="Picture 2" descr="C:\Documents and Settings\David W. Embley\My Documents\FROntIER\WilliamGerardLathropFamily.PNG"/>
          <p:cNvPicPr>
            <a:picLocks noChangeAspect="1" noChangeArrowheads="1"/>
          </p:cNvPicPr>
          <p:nvPr/>
        </p:nvPicPr>
        <p:blipFill>
          <a:blip r:embed="rId4" cstate="print"/>
          <a:srcRect/>
          <a:stretch>
            <a:fillRect/>
          </a:stretch>
        </p:blipFill>
        <p:spPr bwMode="auto">
          <a:xfrm>
            <a:off x="2133600" y="762000"/>
            <a:ext cx="3967162" cy="1216963"/>
          </a:xfrm>
          <a:prstGeom prst="rect">
            <a:avLst/>
          </a:prstGeom>
          <a:noFill/>
          <a:ln w="28575">
            <a:solidFill>
              <a:srgbClr val="00B0F0"/>
            </a:solidFill>
          </a:ln>
        </p:spPr>
      </p:pic>
      <p:sp>
        <p:nvSpPr>
          <p:cNvPr id="2" name="Slide Number Placeholder 1"/>
          <p:cNvSpPr>
            <a:spLocks noGrp="1"/>
          </p:cNvSpPr>
          <p:nvPr>
            <p:ph type="sldNum" sz="quarter" idx="12"/>
          </p:nvPr>
        </p:nvSpPr>
        <p:spPr/>
        <p:txBody>
          <a:bodyPr/>
          <a:lstStyle/>
          <a:p>
            <a:fld id="{276D5397-1D65-4FA5-B65B-F271D2EFE34F}"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Correctly determine parentage.</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40</a:t>
            </a:fld>
            <a:endParaRPr lang="en-US"/>
          </a:p>
        </p:txBody>
      </p:sp>
      <p:sp>
        <p:nvSpPr>
          <p:cNvPr id="4" name="TextBox 3"/>
          <p:cNvSpPr txBox="1"/>
          <p:nvPr/>
        </p:nvSpPr>
        <p:spPr>
          <a:xfrm>
            <a:off x="419101" y="990600"/>
            <a:ext cx="2705099" cy="923330"/>
          </a:xfrm>
          <a:prstGeom prst="rect">
            <a:avLst/>
          </a:prstGeom>
          <a:noFill/>
        </p:spPr>
        <p:txBody>
          <a:bodyPr wrap="square" rtlCol="0">
            <a:spAutoFit/>
          </a:bodyPr>
          <a:lstStyle/>
          <a:p>
            <a:r>
              <a:rPr lang="en-US" dirty="0" smtClean="0">
                <a:solidFill>
                  <a:srgbClr val="FF0000"/>
                </a:solidFill>
              </a:rPr>
              <a:t>Note that Elizabeth died in 1871 and could not have been Francis’s mother.</a:t>
            </a:r>
            <a:endParaRPr lang="en-US" dirty="0">
              <a:solidFill>
                <a:srgbClr val="FF0000"/>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3215" y="1066800"/>
            <a:ext cx="5057775"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2286000"/>
            <a:ext cx="61722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583" y="4427220"/>
            <a:ext cx="22955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035345" y="1295400"/>
            <a:ext cx="3374855" cy="762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00200" y="1828800"/>
            <a:ext cx="5334000" cy="2819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9549" y="5734050"/>
            <a:ext cx="3564181" cy="369332"/>
          </a:xfrm>
          <a:prstGeom prst="rect">
            <a:avLst/>
          </a:prstGeom>
          <a:noFill/>
        </p:spPr>
        <p:txBody>
          <a:bodyPr wrap="none" rtlCol="0">
            <a:spAutoFit/>
          </a:bodyPr>
          <a:lstStyle/>
          <a:p>
            <a:r>
              <a:rPr lang="en-US" dirty="0" smtClean="0">
                <a:solidFill>
                  <a:srgbClr val="FF0000"/>
                </a:solidFill>
              </a:rPr>
              <a:t>Pronoun resolution can be complex.</a:t>
            </a:r>
            <a:endParaRPr lang="en-US" dirty="0">
              <a:solidFill>
                <a:srgbClr val="FF0000"/>
              </a:solidFill>
            </a:endParaRPr>
          </a:p>
        </p:txBody>
      </p:sp>
      <p:cxnSp>
        <p:nvCxnSpPr>
          <p:cNvPr id="8" name="Straight Arrow Connector 7"/>
          <p:cNvCxnSpPr/>
          <p:nvPr/>
        </p:nvCxnSpPr>
        <p:spPr>
          <a:xfrm flipV="1">
            <a:off x="685800" y="3581400"/>
            <a:ext cx="1085850" cy="2209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382000" y="1913930"/>
            <a:ext cx="428990" cy="4442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9592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6D5397-1D65-4FA5-B65B-F271D2EFE34F}" type="slidenum">
              <a:rPr lang="en-US" smtClean="0"/>
              <a:pPr/>
              <a:t>41</a:t>
            </a:fld>
            <a:endParaRPr lang="en-US"/>
          </a:p>
        </p:txBody>
      </p:sp>
      <p:pic>
        <p:nvPicPr>
          <p:cNvPr id="10" name="Picture 2"/>
          <p:cNvPicPr>
            <a:picLocks noChangeAspect="1" noChangeArrowheads="1"/>
          </p:cNvPicPr>
          <p:nvPr/>
        </p:nvPicPr>
        <p:blipFill>
          <a:blip r:embed="rId2" cstate="print"/>
          <a:srcRect/>
          <a:stretch>
            <a:fillRect/>
          </a:stretch>
        </p:blipFill>
        <p:spPr bwMode="auto">
          <a:xfrm>
            <a:off x="1423988" y="914400"/>
            <a:ext cx="6296025" cy="1691195"/>
          </a:xfrm>
          <a:prstGeom prst="rect">
            <a:avLst/>
          </a:prstGeom>
          <a:noFill/>
          <a:ln w="9525">
            <a:noFill/>
            <a:miter lim="800000"/>
            <a:headEnd/>
            <a:tailEnd/>
          </a:ln>
        </p:spPr>
      </p:pic>
      <p:sp>
        <p:nvSpPr>
          <p:cNvPr id="5" name="TextBox 4"/>
          <p:cNvSpPr txBox="1"/>
          <p:nvPr/>
        </p:nvSpPr>
        <p:spPr>
          <a:xfrm>
            <a:off x="1229915" y="5334000"/>
            <a:ext cx="6684169" cy="1200329"/>
          </a:xfrm>
          <a:prstGeom prst="rect">
            <a:avLst/>
          </a:prstGeom>
          <a:noFill/>
        </p:spPr>
        <p:txBody>
          <a:bodyPr wrap="square" rtlCol="0">
            <a:spAutoFit/>
          </a:bodyPr>
          <a:lstStyle/>
          <a:p>
            <a:r>
              <a:rPr lang="en-US" dirty="0" smtClean="0">
                <a:solidFill>
                  <a:srgbClr val="FF0000"/>
                </a:solidFill>
              </a:rPr>
              <a:t>Eve cannot be the mother of either of Christopher’s children since she died before they were born.  Esther was Christopher’s wife at the time both children were born, so she is the likely mother.  Mary became Christopher’s wife in 1798, after both children were born.</a:t>
            </a:r>
            <a:endParaRPr lang="en-US" dirty="0">
              <a:solidFill>
                <a:srgbClr val="FF0000"/>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623180"/>
            <a:ext cx="50292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normAutofit/>
          </a:bodyPr>
          <a:lstStyle/>
          <a:p>
            <a:r>
              <a:rPr lang="en-US" sz="3200" dirty="0" smtClean="0"/>
              <a:t>Correctly determine parentage.</a:t>
            </a:r>
            <a:endParaRPr lang="en-US" sz="3200" dirty="0"/>
          </a:p>
        </p:txBody>
      </p:sp>
      <p:sp>
        <p:nvSpPr>
          <p:cNvPr id="4" name="Rectangle 3"/>
          <p:cNvSpPr/>
          <p:nvPr/>
        </p:nvSpPr>
        <p:spPr>
          <a:xfrm>
            <a:off x="6663690" y="3421603"/>
            <a:ext cx="457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764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avid W. Embley\My Documents\FROntIER\CrossPageFamily.TIF"/>
          <p:cNvPicPr>
            <a:picLocks noChangeAspect="1" noChangeArrowheads="1"/>
          </p:cNvPicPr>
          <p:nvPr/>
        </p:nvPicPr>
        <p:blipFill>
          <a:blip r:embed="rId2" cstate="print"/>
          <a:srcRect/>
          <a:stretch>
            <a:fillRect/>
          </a:stretch>
        </p:blipFill>
        <p:spPr bwMode="auto">
          <a:xfrm>
            <a:off x="1600200" y="2297668"/>
            <a:ext cx="7032127" cy="3657600"/>
          </a:xfrm>
          <a:prstGeom prst="rect">
            <a:avLst/>
          </a:prstGeom>
          <a:noFill/>
        </p:spPr>
      </p:pic>
      <p:sp>
        <p:nvSpPr>
          <p:cNvPr id="2" name="Title 1"/>
          <p:cNvSpPr>
            <a:spLocks noGrp="1"/>
          </p:cNvSpPr>
          <p:nvPr>
            <p:ph type="title"/>
          </p:nvPr>
        </p:nvSpPr>
        <p:spPr>
          <a:xfrm>
            <a:off x="162454" y="304800"/>
            <a:ext cx="8752946" cy="1143000"/>
          </a:xfrm>
        </p:spPr>
        <p:txBody>
          <a:bodyPr>
            <a:normAutofit fontScale="90000"/>
          </a:bodyPr>
          <a:lstStyle/>
          <a:p>
            <a:pPr lvl="1" algn="ctr" rtl="0">
              <a:spcBef>
                <a:spcPct val="0"/>
              </a:spcBef>
            </a:pPr>
            <a:r>
              <a:rPr lang="en-US" sz="3600" dirty="0" smtClean="0"/>
              <a:t>Record families that extend across page boundaries with the focus page.</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42</a:t>
            </a:fld>
            <a:endParaRPr lang="en-US"/>
          </a:p>
        </p:txBody>
      </p:sp>
      <p:sp>
        <p:nvSpPr>
          <p:cNvPr id="6" name="TextBox 5"/>
          <p:cNvSpPr txBox="1"/>
          <p:nvPr/>
        </p:nvSpPr>
        <p:spPr>
          <a:xfrm>
            <a:off x="3210165" y="1524000"/>
            <a:ext cx="5171836" cy="923330"/>
          </a:xfrm>
          <a:prstGeom prst="rect">
            <a:avLst/>
          </a:prstGeom>
          <a:noFill/>
        </p:spPr>
        <p:txBody>
          <a:bodyPr wrap="square" rtlCol="0">
            <a:spAutoFit/>
          </a:bodyPr>
          <a:lstStyle/>
          <a:p>
            <a:r>
              <a:rPr lang="en-US" dirty="0" smtClean="0">
                <a:solidFill>
                  <a:srgbClr val="FF0000"/>
                </a:solidFill>
              </a:rPr>
              <a:t>record Christopher with parents on a previous page (omit when this is the page of focus, even if your batch does not include the previous page)</a:t>
            </a:r>
            <a:endParaRPr lang="en-US" dirty="0">
              <a:solidFill>
                <a:srgbClr val="FF0000"/>
              </a:solidFill>
            </a:endParaRPr>
          </a:p>
        </p:txBody>
      </p:sp>
      <p:sp>
        <p:nvSpPr>
          <p:cNvPr id="7" name="TextBox 6"/>
          <p:cNvSpPr txBox="1"/>
          <p:nvPr/>
        </p:nvSpPr>
        <p:spPr>
          <a:xfrm>
            <a:off x="3210164" y="5955268"/>
            <a:ext cx="4638436" cy="646331"/>
          </a:xfrm>
          <a:prstGeom prst="rect">
            <a:avLst/>
          </a:prstGeom>
          <a:noFill/>
        </p:spPr>
        <p:txBody>
          <a:bodyPr wrap="square" rtlCol="0">
            <a:spAutoFit/>
          </a:bodyPr>
          <a:lstStyle/>
          <a:p>
            <a:r>
              <a:rPr lang="en-US" dirty="0">
                <a:solidFill>
                  <a:srgbClr val="FF0000"/>
                </a:solidFill>
              </a:rPr>
              <a:t>r</a:t>
            </a:r>
            <a:r>
              <a:rPr lang="en-US" dirty="0" smtClean="0">
                <a:solidFill>
                  <a:srgbClr val="FF0000"/>
                </a:solidFill>
              </a:rPr>
              <a:t>ecord children on a next page with this page; also don’t forget the “son of” child in this family</a:t>
            </a:r>
            <a:endParaRPr lang="en-US" dirty="0">
              <a:solidFill>
                <a:srgbClr val="FF0000"/>
              </a:solidFill>
            </a:endParaRPr>
          </a:p>
        </p:txBody>
      </p:sp>
      <p:sp>
        <p:nvSpPr>
          <p:cNvPr id="8" name="TextBox 7"/>
          <p:cNvSpPr txBox="1"/>
          <p:nvPr/>
        </p:nvSpPr>
        <p:spPr>
          <a:xfrm>
            <a:off x="162454" y="2590800"/>
            <a:ext cx="1487052" cy="1200329"/>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o children, but don’t forget the “</a:t>
            </a:r>
            <a:r>
              <a:rPr lang="en-US" dirty="0" err="1" smtClean="0">
                <a:solidFill>
                  <a:srgbClr val="FF0000"/>
                </a:solidFill>
              </a:rPr>
              <a:t>dau</a:t>
            </a:r>
            <a:r>
              <a:rPr lang="en-US" dirty="0" smtClean="0">
                <a:solidFill>
                  <a:srgbClr val="FF0000"/>
                </a:solidFill>
              </a:rPr>
              <a:t> of” child </a:t>
            </a:r>
            <a:endParaRPr lang="en-US" dirty="0">
              <a:solidFill>
                <a:srgbClr val="FF0000"/>
              </a:solidFill>
            </a:endParaRPr>
          </a:p>
        </p:txBody>
      </p:sp>
      <p:sp>
        <p:nvSpPr>
          <p:cNvPr id="9" name="TextBox 8"/>
          <p:cNvSpPr txBox="1"/>
          <p:nvPr/>
        </p:nvSpPr>
        <p:spPr>
          <a:xfrm>
            <a:off x="0" y="4038600"/>
            <a:ext cx="2298359" cy="1200329"/>
          </a:xfrm>
          <a:prstGeom prst="rect">
            <a:avLst/>
          </a:prstGeom>
          <a:noFill/>
        </p:spPr>
        <p:txBody>
          <a:bodyPr wrap="square" rtlCol="0">
            <a:spAutoFit/>
          </a:bodyPr>
          <a:lstStyle/>
          <a:p>
            <a:r>
              <a:rPr lang="en-US" dirty="0" smtClean="0">
                <a:solidFill>
                  <a:srgbClr val="FF0000"/>
                </a:solidFill>
              </a:rPr>
              <a:t>record all five children with their parents here, not forgetting the “son of” child</a:t>
            </a:r>
            <a:endParaRPr lang="en-US" dirty="0">
              <a:solidFill>
                <a:srgbClr val="FF0000"/>
              </a:solidFill>
            </a:endParaRPr>
          </a:p>
        </p:txBody>
      </p:sp>
    </p:spTree>
    <p:extLst>
      <p:ext uri="{BB962C8B-B14F-4D97-AF65-F5344CB8AC3E}">
        <p14:creationId xmlns:p14="http://schemas.microsoft.com/office/powerpoint/2010/main" val="794118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Be sure to properly include each separate surname with each separate name.</a:t>
            </a:r>
          </a:p>
        </p:txBody>
      </p:sp>
      <p:sp>
        <p:nvSpPr>
          <p:cNvPr id="3" name="Slide Number Placeholder 2"/>
          <p:cNvSpPr>
            <a:spLocks noGrp="1"/>
          </p:cNvSpPr>
          <p:nvPr>
            <p:ph type="sldNum" sz="quarter" idx="12"/>
          </p:nvPr>
        </p:nvSpPr>
        <p:spPr/>
        <p:txBody>
          <a:bodyPr/>
          <a:lstStyle/>
          <a:p>
            <a:fld id="{276D5397-1D65-4FA5-B65B-F271D2EFE34F}" type="slidenum">
              <a:rPr lang="en-US" smtClean="0"/>
              <a:pPr/>
              <a:t>43</a:t>
            </a:fld>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878" y="1905000"/>
            <a:ext cx="6705600" cy="377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25011" y="1568646"/>
            <a:ext cx="6375335" cy="369332"/>
          </a:xfrm>
          <a:prstGeom prst="rect">
            <a:avLst/>
          </a:prstGeom>
          <a:noFill/>
        </p:spPr>
        <p:txBody>
          <a:bodyPr wrap="none" rtlCol="0">
            <a:spAutoFit/>
          </a:bodyPr>
          <a:lstStyle/>
          <a:p>
            <a:r>
              <a:rPr lang="en-US" dirty="0" smtClean="0">
                <a:solidFill>
                  <a:srgbClr val="FF0000"/>
                </a:solidFill>
              </a:rPr>
              <a:t>For “Michael Lawrence KIRCHGESSNER”, click here, here, and here.</a:t>
            </a:r>
            <a:endParaRPr lang="en-US" dirty="0">
              <a:solidFill>
                <a:srgbClr val="FF0000"/>
              </a:solidFill>
            </a:endParaRPr>
          </a:p>
        </p:txBody>
      </p:sp>
      <p:sp>
        <p:nvSpPr>
          <p:cNvPr id="6" name="TextBox 5"/>
          <p:cNvSpPr txBox="1"/>
          <p:nvPr/>
        </p:nvSpPr>
        <p:spPr>
          <a:xfrm>
            <a:off x="1600200" y="6019800"/>
            <a:ext cx="5964838" cy="369332"/>
          </a:xfrm>
          <a:prstGeom prst="rect">
            <a:avLst/>
          </a:prstGeom>
          <a:noFill/>
        </p:spPr>
        <p:txBody>
          <a:bodyPr wrap="none" rtlCol="0">
            <a:spAutoFit/>
          </a:bodyPr>
          <a:lstStyle/>
          <a:p>
            <a:r>
              <a:rPr lang="en-US" dirty="0" smtClean="0">
                <a:solidFill>
                  <a:srgbClr val="FF0000"/>
                </a:solidFill>
              </a:rPr>
              <a:t>For “Deborah Joan KIRCHGESSNER”, click here, here, and here.</a:t>
            </a:r>
            <a:endParaRPr lang="en-US" dirty="0">
              <a:solidFill>
                <a:srgbClr val="FF0000"/>
              </a:solidFill>
            </a:endParaRPr>
          </a:p>
        </p:txBody>
      </p:sp>
      <p:cxnSp>
        <p:nvCxnSpPr>
          <p:cNvPr id="8" name="Straight Arrow Connector 7"/>
          <p:cNvCxnSpPr/>
          <p:nvPr/>
        </p:nvCxnSpPr>
        <p:spPr>
          <a:xfrm flipH="1">
            <a:off x="3276600" y="1905000"/>
            <a:ext cx="2590800" cy="2286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1905000"/>
            <a:ext cx="2590800" cy="2362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105400" y="1905000"/>
            <a:ext cx="2286000" cy="2286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124200" y="4419600"/>
            <a:ext cx="25908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886200" y="4419600"/>
            <a:ext cx="23622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648200" y="4419600"/>
            <a:ext cx="25146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467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3600" dirty="0"/>
              <a:t>Resolve each pronoun </a:t>
            </a:r>
            <a:r>
              <a:rPr lang="en-US" sz="3600" dirty="0" smtClean="0"/>
              <a:t>and person designator </a:t>
            </a:r>
            <a:r>
              <a:rPr lang="en-US" sz="3600" dirty="0"/>
              <a:t>that links to parent-child information </a:t>
            </a:r>
            <a:r>
              <a:rPr lang="en-US" sz="3600" dirty="0" smtClean="0"/>
              <a:t>to</a:t>
            </a:r>
            <a:br>
              <a:rPr lang="en-US" sz="3600" dirty="0" smtClean="0"/>
            </a:br>
            <a:r>
              <a:rPr lang="en-US" sz="3600" dirty="0" smtClean="0"/>
              <a:t>the name(s) to which it refers. </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44</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752600"/>
            <a:ext cx="374416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600200"/>
            <a:ext cx="292752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4419600" y="4419600"/>
            <a:ext cx="30480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9075" y="6096000"/>
            <a:ext cx="5638800" cy="646331"/>
          </a:xfrm>
          <a:prstGeom prst="rect">
            <a:avLst/>
          </a:prstGeom>
          <a:noFill/>
        </p:spPr>
        <p:txBody>
          <a:bodyPr wrap="square" rtlCol="0">
            <a:spAutoFit/>
          </a:bodyPr>
          <a:lstStyle/>
          <a:p>
            <a:r>
              <a:rPr lang="en-US" dirty="0" smtClean="0">
                <a:solidFill>
                  <a:srgbClr val="FF0000"/>
                </a:solidFill>
              </a:rPr>
              <a:t>An understanding of the text (e.g., “by whom she had one son”) is sometimes required to link children to parents.</a:t>
            </a:r>
            <a:endParaRPr lang="en-US" dirty="0">
              <a:solidFill>
                <a:srgbClr val="FF0000"/>
              </a:solidFill>
            </a:endParaRPr>
          </a:p>
        </p:txBody>
      </p:sp>
    </p:spTree>
    <p:extLst>
      <p:ext uri="{BB962C8B-B14F-4D97-AF65-F5344CB8AC3E}">
        <p14:creationId xmlns:p14="http://schemas.microsoft.com/office/powerpoint/2010/main" val="35045507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For combined </a:t>
            </a:r>
            <a:r>
              <a:rPr lang="en-US" sz="3200" dirty="0" smtClean="0"/>
              <a:t>names,</a:t>
            </a:r>
            <a:br>
              <a:rPr lang="en-US" sz="3200" dirty="0" smtClean="0"/>
            </a:br>
            <a:r>
              <a:rPr lang="en-US" sz="3200" dirty="0" smtClean="0"/>
              <a:t>extract </a:t>
            </a:r>
            <a:r>
              <a:rPr lang="en-US" sz="3200" dirty="0"/>
              <a:t>complete names of both</a:t>
            </a:r>
            <a:r>
              <a:rPr lang="en-US" sz="3200" dirty="0" smtClean="0"/>
              <a:t>.</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45</a:t>
            </a:fld>
            <a:endParaRPr lang="en-US"/>
          </a:p>
        </p:txBody>
      </p:sp>
      <p:pic>
        <p:nvPicPr>
          <p:cNvPr id="4" name="Picture 3"/>
          <p:cNvPicPr>
            <a:picLocks noChangeAspect="1"/>
          </p:cNvPicPr>
          <p:nvPr/>
        </p:nvPicPr>
        <p:blipFill>
          <a:blip r:embed="rId2"/>
          <a:stretch>
            <a:fillRect/>
          </a:stretch>
        </p:blipFill>
        <p:spPr>
          <a:xfrm>
            <a:off x="609600" y="2362200"/>
            <a:ext cx="4638675" cy="2324100"/>
          </a:xfrm>
          <a:prstGeom prst="rect">
            <a:avLst/>
          </a:prstGeom>
        </p:spPr>
      </p:pic>
      <p:pic>
        <p:nvPicPr>
          <p:cNvPr id="5" name="Picture 4"/>
          <p:cNvPicPr>
            <a:picLocks noChangeAspect="1"/>
          </p:cNvPicPr>
          <p:nvPr/>
        </p:nvPicPr>
        <p:blipFill>
          <a:blip r:embed="rId3"/>
          <a:stretch>
            <a:fillRect/>
          </a:stretch>
        </p:blipFill>
        <p:spPr>
          <a:xfrm>
            <a:off x="5638800" y="1524000"/>
            <a:ext cx="2743200" cy="4495800"/>
          </a:xfrm>
          <a:prstGeom prst="rect">
            <a:avLst/>
          </a:prstGeom>
        </p:spPr>
      </p:pic>
      <p:cxnSp>
        <p:nvCxnSpPr>
          <p:cNvPr id="7" name="Straight Arrow Connector 6"/>
          <p:cNvCxnSpPr/>
          <p:nvPr/>
        </p:nvCxnSpPr>
        <p:spPr>
          <a:xfrm flipH="1">
            <a:off x="4572000" y="3524250"/>
            <a:ext cx="1447800" cy="2476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572000" y="3524250"/>
            <a:ext cx="1447800" cy="5905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019800" y="3429000"/>
            <a:ext cx="1981200" cy="16271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3871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Special Cases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46</a:t>
            </a:fld>
            <a:endParaRPr lang="en-US"/>
          </a:p>
        </p:txBody>
      </p:sp>
      <p:pic>
        <p:nvPicPr>
          <p:cNvPr id="4" name="Picture 3"/>
          <p:cNvPicPr>
            <a:picLocks noChangeAspect="1"/>
          </p:cNvPicPr>
          <p:nvPr/>
        </p:nvPicPr>
        <p:blipFill>
          <a:blip r:embed="rId2"/>
          <a:stretch>
            <a:fillRect/>
          </a:stretch>
        </p:blipFill>
        <p:spPr>
          <a:xfrm>
            <a:off x="1404350" y="3424237"/>
            <a:ext cx="3811173" cy="3114675"/>
          </a:xfrm>
          <a:prstGeom prst="rect">
            <a:avLst/>
          </a:prstGeom>
        </p:spPr>
      </p:pic>
      <p:pic>
        <p:nvPicPr>
          <p:cNvPr id="5" name="Picture 4"/>
          <p:cNvPicPr>
            <a:picLocks noChangeAspect="1"/>
          </p:cNvPicPr>
          <p:nvPr/>
        </p:nvPicPr>
        <p:blipFill>
          <a:blip r:embed="rId3"/>
          <a:stretch>
            <a:fillRect/>
          </a:stretch>
        </p:blipFill>
        <p:spPr>
          <a:xfrm>
            <a:off x="685800" y="1175544"/>
            <a:ext cx="5248275" cy="2419350"/>
          </a:xfrm>
          <a:prstGeom prst="rect">
            <a:avLst/>
          </a:prstGeom>
        </p:spPr>
      </p:pic>
      <p:sp>
        <p:nvSpPr>
          <p:cNvPr id="6" name="TextBox 5"/>
          <p:cNvSpPr txBox="1"/>
          <p:nvPr/>
        </p:nvSpPr>
        <p:spPr>
          <a:xfrm>
            <a:off x="5934075" y="1752600"/>
            <a:ext cx="3133726" cy="3970318"/>
          </a:xfrm>
          <a:prstGeom prst="rect">
            <a:avLst/>
          </a:prstGeom>
          <a:noFill/>
        </p:spPr>
        <p:txBody>
          <a:bodyPr wrap="square" rtlCol="0">
            <a:spAutoFit/>
          </a:bodyPr>
          <a:lstStyle/>
          <a:p>
            <a:r>
              <a:rPr lang="en-US" dirty="0" smtClean="0">
                <a:solidFill>
                  <a:srgbClr val="FF0000"/>
                </a:solidFill>
              </a:rPr>
              <a:t>Include the name designator ``[Ferrier]’’. (A </a:t>
            </a:r>
            <a:r>
              <a:rPr lang="en-US" dirty="0" err="1" smtClean="0">
                <a:solidFill>
                  <a:srgbClr val="FF0000"/>
                </a:solidFill>
              </a:rPr>
              <a:t>ferrier</a:t>
            </a:r>
            <a:r>
              <a:rPr lang="en-US" dirty="0">
                <a:solidFill>
                  <a:srgbClr val="FF0000"/>
                </a:solidFill>
              </a:rPr>
              <a:t> </a:t>
            </a:r>
            <a:r>
              <a:rPr lang="en-US" dirty="0" smtClean="0">
                <a:solidFill>
                  <a:srgbClr val="FF0000"/>
                </a:solidFill>
              </a:rPr>
              <a:t>is a person who shoes horses.)</a:t>
            </a:r>
          </a:p>
          <a:p>
            <a:endParaRPr lang="en-US" dirty="0">
              <a:solidFill>
                <a:srgbClr val="FF0000"/>
              </a:solidFill>
            </a:endParaRPr>
          </a:p>
          <a:p>
            <a:r>
              <a:rPr lang="en-US" dirty="0" smtClean="0">
                <a:solidFill>
                  <a:srgbClr val="FF0000"/>
                </a:solidFill>
              </a:rPr>
              <a:t>For name designators with no OCR, be sure to click on a near-by token or explanatory phrase and then add a close equivalent to the non-</a:t>
            </a:r>
            <a:r>
              <a:rPr lang="en-US" dirty="0" err="1" smtClean="0">
                <a:solidFill>
                  <a:srgbClr val="FF0000"/>
                </a:solidFill>
              </a:rPr>
              <a:t>OCRed</a:t>
            </a:r>
            <a:r>
              <a:rPr lang="en-US" dirty="0" smtClean="0">
                <a:solidFill>
                  <a:srgbClr val="FF0000"/>
                </a:solidFill>
              </a:rPr>
              <a:t> name designator. (Here, “natural” is an explanatory phrase for </a:t>
            </a:r>
            <a:r>
              <a:rPr lang="en-US" smtClean="0">
                <a:solidFill>
                  <a:srgbClr val="FF0000"/>
                </a:solidFill>
              </a:rPr>
              <a:t>a name specifying </a:t>
            </a:r>
            <a:r>
              <a:rPr lang="en-US" dirty="0" smtClean="0">
                <a:solidFill>
                  <a:srgbClr val="FF0000"/>
                </a:solidFill>
              </a:rPr>
              <a:t>that a child was born before the parents married.) </a:t>
            </a:r>
            <a:endParaRPr lang="en-US" dirty="0">
              <a:solidFill>
                <a:srgbClr val="FF0000"/>
              </a:solidFill>
            </a:endParaRPr>
          </a:p>
        </p:txBody>
      </p:sp>
    </p:spTree>
    <p:extLst>
      <p:ext uri="{BB962C8B-B14F-4D97-AF65-F5344CB8AC3E}">
        <p14:creationId xmlns:p14="http://schemas.microsoft.com/office/powerpoint/2010/main" val="4123044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Good Luck!</a:t>
            </a:r>
            <a:endParaRPr lang="en-US" dirty="0"/>
          </a:p>
        </p:txBody>
      </p:sp>
      <p:sp>
        <p:nvSpPr>
          <p:cNvPr id="4" name="Subtitle 3"/>
          <p:cNvSpPr>
            <a:spLocks noGrp="1"/>
          </p:cNvSpPr>
          <p:nvPr>
            <p:ph type="subTitle" idx="1"/>
          </p:nvPr>
        </p:nvSpPr>
        <p:spPr>
          <a:xfrm>
            <a:off x="1371600" y="3657600"/>
            <a:ext cx="6400800" cy="1752600"/>
          </a:xfrm>
        </p:spPr>
        <p:txBody>
          <a:bodyPr/>
          <a:lstStyle/>
          <a:p>
            <a:r>
              <a:rPr lang="en-US" dirty="0" smtClean="0"/>
              <a:t>(our ancestors are waiting)</a:t>
            </a: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47</a:t>
            </a:fld>
            <a:endParaRPr lang="en-US"/>
          </a:p>
        </p:txBody>
      </p:sp>
    </p:spTree>
    <p:extLst>
      <p:ext uri="{BB962C8B-B14F-4D97-AF65-F5344CB8AC3E}">
        <p14:creationId xmlns:p14="http://schemas.microsoft.com/office/powerpoint/2010/main" val="4258507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docstoccdn.com/thumb/orig/3732316.png"/>
          <p:cNvPicPr>
            <a:picLocks noChangeAspect="1" noChangeArrowheads="1"/>
          </p:cNvPicPr>
          <p:nvPr/>
        </p:nvPicPr>
        <p:blipFill>
          <a:blip r:embed="rId2" cstate="print"/>
          <a:srcRect/>
          <a:stretch>
            <a:fillRect/>
          </a:stretch>
        </p:blipFill>
        <p:spPr bwMode="auto">
          <a:xfrm>
            <a:off x="76200" y="1447800"/>
            <a:ext cx="3629025" cy="4695825"/>
          </a:xfrm>
          <a:prstGeom prst="rect">
            <a:avLst/>
          </a:prstGeom>
          <a:noFill/>
          <a:ln>
            <a:solidFill>
              <a:schemeClr val="tx1"/>
            </a:solidFill>
          </a:ln>
        </p:spPr>
      </p:pic>
      <p:pic>
        <p:nvPicPr>
          <p:cNvPr id="4104" name="Picture 8" descr="https://encrypted-tbn1.gstatic.com/images?q=tbn:ANd9GcS4uA-tSJwFTvRRysVhKE5uiiFJLX0REbdvThjaCAI8Wc1S3dbd"/>
          <p:cNvPicPr>
            <a:picLocks noChangeAspect="1" noChangeArrowheads="1"/>
          </p:cNvPicPr>
          <p:nvPr/>
        </p:nvPicPr>
        <p:blipFill>
          <a:blip r:embed="rId3" cstate="print"/>
          <a:srcRect/>
          <a:stretch>
            <a:fillRect/>
          </a:stretch>
        </p:blipFill>
        <p:spPr bwMode="auto">
          <a:xfrm>
            <a:off x="4876800" y="2133600"/>
            <a:ext cx="4156364" cy="3048000"/>
          </a:xfrm>
          <a:prstGeom prst="rect">
            <a:avLst/>
          </a:prstGeom>
          <a:noFill/>
          <a:ln>
            <a:solidFill>
              <a:schemeClr val="tx1"/>
            </a:solidFill>
          </a:ln>
        </p:spPr>
      </p:pic>
      <p:pic>
        <p:nvPicPr>
          <p:cNvPr id="4106" name="Picture 10" descr="http://ancestordetector.com/wp-content/uploads/2011/02/tree.jpg"/>
          <p:cNvPicPr>
            <a:picLocks noChangeAspect="1" noChangeArrowheads="1"/>
          </p:cNvPicPr>
          <p:nvPr/>
        </p:nvPicPr>
        <p:blipFill>
          <a:blip r:embed="rId4" cstate="print"/>
          <a:srcRect/>
          <a:stretch>
            <a:fillRect/>
          </a:stretch>
        </p:blipFill>
        <p:spPr bwMode="auto">
          <a:xfrm>
            <a:off x="1600200" y="1828800"/>
            <a:ext cx="5147551" cy="3810000"/>
          </a:xfrm>
          <a:prstGeom prst="rect">
            <a:avLst/>
          </a:prstGeom>
          <a:noFill/>
        </p:spPr>
      </p:pic>
      <p:sp>
        <p:nvSpPr>
          <p:cNvPr id="8" name="Title 7"/>
          <p:cNvSpPr>
            <a:spLocks noGrp="1"/>
          </p:cNvSpPr>
          <p:nvPr>
            <p:ph type="title"/>
          </p:nvPr>
        </p:nvSpPr>
        <p:spPr>
          <a:xfrm>
            <a:off x="457200" y="79131"/>
            <a:ext cx="8229600" cy="1143000"/>
          </a:xfrm>
        </p:spPr>
        <p:txBody>
          <a:bodyPr>
            <a:normAutofit/>
          </a:bodyPr>
          <a:lstStyle/>
          <a:p>
            <a:r>
              <a:rPr lang="en-US" sz="4000" dirty="0" smtClean="0"/>
              <a:t>Read and Do Form-fill Type-in</a:t>
            </a:r>
            <a:endParaRPr lang="en-US" sz="4000" dirty="0"/>
          </a:p>
        </p:txBody>
      </p:sp>
      <p:pic>
        <p:nvPicPr>
          <p:cNvPr id="4100" name="Picture 4" descr="http://1.bp.blogspot.com/_CvjnRNCBGRQ/TFi3ziQ0OFI/AAAAAAAAAB4/gYTcSkPHycU/s1600/Family+Group+Sheet.bmp"/>
          <p:cNvPicPr>
            <a:picLocks noChangeAspect="1" noChangeArrowheads="1"/>
          </p:cNvPicPr>
          <p:nvPr/>
        </p:nvPicPr>
        <p:blipFill>
          <a:blip r:embed="rId5" cstate="print"/>
          <a:srcRect/>
          <a:stretch>
            <a:fillRect/>
          </a:stretch>
        </p:blipFill>
        <p:spPr bwMode="auto">
          <a:xfrm>
            <a:off x="4724400" y="4038600"/>
            <a:ext cx="3629025" cy="2552700"/>
          </a:xfrm>
          <a:prstGeom prst="rect">
            <a:avLst/>
          </a:prstGeom>
          <a:noFill/>
          <a:ln>
            <a:solidFill>
              <a:schemeClr val="tx1"/>
            </a:solidFill>
          </a:ln>
        </p:spPr>
      </p:pic>
      <p:pic>
        <p:nvPicPr>
          <p:cNvPr id="9" name="Picture 2" descr="C:\Documents and Settings\David W. Embley\My Documents\FROntIER\WilliamGerardLathropFamily.PNG"/>
          <p:cNvPicPr>
            <a:picLocks noChangeAspect="1" noChangeArrowheads="1"/>
          </p:cNvPicPr>
          <p:nvPr/>
        </p:nvPicPr>
        <p:blipFill>
          <a:blip r:embed="rId6" cstate="print"/>
          <a:srcRect/>
          <a:stretch>
            <a:fillRect/>
          </a:stretch>
        </p:blipFill>
        <p:spPr bwMode="auto">
          <a:xfrm>
            <a:off x="3886200" y="1219200"/>
            <a:ext cx="3967162" cy="1216963"/>
          </a:xfrm>
          <a:prstGeom prst="rect">
            <a:avLst/>
          </a:prstGeom>
          <a:noFill/>
          <a:ln w="28575">
            <a:solidFill>
              <a:srgbClr val="00B0F0"/>
            </a:solidFill>
          </a:ln>
        </p:spPr>
      </p:pic>
      <p:sp>
        <p:nvSpPr>
          <p:cNvPr id="2" name="Slide Number Placeholder 1"/>
          <p:cNvSpPr>
            <a:spLocks noGrp="1"/>
          </p:cNvSpPr>
          <p:nvPr>
            <p:ph type="sldNum" sz="quarter" idx="12"/>
          </p:nvPr>
        </p:nvSpPr>
        <p:spPr/>
        <p:txBody>
          <a:bodyPr/>
          <a:lstStyle/>
          <a:p>
            <a:fld id="{276D5397-1D65-4FA5-B65B-F271D2EFE34F}"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Autofit/>
          </a:bodyPr>
          <a:lstStyle/>
          <a:p>
            <a:r>
              <a:rPr lang="en-US" sz="4000" dirty="0" smtClean="0"/>
              <a:t>Form-fill: Click-only</a:t>
            </a:r>
            <a:endParaRPr lang="en-US" sz="40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6</a:t>
            </a:fld>
            <a:endParaRPr lang="en-US"/>
          </a:p>
        </p:txBody>
      </p:sp>
      <p:pic>
        <p:nvPicPr>
          <p:cNvPr id="7" name="Picture 6"/>
          <p:cNvPicPr>
            <a:picLocks noChangeAspect="1"/>
          </p:cNvPicPr>
          <p:nvPr/>
        </p:nvPicPr>
        <p:blipFill>
          <a:blip r:embed="rId2"/>
          <a:stretch>
            <a:fillRect/>
          </a:stretch>
        </p:blipFill>
        <p:spPr>
          <a:xfrm>
            <a:off x="74644" y="1676400"/>
            <a:ext cx="9005347" cy="3874579"/>
          </a:xfrm>
          <a:prstGeom prst="rect">
            <a:avLst/>
          </a:prstGeom>
          <a:ln w="19050">
            <a:solidFill>
              <a:srgbClr val="00B0F0"/>
            </a:solidFill>
          </a:ln>
        </p:spPr>
      </p:pic>
    </p:spTree>
    <p:extLst>
      <p:ext uri="{BB962C8B-B14F-4D97-AF65-F5344CB8AC3E}">
        <p14:creationId xmlns:p14="http://schemas.microsoft.com/office/powerpoint/2010/main" val="320532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Autofit/>
          </a:bodyPr>
          <a:lstStyle/>
          <a:p>
            <a:r>
              <a:rPr lang="en-US" sz="4000" dirty="0" smtClean="0"/>
              <a:t>Synergistic: Automatic Form-fill</a:t>
            </a:r>
            <a:br>
              <a:rPr lang="en-US" sz="4000" dirty="0" smtClean="0"/>
            </a:br>
            <a:r>
              <a:rPr lang="en-US" sz="4000" dirty="0" smtClean="0"/>
              <a:t>with Human Confirmation/Correction</a:t>
            </a:r>
            <a:endParaRPr lang="en-US" sz="40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7</a:t>
            </a:fld>
            <a:endParaRPr lang="en-US"/>
          </a:p>
        </p:txBody>
      </p:sp>
      <p:grpSp>
        <p:nvGrpSpPr>
          <p:cNvPr id="5" name="Group 4"/>
          <p:cNvGrpSpPr/>
          <p:nvPr/>
        </p:nvGrpSpPr>
        <p:grpSpPr>
          <a:xfrm>
            <a:off x="4276877" y="2961604"/>
            <a:ext cx="240772" cy="215444"/>
            <a:chOff x="4464919" y="2946856"/>
            <a:chExt cx="240772" cy="215444"/>
          </a:xfrm>
        </p:grpSpPr>
        <p:sp>
          <p:nvSpPr>
            <p:cNvPr id="6" name="Rectangle 5"/>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grpSp>
        <p:nvGrpSpPr>
          <p:cNvPr id="8" name="Group 7"/>
          <p:cNvGrpSpPr/>
          <p:nvPr/>
        </p:nvGrpSpPr>
        <p:grpSpPr>
          <a:xfrm>
            <a:off x="4276877" y="3471706"/>
            <a:ext cx="240772" cy="215444"/>
            <a:chOff x="4464919" y="2946856"/>
            <a:chExt cx="240772" cy="215444"/>
          </a:xfrm>
        </p:grpSpPr>
        <p:sp>
          <p:nvSpPr>
            <p:cNvPr id="9" name="Rectangle 8"/>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grpSp>
        <p:nvGrpSpPr>
          <p:cNvPr id="11" name="Group 10"/>
          <p:cNvGrpSpPr/>
          <p:nvPr/>
        </p:nvGrpSpPr>
        <p:grpSpPr>
          <a:xfrm>
            <a:off x="4276877" y="4002234"/>
            <a:ext cx="240772" cy="215444"/>
            <a:chOff x="4464919" y="2946856"/>
            <a:chExt cx="240772" cy="215444"/>
          </a:xfrm>
        </p:grpSpPr>
        <p:sp>
          <p:nvSpPr>
            <p:cNvPr id="12" name="Rectangle 11"/>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grpSp>
        <p:nvGrpSpPr>
          <p:cNvPr id="14" name="Group 13"/>
          <p:cNvGrpSpPr/>
          <p:nvPr/>
        </p:nvGrpSpPr>
        <p:grpSpPr>
          <a:xfrm>
            <a:off x="4276877" y="4519148"/>
            <a:ext cx="240772" cy="215444"/>
            <a:chOff x="4464919" y="2946856"/>
            <a:chExt cx="240772" cy="215444"/>
          </a:xfrm>
        </p:grpSpPr>
        <p:sp>
          <p:nvSpPr>
            <p:cNvPr id="15" name="Rectangle 14"/>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sp>
        <p:nvSpPr>
          <p:cNvPr id="17" name="Rectangle 16"/>
          <p:cNvSpPr/>
          <p:nvPr/>
        </p:nvSpPr>
        <p:spPr>
          <a:xfrm>
            <a:off x="4334368" y="507790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2348" y="3782601"/>
            <a:ext cx="357446" cy="14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8787" y="3784419"/>
            <a:ext cx="597464" cy="13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8443" y="3788158"/>
            <a:ext cx="128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999" y="3799167"/>
            <a:ext cx="219942"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14705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a:stretch>
            <a:fillRect/>
          </a:stretch>
        </p:blipFill>
        <p:spPr>
          <a:xfrm>
            <a:off x="57633" y="1850749"/>
            <a:ext cx="9028733" cy="3896835"/>
          </a:xfrm>
          <a:prstGeom prst="rect">
            <a:avLst/>
          </a:prstGeom>
          <a:ln w="19050">
            <a:solidFill>
              <a:srgbClr val="00B0F0"/>
            </a:solidFill>
          </a:ln>
        </p:spPr>
      </p:pic>
    </p:spTree>
    <p:extLst>
      <p:ext uri="{BB962C8B-B14F-4D97-AF65-F5344CB8AC3E}">
        <p14:creationId xmlns:p14="http://schemas.microsoft.com/office/powerpoint/2010/main" val="320532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Demo</a:t>
            </a:r>
            <a:endParaRPr lang="en-US" sz="4000" dirty="0"/>
          </a:p>
        </p:txBody>
      </p:sp>
      <p:sp>
        <p:nvSpPr>
          <p:cNvPr id="5" name="Content Placeholder 4"/>
          <p:cNvSpPr>
            <a:spLocks noGrp="1"/>
          </p:cNvSpPr>
          <p:nvPr>
            <p:ph idx="1"/>
          </p:nvPr>
        </p:nvSpPr>
        <p:spPr>
          <a:xfrm>
            <a:off x="457200" y="1524000"/>
            <a:ext cx="8229600" cy="4572000"/>
          </a:xfrm>
        </p:spPr>
        <p:txBody>
          <a:bodyPr>
            <a:normAutofit/>
          </a:bodyPr>
          <a:lstStyle/>
          <a:p>
            <a:r>
              <a:rPr lang="en-US" dirty="0" smtClean="0"/>
              <a:t>Extraction Tasks</a:t>
            </a:r>
          </a:p>
          <a:p>
            <a:pPr lvl="1"/>
            <a:r>
              <a:rPr lang="en-US" dirty="0" smtClean="0"/>
              <a:t>Batch selection/completion</a:t>
            </a:r>
          </a:p>
          <a:p>
            <a:pPr lvl="1"/>
            <a:r>
              <a:rPr lang="en-US" dirty="0" smtClean="0"/>
              <a:t>Page display-mode/magnification/navigation</a:t>
            </a:r>
          </a:p>
          <a:p>
            <a:pPr lvl="1"/>
            <a:r>
              <a:rPr lang="en-US" dirty="0" smtClean="0"/>
              <a:t>Form field-fill/correction </a:t>
            </a:r>
          </a:p>
          <a:p>
            <a:r>
              <a:rPr lang="en-US" dirty="0" smtClean="0"/>
              <a:t>Forms</a:t>
            </a:r>
          </a:p>
          <a:p>
            <a:pPr lvl="1"/>
            <a:r>
              <a:rPr lang="en-US" dirty="0" smtClean="0"/>
              <a:t>Person (Vital Information)</a:t>
            </a:r>
          </a:p>
          <a:p>
            <a:pPr lvl="1"/>
            <a:r>
              <a:rPr lang="en-US" dirty="0" smtClean="0"/>
              <a:t>Couple (Marriages)</a:t>
            </a:r>
          </a:p>
          <a:p>
            <a:pPr lvl="1"/>
            <a:r>
              <a:rPr lang="en-US" dirty="0" err="1" smtClean="0"/>
              <a:t>FamilyGroup</a:t>
            </a:r>
            <a:r>
              <a:rPr lang="en-US" dirty="0" smtClean="0"/>
              <a:t> (Parents with Children)</a:t>
            </a:r>
          </a:p>
        </p:txBody>
      </p:sp>
      <p:sp>
        <p:nvSpPr>
          <p:cNvPr id="2" name="Slide Number Placeholder 1"/>
          <p:cNvSpPr>
            <a:spLocks noGrp="1"/>
          </p:cNvSpPr>
          <p:nvPr>
            <p:ph type="sldNum" sz="quarter" idx="12"/>
          </p:nvPr>
        </p:nvSpPr>
        <p:spPr/>
        <p:txBody>
          <a:bodyPr/>
          <a:lstStyle/>
          <a:p>
            <a:fld id="{276D5397-1D65-4FA5-B65B-F271D2EFE34F}" type="slidenum">
              <a:rPr lang="en-US" smtClean="0"/>
              <a:pPr/>
              <a:t>8</a:t>
            </a:fld>
            <a:endParaRPr lang="en-US"/>
          </a:p>
        </p:txBody>
      </p:sp>
    </p:spTree>
    <p:extLst>
      <p:ext uri="{BB962C8B-B14F-4D97-AF65-F5344CB8AC3E}">
        <p14:creationId xmlns:p14="http://schemas.microsoft.com/office/powerpoint/2010/main" val="1199696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lvl="1" algn="ctr" rtl="0">
              <a:spcBef>
                <a:spcPct val="0"/>
              </a:spcBef>
            </a:pPr>
            <a:r>
              <a:rPr lang="en-US" sz="3200" dirty="0" smtClean="0"/>
              <a:t>Batch selection/completion</a:t>
            </a:r>
            <a:r>
              <a:rPr lang="en-US" dirty="0" smtClean="0"/>
              <a:t/>
            </a:r>
            <a:br>
              <a:rPr lang="en-US" dirty="0" smtClean="0"/>
            </a:br>
            <a:endParaRPr lang="en-US" dirty="0"/>
          </a:p>
        </p:txBody>
      </p:sp>
      <p:sp>
        <p:nvSpPr>
          <p:cNvPr id="3" name="TextBox 2"/>
          <p:cNvSpPr txBox="1"/>
          <p:nvPr/>
        </p:nvSpPr>
        <p:spPr>
          <a:xfrm>
            <a:off x="1143000" y="1905000"/>
            <a:ext cx="6934200" cy="2862322"/>
          </a:xfrm>
          <a:prstGeom prst="rect">
            <a:avLst/>
          </a:prstGeom>
          <a:noFill/>
        </p:spPr>
        <p:txBody>
          <a:bodyPr wrap="square" rtlCol="0">
            <a:spAutoFit/>
          </a:bodyPr>
          <a:lstStyle/>
          <a:p>
            <a:r>
              <a:rPr lang="en-US" dirty="0" smtClean="0"/>
              <a:t>the system works by assigning page sequences in batches … users select batches to work on … when a user starts working on a batch, the first page in the batch immediately comes up with all system-determined annotations in place … the user corrects precision and recall errors and then declares the page “done” … the system then brings up the next page in the batch until all pages in the batch are complete … the current page being worked on is the </a:t>
            </a:r>
            <a:r>
              <a:rPr lang="en-US" dirty="0"/>
              <a:t>“focus page</a:t>
            </a:r>
            <a:r>
              <a:rPr lang="en-US" dirty="0" smtClean="0"/>
              <a:t>” </a:t>
            </a:r>
            <a:r>
              <a:rPr lang="en-US" dirty="0"/>
              <a:t>… </a:t>
            </a:r>
            <a:r>
              <a:rPr lang="en-US" dirty="0" smtClean="0"/>
              <a:t>all other pages before and after the focus page can be accessed by paging forward or backward … any annotations made on preceding or subsequent pages are stored with the current focus page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5987</TotalTime>
  <Words>3095</Words>
  <Application>Microsoft Office PowerPoint</Application>
  <PresentationFormat>On-screen Show (4:3)</PresentationFormat>
  <Paragraphs>290</Paragraphs>
  <Slides>47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Microsoft Sans Serif</vt:lpstr>
      <vt:lpstr>Symbol</vt:lpstr>
      <vt:lpstr>Office Theme</vt:lpstr>
      <vt:lpstr>Scanned Books: Annotator Training</vt:lpstr>
      <vt:lpstr>Project Overview</vt:lpstr>
      <vt:lpstr>PowerPoint Presentation</vt:lpstr>
      <vt:lpstr>PowerPoint Presentation</vt:lpstr>
      <vt:lpstr>Read and Do Form-fill Type-in</vt:lpstr>
      <vt:lpstr>Form-fill: Click-only</vt:lpstr>
      <vt:lpstr>Synergistic: Automatic Form-fill with Human Confirmation/Correction</vt:lpstr>
      <vt:lpstr>Demo</vt:lpstr>
      <vt:lpstr>Batch selection/completion </vt:lpstr>
      <vt:lpstr>Page display-mode/magnification/navigation</vt:lpstr>
      <vt:lpstr>Form field-fill/correction</vt:lpstr>
      <vt:lpstr>Rules and Hints for All Forms</vt:lpstr>
      <vt:lpstr>Fix OCR and type-setting errors in extracted field values. </vt:lpstr>
      <vt:lpstr>Make corrections to extracted field values recorded in handwritten notes. </vt:lpstr>
      <vt:lpstr>Close up words with end-of-line hyphens unless the hyphen is “real.” </vt:lpstr>
      <vt:lpstr>For items that cross page boundaries, extract complete record information with the focus page.</vt:lpstr>
      <vt:lpstr>Rules and Hints for Person Form</vt:lpstr>
      <vt:lpstr>Extract only names that have either associated birth or death information.</vt:lpstr>
      <vt:lpstr>Get full name, including any punctuation, title(s) and suffix, but not non-name components associated with the name such as possessives.</vt:lpstr>
      <vt:lpstr>More on omitting non-name components.  </vt:lpstr>
      <vt:lpstr>Extract names as written. </vt:lpstr>
      <vt:lpstr>Extract names as written.</vt:lpstr>
      <vt:lpstr>Get full date and place names, including punctuation. </vt:lpstr>
      <vt:lpstr>Resolve each pronoun and person designator that links birth or death information to the name to which it refers. </vt:lpstr>
      <vt:lpstr>Resolve each pronoun and person designator that links birth or death information to the name to which it refers. </vt:lpstr>
      <vt:lpstr>Resolve each pronoun and person designator that links birth or death information to the name to which it refers. </vt:lpstr>
      <vt:lpstr>Resolve each pronoun and person designator that links birth or death information to the name to which it refers. </vt:lpstr>
      <vt:lpstr>Special Cases</vt:lpstr>
      <vt:lpstr>Special Cases</vt:lpstr>
      <vt:lpstr>Special Cases</vt:lpstr>
      <vt:lpstr>Special Cases</vt:lpstr>
      <vt:lpstr>Rules and Hints for Couples Form</vt:lpstr>
      <vt:lpstr>Record all couples as marriages, both stated and implied. </vt:lpstr>
      <vt:lpstr>Make a person with multiple marriages be the primary person and list each spouse with the person. </vt:lpstr>
      <vt:lpstr>Resolve each pronoun and person designator that links to marriage information to the name to which it refers. </vt:lpstr>
      <vt:lpstr>For combined names, extract complete names of both.</vt:lpstr>
      <vt:lpstr>Special Cases</vt:lpstr>
      <vt:lpstr>Rules and Hints for Children Forms</vt:lpstr>
      <vt:lpstr>Don’t forget children, not explicitly marked as “children”.</vt:lpstr>
      <vt:lpstr>Correctly determine parentage.</vt:lpstr>
      <vt:lpstr>Correctly determine parentage.</vt:lpstr>
      <vt:lpstr>Record families that extend across page boundaries with the focus page. </vt:lpstr>
      <vt:lpstr>Be sure to properly include each separate surname with each separate name.</vt:lpstr>
      <vt:lpstr>Resolve each pronoun and person designator that links to parent-child information to the name(s) to which it refers.  </vt:lpstr>
      <vt:lpstr>For combined names, extract complete names of both.</vt:lpstr>
      <vt:lpstr>Special Cases</vt:lpstr>
      <vt:lpstr>Good Luck!</vt:lpstr>
    </vt:vector>
  </TitlesOfParts>
  <Company>BYU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Annotator Training</dc:title>
  <dc:creator>David W. Embley</dc:creator>
  <cp:lastModifiedBy>David Wayne Embley</cp:lastModifiedBy>
  <cp:revision>632</cp:revision>
  <cp:lastPrinted>2014-04-18T18:08:13Z</cp:lastPrinted>
  <dcterms:created xsi:type="dcterms:W3CDTF">2013-12-19T18:29:59Z</dcterms:created>
  <dcterms:modified xsi:type="dcterms:W3CDTF">2015-04-03T19:16:37Z</dcterms:modified>
</cp:coreProperties>
</file>