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smtClean="0"/>
              <a:t>Sifter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819400"/>
            <a:ext cx="67056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classifying books dense (or not) in family history information &amp; for selecting 3-page sequences for evaluation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33800" y="4724400"/>
            <a:ext cx="1681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Deryle Lonsdale</a:t>
            </a:r>
          </a:p>
          <a:p>
            <a:pPr algn="ctr"/>
            <a:r>
              <a:rPr lang="en-US" dirty="0" smtClean="0"/>
              <a:t>1 Oct.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task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 data-rich family history text range recognizer</a:t>
            </a:r>
          </a:p>
          <a:p>
            <a:pPr lvl="1"/>
            <a:r>
              <a:rPr lang="en-US" dirty="0" smtClean="0"/>
              <a:t>Perl </a:t>
            </a:r>
          </a:p>
          <a:p>
            <a:pPr lvl="1"/>
            <a:r>
              <a:rPr lang="en-US" dirty="0" smtClean="0"/>
              <a:t>Machine learning</a:t>
            </a:r>
          </a:p>
          <a:p>
            <a:pPr lvl="1"/>
            <a:r>
              <a:rPr lang="en-US" dirty="0" smtClean="0"/>
              <a:t>Mostly OTS components</a:t>
            </a:r>
          </a:p>
          <a:p>
            <a:pPr lvl="1"/>
            <a:r>
              <a:rPr lang="en-US" dirty="0" smtClean="0"/>
              <a:t>Fully automatic</a:t>
            </a:r>
          </a:p>
          <a:p>
            <a:pPr lvl="1"/>
            <a:r>
              <a:rPr lang="en-US" dirty="0" smtClean="0"/>
              <a:t>Arbitrary text chunk size</a:t>
            </a:r>
          </a:p>
          <a:p>
            <a:r>
              <a:rPr lang="en-US" dirty="0" smtClean="0"/>
              <a:t>Evaluate performance</a:t>
            </a:r>
          </a:p>
        </p:txBody>
      </p:sp>
    </p:spTree>
    <p:extLst>
      <p:ext uri="{BB962C8B-B14F-4D97-AF65-F5344CB8AC3E}">
        <p14:creationId xmlns:p14="http://schemas.microsoft.com/office/powerpoint/2010/main" xmlns="" val="217690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Document features</a:t>
            </a:r>
          </a:p>
          <a:p>
            <a:pPr lvl="1"/>
            <a:r>
              <a:rPr lang="en-US" dirty="0" smtClean="0"/>
              <a:t>Language identifier (and confidence)</a:t>
            </a:r>
          </a:p>
          <a:p>
            <a:pPr lvl="2"/>
            <a:r>
              <a:rPr lang="en-US" dirty="0" smtClean="0"/>
              <a:t>We only want English (for now)</a:t>
            </a:r>
          </a:p>
          <a:p>
            <a:pPr lvl="2"/>
            <a:r>
              <a:rPr lang="en-US" dirty="0" smtClean="0"/>
              <a:t>Used a pre-existing Perl module (</a:t>
            </a:r>
            <a:r>
              <a:rPr lang="en-US" dirty="0" err="1" smtClean="0"/>
              <a:t>Simões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Type/token ratio</a:t>
            </a:r>
          </a:p>
          <a:p>
            <a:pPr lvl="2"/>
            <a:r>
              <a:rPr lang="en-US" dirty="0" smtClean="0"/>
              <a:t>We want narrow-domain</a:t>
            </a:r>
          </a:p>
          <a:p>
            <a:pPr lvl="1"/>
            <a:r>
              <a:rPr lang="en-US" dirty="0" smtClean="0"/>
              <a:t>% FH lexical items</a:t>
            </a:r>
          </a:p>
          <a:p>
            <a:pPr lvl="2"/>
            <a:r>
              <a:rPr lang="en-US" dirty="0" smtClean="0"/>
              <a:t>We want to prefer FH vocabulary</a:t>
            </a:r>
          </a:p>
          <a:p>
            <a:pPr lvl="2"/>
            <a:r>
              <a:rPr lang="en-US" dirty="0" smtClean="0"/>
              <a:t>Hand-coded, 49 words (died, married, cremation, etc.)</a:t>
            </a:r>
          </a:p>
          <a:p>
            <a:pPr lvl="1"/>
            <a:r>
              <a:rPr lang="en-US" dirty="0" smtClean="0"/>
              <a:t>% integer words, % person words, % date words, </a:t>
            </a:r>
            <a:r>
              <a:rPr lang="en-US" dirty="0"/>
              <a:t>% organization </a:t>
            </a:r>
            <a:r>
              <a:rPr lang="en-US" dirty="0" smtClean="0"/>
              <a:t>words, </a:t>
            </a:r>
            <a:r>
              <a:rPr lang="en-US" dirty="0"/>
              <a:t>% location </a:t>
            </a:r>
            <a:r>
              <a:rPr lang="en-US" dirty="0" smtClean="0"/>
              <a:t>words</a:t>
            </a:r>
          </a:p>
          <a:p>
            <a:pPr lvl="2"/>
            <a:r>
              <a:rPr lang="en-US" dirty="0" smtClean="0"/>
              <a:t>We want it to be data-rich</a:t>
            </a:r>
          </a:p>
          <a:p>
            <a:pPr lvl="2"/>
            <a:r>
              <a:rPr lang="en-US" dirty="0" smtClean="0"/>
              <a:t>Used Stanford named entity engine</a:t>
            </a:r>
          </a:p>
          <a:p>
            <a:pPr lvl="1"/>
            <a:r>
              <a:rPr lang="en-US" dirty="0" smtClean="0"/>
              <a:t>Average sentence length</a:t>
            </a:r>
          </a:p>
          <a:p>
            <a:pPr lvl="2"/>
            <a:r>
              <a:rPr lang="en-US" dirty="0" smtClean="0"/>
              <a:t>Maybe sentences are shorter in FH text??</a:t>
            </a:r>
          </a:p>
          <a:p>
            <a:r>
              <a:rPr lang="en-US" dirty="0" smtClean="0"/>
              <a:t>One vector (floating-point features) per text chunk (e.g. document)</a:t>
            </a:r>
          </a:p>
        </p:txBody>
      </p:sp>
    </p:spTree>
    <p:extLst>
      <p:ext uri="{BB962C8B-B14F-4D97-AF65-F5344CB8AC3E}">
        <p14:creationId xmlns:p14="http://schemas.microsoft.com/office/powerpoint/2010/main" xmlns="" val="572538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Gigaword</a:t>
            </a:r>
            <a:r>
              <a:rPr lang="en-US" dirty="0" smtClean="0"/>
              <a:t> corpus newswire</a:t>
            </a:r>
          </a:p>
          <a:p>
            <a:pPr lvl="1"/>
            <a:r>
              <a:rPr lang="en-US" dirty="0" smtClean="0"/>
              <a:t>Associated Press </a:t>
            </a:r>
            <a:r>
              <a:rPr lang="en-US" dirty="0" err="1" smtClean="0"/>
              <a:t>Worldstream</a:t>
            </a:r>
            <a:r>
              <a:rPr lang="en-US" dirty="0" smtClean="0"/>
              <a:t> articles </a:t>
            </a:r>
            <a:r>
              <a:rPr lang="en-US" dirty="0"/>
              <a:t>(Nov. 1994-May 1995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585 obituaries (192,000 words)</a:t>
            </a:r>
          </a:p>
          <a:p>
            <a:pPr lvl="1"/>
            <a:r>
              <a:rPr lang="en-US" dirty="0" smtClean="0"/>
              <a:t>649 non-obituaries (221,000 words, randomly selected from 85,000 articles)</a:t>
            </a:r>
          </a:p>
          <a:p>
            <a:r>
              <a:rPr lang="en-US" dirty="0" err="1" smtClean="0"/>
              <a:t>TiMBL</a:t>
            </a:r>
            <a:r>
              <a:rPr lang="en-US" dirty="0" smtClean="0"/>
              <a:t> machine learning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64786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F-Score beta=1, </a:t>
            </a:r>
            <a:r>
              <a:rPr lang="en-US" sz="2400" dirty="0" err="1"/>
              <a:t>microav</a:t>
            </a:r>
            <a:r>
              <a:rPr lang="en-US" sz="2400" dirty="0"/>
              <a:t>: 0.939263</a:t>
            </a:r>
          </a:p>
          <a:p>
            <a:pPr marL="0" indent="0">
              <a:buNone/>
            </a:pPr>
            <a:r>
              <a:rPr lang="en-US" sz="2400" dirty="0"/>
              <a:t>F-Score beta=1, </a:t>
            </a:r>
            <a:r>
              <a:rPr lang="en-US" sz="2400" dirty="0" err="1"/>
              <a:t>macroav</a:t>
            </a:r>
            <a:r>
              <a:rPr lang="en-US" sz="2400" dirty="0"/>
              <a:t>: 0.939184</a:t>
            </a:r>
          </a:p>
          <a:p>
            <a:pPr marL="0" indent="0">
              <a:buNone/>
            </a:pPr>
            <a:r>
              <a:rPr lang="en-US" sz="2400" dirty="0"/>
              <a:t>AUC, </a:t>
            </a:r>
            <a:r>
              <a:rPr lang="en-US" sz="2400" dirty="0" err="1"/>
              <a:t>microav</a:t>
            </a:r>
            <a:r>
              <a:rPr lang="en-US" sz="2400" dirty="0"/>
              <a:t>:            0.940449</a:t>
            </a:r>
          </a:p>
          <a:p>
            <a:pPr marL="0" indent="0">
              <a:buNone/>
            </a:pPr>
            <a:r>
              <a:rPr lang="en-US" sz="2400" dirty="0"/>
              <a:t>AUC, </a:t>
            </a:r>
            <a:r>
              <a:rPr lang="en-US" sz="2400" dirty="0" err="1"/>
              <a:t>macroav</a:t>
            </a:r>
            <a:r>
              <a:rPr lang="en-US" sz="2400" dirty="0"/>
              <a:t>:            0.940449</a:t>
            </a:r>
          </a:p>
          <a:p>
            <a:pPr marL="0" indent="0">
              <a:buNone/>
            </a:pPr>
            <a:r>
              <a:rPr lang="en-US" sz="2400" dirty="0"/>
              <a:t>overall accuracy:        0.939222  (1159/1234), of which 128 exact matches </a:t>
            </a:r>
          </a:p>
          <a:p>
            <a:pPr marL="0" indent="0">
              <a:buNone/>
            </a:pPr>
            <a:endParaRPr lang="en-US" sz="2400" dirty="0" smtClean="0">
              <a:latin typeface="Courier New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/>
              </a:rPr>
              <a:t>Confusion </a:t>
            </a:r>
            <a:r>
              <a:rPr lang="en-US" sz="2400" dirty="0">
                <a:latin typeface="Courier New"/>
              </a:rPr>
              <a:t>Matrix: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</a:rPr>
              <a:t>        </a:t>
            </a:r>
            <a:r>
              <a:rPr lang="en-US" sz="2400" dirty="0" err="1">
                <a:latin typeface="Courier New"/>
              </a:rPr>
              <a:t>nonobit</a:t>
            </a:r>
            <a:r>
              <a:rPr lang="en-US" sz="2400" dirty="0">
                <a:latin typeface="Courier New"/>
              </a:rPr>
              <a:t>   obit 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</a:rPr>
              <a:t>        --------------</a:t>
            </a:r>
          </a:p>
          <a:p>
            <a:pPr marL="0" indent="0">
              <a:buNone/>
            </a:pPr>
            <a:r>
              <a:rPr lang="en-US" sz="2400" dirty="0" err="1">
                <a:latin typeface="Courier New"/>
              </a:rPr>
              <a:t>nonobit</a:t>
            </a:r>
            <a:r>
              <a:rPr lang="en-US" sz="2400" dirty="0">
                <a:latin typeface="Courier New"/>
              </a:rPr>
              <a:t> |    595     54 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</a:rPr>
              <a:t>   obit |     21    564 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</a:rPr>
              <a:t>    -*- |      0      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50233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% FH lexical items</a:t>
            </a:r>
            <a:endParaRPr lang="en-US" dirty="0"/>
          </a:p>
          <a:p>
            <a:r>
              <a:rPr lang="en-US" dirty="0" smtClean="0"/>
              <a:t>% integers</a:t>
            </a:r>
            <a:endParaRPr lang="en-US" dirty="0"/>
          </a:p>
          <a:p>
            <a:r>
              <a:rPr lang="en-US" dirty="0" smtClean="0"/>
              <a:t>% person names</a:t>
            </a:r>
          </a:p>
          <a:p>
            <a:r>
              <a:rPr lang="en-US" dirty="0" smtClean="0"/>
              <a:t>% dates</a:t>
            </a:r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verage sentence length</a:t>
            </a:r>
          </a:p>
          <a:p>
            <a:r>
              <a:rPr lang="en-US" dirty="0"/>
              <a:t>T</a:t>
            </a:r>
            <a:r>
              <a:rPr lang="en-US" dirty="0" smtClean="0"/>
              <a:t>ype/token ratio</a:t>
            </a:r>
            <a:endParaRPr lang="en-US" dirty="0"/>
          </a:p>
          <a:p>
            <a:r>
              <a:rPr lang="en-US" dirty="0" smtClean="0"/>
              <a:t>% locations</a:t>
            </a:r>
          </a:p>
          <a:p>
            <a:r>
              <a:rPr lang="en-US" dirty="0" smtClean="0"/>
              <a:t>%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922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 positives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Articles about people perishing in concentration camps</a:t>
            </a:r>
          </a:p>
          <a:p>
            <a:r>
              <a:rPr lang="en-US" dirty="0" smtClean="0"/>
              <a:t>Crime stories (murders, serial killers, murder trial, terrorist acts)</a:t>
            </a:r>
          </a:p>
          <a:p>
            <a:r>
              <a:rPr lang="en-US" dirty="0" smtClean="0"/>
              <a:t>Accident stories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False negatives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Lists of creative works</a:t>
            </a:r>
          </a:p>
          <a:p>
            <a:pPr marL="346075" indent="0">
              <a:buNone/>
            </a:pPr>
            <a:r>
              <a:rPr lang="en-US" sz="1050" dirty="0"/>
              <a:t>Credits from George Abbott's stage career, compiled by his</a:t>
            </a:r>
          </a:p>
          <a:p>
            <a:pPr marL="346075" indent="0">
              <a:buNone/>
            </a:pPr>
            <a:r>
              <a:rPr lang="en-US" sz="1050" dirty="0"/>
              <a:t>office and from theater reference books:</a:t>
            </a:r>
          </a:p>
          <a:p>
            <a:pPr marL="346075" indent="0">
              <a:buNone/>
            </a:pPr>
            <a:r>
              <a:rPr lang="en-US" sz="1050" dirty="0"/>
              <a:t>The Misleading Lady, 1913, actor.</a:t>
            </a:r>
          </a:p>
          <a:p>
            <a:pPr marL="346075" indent="0">
              <a:buNone/>
            </a:pPr>
            <a:r>
              <a:rPr lang="en-US" sz="1050" dirty="0"/>
              <a:t>Yeoman of the Guard, 1915, actor.</a:t>
            </a:r>
          </a:p>
          <a:p>
            <a:pPr marL="346075" indent="0">
              <a:buNone/>
            </a:pPr>
            <a:r>
              <a:rPr lang="en-US" sz="1050" dirty="0"/>
              <a:t>The Queens Enemies, 1916, actor.</a:t>
            </a:r>
          </a:p>
          <a:p>
            <a:pPr marL="346075" indent="0">
              <a:buNone/>
            </a:pPr>
            <a:r>
              <a:rPr lang="en-US" sz="1050" dirty="0" err="1"/>
              <a:t>Lightnin</a:t>
            </a:r>
            <a:r>
              <a:rPr lang="en-US" sz="1050" dirty="0"/>
              <a:t>', 1918, rewrote scenes</a:t>
            </a:r>
            <a:r>
              <a:rPr lang="en-US" sz="1050" dirty="0" smtClean="0"/>
              <a:t>.</a:t>
            </a:r>
          </a:p>
          <a:p>
            <a:pPr marL="346075" indent="0">
              <a:buNone/>
            </a:pPr>
            <a:r>
              <a:rPr lang="en-US" sz="1050" dirty="0" smtClean="0"/>
              <a:t>…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Tagging errors</a:t>
            </a:r>
          </a:p>
          <a:p>
            <a:pPr marL="288925" indent="0">
              <a:buNone/>
            </a:pPr>
            <a:r>
              <a:rPr lang="en-US" sz="1000" dirty="0"/>
              <a:t>EDITORS:</a:t>
            </a:r>
          </a:p>
          <a:p>
            <a:pPr marL="288925" indent="0">
              <a:buNone/>
            </a:pPr>
            <a:endParaRPr lang="en-US" sz="1000" dirty="0"/>
          </a:p>
          <a:p>
            <a:pPr marL="288925" indent="0">
              <a:buNone/>
            </a:pPr>
            <a:r>
              <a:rPr lang="en-US" sz="1000" dirty="0" smtClean="0"/>
              <a:t>Two </a:t>
            </a:r>
            <a:r>
              <a:rPr lang="en-US" sz="1000" dirty="0"/>
              <a:t>versions of Yugoslavia-Obit-Djilas moved on circuits. </a:t>
            </a:r>
            <a:r>
              <a:rPr lang="en-US" sz="1000" dirty="0" smtClean="0"/>
              <a:t>Please</a:t>
            </a:r>
            <a:endParaRPr lang="en-US" sz="1000" dirty="0"/>
          </a:p>
          <a:p>
            <a:pPr marL="288925" indent="0">
              <a:buNone/>
            </a:pPr>
            <a:r>
              <a:rPr lang="en-US" sz="1000" dirty="0"/>
              <a:t>disregard the second, shorter, </a:t>
            </a:r>
            <a:r>
              <a:rPr lang="en-US" sz="1000" dirty="0" err="1"/>
              <a:t>unbylined</a:t>
            </a:r>
            <a:r>
              <a:rPr lang="en-US" sz="1000" dirty="0"/>
              <a:t> version.</a:t>
            </a:r>
          </a:p>
          <a:p>
            <a:pPr marL="288925" indent="0">
              <a:buNone/>
            </a:pPr>
            <a:endParaRPr lang="en-US" sz="1000" dirty="0"/>
          </a:p>
          <a:p>
            <a:pPr marL="288925" indent="0">
              <a:buNone/>
            </a:pPr>
            <a:r>
              <a:rPr lang="en-US" sz="1000" dirty="0" smtClean="0"/>
              <a:t>The </a:t>
            </a:r>
            <a:r>
              <a:rPr lang="en-US" sz="1000" dirty="0"/>
              <a:t>AP</a:t>
            </a:r>
            <a:endParaRPr lang="en-US" sz="1000" dirty="0">
              <a:solidFill>
                <a:prstClr val="black"/>
              </a:solidFill>
            </a:endParaRPr>
          </a:p>
          <a:p>
            <a:pPr marL="346075" indent="0">
              <a:buNone/>
            </a:pPr>
            <a:endParaRPr lang="en-US" sz="105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7438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Obituaries, not FH data per se</a:t>
            </a:r>
          </a:p>
          <a:p>
            <a:r>
              <a:rPr lang="en-US" dirty="0" smtClean="0"/>
              <a:t>Newswire, not books</a:t>
            </a:r>
          </a:p>
          <a:p>
            <a:r>
              <a:rPr lang="en-US" dirty="0" smtClean="0"/>
              <a:t>One source</a:t>
            </a:r>
          </a:p>
          <a:p>
            <a:r>
              <a:rPr lang="en-US" dirty="0" smtClean="0"/>
              <a:t>Will it scale?</a:t>
            </a:r>
          </a:p>
          <a:p>
            <a:r>
              <a:rPr lang="en-US" dirty="0" smtClean="0"/>
              <a:t>Can it port to FSL?</a:t>
            </a:r>
          </a:p>
          <a:p>
            <a:r>
              <a:rPr lang="en-US" dirty="0" smtClean="0"/>
              <a:t>Didn’t do any ML tuning</a:t>
            </a:r>
          </a:p>
          <a:p>
            <a:r>
              <a:rPr lang="en-US" dirty="0" smtClean="0"/>
              <a:t>Binary acceptor; continuous values possible?</a:t>
            </a:r>
          </a:p>
          <a:p>
            <a:r>
              <a:rPr lang="en-US" dirty="0" smtClean="0"/>
              <a:t>Effect of OCR errors?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334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419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Sifter</vt:lpstr>
      <vt:lpstr>The task</vt:lpstr>
      <vt:lpstr>Method</vt:lpstr>
      <vt:lpstr>Evaluation</vt:lpstr>
      <vt:lpstr>Results</vt:lpstr>
      <vt:lpstr>Feature ranking</vt:lpstr>
      <vt:lpstr>Errors</vt:lpstr>
      <vt:lpstr>Caveats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task</dc:title>
  <dc:creator>Deryle Lonsdale</dc:creator>
  <cp:lastModifiedBy>David W. Embley</cp:lastModifiedBy>
  <cp:revision>76</cp:revision>
  <dcterms:created xsi:type="dcterms:W3CDTF">2006-08-16T00:00:00Z</dcterms:created>
  <dcterms:modified xsi:type="dcterms:W3CDTF">2013-10-03T21:17:57Z</dcterms:modified>
</cp:coreProperties>
</file>