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83" r:id="rId3"/>
    <p:sldId id="262" r:id="rId4"/>
    <p:sldId id="260" r:id="rId5"/>
    <p:sldId id="284" r:id="rId6"/>
    <p:sldId id="287" r:id="rId7"/>
    <p:sldId id="288" r:id="rId8"/>
    <p:sldId id="267" r:id="rId9"/>
    <p:sldId id="289" r:id="rId10"/>
    <p:sldId id="312" r:id="rId11"/>
    <p:sldId id="269" r:id="rId12"/>
    <p:sldId id="311" r:id="rId13"/>
    <p:sldId id="285" r:id="rId14"/>
    <p:sldId id="286" r:id="rId15"/>
    <p:sldId id="310" r:id="rId16"/>
    <p:sldId id="292" r:id="rId17"/>
    <p:sldId id="268" r:id="rId18"/>
    <p:sldId id="293" r:id="rId19"/>
    <p:sldId id="294" r:id="rId20"/>
    <p:sldId id="308" r:id="rId21"/>
    <p:sldId id="296" r:id="rId22"/>
    <p:sldId id="272" r:id="rId23"/>
    <p:sldId id="313" r:id="rId24"/>
    <p:sldId id="297" r:id="rId25"/>
    <p:sldId id="306" r:id="rId26"/>
    <p:sldId id="273" r:id="rId27"/>
    <p:sldId id="299" r:id="rId28"/>
    <p:sldId id="305" r:id="rId29"/>
    <p:sldId id="274" r:id="rId30"/>
    <p:sldId id="302" r:id="rId31"/>
    <p:sldId id="309" r:id="rId32"/>
    <p:sldId id="303" r:id="rId33"/>
    <p:sldId id="304" r:id="rId34"/>
    <p:sldId id="275" r:id="rId35"/>
    <p:sldId id="301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EA6A"/>
    <a:srgbClr val="00F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725" autoAdjust="0"/>
    <p:restoredTop sz="94647" autoAdjust="0"/>
  </p:normalViewPr>
  <p:slideViewPr>
    <p:cSldViewPr>
      <p:cViewPr varScale="1">
        <p:scale>
          <a:sx n="95" d="100"/>
          <a:sy n="95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DEF3A-3471-4B30-BE2F-AEFC77A64CCE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463CE-1069-4362-A755-14A527263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Explain: we are “</a:t>
            </a:r>
            <a:r>
              <a:rPr lang="en-US" dirty="0" err="1" smtClean="0"/>
              <a:t>Groundtruthing</a:t>
            </a:r>
            <a:r>
              <a:rPr lang="en-US" dirty="0" smtClean="0"/>
              <a:t>” – you will be asked to extract some easily inferred information, e.g., spouses both ways, gender, same</a:t>
            </a:r>
            <a:r>
              <a:rPr lang="en-US" baseline="0" dirty="0" smtClean="0"/>
              <a:t> name extracted multiple times.  Don’t worry about it and realize that you are helping with research of underlying extraction tools, not experimenting with expected form types </a:t>
            </a:r>
            <a:r>
              <a:rPr lang="en-US" baseline="0" smtClean="0"/>
              <a:t>for patrons.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Ely for basic</a:t>
            </a:r>
            <a:r>
              <a:rPr lang="en-US" baseline="0" dirty="0" smtClean="0"/>
              <a:t> demo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Run through and show basics (all forms briefly)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Walk through the Steele page with them practicing at the same time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Let them ask questions or point out questions that should be asked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Show rules (which they’ll have available to them while they work)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Modify rules if new questions arise</a:t>
            </a:r>
          </a:p>
          <a:p>
            <a:pPr marL="628650" lvl="1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image when font-size issue is resolved.  Also, there’s talk about a shaded bounding box around the text a click extracts.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2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</a:t>
            </a:r>
            <a:r>
              <a:rPr lang="en-US" baseline="0" dirty="0" smtClean="0"/>
              <a:t> the real Keyboard Shortcuts in place of this old one.</a:t>
            </a:r>
            <a:endParaRPr lang="en-US" dirty="0" smtClean="0"/>
          </a:p>
          <a:p>
            <a:r>
              <a:rPr lang="en-US" dirty="0" smtClean="0"/>
              <a:t>Instead of Ctrl, use Command on</a:t>
            </a:r>
            <a:r>
              <a:rPr lang="en-US" baseline="0" dirty="0" smtClean="0"/>
              <a:t> a 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</a:t>
            </a:r>
            <a:r>
              <a:rPr lang="en-US" baseline="0" dirty="0" smtClean="0"/>
              <a:t> the real Keyboard Shortcuts in place of this old one.</a:t>
            </a:r>
            <a:endParaRPr lang="en-US" dirty="0" smtClean="0"/>
          </a:p>
          <a:p>
            <a:r>
              <a:rPr lang="en-US" dirty="0" smtClean="0"/>
              <a:t>Instead of Ctrl, use Command on</a:t>
            </a:r>
            <a:r>
              <a:rPr lang="en-US" baseline="0" dirty="0" smtClean="0"/>
              <a:t> a 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do shift-click to</a:t>
            </a:r>
            <a:r>
              <a:rPr lang="en-US" baseline="0" dirty="0" smtClean="0"/>
              <a:t> include punctuation, change the hint to use it rather than mouse-drag-and-click.  Say, “For names with punctuation, use shift-click </a:t>
            </a:r>
            <a:r>
              <a:rPr lang="en-US" baseline="0" smtClean="0"/>
              <a:t>or mouse-drag-and click.”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 not yet coded.  If shift-click is coded (which</a:t>
            </a:r>
            <a:r>
              <a:rPr lang="en-US" baseline="0" dirty="0" smtClean="0"/>
              <a:t> includes punctuation)</a:t>
            </a:r>
            <a:r>
              <a:rPr lang="en-US" dirty="0" smtClean="0"/>
              <a:t>, it’s better than mouse-drag.</a:t>
            </a:r>
          </a:p>
          <a:p>
            <a:r>
              <a:rPr lang="en-US" dirty="0" smtClean="0"/>
              <a:t>Note:</a:t>
            </a:r>
            <a:r>
              <a:rPr lang="en-US" baseline="0" dirty="0" smtClean="0"/>
              <a:t> the OCR may not be perfect (e.g., there may be spaces between characters that aren’t really there – mouse over or click on 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7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Tab is not yet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5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961F-CBC6-4E48-96DE-2EF903CE0944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7F-474D-4169-B3A4-0B49819E1CA4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9CAB-9ACF-4FDC-BEDA-F630C7F8F39B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C194-F7C2-475A-9C85-FAF4D0CE059F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7B94-EFF0-4082-8C10-7178ABFD199D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5138-5B7E-4234-B9E1-D0DCA13B6A7C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8558-AEB4-4C45-A26F-A820087FC770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7684-61E0-499B-AD29-E7518736A099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D128-CE5D-4DFC-BA99-43DDF8AC18DC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E2B8-6A49-4A31-A5EF-11C7D9B493F4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36F3-085B-4C4B-9F28-79CE7927807D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FFD3-5A73-40D4-86CB-57A74033D08D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FROntIER</a:t>
            </a:r>
            <a:r>
              <a:rPr lang="en-US" dirty="0" smtClean="0"/>
              <a:t>: Annotator Training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91640"/>
            <a:ext cx="605262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50"/>
            <a:ext cx="8229600" cy="1143000"/>
          </a:xfrm>
        </p:spPr>
        <p:txBody>
          <a:bodyPr>
            <a:normAutofit/>
          </a:bodyPr>
          <a:lstStyle/>
          <a:p>
            <a:pPr lvl="1" algn="ctr"/>
            <a:r>
              <a:rPr lang="en-US" sz="3200" dirty="0" smtClean="0"/>
              <a:t>Page mode/magnification/navigation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929640"/>
            <a:ext cx="257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agnify: zoom in and 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91084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ounding </a:t>
            </a:r>
            <a:r>
              <a:rPr lang="en-US" dirty="0" smtClean="0">
                <a:solidFill>
                  <a:srgbClr val="FF0000"/>
                </a:solidFill>
              </a:rPr>
              <a:t>box: appears when hovering so you can see selection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3901440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scroll bars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005840"/>
            <a:ext cx="3390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6705600" y="3215640"/>
            <a:ext cx="3810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86400" y="153924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6" idx="1"/>
          </p:cNvCxnSpPr>
          <p:nvPr/>
        </p:nvCxnSpPr>
        <p:spPr>
          <a:xfrm flipH="1" flipV="1">
            <a:off x="5251812" y="1583700"/>
            <a:ext cx="234588" cy="14020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1"/>
          </p:cNvCxnSpPr>
          <p:nvPr/>
        </p:nvCxnSpPr>
        <p:spPr>
          <a:xfrm flipH="1">
            <a:off x="5175612" y="1723906"/>
            <a:ext cx="31078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1"/>
          </p:cNvCxnSpPr>
          <p:nvPr/>
        </p:nvCxnSpPr>
        <p:spPr>
          <a:xfrm flipH="1">
            <a:off x="5331006" y="1723906"/>
            <a:ext cx="155394" cy="1846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1"/>
          </p:cNvCxnSpPr>
          <p:nvPr/>
        </p:nvCxnSpPr>
        <p:spPr>
          <a:xfrm flipH="1">
            <a:off x="5715000" y="1114306"/>
            <a:ext cx="304800" cy="439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90800" y="1283124"/>
            <a:ext cx="1295400" cy="4872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1691640"/>
            <a:ext cx="274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o to </a:t>
            </a:r>
            <a:r>
              <a:rPr lang="en-US" dirty="0" smtClean="0">
                <a:solidFill>
                  <a:srgbClr val="FF0000"/>
                </a:solidFill>
              </a:rPr>
              <a:t>previous or </a:t>
            </a:r>
            <a:r>
              <a:rPr lang="en-US" dirty="0" smtClean="0">
                <a:solidFill>
                  <a:srgbClr val="FF0000"/>
                </a:solidFill>
              </a:rPr>
              <a:t>next page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81200" y="1310640"/>
            <a:ext cx="816770" cy="45969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Rules and Hints for All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only typeset information (nothing written by hand).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not fix errors (OCR, typesetting, </a:t>
            </a:r>
            <a:r>
              <a:rPr lang="en-US" dirty="0" smtClean="0"/>
              <a:t>misspellings</a:t>
            </a:r>
            <a:r>
              <a:rPr lang="en-US" dirty="0"/>
              <a:t>, </a:t>
            </a:r>
            <a:r>
              <a:rPr lang="en-US" dirty="0" smtClean="0"/>
              <a:t>…).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end-of-line hyphens as hyphen-space.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items that cross page boundaries, extract with the </a:t>
            </a:r>
            <a:r>
              <a:rPr lang="en-US" dirty="0" smtClean="0"/>
              <a:t>first of the two pages.  (If no subsequent/previous page, omit the extraction altogether.)</a:t>
            </a:r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click </a:t>
            </a:r>
            <a:r>
              <a:rPr lang="en-US" dirty="0" smtClean="0"/>
              <a:t>or mouse-drag-and-click only (to the extent possible).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Hold </a:t>
            </a:r>
            <a:r>
              <a:rPr lang="en-US" dirty="0"/>
              <a:t>down Ctrl </a:t>
            </a:r>
            <a:r>
              <a:rPr lang="en-US" dirty="0" smtClean="0"/>
              <a:t>to add tokens to a field.  (Sometimes a click doesn’t “take”; just click again.)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remove a character that should be omitted, </a:t>
            </a:r>
            <a:r>
              <a:rPr lang="en-US" dirty="0" smtClean="0"/>
              <a:t>click on the character </a:t>
            </a:r>
            <a:r>
              <a:rPr lang="en-US" dirty="0"/>
              <a:t>and use </a:t>
            </a:r>
            <a:r>
              <a:rPr lang="en-US" dirty="0" smtClean="0"/>
              <a:t>Backspace/Delete, and Esc when done.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field focus changes automatically; to change manually, use Tab and shift-Tab or click on a field and Esc.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blank record or field at the end need not be deleted.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 familiar with all Actions and use Keyboard Shortcuts.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Rules and Hints for All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only typeset information (nothing written by hand).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not fix errors (OCR, typesetting, </a:t>
            </a:r>
            <a:r>
              <a:rPr lang="en-US" dirty="0" smtClean="0"/>
              <a:t>misspellings</a:t>
            </a:r>
            <a:r>
              <a:rPr lang="en-US" dirty="0"/>
              <a:t>, </a:t>
            </a:r>
            <a:r>
              <a:rPr lang="en-US" dirty="0" smtClean="0"/>
              <a:t>…).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end-of-line hyphens as hyphen-space.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items that cross page boundaries, extract with the </a:t>
            </a:r>
            <a:r>
              <a:rPr lang="en-US" dirty="0" smtClean="0"/>
              <a:t>first of the two pages.  (If no subsequent/previous page, omit the extraction altogether.)</a:t>
            </a:r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click </a:t>
            </a:r>
            <a:r>
              <a:rPr lang="en-US" dirty="0" smtClean="0"/>
              <a:t>or mouse-drag-and-click only (to the extent possible).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Hold </a:t>
            </a:r>
            <a:r>
              <a:rPr lang="en-US" dirty="0"/>
              <a:t>down Ctrl </a:t>
            </a:r>
            <a:r>
              <a:rPr lang="en-US" dirty="0" smtClean="0"/>
              <a:t>to add tokens to a field.  (Sometimes a click doesn’t “take”; just click again.)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remove a character that should be omitted, </a:t>
            </a:r>
            <a:r>
              <a:rPr lang="en-US" dirty="0" smtClean="0"/>
              <a:t>click on the character </a:t>
            </a:r>
            <a:r>
              <a:rPr lang="en-US" dirty="0"/>
              <a:t>and use </a:t>
            </a:r>
            <a:r>
              <a:rPr lang="en-US" dirty="0" smtClean="0"/>
              <a:t>Backspace/Delete, and Esc when done.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field focus changes automatically; to change manually, use Tab and shift-Tab or click on a field and Esc.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blank record or field at the end need not be deleted.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 familiar with all Actions and use Keyboard Shortcuts.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6753225" cy="2219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9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6" y="3810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Record only typeset information</a:t>
            </a:r>
            <a:br>
              <a:rPr lang="en-US" sz="3600" dirty="0" smtClean="0"/>
            </a:br>
            <a:r>
              <a:rPr lang="en-US" sz="3600" dirty="0" smtClean="0"/>
              <a:t>(nothing written by hand).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9" name="Picture 5" descr="C:\Documents and Settings\David W. Embley\My Documents\FROntIER\HandwrittenNot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09272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4495800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This, not that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38600" y="3276600"/>
            <a:ext cx="457200" cy="1295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48200" y="3276600"/>
            <a:ext cx="914400" cy="1295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Do not fix errors</a:t>
            </a:r>
            <a:br>
              <a:rPr lang="en-US" sz="3600" dirty="0" smtClean="0"/>
            </a:br>
            <a:r>
              <a:rPr lang="en-US" sz="3600" dirty="0" smtClean="0"/>
              <a:t>(OCR, typesetting, misspellings, …).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4" name="Picture 6" descr="C:\Documents and Settings\David W. Embley\My Documents\FROntIER\i860OCRerro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038600"/>
            <a:ext cx="4981575" cy="132397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5010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410200" y="2743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6400" y="4724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Record end-of-line hyphens as hyphen-space.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0196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6086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752600" y="2286000"/>
            <a:ext cx="1447800" cy="259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14600" y="2133600"/>
            <a:ext cx="3962400" cy="2743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95600" y="2133600"/>
            <a:ext cx="4191000" cy="2743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55626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24200" y="5029200"/>
            <a:ext cx="152400" cy="685800"/>
          </a:xfrm>
          <a:prstGeom prst="line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For items that cross page boundaries, extract with the first of the two pages.</a:t>
            </a:r>
            <a:br>
              <a:rPr lang="en-US" sz="3600" dirty="0" smtClean="0"/>
            </a:br>
            <a:r>
              <a:rPr lang="en-US" sz="3600" dirty="0" smtClean="0"/>
              <a:t>(If no subsequent/previous page, omit the extraction altogether.)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Documents and Settings\David W. Embley\My Documents\FROntIER\CrossPageSnippe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7" y="2937391"/>
            <a:ext cx="5476875" cy="438150"/>
          </a:xfrm>
          <a:prstGeom prst="rect">
            <a:avLst/>
          </a:prstGeom>
          <a:noFill/>
        </p:spPr>
      </p:pic>
      <p:pic>
        <p:nvPicPr>
          <p:cNvPr id="1027" name="Picture 3" descr="C:\Documents and Settings\David W. Embley\My Documents\FROntIER\CrossPageSnippet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7" y="4461391"/>
            <a:ext cx="5610225" cy="135255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187" y="3775591"/>
            <a:ext cx="422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00187" y="3623191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387" y="2937391"/>
            <a:ext cx="80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page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387" y="3927991"/>
            <a:ext cx="80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page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8387" y="5223391"/>
            <a:ext cx="280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record together with page 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787" y="3394591"/>
            <a:ext cx="685800" cy="18288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414587" y="4613791"/>
            <a:ext cx="4572000" cy="609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4" y="2286000"/>
            <a:ext cx="2514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and Hints for Names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29943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Rules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Extract every name on a page (except names that don’t designate people, e.g., “George Washington University”).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Extract non-names that designate a person (e.g., “Baby Ely”)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Get full name, including any punctuation, title(s) and suffix, but not non-name components associated with the name such as footnote references.  Omit possessives (i.e., ’s).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Include implied maiden names and surnames (when possible).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Infer gender (if clues aren’t sufficient, guess).</a:t>
            </a:r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names with punctuation, use mouse-drag-and-click.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Otherwise, use Ctrl to append name parts.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all names first; then do gender.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Extract every name on a page (except names that don’t designate people).  Omit non-name components</a:t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01" y="3879109"/>
            <a:ext cx="3352800" cy="234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0926" y="2851920"/>
            <a:ext cx="203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embedded reference markers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8057164" y="3498251"/>
            <a:ext cx="127118" cy="112368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6201" y="5688735"/>
            <a:ext cx="391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names used for internal designators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7" b="-32667"/>
          <a:stretch/>
        </p:blipFill>
        <p:spPr bwMode="auto">
          <a:xfrm>
            <a:off x="737382" y="1787295"/>
            <a:ext cx="61306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3472" y="4146494"/>
            <a:ext cx="231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paragraph headers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187" y="3499753"/>
            <a:ext cx="470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names that are part of place or thing names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>
            <a:off x="3272697" y="4331160"/>
            <a:ext cx="2924576" cy="29077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4914068" y="4974395"/>
            <a:ext cx="1299585" cy="89900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flipV="1">
            <a:off x="4914068" y="5222989"/>
            <a:ext cx="213313" cy="65041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 flipV="1">
            <a:off x="4914068" y="4974395"/>
            <a:ext cx="2727913" cy="89900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 flipV="1">
            <a:off x="4914068" y="5159061"/>
            <a:ext cx="1508713" cy="71434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10801" y="3097935"/>
            <a:ext cx="914400" cy="533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10801" y="3097935"/>
            <a:ext cx="2580701" cy="533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99" y="1793989"/>
            <a:ext cx="1928257" cy="23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2" y="2412135"/>
            <a:ext cx="927219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01" y="4806821"/>
            <a:ext cx="533400" cy="18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00" y="4568990"/>
            <a:ext cx="861701" cy="23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36" y="5764935"/>
            <a:ext cx="1187865" cy="19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5644401" y="4771027"/>
            <a:ext cx="1424299" cy="83121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37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Get full name, including any punctuation,</a:t>
            </a:r>
            <a:br>
              <a:rPr lang="en-US" sz="3600" dirty="0" smtClean="0"/>
            </a:br>
            <a:r>
              <a:rPr lang="en-US" sz="3600" dirty="0" smtClean="0"/>
              <a:t>title(s) and suffix. Omit possessives.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5929312" cy="47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92191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52600" y="2362200"/>
            <a:ext cx="14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Isaac Steel, Sr.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29000"/>
            <a:ext cx="1948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Asubah</a:t>
            </a:r>
            <a:r>
              <a:rPr lang="en-US" dirty="0" smtClean="0">
                <a:solidFill>
                  <a:srgbClr val="FF0000"/>
                </a:solidFill>
              </a:rPr>
              <a:t> Tully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Joel M. </a:t>
            </a:r>
            <a:r>
              <a:rPr lang="en-US" dirty="0" err="1" smtClean="0">
                <a:solidFill>
                  <a:srgbClr val="FF0000"/>
                </a:solidFill>
              </a:rPr>
              <a:t>Gloyd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Chief Justice Waite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95600"/>
            <a:ext cx="5600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52600" y="5334000"/>
            <a:ext cx="2023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David Vance CALL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Rex Call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Arta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Shippee</a:t>
            </a:r>
            <a:r>
              <a:rPr lang="en-US" dirty="0" smtClean="0">
                <a:solidFill>
                  <a:srgbClr val="FF0000"/>
                </a:solidFill>
              </a:rPr>
              <a:t>) Call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Jolayne</a:t>
            </a:r>
            <a:r>
              <a:rPr lang="en-US" dirty="0" smtClean="0">
                <a:solidFill>
                  <a:srgbClr val="FF0000"/>
                </a:solidFill>
              </a:rPr>
              <a:t> Lois SILLITO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Untapped sources</a:t>
            </a:r>
          </a:p>
          <a:p>
            <a:pPr lvl="1"/>
            <a:r>
              <a:rPr lang="en-US" dirty="0" smtClean="0"/>
              <a:t>100,000+ scanned/OCRed books</a:t>
            </a:r>
          </a:p>
          <a:p>
            <a:pPr lvl="1"/>
            <a:r>
              <a:rPr lang="en-US" dirty="0" smtClean="0"/>
              <a:t>Problem: how to cost-effectively extract</a:t>
            </a:r>
          </a:p>
          <a:p>
            <a:r>
              <a:rPr lang="en-US" dirty="0" smtClean="0"/>
              <a:t>Extraction tools</a:t>
            </a:r>
          </a:p>
          <a:p>
            <a:pPr lvl="1"/>
            <a:r>
              <a:rPr lang="en-US" dirty="0" smtClean="0"/>
              <a:t>Read and do form-fill type-in</a:t>
            </a:r>
          </a:p>
          <a:p>
            <a:pPr lvl="1"/>
            <a:r>
              <a:rPr lang="en-US" dirty="0" smtClean="0"/>
              <a:t>Form-fill by clicking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opy/paste &amp; correction</a:t>
            </a:r>
          </a:p>
          <a:p>
            <a:pPr lvl="2"/>
            <a:r>
              <a:rPr lang="en-US" dirty="0" smtClean="0"/>
              <a:t>Genealogy construction by inference</a:t>
            </a:r>
          </a:p>
          <a:p>
            <a:pPr lvl="1"/>
            <a:r>
              <a:rPr lang="en-US" dirty="0" smtClean="0"/>
              <a:t>Synergistic</a:t>
            </a:r>
          </a:p>
          <a:p>
            <a:pPr lvl="2"/>
            <a:r>
              <a:rPr lang="en-US" dirty="0" smtClean="0"/>
              <a:t>Automated form-fill with user correction</a:t>
            </a:r>
          </a:p>
          <a:p>
            <a:pPr lvl="2"/>
            <a:r>
              <a:rPr lang="en-US" dirty="0" smtClean="0"/>
              <a:t>Manual specification of rules (</a:t>
            </a:r>
            <a:r>
              <a:rPr lang="en-US" dirty="0" err="1" smtClean="0"/>
              <a:t>FROntIER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Machine-learned extraction rules</a:t>
            </a:r>
          </a:p>
          <a:p>
            <a:pPr lvl="3"/>
            <a:r>
              <a:rPr lang="en-US" dirty="0"/>
              <a:t>D</a:t>
            </a:r>
            <a:r>
              <a:rPr lang="en-US" dirty="0" smtClean="0"/>
              <a:t>iscover author-specified patterns (</a:t>
            </a:r>
            <a:r>
              <a:rPr lang="en-US" dirty="0" err="1" smtClean="0"/>
              <a:t>ListReader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Parse sentences &amp; match concepts (</a:t>
            </a:r>
            <a:r>
              <a:rPr lang="en-US" dirty="0" err="1" smtClean="0"/>
              <a:t>OntoSoar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Learn from observing users work (</a:t>
            </a:r>
            <a:r>
              <a:rPr lang="en-US" dirty="0" err="1" smtClean="0"/>
              <a:t>GreenFIE</a:t>
            </a:r>
            <a:r>
              <a:rPr lang="en-US" dirty="0" smtClean="0"/>
              <a:t>-HD)</a:t>
            </a:r>
          </a:p>
          <a:p>
            <a:r>
              <a:rPr lang="en-US" dirty="0" err="1" smtClean="0"/>
              <a:t>Groundtruthing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911592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Include implied maiden names and surnames (when possible).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7375"/>
            <a:ext cx="60769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77" y="2934056"/>
            <a:ext cx="5143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86000" y="2286000"/>
            <a:ext cx="1524000" cy="1981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3200400"/>
            <a:ext cx="2133600" cy="2133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6096000"/>
            <a:ext cx="342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required fix for end-of-line hyphen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72000" y="58674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91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Infer gender (if clues aren’t sufficient, guess).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972" y="2939143"/>
            <a:ext cx="6695928" cy="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2230" y="1908629"/>
            <a:ext cx="484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name “</a:t>
            </a:r>
            <a:r>
              <a:rPr lang="en-US" dirty="0" err="1" smtClean="0">
                <a:solidFill>
                  <a:srgbClr val="FF0000"/>
                </a:solidFill>
              </a:rPr>
              <a:t>Azubah</a:t>
            </a:r>
            <a:r>
              <a:rPr lang="en-US" dirty="0" smtClean="0">
                <a:solidFill>
                  <a:srgbClr val="FF0000"/>
                </a:solidFill>
              </a:rPr>
              <a:t>” may not be clearly female, but she’s the wife of Samuel who is clearly male.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81200" y="2209800"/>
            <a:ext cx="762002" cy="990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4267200"/>
            <a:ext cx="6705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may not know that Chief Justice Waite is male, but we can guess.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209800" y="3657600"/>
            <a:ext cx="1828800" cy="6858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Hints for Dates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names as given; unless part of the name as written </a:t>
            </a:r>
            <a:r>
              <a:rPr lang="en-US" dirty="0" smtClean="0"/>
              <a:t>implied surnames should not be included.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Get </a:t>
            </a:r>
            <a:r>
              <a:rPr lang="en-US" dirty="0" smtClean="0"/>
              <a:t>full date, including punctuation.</a:t>
            </a:r>
          </a:p>
          <a:p>
            <a:pPr marL="1371600" lvl="2" indent="-514350"/>
            <a:r>
              <a:rPr lang="en-US" dirty="0" smtClean="0"/>
              <a:t>Extract the most complete date possible (e.g., “March 21, 1865”, not just “1865” or “March 1865”).</a:t>
            </a:r>
          </a:p>
          <a:p>
            <a:pPr marL="1371600" lvl="2" indent="-514350"/>
            <a:r>
              <a:rPr lang="en-US" dirty="0" smtClean="0"/>
              <a:t>Do not include days of the week (e.g., just “Nov. 7, 1898” for “Monday, Nov. 7, 1898”).</a:t>
            </a:r>
          </a:p>
          <a:p>
            <a:pPr marL="1371600" lvl="2" indent="-514350"/>
            <a:r>
              <a:rPr lang="en-US" dirty="0" smtClean="0"/>
              <a:t>Include date modifiers such as “ca” in “ca 1898” or “before” in “before 1982”</a:t>
            </a:r>
          </a:p>
          <a:p>
            <a:pPr marL="1371600" lvl="2" indent="-514350"/>
            <a:r>
              <a:rPr lang="en-US" dirty="0" smtClean="0"/>
              <a:t>Include date explanations (e.g., include the entire phrase “between 1882 and 1884”).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 the absence of birth or death dates, use christening or burial dates and include designations (e.g., “</a:t>
            </a:r>
            <a:r>
              <a:rPr lang="en-US" dirty="0" err="1" smtClean="0"/>
              <a:t>bapt</a:t>
            </a:r>
            <a:r>
              <a:rPr lang="en-US" dirty="0" smtClean="0"/>
              <a:t>. 1854).</a:t>
            </a:r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names and dates with punctuation, use mouse-drag-and-click.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Otherwise, use Ctrl to append name or date parts.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When there is no </a:t>
            </a:r>
            <a:r>
              <a:rPr lang="en-US" dirty="0" err="1" smtClean="0"/>
              <a:t>DeathDate</a:t>
            </a:r>
            <a:r>
              <a:rPr lang="en-US" dirty="0" smtClean="0"/>
              <a:t>, use Tab or “a” to add a new blank record.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Record names as given</a:t>
            </a:r>
            <a:br>
              <a:rPr lang="en-US" sz="3200" dirty="0" smtClean="0"/>
            </a:br>
            <a:r>
              <a:rPr lang="en-US" sz="3200" dirty="0" smtClean="0"/>
              <a:t>(surnames not needed on Date forms).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524000"/>
            <a:ext cx="6048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0701" y="4953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Abigail, Mary, and Gerard are all </a:t>
            </a:r>
            <a:r>
              <a:rPr lang="en-US" dirty="0" err="1" smtClean="0">
                <a:solidFill>
                  <a:srgbClr val="FF0000"/>
                </a:solidFill>
              </a:rPr>
              <a:t>McKenzies</a:t>
            </a:r>
            <a:r>
              <a:rPr lang="en-US" dirty="0" smtClean="0">
                <a:solidFill>
                  <a:srgbClr val="FF0000"/>
                </a:solidFill>
              </a:rPr>
              <a:t>, but surnames not explicitly part of the name as written should not be included on Date forms.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667000"/>
            <a:ext cx="5095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0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Examples for Date Rules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371600"/>
            <a:ext cx="228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include date modifiers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1295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date modifiers, not date explanations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(do not include)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Documents and Settings\David W. Embley\My Documents\FROntIER\DateRulesIllustration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6983812" cy="16287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819400" y="1676400"/>
            <a:ext cx="533400" cy="1752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15000" y="1600200"/>
            <a:ext cx="838200" cy="4572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53200" y="1600200"/>
            <a:ext cx="152400" cy="8382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77000" y="1600200"/>
            <a:ext cx="76200" cy="1752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1676400"/>
            <a:ext cx="19050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5838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105400" y="3962400"/>
            <a:ext cx="331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days of the week (do not include)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594123" y="4267200"/>
            <a:ext cx="1501877" cy="116020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334000" y="4267200"/>
            <a:ext cx="762000" cy="1371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24600" y="4953000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punctuation part of date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(include)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825613" y="5257800"/>
            <a:ext cx="527329" cy="258097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1"/>
          </p:cNvCxnSpPr>
          <p:nvPr/>
        </p:nvCxnSpPr>
        <p:spPr>
          <a:xfrm flipH="1">
            <a:off x="6024716" y="5276166"/>
            <a:ext cx="299884" cy="239731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8600" y="6172200"/>
            <a:ext cx="440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punctuation not part of date (do not include)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762000" y="5766619"/>
            <a:ext cx="218768" cy="481781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62000" y="5958348"/>
            <a:ext cx="388374" cy="29005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the absence of birth or death dates, use christening or burial dates and include designations.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790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51435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981200" y="2438400"/>
            <a:ext cx="2743200" cy="2362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438400"/>
            <a:ext cx="990600" cy="2362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Hints for Marriages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all marriages, both stated and implied (e.g., if A is mentioned as the son of B and C, then record B and C as being married).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the maiden name for a wife.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persons with multiple marriages, record each marriage in a separate record.</a:t>
            </a:r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smtClean="0"/>
              <a:t>Tab or “a</a:t>
            </a:r>
            <a:r>
              <a:rPr lang="en-US" dirty="0"/>
              <a:t>” to add a new blank marriage record (when there is no </a:t>
            </a:r>
            <a:r>
              <a:rPr lang="en-US" dirty="0" err="1"/>
              <a:t>MarriageDate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“Spouse1” can be either the husband or the wife; record names in the order they appear in the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0251"/>
            <a:ext cx="5086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Record all marriages, both stated and </a:t>
            </a:r>
            <a:r>
              <a:rPr lang="en-US" sz="3200" dirty="0" smtClean="0"/>
              <a:t>implied</a:t>
            </a:r>
            <a:r>
              <a:rPr lang="en-US" sz="3200" dirty="0"/>
              <a:t>. Record just the maiden name for a wife.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098" name="Picture 2" descr="C:\Documents and Settings\David W. Embley\My Documents\FROntIER\LathropFamil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5686425" cy="1790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4460" y="4349497"/>
            <a:ext cx="76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460" y="48503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implied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stCxn id="6" idx="3"/>
            <a:endCxn id="1027" idx="1"/>
          </p:cNvCxnSpPr>
          <p:nvPr/>
        </p:nvCxnSpPr>
        <p:spPr>
          <a:xfrm>
            <a:off x="2530632" y="4534163"/>
            <a:ext cx="745968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3"/>
          </p:cNvCxnSpPr>
          <p:nvPr/>
        </p:nvCxnSpPr>
        <p:spPr>
          <a:xfrm>
            <a:off x="2651241" y="5035034"/>
            <a:ext cx="625359" cy="1963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</p:cNvCxnSpPr>
          <p:nvPr/>
        </p:nvCxnSpPr>
        <p:spPr>
          <a:xfrm flipV="1">
            <a:off x="2651241" y="4850368"/>
            <a:ext cx="625359" cy="1846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43400" y="579120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aiden names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962400" y="4942701"/>
            <a:ext cx="762000" cy="848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76800" y="5231368"/>
            <a:ext cx="304800" cy="5598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00600" y="4534164"/>
            <a:ext cx="114300" cy="12570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064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For persons with multiple marriages, record each marriage in a separate record</a:t>
            </a:r>
            <a:r>
              <a:rPr lang="en-US" sz="36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7" y="1661605"/>
            <a:ext cx="6296025" cy="16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51054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038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Christopher with three marriages &amp; three records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Hints for Children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Add surnames for children, when known</a:t>
            </a:r>
            <a:r>
              <a:rPr lang="en-US" dirty="0"/>
              <a:t>. </a:t>
            </a:r>
            <a:r>
              <a:rPr lang="en-US" dirty="0" smtClean="0"/>
              <a:t> Record </a:t>
            </a:r>
            <a:r>
              <a:rPr lang="en-US" dirty="0"/>
              <a:t>just the maiden name for a </a:t>
            </a:r>
            <a:r>
              <a:rPr lang="en-US" dirty="0" smtClean="0"/>
              <a:t>mother.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Sometimes </a:t>
            </a:r>
            <a:r>
              <a:rPr lang="en-US" dirty="0"/>
              <a:t>the same surname appears for every child.  </a:t>
            </a:r>
            <a:r>
              <a:rPr lang="en-US" dirty="0" smtClean="0"/>
              <a:t>Be sure to properly include each separate surname with each separate name.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Include families </a:t>
            </a:r>
            <a:r>
              <a:rPr lang="en-US" dirty="0" smtClean="0"/>
              <a:t>only </a:t>
            </a:r>
            <a:r>
              <a:rPr lang="en-US" dirty="0"/>
              <a:t>if both parents and at least one child appear in the </a:t>
            </a:r>
            <a:r>
              <a:rPr lang="en-US" dirty="0" smtClean="0"/>
              <a:t>three-page </a:t>
            </a:r>
            <a:r>
              <a:rPr lang="en-US" dirty="0"/>
              <a:t>sequence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families that extend across page boundaries with the first page.</a:t>
            </a:r>
            <a:endParaRPr lang="en-US" dirty="0"/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When the focus is on a list field, a number key, n, adds n more blank fields to the list.  Count the number of children and add the right number of fields first, then fill them in (e.g., if there are 5 children, enter 4 to add 4 more fields for the children; for 24 children, enter 9, then 9 again, and finally 5).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“a” to add a new record if you wish to jump out of the middle of the record you’re working on and start a new record.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David W. Embley\My Documents\FROntIER\Pg419Ye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419600" cy="62528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2438400"/>
            <a:ext cx="3581400" cy="1219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1" y="457200"/>
            <a:ext cx="887396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Add surnames for </a:t>
            </a:r>
            <a:r>
              <a:rPr lang="en-US" sz="3600" dirty="0" smtClean="0"/>
              <a:t>children, when </a:t>
            </a:r>
            <a:r>
              <a:rPr lang="en-US" sz="3600" dirty="0"/>
              <a:t>known but not stated. </a:t>
            </a:r>
            <a:r>
              <a:rPr lang="en-US" sz="3600" dirty="0" smtClean="0"/>
              <a:t> Record </a:t>
            </a:r>
            <a:r>
              <a:rPr lang="en-US" sz="3600" dirty="0"/>
              <a:t>just the maiden name for a mother.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1" y="1920615"/>
            <a:ext cx="613420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34" y="3003420"/>
            <a:ext cx="4795615" cy="2644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882" y="4671703"/>
            <a:ext cx="596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“Anna Catherine Lathrop”, click here, here, and then here.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295400" y="3733800"/>
            <a:ext cx="2743200" cy="990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905000" y="3733800"/>
            <a:ext cx="2563382" cy="990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24200" y="2057400"/>
            <a:ext cx="2658632" cy="26670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34320" y="243840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aiden name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stCxn id="5" idx="1"/>
          </p:cNvCxnSpPr>
          <p:nvPr/>
        </p:nvCxnSpPr>
        <p:spPr>
          <a:xfrm flipH="1" flipV="1">
            <a:off x="6278183" y="2362200"/>
            <a:ext cx="756137" cy="2608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 flipH="1">
            <a:off x="6620141" y="2623066"/>
            <a:ext cx="414179" cy="13393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1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Don’t forget children,</a:t>
            </a:r>
            <a:br>
              <a:rPr lang="en-US" sz="3200" dirty="0" smtClean="0"/>
            </a:br>
            <a:r>
              <a:rPr lang="en-US" sz="3200" dirty="0" smtClean="0"/>
              <a:t>not explicitly marked as “children”.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1" y="1920615"/>
            <a:ext cx="613420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50958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920615"/>
            <a:ext cx="2057400" cy="212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21336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3622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1336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2362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 sure to properly include each separate surname with each separate name.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78" y="1905000"/>
            <a:ext cx="6705600" cy="377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5011" y="1568646"/>
            <a:ext cx="637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“Michael Lawrence KIRCHGESSNER”, click here, here, and here.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019800"/>
            <a:ext cx="596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“Deborah Joan KIRCHGESSNER”, click here, here, and here.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76600" y="1905000"/>
            <a:ext cx="2590800" cy="22860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1905000"/>
            <a:ext cx="2590800" cy="23622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05400" y="1905000"/>
            <a:ext cx="2286000" cy="22860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24200" y="4419600"/>
            <a:ext cx="2590800" cy="1676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86200" y="4419600"/>
            <a:ext cx="2362200" cy="1676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48200" y="4419600"/>
            <a:ext cx="2514600" cy="1676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avid W. Embley\My Documents\FROntIER\CrossPageFamil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7032127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Include families only if both parents and at least one child appear in the three-page sequence. Record families that extend across page boundaries with the first page.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2362200"/>
            <a:ext cx="644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omit, if first page; otherwise record with parents on previous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559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omit, if last page; otherwise record children with this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37" y="3429000"/>
            <a:ext cx="130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 children,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mit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62" y="480060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include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Rules and Hints for Duplicates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Only record duplicates found on the same </a:t>
            </a:r>
            <a:r>
              <a:rPr lang="en-US" dirty="0"/>
              <a:t>page. </a:t>
            </a:r>
            <a:r>
              <a:rPr lang="en-US" dirty="0" smtClean="0"/>
              <a:t> (In </a:t>
            </a:r>
            <a:r>
              <a:rPr lang="en-US" dirty="0"/>
              <a:t>the rare occasion that a duplicate name starts on one page and ends on another, record the entire name with the first page</a:t>
            </a:r>
            <a:r>
              <a:rPr lang="en-US" dirty="0" smtClean="0"/>
              <a:t>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Implied surnames need not be included.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dirty="0"/>
              <a:t>the first appearance of a duplicate as the Person-Name and each subsequent appearance of </a:t>
            </a:r>
            <a:r>
              <a:rPr lang="en-US" dirty="0" smtClean="0"/>
              <a:t>a name for the same person as a </a:t>
            </a:r>
            <a:r>
              <a:rPr lang="en-US" dirty="0" err="1"/>
              <a:t>DuplicatePerson</a:t>
            </a:r>
            <a:r>
              <a:rPr lang="en-US" dirty="0"/>
              <a:t>-Name.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If the names are different but do refer to the same person, record the duplicate.</a:t>
            </a:r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Duplicates can be subtle.  (Read what’s written to make the determination.)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Both: “same name, different person” and “different name, same person” are possible.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2" y="313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Examples for Duplicates Rules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57400" y="4114800"/>
            <a:ext cx="6130637" cy="2286000"/>
            <a:chOff x="2240543" y="3886200"/>
            <a:chExt cx="6130637" cy="22860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543" y="3886200"/>
              <a:ext cx="6130637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962" y="4419600"/>
              <a:ext cx="914400" cy="220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60" y="4639654"/>
              <a:ext cx="1928257" cy="237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343" y="5257800"/>
              <a:ext cx="927219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41974" y="1359493"/>
            <a:ext cx="5591175" cy="2305050"/>
            <a:chOff x="1676400" y="1371600"/>
            <a:chExt cx="5591175" cy="23050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71600"/>
              <a:ext cx="5591175" cy="2305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743160" y="1600200"/>
              <a:ext cx="685840" cy="152400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9647" y="3124200"/>
              <a:ext cx="685840" cy="152400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600200"/>
              <a:ext cx="1219200" cy="152400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66162" y="3124200"/>
              <a:ext cx="1219200" cy="152400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0343" y="2438400"/>
              <a:ext cx="635144" cy="15240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57" y="1040405"/>
            <a:ext cx="3533775" cy="30765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294574" y="1664293"/>
            <a:ext cx="2963226" cy="838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3"/>
          </p:cNvCxnSpPr>
          <p:nvPr/>
        </p:nvCxnSpPr>
        <p:spPr>
          <a:xfrm flipV="1">
            <a:off x="1911061" y="2578693"/>
            <a:ext cx="4870739" cy="609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3"/>
          </p:cNvCxnSpPr>
          <p:nvPr/>
        </p:nvCxnSpPr>
        <p:spPr>
          <a:xfrm>
            <a:off x="3894774" y="1664293"/>
            <a:ext cx="1363026" cy="12192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3"/>
          </p:cNvCxnSpPr>
          <p:nvPr/>
        </p:nvCxnSpPr>
        <p:spPr>
          <a:xfrm flipV="1">
            <a:off x="3650936" y="3112093"/>
            <a:ext cx="3130864" cy="762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40219" y="3581400"/>
            <a:ext cx="1417581" cy="117682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346430" y="3581400"/>
            <a:ext cx="2435370" cy="140542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</p:cNvCxnSpPr>
          <p:nvPr/>
        </p:nvCxnSpPr>
        <p:spPr>
          <a:xfrm flipV="1">
            <a:off x="3154419" y="3962400"/>
            <a:ext cx="3855981" cy="16002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(our ancestors are waiting)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5725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David W. Embley\My Documents\FROntIER\WilliamGerardLathropFami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3967162" cy="12169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docstoccdn.com/thumb/orig/37323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3629025" cy="4695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4" name="Picture 8" descr="https://encrypted-tbn1.gstatic.com/images?q=tbn:ANd9GcS4uA-tSJwFTvRRysVhKE5uiiFJLX0REbdvThjaCAI8Wc1S3d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4156364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6" name="Picture 10" descr="http://ancestordetector.com/wp-content/uploads/2011/02/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5147551" cy="3810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97971"/>
            <a:ext cx="8229600" cy="1143000"/>
          </a:xfrm>
        </p:spPr>
        <p:txBody>
          <a:bodyPr/>
          <a:lstStyle/>
          <a:p>
            <a:r>
              <a:rPr lang="en-US" dirty="0" smtClean="0"/>
              <a:t>Read and Do Form-fill Type-in</a:t>
            </a:r>
            <a:endParaRPr lang="en-US" dirty="0"/>
          </a:p>
        </p:txBody>
      </p:sp>
      <p:pic>
        <p:nvPicPr>
          <p:cNvPr id="4100" name="Picture 4" descr="http://1.bp.blogspot.com/_CvjnRNCBGRQ/TFi3ziQ0OFI/AAAAAAAAAB4/gYTcSkPHycU/s1600/Family+Group+Shee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38600"/>
            <a:ext cx="3629025" cy="2552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C:\Documents and Settings\David W. Embley\My Documents\FROntIER\WilliamGerardLathropFamil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219200"/>
            <a:ext cx="3967162" cy="12169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Autofit/>
          </a:bodyPr>
          <a:lstStyle/>
          <a:p>
            <a:r>
              <a:rPr lang="en-US" dirty="0" smtClean="0"/>
              <a:t>Form-fill: Click-only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4" descr="C:\Documents and Settings\David W. Embley\My Documents\FROntIER\SynergisticMock-up.T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100780" y="2207342"/>
            <a:ext cx="8915400" cy="3326289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5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Autofit/>
          </a:bodyPr>
          <a:lstStyle/>
          <a:p>
            <a:r>
              <a:rPr lang="en-US" dirty="0" smtClean="0"/>
              <a:t>Synergistic: Automatic Form-fill</a:t>
            </a:r>
            <a:br>
              <a:rPr lang="en-US" dirty="0" smtClean="0"/>
            </a:br>
            <a:r>
              <a:rPr lang="en-US" dirty="0" smtClean="0"/>
              <a:t>with Human Confirmation/Correction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6" name="Picture 4" descr="C:\Documents and Settings\David W. Embley\My Documents\FROntIER\SynergisticMock-up.T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100780" y="2207342"/>
            <a:ext cx="8915400" cy="3326289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276877" y="2961604"/>
            <a:ext cx="240772" cy="215444"/>
            <a:chOff x="4464919" y="2946856"/>
            <a:chExt cx="240772" cy="215444"/>
          </a:xfrm>
        </p:grpSpPr>
        <p:sp>
          <p:nvSpPr>
            <p:cNvPr id="6" name="Rectangle 5"/>
            <p:cNvSpPr/>
            <p:nvPr/>
          </p:nvSpPr>
          <p:spPr>
            <a:xfrm>
              <a:off x="4522410" y="2993232"/>
              <a:ext cx="125790" cy="1166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64919" y="294685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ym typeface="Symbol"/>
                </a:rPr>
                <a:t></a:t>
              </a:r>
              <a:endParaRPr lang="en-US" sz="8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76877" y="3471706"/>
            <a:ext cx="240772" cy="215444"/>
            <a:chOff x="4464919" y="2946856"/>
            <a:chExt cx="240772" cy="215444"/>
          </a:xfrm>
        </p:grpSpPr>
        <p:sp>
          <p:nvSpPr>
            <p:cNvPr id="9" name="Rectangle 8"/>
            <p:cNvSpPr/>
            <p:nvPr/>
          </p:nvSpPr>
          <p:spPr>
            <a:xfrm>
              <a:off x="4522410" y="2993232"/>
              <a:ext cx="125790" cy="1166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64919" y="294685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ym typeface="Symbol"/>
                </a:rPr>
                <a:t></a:t>
              </a:r>
              <a:endParaRPr lang="en-US" sz="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6877" y="4002234"/>
            <a:ext cx="240772" cy="215444"/>
            <a:chOff x="4464919" y="2946856"/>
            <a:chExt cx="240772" cy="215444"/>
          </a:xfrm>
        </p:grpSpPr>
        <p:sp>
          <p:nvSpPr>
            <p:cNvPr id="12" name="Rectangle 11"/>
            <p:cNvSpPr/>
            <p:nvPr/>
          </p:nvSpPr>
          <p:spPr>
            <a:xfrm>
              <a:off x="4522410" y="2993232"/>
              <a:ext cx="125790" cy="1166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64919" y="294685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ym typeface="Symbol"/>
                </a:rPr>
                <a:t></a:t>
              </a:r>
              <a:endParaRPr lang="en-US" sz="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76877" y="4519148"/>
            <a:ext cx="240772" cy="215444"/>
            <a:chOff x="4464919" y="2946856"/>
            <a:chExt cx="240772" cy="215444"/>
          </a:xfrm>
        </p:grpSpPr>
        <p:sp>
          <p:nvSpPr>
            <p:cNvPr id="15" name="Rectangle 14"/>
            <p:cNvSpPr/>
            <p:nvPr/>
          </p:nvSpPr>
          <p:spPr>
            <a:xfrm>
              <a:off x="4522410" y="2993232"/>
              <a:ext cx="125790" cy="1166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64919" y="294685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ym typeface="Symbol"/>
                </a:rPr>
                <a:t></a:t>
              </a:r>
              <a:endParaRPr lang="en-US" sz="800" b="1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334368" y="5077902"/>
            <a:ext cx="125790" cy="1166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4" y="5085504"/>
            <a:ext cx="1285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26383" y="5118843"/>
            <a:ext cx="257175" cy="1381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57" y="5330696"/>
            <a:ext cx="407449" cy="14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088817" y="5078130"/>
            <a:ext cx="202406" cy="12382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48" y="3782601"/>
            <a:ext cx="357446" cy="1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7" y="3784419"/>
            <a:ext cx="597464" cy="13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43" y="3788158"/>
            <a:ext cx="1285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99" y="3799167"/>
            <a:ext cx="21994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Annotator Framework</a:t>
            </a:r>
          </a:p>
          <a:p>
            <a:pPr lvl="1"/>
            <a:r>
              <a:rPr lang="en-US" dirty="0" smtClean="0"/>
              <a:t>Session initialization/save/termination</a:t>
            </a:r>
          </a:p>
          <a:p>
            <a:pPr lvl="1"/>
            <a:r>
              <a:rPr lang="en-US" dirty="0" smtClean="0"/>
              <a:t>Page mode/magnification/navigation</a:t>
            </a:r>
          </a:p>
          <a:p>
            <a:r>
              <a:rPr lang="en-US" dirty="0" smtClean="0"/>
              <a:t>Form Fill-in</a:t>
            </a:r>
          </a:p>
          <a:p>
            <a:pPr lvl="1"/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Dates</a:t>
            </a:r>
          </a:p>
          <a:p>
            <a:pPr lvl="1"/>
            <a:r>
              <a:rPr lang="en-US" dirty="0" smtClean="0"/>
              <a:t>Marriages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Duplicates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Session initialization/save/termination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796" y="1219200"/>
            <a:ext cx="501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Navigate to “dithers.cs.byu.edu/ling240”  and login: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796" y="3129185"/>
            <a:ext cx="2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page to annotate: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2743200" cy="14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1905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will be given several username-password pairs.  Each is associated with an annotation task to do.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3657600" cy="10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3962400" y="3048000"/>
            <a:ext cx="762000" cy="6858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796" y="4648200"/>
            <a:ext cx="296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 / Continue to Next Page: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105400"/>
            <a:ext cx="3026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38800" y="48006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you have finished all three and have saved your work, you need do nothing more.  To start on another task, navigate to “dithers.cs.byu.edu/ling240”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05200" y="2362201"/>
            <a:ext cx="1219200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2044</Words>
  <Application>Microsoft Office PowerPoint</Application>
  <PresentationFormat>On-screen Show (4:3)</PresentationFormat>
  <Paragraphs>242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FROntIER: Annotator Training</vt:lpstr>
      <vt:lpstr>Project Overview</vt:lpstr>
      <vt:lpstr>PowerPoint Presentation</vt:lpstr>
      <vt:lpstr>PowerPoint Presentation</vt:lpstr>
      <vt:lpstr>Read and Do Form-fill Type-in</vt:lpstr>
      <vt:lpstr>Form-fill: Click-only</vt:lpstr>
      <vt:lpstr>Synergistic: Automatic Form-fill with Human Confirmation/Correction</vt:lpstr>
      <vt:lpstr>Demo</vt:lpstr>
      <vt:lpstr>Session initialization/save/termination </vt:lpstr>
      <vt:lpstr>Page mode/magnification/navigation</vt:lpstr>
      <vt:lpstr>Rules and Hints for All Forms</vt:lpstr>
      <vt:lpstr>Rules and Hints for All Forms</vt:lpstr>
      <vt:lpstr>Record only typeset information (nothing written by hand). </vt:lpstr>
      <vt:lpstr>Do not fix errors (OCR, typesetting, misspellings, …).  </vt:lpstr>
      <vt:lpstr>Record end-of-line hyphens as hyphen-space. </vt:lpstr>
      <vt:lpstr>For items that cross page boundaries, extract with the first of the two pages. (If no subsequent/previous page, omit the extraction altogether.) </vt:lpstr>
      <vt:lpstr>Rules and Hints for Names Form</vt:lpstr>
      <vt:lpstr>Extract every name on a page (except names that don’t designate people).  Omit non-name components  </vt:lpstr>
      <vt:lpstr>Get full name, including any punctuation, title(s) and suffix. Omit possessives. </vt:lpstr>
      <vt:lpstr>Include implied maiden names and surnames (when possible). </vt:lpstr>
      <vt:lpstr>Infer gender (if clues aren’t sufficient, guess).  </vt:lpstr>
      <vt:lpstr>Rules and Hints for Dates Form</vt:lpstr>
      <vt:lpstr>Record names as given (surnames not needed on Date forms).</vt:lpstr>
      <vt:lpstr>Examples for Date Rules</vt:lpstr>
      <vt:lpstr>In the absence of birth or death dates, use christening or burial dates and include designations.</vt:lpstr>
      <vt:lpstr>Rules and Hints for Marriages Form</vt:lpstr>
      <vt:lpstr>Record all marriages, both stated and implied. Record just the maiden name for a wife.</vt:lpstr>
      <vt:lpstr>For persons with multiple marriages, record each marriage in a separate record. </vt:lpstr>
      <vt:lpstr>Rules and Hints for Children Forms</vt:lpstr>
      <vt:lpstr>Add surnames for children, when known but not stated.  Record just the maiden name for a mother. </vt:lpstr>
      <vt:lpstr>Don’t forget children, not explicitly marked as “children”.</vt:lpstr>
      <vt:lpstr>Be sure to properly include each separate surname with each separate name.</vt:lpstr>
      <vt:lpstr>Include families only if both parents and at least one child appear in the three-page sequence. Record families that extend across page boundaries with the first page.  </vt:lpstr>
      <vt:lpstr>Rules and Hints for Duplicates Form</vt:lpstr>
      <vt:lpstr>Examples for Duplicates Rules</vt:lpstr>
      <vt:lpstr>Good Luck!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FROntIER: Annotator Training</dc:title>
  <dc:creator>David W. Embley</dc:creator>
  <cp:lastModifiedBy>embley</cp:lastModifiedBy>
  <cp:revision>449</cp:revision>
  <dcterms:created xsi:type="dcterms:W3CDTF">2013-12-19T18:29:59Z</dcterms:created>
  <dcterms:modified xsi:type="dcterms:W3CDTF">2014-03-14T03:24:34Z</dcterms:modified>
</cp:coreProperties>
</file>