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1" r:id="rId12"/>
    <p:sldId id="284" r:id="rId13"/>
    <p:sldId id="280" r:id="rId14"/>
    <p:sldId id="279" r:id="rId15"/>
    <p:sldId id="282" r:id="rId16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652" autoAdjust="0"/>
  </p:normalViewPr>
  <p:slideViewPr>
    <p:cSldViewPr snapToGrid="0">
      <p:cViewPr varScale="1">
        <p:scale>
          <a:sx n="93" d="100"/>
          <a:sy n="93" d="100"/>
        </p:scale>
        <p:origin x="7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76D4AE01-D5C5-4194-909E-82950892E16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D750AE9-E6D2-4AE8-991C-E688BD29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0AE9-E6D2-4AE8-991C-E688BD2912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10EC-FBAF-46A9-9493-4BDDFCC5754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E645-38CA-41BD-91E9-E04BA5B8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14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(Semi)automatic Extraction of Genealogical Information from Scanned &amp; </a:t>
            </a:r>
            <a:r>
              <a:rPr lang="en-US" dirty="0" err="1" smtClean="0"/>
              <a:t>OCRed</a:t>
            </a:r>
            <a:r>
              <a:rPr lang="en-US" dirty="0" smtClean="0"/>
              <a:t> Historical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6425" y="4796135"/>
            <a:ext cx="297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Elder David W. Embley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2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Highlighted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89" y="69073"/>
            <a:ext cx="5615976" cy="66980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38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98" y="4882242"/>
            <a:ext cx="3068460" cy="1675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86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Split &amp; Merge       4. Check &amp; Correct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3493310" y="1881616"/>
            <a:ext cx="1318890" cy="28969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>
            <a:off x="3493310" y="2171306"/>
            <a:ext cx="1318890" cy="10722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>
            <a:off x="3493310" y="2171306"/>
            <a:ext cx="1331436" cy="24955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3547071" y="1881616"/>
            <a:ext cx="1265129" cy="10735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3547071" y="2955146"/>
            <a:ext cx="1265129" cy="2884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</p:cNvCxnSpPr>
          <p:nvPr/>
        </p:nvCxnSpPr>
        <p:spPr>
          <a:xfrm>
            <a:off x="3547071" y="2955146"/>
            <a:ext cx="1263426" cy="17090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</p:cNvCxnSpPr>
          <p:nvPr/>
        </p:nvCxnSpPr>
        <p:spPr>
          <a:xfrm flipV="1">
            <a:off x="3500522" y="1881616"/>
            <a:ext cx="1311678" cy="185737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V="1">
            <a:off x="3500522" y="3243558"/>
            <a:ext cx="1311678" cy="4954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</p:cNvCxnSpPr>
          <p:nvPr/>
        </p:nvCxnSpPr>
        <p:spPr>
          <a:xfrm>
            <a:off x="3500522" y="3738986"/>
            <a:ext cx="1311678" cy="9252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3"/>
          </p:cNvCxnSpPr>
          <p:nvPr/>
        </p:nvCxnSpPr>
        <p:spPr>
          <a:xfrm flipV="1">
            <a:off x="3482760" y="1881616"/>
            <a:ext cx="1329440" cy="26412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</p:cNvCxnSpPr>
          <p:nvPr/>
        </p:nvCxnSpPr>
        <p:spPr>
          <a:xfrm flipV="1">
            <a:off x="3482760" y="3243558"/>
            <a:ext cx="1329440" cy="12792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3"/>
          </p:cNvCxnSpPr>
          <p:nvPr/>
        </p:nvCxnSpPr>
        <p:spPr>
          <a:xfrm>
            <a:off x="3482760" y="4522826"/>
            <a:ext cx="1329440" cy="1461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Precision, Recall, F-Measure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50819"/>
              </p:ext>
            </p:extLst>
          </p:nvPr>
        </p:nvGraphicFramePr>
        <p:xfrm>
          <a:off x="2896975" y="1617590"/>
          <a:ext cx="59587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71"/>
                <a:gridCol w="1153298"/>
                <a:gridCol w="1079156"/>
                <a:gridCol w="12356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FROntIER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Couple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ParentsWithChildren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GreenFIE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Couple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ParentsWithChildren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OntoSoar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Couple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ParentsWithChildren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73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98" y="4882242"/>
            <a:ext cx="3068460" cy="1675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86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Split &amp; Merge       4. Check &amp; Correct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3493310" y="1881616"/>
            <a:ext cx="1318890" cy="28969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>
            <a:off x="3493310" y="2171306"/>
            <a:ext cx="1318890" cy="10722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>
            <a:off x="3493310" y="2171306"/>
            <a:ext cx="1331436" cy="24955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3547071" y="1881616"/>
            <a:ext cx="1265129" cy="10735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3547071" y="2955146"/>
            <a:ext cx="1265129" cy="2884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</p:cNvCxnSpPr>
          <p:nvPr/>
        </p:nvCxnSpPr>
        <p:spPr>
          <a:xfrm>
            <a:off x="3547071" y="2955146"/>
            <a:ext cx="1263426" cy="17090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</p:cNvCxnSpPr>
          <p:nvPr/>
        </p:nvCxnSpPr>
        <p:spPr>
          <a:xfrm flipV="1">
            <a:off x="3500522" y="1881616"/>
            <a:ext cx="1311678" cy="185737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V="1">
            <a:off x="3500522" y="3243558"/>
            <a:ext cx="1311678" cy="4954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</p:cNvCxnSpPr>
          <p:nvPr/>
        </p:nvCxnSpPr>
        <p:spPr>
          <a:xfrm>
            <a:off x="3500522" y="3738986"/>
            <a:ext cx="1311678" cy="9252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3"/>
          </p:cNvCxnSpPr>
          <p:nvPr/>
        </p:nvCxnSpPr>
        <p:spPr>
          <a:xfrm flipV="1">
            <a:off x="3482760" y="1881616"/>
            <a:ext cx="1329440" cy="26412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</p:cNvCxnSpPr>
          <p:nvPr/>
        </p:nvCxnSpPr>
        <p:spPr>
          <a:xfrm flipV="1">
            <a:off x="3482760" y="3243558"/>
            <a:ext cx="1329440" cy="12792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3"/>
          </p:cNvCxnSpPr>
          <p:nvPr/>
        </p:nvCxnSpPr>
        <p:spPr>
          <a:xfrm>
            <a:off x="3482760" y="4522826"/>
            <a:ext cx="1329440" cy="1461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Left Arrow 36"/>
          <p:cNvSpPr/>
          <p:nvPr/>
        </p:nvSpPr>
        <p:spPr>
          <a:xfrm rot="6317030">
            <a:off x="3345695" y="4446129"/>
            <a:ext cx="832757" cy="227794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680" y="5233409"/>
            <a:ext cx="1074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Feedback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Loop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6894" y="1112286"/>
            <a:ext cx="28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Automated Check &amp; Correct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126262" y="1481618"/>
            <a:ext cx="208508" cy="3740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94591" y="1685642"/>
            <a:ext cx="95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“Sanity”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2491" y="1382179"/>
            <a:ext cx="1901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Name, Date, Place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Standardization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251340">
            <a:off x="7787937" y="1476091"/>
            <a:ext cx="968991" cy="483397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535" y="622536"/>
            <a:ext cx="562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Administrative and Batch-Processing Management System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98" y="4882242"/>
            <a:ext cx="3068460" cy="1675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86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Split &amp; Merge       4. Check &amp; Correct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3493310" y="1881616"/>
            <a:ext cx="1318890" cy="28969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>
            <a:off x="3493310" y="2171306"/>
            <a:ext cx="1318890" cy="10722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>
            <a:off x="3493310" y="2171306"/>
            <a:ext cx="1331436" cy="24955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3547071" y="1881616"/>
            <a:ext cx="1265129" cy="10735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3547071" y="2955146"/>
            <a:ext cx="1265129" cy="2884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</p:cNvCxnSpPr>
          <p:nvPr/>
        </p:nvCxnSpPr>
        <p:spPr>
          <a:xfrm>
            <a:off x="3547071" y="2955146"/>
            <a:ext cx="1263426" cy="17090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</p:cNvCxnSpPr>
          <p:nvPr/>
        </p:nvCxnSpPr>
        <p:spPr>
          <a:xfrm flipV="1">
            <a:off x="3500522" y="1881616"/>
            <a:ext cx="1311678" cy="185737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V="1">
            <a:off x="3500522" y="3243558"/>
            <a:ext cx="1311678" cy="4954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</p:cNvCxnSpPr>
          <p:nvPr/>
        </p:nvCxnSpPr>
        <p:spPr>
          <a:xfrm>
            <a:off x="3500522" y="3738986"/>
            <a:ext cx="1311678" cy="9252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3"/>
          </p:cNvCxnSpPr>
          <p:nvPr/>
        </p:nvCxnSpPr>
        <p:spPr>
          <a:xfrm flipV="1">
            <a:off x="3482760" y="1881616"/>
            <a:ext cx="1329440" cy="26412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</p:cNvCxnSpPr>
          <p:nvPr/>
        </p:nvCxnSpPr>
        <p:spPr>
          <a:xfrm flipV="1">
            <a:off x="3482760" y="3243558"/>
            <a:ext cx="1329440" cy="12792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3"/>
          </p:cNvCxnSpPr>
          <p:nvPr/>
        </p:nvCxnSpPr>
        <p:spPr>
          <a:xfrm>
            <a:off x="3482760" y="4522826"/>
            <a:ext cx="1329440" cy="1461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rved Left Arrow 36"/>
          <p:cNvSpPr/>
          <p:nvPr/>
        </p:nvSpPr>
        <p:spPr>
          <a:xfrm rot="6317030">
            <a:off x="3345695" y="4446129"/>
            <a:ext cx="832757" cy="227794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5680" y="5233409"/>
            <a:ext cx="1074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Feedback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Loop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6894" y="1112286"/>
            <a:ext cx="28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Automated Check &amp; Correct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126262" y="1481618"/>
            <a:ext cx="208508" cy="3740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94591" y="1685642"/>
            <a:ext cx="95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“Sanity”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Check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2491" y="1382179"/>
            <a:ext cx="1901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Name, Date, Place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Standardization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251340">
            <a:off x="7787937" y="1476091"/>
            <a:ext cx="968991" cy="483397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535" y="622536"/>
            <a:ext cx="562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Administrative and Batch-Processing Management System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4638" y="6227275"/>
            <a:ext cx="437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Bootstrapping, Ever-learning, Feedback Loop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6382" y="4921473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Extraction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Machine Learning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544128" y="4217906"/>
            <a:ext cx="892033" cy="6356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71799" y="855235"/>
            <a:ext cx="23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Non-English Languages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6" y="97271"/>
            <a:ext cx="10843491" cy="1325563"/>
          </a:xfrm>
        </p:spPr>
        <p:txBody>
          <a:bodyPr/>
          <a:lstStyle/>
          <a:p>
            <a:r>
              <a:rPr lang="en-US" dirty="0" smtClean="0"/>
              <a:t>Machine-Assisted Genealogical Data Extraction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64" y="1321234"/>
            <a:ext cx="11268364" cy="5101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Fe6: </a:t>
            </a:r>
            <a:r>
              <a:rPr lang="en-US" b="1" dirty="0" smtClean="0"/>
              <a:t>F</a:t>
            </a:r>
            <a:r>
              <a:rPr lang="en-US" dirty="0" smtClean="0"/>
              <a:t>orm-based </a:t>
            </a:r>
            <a:r>
              <a:rPr lang="en-US" b="1" dirty="0" smtClean="0"/>
              <a:t>e</a:t>
            </a:r>
            <a:r>
              <a:rPr lang="en-US" dirty="0" smtClean="0"/>
              <a:t>nsemble with a </a:t>
            </a:r>
            <a:r>
              <a:rPr lang="en-US" b="1" dirty="0" smtClean="0"/>
              <a:t>6</a:t>
            </a:r>
            <a:r>
              <a:rPr lang="en-US" dirty="0" smtClean="0"/>
              <a:t>-phase pipeline:</a:t>
            </a:r>
          </a:p>
          <a:p>
            <a:pPr lvl="1"/>
            <a:r>
              <a:rPr lang="en-US" dirty="0" smtClean="0"/>
              <a:t>(1) Prepare, (2) Extract, (3) Split &amp; Merge, (4) Check &amp; Correct, (5) Generate, (6) Convert</a:t>
            </a:r>
          </a:p>
          <a:p>
            <a:pPr lvl="1"/>
            <a:r>
              <a:rPr lang="en-US" dirty="0" smtClean="0"/>
              <a:t>Machine extraction and information organization with human verification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Quarter </a:t>
            </a:r>
            <a:r>
              <a:rPr lang="en-US" dirty="0" smtClean="0"/>
              <a:t>Expectations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tools integrated; generation of </a:t>
            </a:r>
            <a:r>
              <a:rPr lang="en-US" dirty="0" err="1" smtClean="0">
                <a:solidFill>
                  <a:srgbClr val="FF0000"/>
                </a:solidFill>
              </a:rPr>
              <a:t>GedcomX</a:t>
            </a:r>
            <a:r>
              <a:rPr lang="en-US" dirty="0" smtClean="0">
                <a:solidFill>
                  <a:srgbClr val="FF0000"/>
                </a:solidFill>
              </a:rPr>
              <a:t> from processed pages working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Alpha-user ready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Quarter </a:t>
            </a:r>
            <a:r>
              <a:rPr lang="en-US" dirty="0" smtClean="0"/>
              <a:t>Expectations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All tools integrated; process management system integrated; standardization complete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Extraction rule generation by observation basically working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Beta-user ready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Projections (and beyond)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“Sanity” check and semantic check &amp; correct basically working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Bootstrapping, ever-learning, and layout &amp; machine-learning extraction underway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Patron-user pilot-testing ready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58097" y="2940908"/>
            <a:ext cx="22324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Big Picture</a:t>
            </a:r>
          </a:p>
          <a:p>
            <a:pPr lvl="1"/>
            <a:r>
              <a:rPr lang="en-US" dirty="0" smtClean="0"/>
              <a:t>Diagram</a:t>
            </a:r>
          </a:p>
          <a:p>
            <a:pPr lvl="1"/>
            <a:r>
              <a:rPr lang="en-US" dirty="0" smtClean="0"/>
              <a:t>Details &amp; Demo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Current Status </a:t>
            </a:r>
            <a:r>
              <a:rPr lang="en-US" dirty="0"/>
              <a:t>and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Quarter </a:t>
            </a:r>
            <a:r>
              <a:rPr lang="en-US" dirty="0" smtClean="0"/>
              <a:t>Expectations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Projections (and beyond)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2" y="565275"/>
            <a:ext cx="988261" cy="1494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98" y="4882242"/>
            <a:ext cx="3068460" cy="1675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23" y="2461344"/>
            <a:ext cx="988260" cy="1555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72" y="116114"/>
            <a:ext cx="1086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Fe6:  1. Prepare                 2. Extract   3. Split &amp; Merge       4. Check &amp; Correct       5. Generate                6. Convert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268988" y="1720259"/>
            <a:ext cx="1381547" cy="3133272"/>
            <a:chOff x="2268988" y="1720259"/>
            <a:chExt cx="1381547" cy="3133272"/>
          </a:xfrm>
        </p:grpSpPr>
        <p:sp>
          <p:nvSpPr>
            <p:cNvPr id="10" name="TextBox 9"/>
            <p:cNvSpPr txBox="1"/>
            <p:nvPr/>
          </p:nvSpPr>
          <p:spPr>
            <a:xfrm>
              <a:off x="2436161" y="198664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FROntIER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3163" y="2770480"/>
              <a:ext cx="116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ListReader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947" y="3554320"/>
              <a:ext cx="1071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OntoSoar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6707" y="4338160"/>
              <a:ext cx="103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GreenFIE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68988" y="1720259"/>
              <a:ext cx="1381547" cy="3133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12872" y="1106304"/>
            <a:ext cx="2612571" cy="4800600"/>
            <a:chOff x="5012872" y="1106304"/>
            <a:chExt cx="2612571" cy="4800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039" y="1214254"/>
              <a:ext cx="1489905" cy="12714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2993" y="2707864"/>
              <a:ext cx="2351995" cy="1158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17697" y="4151872"/>
              <a:ext cx="2182586" cy="1641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12872" y="1106304"/>
              <a:ext cx="2612571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7400283" y="2269671"/>
            <a:ext cx="1057917" cy="56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3"/>
          </p:cNvCxnSpPr>
          <p:nvPr/>
        </p:nvCxnSpPr>
        <p:spPr>
          <a:xfrm>
            <a:off x="7484988" y="3286896"/>
            <a:ext cx="10687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484988" y="3923652"/>
            <a:ext cx="973212" cy="59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813682" y="3122516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039028" y="4453282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3493310" y="1881616"/>
            <a:ext cx="1318890" cy="28969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>
            <a:off x="3493310" y="2171306"/>
            <a:ext cx="1318890" cy="10722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>
            <a:off x="3493310" y="2171306"/>
            <a:ext cx="1331436" cy="249557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3547071" y="1881616"/>
            <a:ext cx="1265129" cy="10735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3547071" y="2955146"/>
            <a:ext cx="1265129" cy="2884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</p:cNvCxnSpPr>
          <p:nvPr/>
        </p:nvCxnSpPr>
        <p:spPr>
          <a:xfrm>
            <a:off x="3547071" y="2955146"/>
            <a:ext cx="1263426" cy="17090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</p:cNvCxnSpPr>
          <p:nvPr/>
        </p:nvCxnSpPr>
        <p:spPr>
          <a:xfrm flipV="1">
            <a:off x="3500522" y="1881616"/>
            <a:ext cx="1311678" cy="185737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V="1">
            <a:off x="3500522" y="3243558"/>
            <a:ext cx="1311678" cy="4954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</p:cNvCxnSpPr>
          <p:nvPr/>
        </p:nvCxnSpPr>
        <p:spPr>
          <a:xfrm>
            <a:off x="3500522" y="3738986"/>
            <a:ext cx="1311678" cy="9252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3"/>
          </p:cNvCxnSpPr>
          <p:nvPr/>
        </p:nvCxnSpPr>
        <p:spPr>
          <a:xfrm flipV="1">
            <a:off x="3482760" y="1881616"/>
            <a:ext cx="1329440" cy="26412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</p:cNvCxnSpPr>
          <p:nvPr/>
        </p:nvCxnSpPr>
        <p:spPr>
          <a:xfrm flipV="1">
            <a:off x="3482760" y="3243558"/>
            <a:ext cx="1329440" cy="12792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3"/>
          </p:cNvCxnSpPr>
          <p:nvPr/>
        </p:nvCxnSpPr>
        <p:spPr>
          <a:xfrm>
            <a:off x="3482760" y="4522826"/>
            <a:ext cx="1329440" cy="1461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1068180" y="2127281"/>
            <a:ext cx="228600" cy="266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75292" y="5886445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1907" y="2171306"/>
            <a:ext cx="3095651" cy="2183475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4665543" y="3126895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678824" y="1764953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689190" y="4550222"/>
            <a:ext cx="318407" cy="233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699763" y="406368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2498664" y="402895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10800000">
            <a:off x="3762073" y="40636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0800000">
            <a:off x="5850180" y="40725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27916" y="396997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9451218" y="399741"/>
            <a:ext cx="937954" cy="923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Prepare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65" y="230659"/>
            <a:ext cx="7265258" cy="6416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0445" y="1933997"/>
            <a:ext cx="75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{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Extract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0164"/>
            <a:ext cx="3086099" cy="4857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60" y="105455"/>
            <a:ext cx="7886884" cy="65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Split &amp; Merge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446565"/>
            <a:ext cx="345757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910" y="1548990"/>
            <a:ext cx="1489905" cy="1271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64" y="3042600"/>
            <a:ext cx="2351995" cy="1158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568" y="4486608"/>
            <a:ext cx="2182586" cy="1641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76557" y="2049236"/>
            <a:ext cx="8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Person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57" y="348109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Couple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6557" y="5154777"/>
            <a:ext cx="213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ParentsWithChildren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9789" y="3184581"/>
            <a:ext cx="2850278" cy="1833860"/>
          </a:xfrm>
          <a:custGeom>
            <a:avLst/>
            <a:gdLst>
              <a:gd name="connsiteX0" fmla="*/ 572004 w 2850278"/>
              <a:gd name="connsiteY0" fmla="*/ 23983 h 1833860"/>
              <a:gd name="connsiteX1" fmla="*/ 131132 w 2850278"/>
              <a:gd name="connsiteY1" fmla="*/ 138283 h 1833860"/>
              <a:gd name="connsiteX2" fmla="*/ 98475 w 2850278"/>
              <a:gd name="connsiteY2" fmla="*/ 1354762 h 1833860"/>
              <a:gd name="connsiteX3" fmla="*/ 1331282 w 2850278"/>
              <a:gd name="connsiteY3" fmla="*/ 1795633 h 1833860"/>
              <a:gd name="connsiteX4" fmla="*/ 2506940 w 2850278"/>
              <a:gd name="connsiteY4" fmla="*/ 1771140 h 1833860"/>
              <a:gd name="connsiteX5" fmla="*/ 2849840 w 2850278"/>
              <a:gd name="connsiteY5" fmla="*/ 1444569 h 1833860"/>
              <a:gd name="connsiteX6" fmla="*/ 2572254 w 2850278"/>
              <a:gd name="connsiteY6" fmla="*/ 1126162 h 1833860"/>
              <a:gd name="connsiteX7" fmla="*/ 2286504 w 2850278"/>
              <a:gd name="connsiteY7" fmla="*/ 815919 h 1833860"/>
              <a:gd name="connsiteX8" fmla="*/ 2457954 w 2850278"/>
              <a:gd name="connsiteY8" fmla="*/ 375048 h 1833860"/>
              <a:gd name="connsiteX9" fmla="*/ 2343654 w 2850278"/>
              <a:gd name="connsiteY9" fmla="*/ 105626 h 1833860"/>
              <a:gd name="connsiteX10" fmla="*/ 572004 w 2850278"/>
              <a:gd name="connsiteY10" fmla="*/ 23983 h 183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0278" h="1833860">
                <a:moveTo>
                  <a:pt x="572004" y="23983"/>
                </a:moveTo>
                <a:cubicBezTo>
                  <a:pt x="203250" y="29426"/>
                  <a:pt x="210053" y="-83513"/>
                  <a:pt x="131132" y="138283"/>
                </a:cubicBezTo>
                <a:cubicBezTo>
                  <a:pt x="52211" y="360079"/>
                  <a:pt x="-101550" y="1078537"/>
                  <a:pt x="98475" y="1354762"/>
                </a:cubicBezTo>
                <a:cubicBezTo>
                  <a:pt x="298500" y="1630987"/>
                  <a:pt x="929871" y="1726237"/>
                  <a:pt x="1331282" y="1795633"/>
                </a:cubicBezTo>
                <a:cubicBezTo>
                  <a:pt x="1732693" y="1865029"/>
                  <a:pt x="2253847" y="1829651"/>
                  <a:pt x="2506940" y="1771140"/>
                </a:cubicBezTo>
                <a:cubicBezTo>
                  <a:pt x="2760033" y="1712629"/>
                  <a:pt x="2838954" y="1552065"/>
                  <a:pt x="2849840" y="1444569"/>
                </a:cubicBezTo>
                <a:cubicBezTo>
                  <a:pt x="2860726" y="1337073"/>
                  <a:pt x="2666143" y="1230937"/>
                  <a:pt x="2572254" y="1126162"/>
                </a:cubicBezTo>
                <a:cubicBezTo>
                  <a:pt x="2478365" y="1021387"/>
                  <a:pt x="2305554" y="941105"/>
                  <a:pt x="2286504" y="815919"/>
                </a:cubicBezTo>
                <a:cubicBezTo>
                  <a:pt x="2267454" y="690733"/>
                  <a:pt x="2448429" y="493430"/>
                  <a:pt x="2457954" y="375048"/>
                </a:cubicBezTo>
                <a:cubicBezTo>
                  <a:pt x="2467479" y="256666"/>
                  <a:pt x="2662061" y="164137"/>
                  <a:pt x="2343654" y="105626"/>
                </a:cubicBezTo>
                <a:cubicBezTo>
                  <a:pt x="2025247" y="47115"/>
                  <a:pt x="940758" y="18540"/>
                  <a:pt x="572004" y="239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54324" y="2929639"/>
            <a:ext cx="2487782" cy="1779623"/>
          </a:xfrm>
          <a:custGeom>
            <a:avLst/>
            <a:gdLst>
              <a:gd name="connsiteX0" fmla="*/ 1635933 w 2487782"/>
              <a:gd name="connsiteY0" fmla="*/ 66654 h 1779623"/>
              <a:gd name="connsiteX1" fmla="*/ 2427869 w 2487782"/>
              <a:gd name="connsiteY1" fmla="*/ 66654 h 1779623"/>
              <a:gd name="connsiteX2" fmla="*/ 2411540 w 2487782"/>
              <a:gd name="connsiteY2" fmla="*/ 785111 h 1779623"/>
              <a:gd name="connsiteX3" fmla="*/ 2248255 w 2487782"/>
              <a:gd name="connsiteY3" fmla="*/ 1462747 h 1779623"/>
              <a:gd name="connsiteX4" fmla="*/ 1995162 w 2487782"/>
              <a:gd name="connsiteY4" fmla="*/ 1740332 h 1779623"/>
              <a:gd name="connsiteX5" fmla="*/ 1709412 w 2487782"/>
              <a:gd name="connsiteY5" fmla="*/ 1707675 h 1779623"/>
              <a:gd name="connsiteX6" fmla="*/ 656219 w 2487782"/>
              <a:gd name="connsiteY6" fmla="*/ 1095354 h 1779623"/>
              <a:gd name="connsiteX7" fmla="*/ 101047 w 2487782"/>
              <a:gd name="connsiteY7" fmla="*/ 825932 h 1779623"/>
              <a:gd name="connsiteX8" fmla="*/ 158197 w 2487782"/>
              <a:gd name="connsiteY8" fmla="*/ 376897 h 1779623"/>
              <a:gd name="connsiteX9" fmla="*/ 1635933 w 2487782"/>
              <a:gd name="connsiteY9" fmla="*/ 66654 h 177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7782" h="1779623">
                <a:moveTo>
                  <a:pt x="1635933" y="66654"/>
                </a:moveTo>
                <a:cubicBezTo>
                  <a:pt x="2014211" y="14947"/>
                  <a:pt x="2298601" y="-53089"/>
                  <a:pt x="2427869" y="66654"/>
                </a:cubicBezTo>
                <a:cubicBezTo>
                  <a:pt x="2557137" y="186397"/>
                  <a:pt x="2441476" y="552429"/>
                  <a:pt x="2411540" y="785111"/>
                </a:cubicBezTo>
                <a:cubicBezTo>
                  <a:pt x="2381604" y="1017793"/>
                  <a:pt x="2317651" y="1303544"/>
                  <a:pt x="2248255" y="1462747"/>
                </a:cubicBezTo>
                <a:cubicBezTo>
                  <a:pt x="2178859" y="1621950"/>
                  <a:pt x="2084969" y="1699511"/>
                  <a:pt x="1995162" y="1740332"/>
                </a:cubicBezTo>
                <a:cubicBezTo>
                  <a:pt x="1905355" y="1781153"/>
                  <a:pt x="1932569" y="1815171"/>
                  <a:pt x="1709412" y="1707675"/>
                </a:cubicBezTo>
                <a:cubicBezTo>
                  <a:pt x="1486255" y="1600179"/>
                  <a:pt x="924280" y="1242311"/>
                  <a:pt x="656219" y="1095354"/>
                </a:cubicBezTo>
                <a:cubicBezTo>
                  <a:pt x="388158" y="948397"/>
                  <a:pt x="184051" y="945675"/>
                  <a:pt x="101047" y="825932"/>
                </a:cubicBezTo>
                <a:cubicBezTo>
                  <a:pt x="18043" y="706189"/>
                  <a:pt x="-101699" y="500722"/>
                  <a:pt x="158197" y="376897"/>
                </a:cubicBezTo>
                <a:cubicBezTo>
                  <a:pt x="418093" y="253072"/>
                  <a:pt x="1257655" y="118361"/>
                  <a:pt x="1635933" y="6665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57014" y="2444162"/>
            <a:ext cx="3169341" cy="1507488"/>
          </a:xfrm>
          <a:custGeom>
            <a:avLst/>
            <a:gdLst>
              <a:gd name="connsiteX0" fmla="*/ 320722 w 3169341"/>
              <a:gd name="connsiteY0" fmla="*/ 13288 h 1507488"/>
              <a:gd name="connsiteX1" fmla="*/ 43136 w 3169341"/>
              <a:gd name="connsiteY1" fmla="*/ 152081 h 1507488"/>
              <a:gd name="connsiteX2" fmla="*/ 10479 w 3169341"/>
              <a:gd name="connsiteY2" fmla="*/ 372517 h 1507488"/>
              <a:gd name="connsiteX3" fmla="*/ 141107 w 3169341"/>
              <a:gd name="connsiteY3" fmla="*/ 601117 h 1507488"/>
              <a:gd name="connsiteX4" fmla="*/ 884057 w 3169341"/>
              <a:gd name="connsiteY4" fmla="*/ 1433874 h 1507488"/>
              <a:gd name="connsiteX5" fmla="*/ 1765800 w 3169341"/>
              <a:gd name="connsiteY5" fmla="*/ 1393052 h 1507488"/>
              <a:gd name="connsiteX6" fmla="*/ 1978072 w 3169341"/>
              <a:gd name="connsiteY6" fmla="*/ 788895 h 1507488"/>
              <a:gd name="connsiteX7" fmla="*/ 2892472 w 3169341"/>
              <a:gd name="connsiteY7" fmla="*/ 568459 h 1507488"/>
              <a:gd name="connsiteX8" fmla="*/ 3080250 w 3169341"/>
              <a:gd name="connsiteY8" fmla="*/ 233724 h 1507488"/>
              <a:gd name="connsiteX9" fmla="*/ 2908800 w 3169341"/>
              <a:gd name="connsiteY9" fmla="*/ 29617 h 1507488"/>
              <a:gd name="connsiteX10" fmla="*/ 320722 w 3169341"/>
              <a:gd name="connsiteY10" fmla="*/ 13288 h 150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9341" h="1507488">
                <a:moveTo>
                  <a:pt x="320722" y="13288"/>
                </a:moveTo>
                <a:cubicBezTo>
                  <a:pt x="-156889" y="33699"/>
                  <a:pt x="94843" y="92209"/>
                  <a:pt x="43136" y="152081"/>
                </a:cubicBezTo>
                <a:cubicBezTo>
                  <a:pt x="-8571" y="211953"/>
                  <a:pt x="-5849" y="297678"/>
                  <a:pt x="10479" y="372517"/>
                </a:cubicBezTo>
                <a:cubicBezTo>
                  <a:pt x="26807" y="447356"/>
                  <a:pt x="-4489" y="424224"/>
                  <a:pt x="141107" y="601117"/>
                </a:cubicBezTo>
                <a:cubicBezTo>
                  <a:pt x="286703" y="778010"/>
                  <a:pt x="613275" y="1301885"/>
                  <a:pt x="884057" y="1433874"/>
                </a:cubicBezTo>
                <a:cubicBezTo>
                  <a:pt x="1154839" y="1565863"/>
                  <a:pt x="1583464" y="1500549"/>
                  <a:pt x="1765800" y="1393052"/>
                </a:cubicBezTo>
                <a:cubicBezTo>
                  <a:pt x="1948136" y="1285556"/>
                  <a:pt x="1790293" y="926327"/>
                  <a:pt x="1978072" y="788895"/>
                </a:cubicBezTo>
                <a:cubicBezTo>
                  <a:pt x="2165851" y="651463"/>
                  <a:pt x="2708776" y="660988"/>
                  <a:pt x="2892472" y="568459"/>
                </a:cubicBezTo>
                <a:cubicBezTo>
                  <a:pt x="3076168" y="475931"/>
                  <a:pt x="3077529" y="323531"/>
                  <a:pt x="3080250" y="233724"/>
                </a:cubicBezTo>
                <a:cubicBezTo>
                  <a:pt x="3082971" y="143917"/>
                  <a:pt x="3366000" y="64996"/>
                  <a:pt x="2908800" y="29617"/>
                </a:cubicBezTo>
                <a:cubicBezTo>
                  <a:pt x="2451600" y="-5762"/>
                  <a:pt x="798333" y="-7123"/>
                  <a:pt x="320722" y="13288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8"/>
          </p:cNvCxnSpPr>
          <p:nvPr/>
        </p:nvCxnSpPr>
        <p:spPr>
          <a:xfrm flipV="1">
            <a:off x="4237264" y="2130879"/>
            <a:ext cx="1641022" cy="54700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</p:cNvCxnSpPr>
          <p:nvPr/>
        </p:nvCxnSpPr>
        <p:spPr>
          <a:xfrm flipV="1">
            <a:off x="4465864" y="3641271"/>
            <a:ext cx="969472" cy="7347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4"/>
          </p:cNvCxnSpPr>
          <p:nvPr/>
        </p:nvCxnSpPr>
        <p:spPr>
          <a:xfrm>
            <a:off x="3216729" y="4955721"/>
            <a:ext cx="2218607" cy="383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0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5" y="76801"/>
            <a:ext cx="10515600" cy="1325563"/>
          </a:xfrm>
        </p:spPr>
        <p:txBody>
          <a:bodyPr/>
          <a:lstStyle/>
          <a:p>
            <a:r>
              <a:rPr lang="en-US" dirty="0" smtClean="0"/>
              <a:t>4. Check </a:t>
            </a:r>
            <a:r>
              <a:rPr lang="en-US" dirty="0"/>
              <a:t>&amp;</a:t>
            </a:r>
            <a:r>
              <a:rPr lang="en-US" dirty="0" smtClean="0"/>
              <a:t> Correct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60" y="1123341"/>
            <a:ext cx="7554099" cy="551365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9991252">
            <a:off x="5446524" y="4006435"/>
            <a:ext cx="117665" cy="13423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Generate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489905" cy="1271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3184298"/>
            <a:ext cx="2351995" cy="1158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8" y="4628306"/>
            <a:ext cx="2182586" cy="1641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768" y="383597"/>
            <a:ext cx="7698407" cy="596219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00400" y="3412671"/>
            <a:ext cx="751114" cy="57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Convert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5" y="1447409"/>
            <a:ext cx="9417887" cy="5143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4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423</Words>
  <Application>Microsoft Office PowerPoint</Application>
  <PresentationFormat>Widescreen</PresentationFormat>
  <Paragraphs>129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(Semi)automatic Extraction of Genealogical Information from Scanned &amp; OCRed Historical Documents</vt:lpstr>
      <vt:lpstr>Overview</vt:lpstr>
      <vt:lpstr>PowerPoint Presentation</vt:lpstr>
      <vt:lpstr>1. Prepare</vt:lpstr>
      <vt:lpstr>2. Extract</vt:lpstr>
      <vt:lpstr>3. Split &amp; Merge</vt:lpstr>
      <vt:lpstr>4. Check &amp; Correct</vt:lpstr>
      <vt:lpstr>5. Generate</vt:lpstr>
      <vt:lpstr>6. Convert</vt:lpstr>
      <vt:lpstr>Highlighted Results</vt:lpstr>
      <vt:lpstr>PowerPoint Presentation</vt:lpstr>
      <vt:lpstr>Precision, Recall, F-Measure Results</vt:lpstr>
      <vt:lpstr>PowerPoint Presentation</vt:lpstr>
      <vt:lpstr>PowerPoint Presentation</vt:lpstr>
      <vt:lpstr>Machine-Assisted Genealogical Data Extraction </vt:lpstr>
    </vt:vector>
  </TitlesOfParts>
  <Company>LDS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(Semi)automatic Extraction of Genealogical Information from Scanned &amp; OCRed Historical Documents</dc:title>
  <dc:creator>David Wayne Embley</dc:creator>
  <cp:lastModifiedBy>David Wayne Embley</cp:lastModifiedBy>
  <cp:revision>58</cp:revision>
  <cp:lastPrinted>2015-07-15T17:22:19Z</cp:lastPrinted>
  <dcterms:created xsi:type="dcterms:W3CDTF">2015-04-23T21:10:16Z</dcterms:created>
  <dcterms:modified xsi:type="dcterms:W3CDTF">2015-07-17T23:55:59Z</dcterms:modified>
</cp:coreProperties>
</file>