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73" r:id="rId6"/>
    <p:sldId id="274" r:id="rId7"/>
    <p:sldId id="276" r:id="rId8"/>
    <p:sldId id="259" r:id="rId9"/>
    <p:sldId id="261" r:id="rId10"/>
    <p:sldId id="262" r:id="rId11"/>
    <p:sldId id="269" r:id="rId12"/>
    <p:sldId id="263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2012/2/3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Extracting information from French obituaries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8077200" cy="907528"/>
          </a:xfrm>
        </p:spPr>
        <p:txBody>
          <a:bodyPr/>
          <a:lstStyle/>
          <a:p>
            <a:pPr algn="ctr"/>
            <a:r>
              <a:rPr lang="en-US" dirty="0" smtClean="0"/>
              <a:t>Deryle W. Lonsdale, David W. Embley, Stephen W. Liddle, and Joseph Park</a:t>
            </a:r>
            <a:br>
              <a:rPr lang="en-US" dirty="0" smtClean="0"/>
            </a:br>
            <a:r>
              <a:rPr lang="en-US" dirty="0" smtClean="0"/>
              <a:t>BYU Data Extraction Research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ontology</a:t>
            </a:r>
            <a:endParaRPr lang="en-US" dirty="0"/>
          </a:p>
        </p:txBody>
      </p:sp>
      <p:pic>
        <p:nvPicPr>
          <p:cNvPr id="6" name="Content Placeholder 5" descr="frnontolo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77162"/>
            <a:ext cx="8229600" cy="38213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                                     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evaluation</a:t>
            </a:r>
          </a:p>
          <a:p>
            <a:pPr lvl="1"/>
            <a:r>
              <a:rPr lang="en-US" dirty="0" smtClean="0"/>
              <a:t>A few features: name, age, title, birth date, death date, death place</a:t>
            </a:r>
          </a:p>
          <a:p>
            <a:pPr lvl="1"/>
            <a:r>
              <a:rPr lang="en-US" dirty="0" smtClean="0"/>
              <a:t>A few dozen files</a:t>
            </a:r>
          </a:p>
          <a:p>
            <a:r>
              <a:rPr lang="en-US" dirty="0" smtClean="0"/>
              <a:t>Results: around 80% precision, little less on recall</a:t>
            </a:r>
          </a:p>
          <a:p>
            <a:r>
              <a:rPr lang="en-US" dirty="0" smtClean="0"/>
              <a:t>Main problems: lexicon coverage (especially place names), occasional typos, some obits don’t have deceased’s name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                                     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evaluation</a:t>
            </a:r>
          </a:p>
          <a:p>
            <a:pPr lvl="1"/>
            <a:r>
              <a:rPr lang="en-US" dirty="0" smtClean="0"/>
              <a:t>Collected corpus of 1,500 obituaries</a:t>
            </a:r>
          </a:p>
          <a:p>
            <a:pPr lvl="1"/>
            <a:r>
              <a:rPr lang="en-US" dirty="0" smtClean="0"/>
              <a:t>Training/testing split (1000/500)</a:t>
            </a:r>
          </a:p>
          <a:p>
            <a:pPr lvl="1"/>
            <a:r>
              <a:rPr lang="en-US" dirty="0" smtClean="0"/>
              <a:t>Annotating gold standard testing set with custom tool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1" t="11886" r="51143" b="3657"/>
          <a:stretch>
            <a:fillRect/>
          </a:stretch>
        </p:blipFill>
        <p:spPr bwMode="auto">
          <a:xfrm>
            <a:off x="0" y="1484784"/>
            <a:ext cx="90900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 obituary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436510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lvl="0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solidFill>
                  <a:prstClr val="black"/>
                </a:solidFill>
              </a:rPr>
              <a:t>Integrated with rest of extraction system</a:t>
            </a:r>
          </a:p>
          <a:p>
            <a:pPr marL="896112" lvl="1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solidFill>
                  <a:prstClr val="black"/>
                </a:solidFill>
              </a:rPr>
              <a:t>Ontology-based</a:t>
            </a:r>
          </a:p>
          <a:p>
            <a:pPr marL="896112" lvl="1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solidFill>
                  <a:prstClr val="black"/>
                </a:solidFill>
              </a:rPr>
              <a:t>i/o file format</a:t>
            </a:r>
          </a:p>
          <a:p>
            <a:pPr marL="438912" indent="-320040"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solidFill>
                  <a:prstClr val="black"/>
                </a:solidFill>
              </a:rPr>
              <a:t>Efficient entry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evaluation</a:t>
            </a:r>
          </a:p>
          <a:p>
            <a:r>
              <a:rPr lang="en-US" dirty="0" smtClean="0"/>
              <a:t>Wider-varying French samples</a:t>
            </a:r>
          </a:p>
          <a:p>
            <a:r>
              <a:rPr lang="en-US" dirty="0" err="1" smtClean="0"/>
              <a:t>Crosslinguistic</a:t>
            </a:r>
            <a:r>
              <a:rPr lang="en-US" dirty="0" smtClean="0"/>
              <a:t> queries on extracted French data</a:t>
            </a:r>
          </a:p>
          <a:p>
            <a:r>
              <a:rPr lang="en-US" dirty="0" err="1" smtClean="0"/>
              <a:t>Morpholexical</a:t>
            </a:r>
            <a:r>
              <a:rPr lang="en-US" dirty="0" smtClean="0"/>
              <a:t> cues for gender</a:t>
            </a:r>
          </a:p>
          <a:p>
            <a:r>
              <a:rPr lang="en-US" dirty="0" smtClean="0"/>
              <a:t>Factored lists: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Pierre et Marie, son </a:t>
            </a:r>
            <a:r>
              <a:rPr lang="en-US" i="1" dirty="0" err="1" smtClean="0"/>
              <a:t>fils</a:t>
            </a:r>
            <a:r>
              <a:rPr lang="en-US" i="1" dirty="0" smtClean="0"/>
              <a:t> et belle-</a:t>
            </a:r>
            <a:r>
              <a:rPr lang="en-US" i="1" dirty="0" err="1" smtClean="0"/>
              <a:t>fille</a:t>
            </a:r>
            <a:endParaRPr lang="en-US" i="1" dirty="0" smtClean="0"/>
          </a:p>
          <a:p>
            <a:r>
              <a:rPr lang="en-US" dirty="0" smtClean="0"/>
              <a:t>Anaphora resolution</a:t>
            </a:r>
            <a:r>
              <a:rPr lang="en-US" i="1" dirty="0" smtClean="0"/>
              <a:t>: </a:t>
            </a:r>
            <a:r>
              <a:rPr lang="en-US" i="1" dirty="0" err="1" smtClean="0"/>
              <a:t>Né</a:t>
            </a:r>
            <a:r>
              <a:rPr lang="en-US" i="1" dirty="0" smtClean="0"/>
              <a:t> à Paris et </a:t>
            </a:r>
            <a:r>
              <a:rPr lang="en-US" i="1" u="sng" dirty="0" smtClean="0"/>
              <a:t>y</a:t>
            </a:r>
            <a:r>
              <a:rPr lang="en-US" i="1" dirty="0" smtClean="0"/>
              <a:t> </a:t>
            </a:r>
            <a:r>
              <a:rPr lang="en-US" i="1" dirty="0" err="1" smtClean="0"/>
              <a:t>décédé</a:t>
            </a:r>
            <a:r>
              <a:rPr lang="en-US" i="1" dirty="0" smtClean="0"/>
              <a:t>…</a:t>
            </a:r>
          </a:p>
          <a:p>
            <a:endParaRPr lang="en-US" i="1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13192" cy="1636776"/>
          </a:xfrm>
        </p:spPr>
        <p:txBody>
          <a:bodyPr/>
          <a:lstStyle/>
          <a:p>
            <a:pPr algn="ctr"/>
            <a:r>
              <a:rPr lang="en-US" dirty="0" smtClean="0"/>
              <a:t>More information: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3284984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http://deg.byu.edu</a:t>
            </a:r>
          </a:p>
          <a:p>
            <a:pPr algn="ctr"/>
            <a:r>
              <a:rPr lang="en-US" sz="2800" dirty="0" smtClean="0"/>
              <a:t>lonz@byu.edu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/>
          <a:lstStyle/>
          <a:p>
            <a:r>
              <a:rPr lang="en-US" dirty="0" smtClean="0"/>
              <a:t>Extracting data from documents using:</a:t>
            </a:r>
          </a:p>
          <a:p>
            <a:pPr lvl="1"/>
            <a:r>
              <a:rPr lang="en-US" dirty="0" smtClean="0"/>
              <a:t>Conceptual modeling techniques and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lvl="1"/>
            <a:r>
              <a:rPr lang="en-US" dirty="0" smtClean="0"/>
              <a:t>Formalized concepts, relationships, and constraints</a:t>
            </a:r>
          </a:p>
          <a:p>
            <a:r>
              <a:rPr lang="en-US" dirty="0" smtClean="0"/>
              <a:t>Particular focus: English obituaries</a:t>
            </a:r>
          </a:p>
          <a:p>
            <a:pPr lvl="1"/>
            <a:r>
              <a:rPr lang="en-US" dirty="0" smtClean="0"/>
              <a:t>Extract information about deceased, </a:t>
            </a:r>
            <a:r>
              <a:rPr lang="en-US" dirty="0" smtClean="0"/>
              <a:t>data associated with passing (date, place, events, place)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obituary ontology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63" t="1282" r="5363" b="2563"/>
          <a:stretch>
            <a:fillRect/>
          </a:stretch>
        </p:blipFill>
        <p:spPr bwMode="auto">
          <a:xfrm>
            <a:off x="0" y="1833653"/>
            <a:ext cx="6341799" cy="476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4208" y="2564904"/>
            <a:ext cx="269979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Primary object set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Object </a:t>
            </a:r>
            <a:r>
              <a:rPr lang="en-US" sz="1600" dirty="0">
                <a:latin typeface="Corbel" pitchFamily="34" charset="0"/>
              </a:rPr>
              <a:t>sets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Relationship sets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Participation </a:t>
            </a:r>
            <a:r>
              <a:rPr lang="en-US" sz="1600" dirty="0" smtClean="0">
                <a:latin typeface="Corbel" pitchFamily="34" charset="0"/>
              </a:rPr>
              <a:t>constraints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Non-lexical objects </a:t>
            </a:r>
            <a:endParaRPr lang="en-US" sz="1600" dirty="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Lexical objects</a:t>
            </a:r>
            <a:endParaRPr lang="en-US" sz="16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extraction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dozen obituaries from Utah, twice as many from Arizona</a:t>
            </a:r>
          </a:p>
          <a:p>
            <a:pPr lvl="1"/>
            <a:r>
              <a:rPr lang="en-US" dirty="0" smtClean="0"/>
              <a:t>16 attributes: good performance (&gt;95% precision, somewhat lower recall)</a:t>
            </a:r>
          </a:p>
          <a:p>
            <a:r>
              <a:rPr lang="en-US" dirty="0" smtClean="0"/>
              <a:t>Other parts of the world: Florida, Maine, India, Ireland, New Zealand, Sri Lanka</a:t>
            </a:r>
          </a:p>
          <a:p>
            <a:pPr lvl="1"/>
            <a:r>
              <a:rPr lang="en-US" dirty="0" smtClean="0"/>
              <a:t>4 attributes: lower results</a:t>
            </a:r>
          </a:p>
          <a:p>
            <a:pPr lvl="1"/>
            <a:r>
              <a:rPr lang="en-US" dirty="0" smtClean="0"/>
              <a:t>Cultural differences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English?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317070" cy="5114948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Demonstrate viability of </a:t>
            </a:r>
            <a:r>
              <a:rPr lang="en-US" dirty="0" err="1" smtClean="0"/>
              <a:t>ontologies</a:t>
            </a:r>
            <a:r>
              <a:rPr lang="en-US" dirty="0" smtClean="0"/>
              <a:t> beyond English</a:t>
            </a:r>
          </a:p>
          <a:p>
            <a:pPr lvl="1"/>
            <a:r>
              <a:rPr lang="en-US" dirty="0" smtClean="0"/>
              <a:t>Declare narrow-domain </a:t>
            </a:r>
            <a:r>
              <a:rPr lang="en-US" dirty="0" err="1" smtClean="0"/>
              <a:t>ontologies</a:t>
            </a:r>
            <a:r>
              <a:rPr lang="en-US" dirty="0" smtClean="0"/>
              <a:t> in other languages</a:t>
            </a:r>
          </a:p>
          <a:p>
            <a:pPr lvl="1"/>
            <a:r>
              <a:rPr lang="en-US" dirty="0" smtClean="0"/>
              <a:t>Develop lexicons, value recognizers, data frames for multilingual processing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 smtClean="0"/>
              <a:t>crosslinguistic</a:t>
            </a:r>
            <a:r>
              <a:rPr lang="en-US" dirty="0" smtClean="0"/>
              <a:t> mappings</a:t>
            </a:r>
          </a:p>
          <a:p>
            <a:pPr marL="514350" indent="-514350"/>
            <a:r>
              <a:rPr lang="en-US" dirty="0" smtClean="0"/>
              <a:t>Develop working prototype showing multilingual capabilities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Multilingual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OntoES</a:t>
            </a:r>
            <a:r>
              <a:rPr lang="en-US" dirty="0" smtClean="0"/>
              <a:t>, workbench are already largely multilingual-capable</a:t>
            </a:r>
          </a:p>
          <a:p>
            <a:pPr lvl="1"/>
            <a:r>
              <a:rPr lang="en-US" dirty="0" smtClean="0"/>
              <a:t>UTF-8, Java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fine-grained testing remains</a:t>
            </a:r>
            <a:endParaRPr lang="en-US" dirty="0" smtClean="0"/>
          </a:p>
          <a:p>
            <a:r>
              <a:rPr lang="en-US" dirty="0" smtClean="0"/>
              <a:t>Knowledge sources</a:t>
            </a:r>
          </a:p>
          <a:p>
            <a:pPr lvl="1"/>
            <a:r>
              <a:rPr lang="en-US" dirty="0" smtClean="0"/>
              <a:t>Many exist; don’t </a:t>
            </a:r>
            <a:r>
              <a:rPr lang="en-US" dirty="0" smtClean="0"/>
              <a:t>have to </a:t>
            </a:r>
            <a:r>
              <a:rPr lang="en-US" dirty="0" smtClean="0"/>
              <a:t>re-invent the wheel</a:t>
            </a:r>
          </a:p>
          <a:p>
            <a:pPr lvl="1"/>
            <a:r>
              <a:rPr lang="en-US" dirty="0" smtClean="0"/>
              <a:t>NLP resources: lexical databases, </a:t>
            </a:r>
            <a:r>
              <a:rPr lang="en-US" dirty="0" err="1" smtClean="0"/>
              <a:t>WordNet</a:t>
            </a:r>
            <a:r>
              <a:rPr lang="en-US" dirty="0" smtClean="0"/>
              <a:t>, …</a:t>
            </a:r>
          </a:p>
          <a:p>
            <a:pPr lvl="1"/>
            <a:r>
              <a:rPr lang="en-US" dirty="0" err="1" smtClean="0"/>
              <a:t>Termbases</a:t>
            </a:r>
            <a:r>
              <a:rPr lang="en-US" dirty="0" smtClean="0"/>
              <a:t>, multilingual lexicons, …</a:t>
            </a:r>
          </a:p>
          <a:p>
            <a:pPr lvl="1"/>
            <a:r>
              <a:rPr lang="en-US" dirty="0" smtClean="0"/>
              <a:t>Aligned </a:t>
            </a:r>
            <a:r>
              <a:rPr lang="en-US" dirty="0" err="1" smtClean="0"/>
              <a:t>bitext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premises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Analogous data-rich documents should not differ substantially </a:t>
            </a:r>
            <a:r>
              <a:rPr lang="en-US" dirty="0" err="1" smtClean="0"/>
              <a:t>crosslinguistically</a:t>
            </a:r>
            <a:endParaRPr lang="en-US" dirty="0" smtClean="0"/>
          </a:p>
          <a:p>
            <a:r>
              <a:rPr lang="en-US" dirty="0" smtClean="0"/>
              <a:t>Ontological content should only involve minimal conceptual variation across </a:t>
            </a:r>
            <a:r>
              <a:rPr lang="en-US" dirty="0" err="1" smtClean="0"/>
              <a:t>langua-ges</a:t>
            </a:r>
            <a:r>
              <a:rPr lang="en-US" dirty="0" smtClean="0"/>
              <a:t>/cultures</a:t>
            </a:r>
          </a:p>
          <a:p>
            <a:pPr lvl="1"/>
            <a:r>
              <a:rPr lang="en-US" dirty="0" smtClean="0"/>
              <a:t>Obituaries: “tenth-day </a:t>
            </a:r>
            <a:r>
              <a:rPr lang="en-US" dirty="0" err="1" smtClean="0"/>
              <a:t>kriya</a:t>
            </a:r>
            <a:r>
              <a:rPr lang="en-US" dirty="0" smtClean="0"/>
              <a:t>”, “</a:t>
            </a:r>
            <a:r>
              <a:rPr lang="en-US" smtClean="0"/>
              <a:t>obsequies</a:t>
            </a:r>
            <a:r>
              <a:rPr lang="en-US" smtClean="0"/>
              <a:t>”</a:t>
            </a:r>
            <a:endParaRPr lang="en-US" dirty="0" smtClean="0"/>
          </a:p>
          <a:p>
            <a:r>
              <a:rPr lang="en-US" dirty="0" smtClean="0"/>
              <a:t> Existing technologies can provide large-scale mapping between languages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obituaries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248472" cy="5112568"/>
          </a:xfrm>
        </p:spPr>
        <p:txBody>
          <a:bodyPr/>
          <a:lstStyle/>
          <a:p>
            <a:r>
              <a:rPr lang="en-US" dirty="0" smtClean="0"/>
              <a:t>Found in sources similar to English ones</a:t>
            </a:r>
          </a:p>
          <a:p>
            <a:r>
              <a:rPr lang="en-US" dirty="0" smtClean="0"/>
              <a:t>Regional variation</a:t>
            </a:r>
          </a:p>
          <a:p>
            <a:pPr lvl="1"/>
            <a:r>
              <a:rPr lang="en-US" dirty="0" smtClean="0"/>
              <a:t>Europe: cremation, more relatives named, rarely a life history, more direct</a:t>
            </a:r>
          </a:p>
          <a:p>
            <a:pPr lvl="1"/>
            <a:r>
              <a:rPr lang="en-US" dirty="0" smtClean="0"/>
              <a:t>French Canada: more similar to U.S. obituaries</a:t>
            </a:r>
          </a:p>
          <a:p>
            <a:pPr lvl="1"/>
            <a:r>
              <a:rPr lang="en-US" dirty="0" smtClean="0"/>
              <a:t>French Switzerland: more euphemisms, figurative language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Content Placeholder 5" descr="frnobitsample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0760" y="1484784"/>
            <a:ext cx="4653240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knowledge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 when tractable</a:t>
            </a:r>
          </a:p>
          <a:p>
            <a:r>
              <a:rPr lang="en-US" dirty="0" smtClean="0"/>
              <a:t>Lexicons when more open-ended</a:t>
            </a:r>
          </a:p>
          <a:p>
            <a:endParaRPr lang="en-US" dirty="0" smtClean="0"/>
          </a:p>
          <a:p>
            <a:r>
              <a:rPr lang="en-US" dirty="0" smtClean="0"/>
              <a:t>Harvested names from baby naming sites</a:t>
            </a:r>
          </a:p>
          <a:p>
            <a:pPr lvl="1"/>
            <a:r>
              <a:rPr lang="en-US" dirty="0" smtClean="0"/>
              <a:t>Given name list relatively small (&lt; 10,000)</a:t>
            </a:r>
          </a:p>
          <a:p>
            <a:pPr lvl="1"/>
            <a:r>
              <a:rPr lang="en-US" dirty="0" smtClean="0"/>
              <a:t>Surname list more substantial</a:t>
            </a:r>
          </a:p>
          <a:p>
            <a:pPr lvl="1"/>
            <a:r>
              <a:rPr lang="en-US" dirty="0" smtClean="0"/>
              <a:t>Issue: uppercase + </a:t>
            </a:r>
            <a:r>
              <a:rPr lang="en-US" dirty="0" err="1" smtClean="0"/>
              <a:t>deaccented</a:t>
            </a:r>
            <a:r>
              <a:rPr lang="en-US" dirty="0" smtClean="0"/>
              <a:t> in Europe</a:t>
            </a:r>
          </a:p>
          <a:p>
            <a:r>
              <a:rPr lang="en-US" dirty="0" smtClean="0"/>
              <a:t>Gazetteer lists for place names</a:t>
            </a:r>
          </a:p>
          <a:p>
            <a:r>
              <a:rPr lang="en-US" dirty="0" smtClean="0"/>
              <a:t>Editor for developing ontology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180</TotalTime>
  <Words>468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Extracting information from French obituaries</vt:lpstr>
      <vt:lpstr>Previous work</vt:lpstr>
      <vt:lpstr>English obituary ontology</vt:lpstr>
      <vt:lpstr>English extraction results</vt:lpstr>
      <vt:lpstr>Beyond English?</vt:lpstr>
      <vt:lpstr>Multilingual adaptation</vt:lpstr>
      <vt:lpstr>Basic premises</vt:lpstr>
      <vt:lpstr>French obituaries</vt:lpstr>
      <vt:lpstr>Developing knowledge sources</vt:lpstr>
      <vt:lpstr>French ontology</vt:lpstr>
      <vt:lpstr>Evaluation                                       (1)</vt:lpstr>
      <vt:lpstr>Evaluation                                       (2)</vt:lpstr>
      <vt:lpstr>Annotating obituary data</vt:lpstr>
      <vt:lpstr>Future work</vt:lpstr>
      <vt:lpstr>More information: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 information from French obituaries</dc:title>
  <cp:lastModifiedBy>dwl8</cp:lastModifiedBy>
  <cp:revision>140</cp:revision>
  <dcterms:modified xsi:type="dcterms:W3CDTF">2012-02-03T21:56:12Z</dcterms:modified>
</cp:coreProperties>
</file>