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71" r:id="rId12"/>
    <p:sldId id="268" r:id="rId13"/>
    <p:sldId id="269" r:id="rId14"/>
    <p:sldId id="270" r:id="rId15"/>
    <p:sldId id="272" r:id="rId16"/>
    <p:sldId id="273" r:id="rId17"/>
    <p:sldId id="275" r:id="rId18"/>
    <p:sldId id="274" r:id="rId19"/>
    <p:sldId id="278" r:id="rId20"/>
    <p:sldId id="277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9D5F-E891-42CB-988B-87C0EB94D874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99DA6-871D-4F56-A621-A88EF731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6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9DA6-871D-4F56-A621-A88EF7312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848-1C72-4C9A-B8C5-933869BB3D75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3463-41B9-45B5-B7A2-A741AD58C741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96AB-0AB8-4233-A225-A7824C40822A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1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E4BE-9B69-4F5A-9615-2186B387EDB1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4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C6B3-64BE-4648-A2DF-EC7591BECFC5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12CB-7D19-4CAC-AC8F-E14F1FD8ED5A}" type="datetime1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479F-3907-4458-A3B4-04029A226CA6}" type="datetime1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9184-9BAE-4D37-94F7-9734829DECA9}" type="datetime1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7FA8-E70E-4D94-9AB8-8A0A0359F0D1}" type="datetime1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4B4-6536-4211-824E-462D47FA8890}" type="datetime1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B9C6-6EDB-40A0-B7BA-0FE87210CDCC}" type="datetime1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F9F2-B772-4061-BC95-D1E771D5D813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11CB-BDE7-46BC-8018-9C13AE9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GreenFIE</a:t>
            </a:r>
            <a:r>
              <a:rPr lang="en-US" dirty="0" smtClean="0"/>
              <a:t>: A Green Form-Based Information-Extraction System for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/>
              <a:t>(Self-improving </a:t>
            </a:r>
            <a:r>
              <a:rPr lang="en-US" dirty="0"/>
              <a:t>Extraction </a:t>
            </a:r>
            <a:r>
              <a:rPr lang="en-US" dirty="0" smtClean="0"/>
              <a:t>Systems)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3490" y="4191000"/>
            <a:ext cx="1869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Tae Woo Kim</a:t>
            </a:r>
          </a:p>
          <a:p>
            <a:pPr algn="ctr"/>
            <a:r>
              <a:rPr lang="en-US" dirty="0" smtClean="0"/>
              <a:t>David W. Embley</a:t>
            </a:r>
          </a:p>
          <a:p>
            <a:pPr algn="ctr"/>
            <a:r>
              <a:rPr lang="en-US" dirty="0" smtClean="0"/>
              <a:t>Stephen W. Liddle</a:t>
            </a:r>
            <a:endParaRPr lang="en-US" dirty="0"/>
          </a:p>
        </p:txBody>
      </p:sp>
      <p:pic>
        <p:nvPicPr>
          <p:cNvPr id="5" name="Picture 2" descr="C:\Documents and Settings\David W. Embley\My Documents\WoK\ER13.keynote\Keynote\Presentation\FSMosaicTree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638800"/>
            <a:ext cx="1905000" cy="495237"/>
          </a:xfrm>
          <a:prstGeom prst="rect">
            <a:avLst/>
          </a:prstGeom>
          <a:noFill/>
        </p:spPr>
      </p:pic>
      <p:pic>
        <p:nvPicPr>
          <p:cNvPr id="6" name="Picture 5" descr="DEG.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4842" y="4775200"/>
            <a:ext cx="158908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2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Regex Extraction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438400"/>
          </a:xfrm>
        </p:spPr>
        <p:txBody>
          <a:bodyPr>
            <a:normAutofit/>
          </a:bodyPr>
          <a:lstStyle/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([A-Z]{1}[a-z]{3})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(\d{1}\s[A-Z]{1}[a-z]{2}\.\s\d{4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56474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of Marriages and Baptisms. 31</a:t>
            </a:r>
          </a:p>
          <a:p>
            <a:r>
              <a:rPr lang="en-US" dirty="0">
                <a:solidFill>
                  <a:srgbClr val="FF0000"/>
                </a:solidFill>
              </a:rPr>
              <a:t>Jean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6 Mar. 1698</a:t>
            </a:r>
            <a:r>
              <a:rPr lang="en-US" dirty="0"/>
              <a:t>.</a:t>
            </a:r>
          </a:p>
          <a:p>
            <a:r>
              <a:rPr lang="en-US" dirty="0"/>
              <a:t>Ann, 25 Oct. 1701.</a:t>
            </a:r>
          </a:p>
          <a:p>
            <a:r>
              <a:rPr lang="en-US" dirty="0" err="1"/>
              <a:t>Cordoner</a:t>
            </a:r>
            <a:r>
              <a:rPr lang="en-US" dirty="0"/>
              <a:t>, James, par., and Florence </a:t>
            </a:r>
            <a:r>
              <a:rPr lang="en-US" dirty="0" err="1"/>
              <a:t>Landiss</a:t>
            </a:r>
            <a:r>
              <a:rPr lang="en-US" dirty="0"/>
              <a:t>, par. of Paisley</a:t>
            </a:r>
          </a:p>
          <a:p>
            <a:r>
              <a:rPr lang="en-US" dirty="0"/>
              <a:t>m. 13 June </a:t>
            </a:r>
            <a:r>
              <a:rPr lang="en-US" dirty="0" smtClean="0"/>
              <a:t>1679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Elizabeth, 2 Sept. 1692.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Regex Extraction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438400"/>
          </a:xfrm>
        </p:spPr>
        <p:txBody>
          <a:bodyPr>
            <a:normAutofit/>
          </a:bodyPr>
          <a:lstStyle/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([A-Z]{1}[a-z]{3})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(\d{1}\s[A-Z]{1}[a-z]{2}\.\s\d{4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([A-Z]{1}[a-z]{1,5})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(\d{0,2}\s[A-Z]{1}[a-z]{1,3}\.\s\d{2,6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56474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of Marriages and Baptisms. 31</a:t>
            </a:r>
          </a:p>
          <a:p>
            <a:r>
              <a:rPr lang="en-US" dirty="0">
                <a:solidFill>
                  <a:srgbClr val="FF0000"/>
                </a:solidFill>
              </a:rPr>
              <a:t>Jean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6 Mar. 1698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Ann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25 Oct. 1701</a:t>
            </a:r>
            <a:r>
              <a:rPr lang="en-US" dirty="0"/>
              <a:t>.</a:t>
            </a:r>
          </a:p>
          <a:p>
            <a:r>
              <a:rPr lang="en-US" dirty="0" err="1"/>
              <a:t>Cordoner</a:t>
            </a:r>
            <a:r>
              <a:rPr lang="en-US" dirty="0"/>
              <a:t>, James, par., and Florence </a:t>
            </a:r>
            <a:r>
              <a:rPr lang="en-US" dirty="0" err="1"/>
              <a:t>Landiss</a:t>
            </a:r>
            <a:r>
              <a:rPr lang="en-US" dirty="0"/>
              <a:t>, par. of Paisley</a:t>
            </a:r>
          </a:p>
          <a:p>
            <a:r>
              <a:rPr lang="en-US" dirty="0"/>
              <a:t>m. 13 June </a:t>
            </a:r>
            <a:r>
              <a:rPr lang="en-US" dirty="0" smtClean="0"/>
              <a:t>1679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Elizabeth, 2 Sept. 1692.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Regex Extraction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438400"/>
          </a:xfrm>
        </p:spPr>
        <p:txBody>
          <a:bodyPr>
            <a:normAutofit/>
          </a:bodyPr>
          <a:lstStyle/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([A-Z]{1}[a-z]{3})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(\d{1}\s[A-Z]{1}[a-z]{2}\.\s\d{4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([A-Z]{1}[a-z]{1,5})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(\d{0,2}\s[A-Z]{1}[a-z]{1,3}\.\s\d{2,6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([A-Z]{1}[a-z]{1,10})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(\d{1,2}\s[JFMASOND][a-z]{1,5}\.?\s\d{4})</a:t>
            </a:r>
            <a:r>
              <a:rPr lang="en-US" sz="2000" dirty="0"/>
              <a:t>\.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5647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of Marriages and Baptisms. 31</a:t>
            </a:r>
          </a:p>
          <a:p>
            <a:r>
              <a:rPr lang="en-US" dirty="0">
                <a:solidFill>
                  <a:srgbClr val="FF0000"/>
                </a:solidFill>
              </a:rPr>
              <a:t>Jean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6 Mar. 1698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Ann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25 Oct. 1701</a:t>
            </a:r>
            <a:r>
              <a:rPr lang="en-US" dirty="0"/>
              <a:t>.</a:t>
            </a:r>
          </a:p>
          <a:p>
            <a:r>
              <a:rPr lang="en-US" dirty="0" err="1"/>
              <a:t>Cordoner</a:t>
            </a:r>
            <a:r>
              <a:rPr lang="en-US" dirty="0"/>
              <a:t>, James, par., and Florence </a:t>
            </a:r>
            <a:r>
              <a:rPr lang="en-US" dirty="0" err="1"/>
              <a:t>Landiss</a:t>
            </a:r>
            <a:r>
              <a:rPr lang="en-US" dirty="0"/>
              <a:t>, par. of Paisley</a:t>
            </a:r>
          </a:p>
          <a:p>
            <a:r>
              <a:rPr lang="en-US" dirty="0"/>
              <a:t>m. 13 June </a:t>
            </a:r>
            <a:r>
              <a:rPr lang="en-US" dirty="0" smtClean="0"/>
              <a:t>1679</a:t>
            </a:r>
          </a:p>
          <a:p>
            <a:r>
              <a:rPr lang="en-US" dirty="0" smtClean="0"/>
              <a:t>…</a:t>
            </a:r>
          </a:p>
          <a:p>
            <a:r>
              <a:rPr lang="en-US" dirty="0">
                <a:solidFill>
                  <a:srgbClr val="FF0000"/>
                </a:solidFill>
              </a:rPr>
              <a:t>Elizabeth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2 Sept. 1692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981200"/>
            <a:ext cx="168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ChristeningDate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1582314" y="1981200"/>
            <a:ext cx="779886" cy="260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38600" y="1981200"/>
            <a:ext cx="609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Regex Extraction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743200"/>
          </a:xfrm>
        </p:spPr>
        <p:txBody>
          <a:bodyPr>
            <a:normAutofit/>
          </a:bodyPr>
          <a:lstStyle/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([A-Z]{1}[a-z]{3})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(\d{1}\s[A-Z]{1}[a-z]{2}\.\s\d{4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([A-Z]{1}[a-z]{1,5})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(\d{0,2}\s[A-Z]{1}[a-z]{1,3}\.\s\d{2,6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([A-Z]{1}[a-z]{1,10})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(\d{1,2}\s[JFMASOND][a-z]{1,5}\.?\s\d{4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5978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Margaret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3 Feb. 1751</a:t>
            </a:r>
            <a:r>
              <a:rPr lang="en-US" dirty="0"/>
              <a:t>.</a:t>
            </a:r>
          </a:p>
          <a:p>
            <a:r>
              <a:rPr lang="en-US" dirty="0"/>
              <a:t>Robert, born 29 July 1753.</a:t>
            </a:r>
          </a:p>
          <a:p>
            <a:r>
              <a:rPr lang="en-US" dirty="0">
                <a:solidFill>
                  <a:srgbClr val="FF0000"/>
                </a:solidFill>
              </a:rPr>
              <a:t>John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25 Jan. 1756</a:t>
            </a:r>
            <a:r>
              <a:rPr lang="en-US" dirty="0"/>
              <a:t>.</a:t>
            </a:r>
          </a:p>
          <a:p>
            <a:r>
              <a:rPr lang="en-US" dirty="0"/>
              <a:t>Craig, James, and Mary </a:t>
            </a:r>
            <a:r>
              <a:rPr lang="en-US" dirty="0" err="1"/>
              <a:t>M'Dowall</a:t>
            </a:r>
            <a:r>
              <a:rPr lang="en-US" dirty="0"/>
              <a:t>, in Monkland p. 8 Dec. 1749</a:t>
            </a:r>
          </a:p>
          <a:p>
            <a:r>
              <a:rPr lang="en-US" dirty="0">
                <a:solidFill>
                  <a:srgbClr val="FF0000"/>
                </a:solidFill>
              </a:rPr>
              <a:t>Janet</a:t>
            </a:r>
            <a:r>
              <a:rPr lang="en-US" dirty="0"/>
              <a:t>, born </a:t>
            </a:r>
            <a:r>
              <a:rPr lang="en-US" dirty="0">
                <a:solidFill>
                  <a:srgbClr val="00B050"/>
                </a:solidFill>
              </a:rPr>
              <a:t>12 July 1751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Regex Extraction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743200"/>
          </a:xfrm>
        </p:spPr>
        <p:txBody>
          <a:bodyPr>
            <a:normAutofit/>
          </a:bodyPr>
          <a:lstStyle/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([A-Z]{1}[a-z]{3})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(\d{1}\s[A-Z]{1}[a-z]{2}\.\s\d{4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([A-Z]{1}[a-z]{1,5})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(\d{0,2}\s[A-Z]{1}[a-z]{1,3}\.\s\d{2,6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([A-Z]{1}[a-z]{1,10})</a:t>
            </a:r>
            <a:r>
              <a:rPr lang="en-US" sz="2000" dirty="0"/>
              <a:t>,\s</a:t>
            </a:r>
            <a:r>
              <a:rPr lang="en-US" sz="2000" dirty="0">
                <a:solidFill>
                  <a:srgbClr val="00B050"/>
                </a:solidFill>
              </a:rPr>
              <a:t>(\d{1,2}\s[JFMASOND][a-z]{1,5}\.?\s\d{4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</a:p>
          <a:p>
            <a:endParaRPr lang="en-US" sz="2000" dirty="0"/>
          </a:p>
          <a:p>
            <a:r>
              <a:rPr lang="en-US" sz="2000" dirty="0"/>
              <a:t>\n</a:t>
            </a:r>
            <a:r>
              <a:rPr lang="en-US" sz="2000" dirty="0">
                <a:solidFill>
                  <a:srgbClr val="FF0000"/>
                </a:solidFill>
              </a:rPr>
              <a:t>([A-Z]{1}[a-z]{1,10</a:t>
            </a:r>
            <a:r>
              <a:rPr lang="en-US" sz="2000" dirty="0" smtClean="0">
                <a:solidFill>
                  <a:srgbClr val="FF0000"/>
                </a:solidFill>
              </a:rPr>
              <a:t>})</a:t>
            </a:r>
            <a:r>
              <a:rPr lang="en-US" sz="2000" dirty="0" smtClean="0"/>
              <a:t>,\</a:t>
            </a:r>
            <a:r>
              <a:rPr lang="en-US" sz="2000" dirty="0" err="1"/>
              <a:t>sborn</a:t>
            </a:r>
            <a:r>
              <a:rPr lang="en-US" sz="2000" dirty="0"/>
              <a:t>\s</a:t>
            </a:r>
            <a:r>
              <a:rPr lang="en-US" sz="2000" dirty="0">
                <a:solidFill>
                  <a:srgbClr val="00B050"/>
                </a:solidFill>
              </a:rPr>
              <a:t>(\d{1,2}\s[JFMASOND][a-z]{1,5}\.?\s\d{4</a:t>
            </a:r>
            <a:r>
              <a:rPr lang="en-US" sz="2000" dirty="0" smtClean="0">
                <a:solidFill>
                  <a:srgbClr val="00B050"/>
                </a:solidFill>
              </a:rPr>
              <a:t>})</a:t>
            </a:r>
            <a:r>
              <a:rPr lang="en-US" sz="2000" dirty="0" smtClean="0"/>
              <a:t>\.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5978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Margaret</a:t>
            </a:r>
            <a:r>
              <a:rPr lang="en-US" dirty="0"/>
              <a:t>, 3 Feb. 1751.</a:t>
            </a:r>
          </a:p>
          <a:p>
            <a:r>
              <a:rPr lang="en-US" dirty="0">
                <a:solidFill>
                  <a:srgbClr val="FF0000"/>
                </a:solidFill>
              </a:rPr>
              <a:t>Robert</a:t>
            </a:r>
            <a:r>
              <a:rPr lang="en-US" dirty="0"/>
              <a:t>, born </a:t>
            </a:r>
            <a:r>
              <a:rPr lang="en-US" dirty="0">
                <a:solidFill>
                  <a:srgbClr val="00B050"/>
                </a:solidFill>
              </a:rPr>
              <a:t>29 July 1753</a:t>
            </a:r>
            <a:r>
              <a:rPr lang="en-US" dirty="0"/>
              <a:t>.</a:t>
            </a:r>
          </a:p>
          <a:p>
            <a:r>
              <a:rPr lang="en-US" dirty="0"/>
              <a:t>John, 25 Jan. 1756.</a:t>
            </a:r>
          </a:p>
          <a:p>
            <a:r>
              <a:rPr lang="en-US" dirty="0"/>
              <a:t>Craig, James, and Mary </a:t>
            </a:r>
            <a:r>
              <a:rPr lang="en-US" dirty="0" err="1"/>
              <a:t>M'Dowall</a:t>
            </a:r>
            <a:r>
              <a:rPr lang="en-US" dirty="0"/>
              <a:t>, in Monkland p. 8 Dec. 1749</a:t>
            </a:r>
          </a:p>
          <a:p>
            <a:r>
              <a:rPr lang="en-US" dirty="0"/>
              <a:t>Janet, born 12 July 1751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3622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286000"/>
            <a:ext cx="108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BirthDate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1582314" y="2286000"/>
            <a:ext cx="779886" cy="260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800600" y="2286000"/>
            <a:ext cx="609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Naïve Generalization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45977"/>
            <a:ext cx="7170079" cy="44151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Type-Specific Generalization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45977"/>
            <a:ext cx="7170079" cy="4415118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2667000" y="2819400"/>
            <a:ext cx="76200" cy="762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884680" y="2600960"/>
            <a:ext cx="76200" cy="762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495040" y="2621280"/>
            <a:ext cx="76200" cy="762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4"/>
            <a:endCxn id="6" idx="1"/>
          </p:cNvCxnSpPr>
          <p:nvPr/>
        </p:nvCxnSpPr>
        <p:spPr>
          <a:xfrm>
            <a:off x="1960880" y="2677160"/>
            <a:ext cx="725170" cy="180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  <a:endCxn id="6" idx="1"/>
          </p:cNvCxnSpPr>
          <p:nvPr/>
        </p:nvCxnSpPr>
        <p:spPr>
          <a:xfrm flipH="1">
            <a:off x="2686050" y="2697480"/>
            <a:ext cx="808990" cy="160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59560" y="27178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Pg. 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8194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Pg. 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16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70960" y="2021840"/>
            <a:ext cx="51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9840" y="1595120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Type-Dependent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8" y="2590800"/>
            <a:ext cx="8988154" cy="1801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Couple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67" y="2057400"/>
            <a:ext cx="7076259" cy="42532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Couple Patterns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4205" y="1752600"/>
            <a:ext cx="9320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Cordoner</a:t>
            </a:r>
            <a:r>
              <a:rPr lang="en-US" dirty="0"/>
              <a:t>, James, par., and Florence </a:t>
            </a:r>
            <a:r>
              <a:rPr lang="en-US" dirty="0" err="1"/>
              <a:t>Landiss</a:t>
            </a:r>
            <a:r>
              <a:rPr lang="en-US" dirty="0"/>
              <a:t>, par. of </a:t>
            </a:r>
            <a:r>
              <a:rPr lang="en-US" dirty="0" smtClean="0"/>
              <a:t>Paisley m</a:t>
            </a:r>
            <a:r>
              <a:rPr lang="en-US" dirty="0"/>
              <a:t>. 13 June 1679</a:t>
            </a:r>
          </a:p>
          <a:p>
            <a:r>
              <a:rPr lang="en-US" dirty="0" err="1"/>
              <a:t>Cordoner</a:t>
            </a:r>
            <a:r>
              <a:rPr lang="en-US" dirty="0"/>
              <a:t>, John, and Catherine Adam m. 21 April 1656</a:t>
            </a:r>
          </a:p>
          <a:p>
            <a:r>
              <a:rPr lang="en-US" dirty="0" err="1"/>
              <a:t>Cordonnar</a:t>
            </a:r>
            <a:r>
              <a:rPr lang="en-US" dirty="0"/>
              <a:t>, John, par., and Jean </a:t>
            </a:r>
            <a:r>
              <a:rPr lang="en-US" dirty="0" err="1"/>
              <a:t>Craufurd</a:t>
            </a:r>
            <a:r>
              <a:rPr lang="en-US" dirty="0"/>
              <a:t>, par. of </a:t>
            </a:r>
            <a:r>
              <a:rPr lang="en-US" dirty="0" err="1" smtClean="0"/>
              <a:t>Beith</a:t>
            </a:r>
            <a:r>
              <a:rPr lang="en-US" dirty="0" smtClean="0"/>
              <a:t> m</a:t>
            </a:r>
            <a:r>
              <a:rPr lang="en-US" dirty="0"/>
              <a:t>. </a:t>
            </a:r>
            <a:r>
              <a:rPr lang="en-US" dirty="0" err="1"/>
              <a:t>Beith</a:t>
            </a:r>
            <a:r>
              <a:rPr lang="en-US" dirty="0"/>
              <a:t>, 16 June 1659</a:t>
            </a:r>
          </a:p>
          <a:p>
            <a:r>
              <a:rPr lang="en-US" dirty="0" err="1"/>
              <a:t>Cordoner</a:t>
            </a:r>
            <a:r>
              <a:rPr lang="en-US" dirty="0"/>
              <a:t>, John, and </a:t>
            </a:r>
            <a:r>
              <a:rPr lang="en-US" dirty="0" err="1"/>
              <a:t>Issobell</a:t>
            </a:r>
            <a:r>
              <a:rPr lang="en-US" dirty="0"/>
              <a:t> </a:t>
            </a:r>
            <a:r>
              <a:rPr lang="en-US" dirty="0" err="1"/>
              <a:t>Speir</a:t>
            </a:r>
            <a:r>
              <a:rPr lang="en-US" dirty="0"/>
              <a:t>, in </a:t>
            </a:r>
            <a:r>
              <a:rPr lang="en-US" dirty="0" err="1"/>
              <a:t>Walkmilne</a:t>
            </a:r>
            <a:r>
              <a:rPr lang="en-US" dirty="0"/>
              <a:t> of </a:t>
            </a:r>
            <a:r>
              <a:rPr lang="en-US" dirty="0" err="1" smtClean="0"/>
              <a:t>Johnstoun</a:t>
            </a:r>
            <a:r>
              <a:rPr lang="en-US" dirty="0" smtClean="0"/>
              <a:t> m</a:t>
            </a:r>
            <a:r>
              <a:rPr lang="en-US" dirty="0"/>
              <a:t>. 16 July 1673</a:t>
            </a:r>
          </a:p>
          <a:p>
            <a:r>
              <a:rPr lang="en-US" dirty="0" err="1" smtClean="0"/>
              <a:t>Cordoner</a:t>
            </a:r>
            <a:r>
              <a:rPr lang="en-US" dirty="0"/>
              <a:t>, John, and Margaret Cochran, in Nether </a:t>
            </a:r>
            <a:r>
              <a:rPr lang="en-US" dirty="0" err="1"/>
              <a:t>Walkmilne</a:t>
            </a:r>
            <a:endParaRPr lang="en-US" dirty="0"/>
          </a:p>
          <a:p>
            <a:r>
              <a:rPr lang="en-US" dirty="0" err="1" smtClean="0"/>
              <a:t>Cordner</a:t>
            </a:r>
            <a:r>
              <a:rPr lang="en-US" dirty="0"/>
              <a:t>, John, and </a:t>
            </a:r>
            <a:r>
              <a:rPr lang="en-US" dirty="0" err="1"/>
              <a:t>Jonet</a:t>
            </a:r>
            <a:r>
              <a:rPr lang="en-US" dirty="0"/>
              <a:t> Cochran, in Walkinshaw, 1688 </a:t>
            </a:r>
            <a:r>
              <a:rPr lang="en-US" dirty="0" smtClean="0"/>
              <a:t>in </a:t>
            </a:r>
            <a:r>
              <a:rPr lang="en-US" dirty="0" err="1" smtClean="0"/>
              <a:t>Walkmiln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Johnstoun</a:t>
            </a:r>
            <a:r>
              <a:rPr lang="en-US" dirty="0"/>
              <a:t> m. 22 April 1680</a:t>
            </a:r>
          </a:p>
          <a:p>
            <a:r>
              <a:rPr lang="en-US" dirty="0" err="1" smtClean="0"/>
              <a:t>Cordonar</a:t>
            </a:r>
            <a:r>
              <a:rPr lang="en-US" dirty="0"/>
              <a:t>, William, and jean Cochran m. 7 Feb. 1651</a:t>
            </a:r>
          </a:p>
          <a:p>
            <a:r>
              <a:rPr lang="en-US" dirty="0" err="1" smtClean="0"/>
              <a:t>Cordoner</a:t>
            </a:r>
            <a:r>
              <a:rPr lang="en-US" dirty="0"/>
              <a:t>, William, and </a:t>
            </a:r>
            <a:r>
              <a:rPr lang="en-US" dirty="0" err="1"/>
              <a:t>Issobell</a:t>
            </a:r>
            <a:r>
              <a:rPr lang="en-US" dirty="0"/>
              <a:t> Young, in </a:t>
            </a:r>
            <a:r>
              <a:rPr lang="en-US" dirty="0" err="1"/>
              <a:t>Auchnames</a:t>
            </a:r>
            <a:endParaRPr lang="en-US" dirty="0"/>
          </a:p>
          <a:p>
            <a:r>
              <a:rPr lang="en-US" dirty="0" err="1" smtClean="0"/>
              <a:t>Cordoner</a:t>
            </a:r>
            <a:r>
              <a:rPr lang="en-US" dirty="0"/>
              <a:t>, William, and 1 </a:t>
            </a:r>
            <a:r>
              <a:rPr lang="en-US" dirty="0" err="1"/>
              <a:t>liza</a:t>
            </a:r>
            <a:r>
              <a:rPr lang="en-US" dirty="0"/>
              <a:t> Orr, in </a:t>
            </a:r>
            <a:r>
              <a:rPr lang="en-US" dirty="0" err="1"/>
              <a:t>Netherwalkmilne</a:t>
            </a:r>
            <a:r>
              <a:rPr lang="en-US" dirty="0"/>
              <a:t> of </a:t>
            </a:r>
            <a:r>
              <a:rPr lang="en-US" dirty="0" err="1"/>
              <a:t>Johnstoun</a:t>
            </a:r>
            <a:endParaRPr lang="en-US" dirty="0"/>
          </a:p>
          <a:p>
            <a:r>
              <a:rPr lang="en-US" dirty="0" err="1" smtClean="0"/>
              <a:t>Corss</a:t>
            </a:r>
            <a:r>
              <a:rPr lang="en-US" dirty="0"/>
              <a:t>, John, and Jean </a:t>
            </a:r>
            <a:r>
              <a:rPr lang="en-US" dirty="0" err="1"/>
              <a:t>Patison</a:t>
            </a:r>
            <a:endParaRPr lang="en-US" dirty="0"/>
          </a:p>
          <a:p>
            <a:r>
              <a:rPr lang="en-US" dirty="0" smtClean="0"/>
              <a:t>Couper</a:t>
            </a:r>
            <a:r>
              <a:rPr lang="en-US" dirty="0"/>
              <a:t>, James, and </a:t>
            </a:r>
            <a:r>
              <a:rPr lang="en-US" dirty="0" err="1"/>
              <a:t>Issobell</a:t>
            </a:r>
            <a:r>
              <a:rPr lang="en-US" dirty="0"/>
              <a:t> Load m. 30 Nov. 1682</a:t>
            </a:r>
          </a:p>
          <a:p>
            <a:r>
              <a:rPr lang="en-US" dirty="0"/>
              <a:t>Couper, James, par. of Erskine, and Mary Black, par. 30 Mar. 1744</a:t>
            </a:r>
          </a:p>
          <a:p>
            <a:r>
              <a:rPr lang="en-US" dirty="0" err="1"/>
              <a:t>Coupar</a:t>
            </a:r>
            <a:r>
              <a:rPr lang="en-US" dirty="0"/>
              <a:t>, William, in Kilbarchan, and Janet Caldwell p. 29 Dec. 1768</a:t>
            </a:r>
          </a:p>
          <a:p>
            <a:r>
              <a:rPr lang="en-US" dirty="0" smtClean="0"/>
              <a:t>Cowan</a:t>
            </a:r>
            <a:r>
              <a:rPr lang="en-US" dirty="0"/>
              <a:t>, Daniel, in town par. of Paisley, and Margaret Dougal</a:t>
            </a:r>
          </a:p>
          <a:p>
            <a:r>
              <a:rPr lang="en-US" dirty="0" smtClean="0"/>
              <a:t>Craig</a:t>
            </a:r>
            <a:r>
              <a:rPr lang="en-US" dirty="0"/>
              <a:t>, James, par. of </a:t>
            </a:r>
            <a:r>
              <a:rPr lang="en-US" dirty="0" err="1"/>
              <a:t>Kilbryde</a:t>
            </a:r>
            <a:r>
              <a:rPr lang="en-US" dirty="0"/>
              <a:t>, and </a:t>
            </a:r>
            <a:r>
              <a:rPr lang="en-US" dirty="0" err="1"/>
              <a:t>Jonet</a:t>
            </a:r>
            <a:r>
              <a:rPr lang="en-US" dirty="0"/>
              <a:t> </a:t>
            </a:r>
            <a:r>
              <a:rPr lang="en-US" dirty="0" err="1"/>
              <a:t>Cordonar</a:t>
            </a:r>
            <a:r>
              <a:rPr lang="en-US" dirty="0"/>
              <a:t>, par</a:t>
            </a:r>
            <a:r>
              <a:rPr lang="en-US" dirty="0" smtClean="0"/>
              <a:t>. m</a:t>
            </a:r>
            <a:r>
              <a:rPr lang="en-US" dirty="0"/>
              <a:t>. 28 June 1658</a:t>
            </a:r>
          </a:p>
          <a:p>
            <a:r>
              <a:rPr lang="en-US" dirty="0"/>
              <a:t>Craig, James, Moreland in </a:t>
            </a:r>
            <a:r>
              <a:rPr lang="en-US" dirty="0" err="1"/>
              <a:t>Forehouse</a:t>
            </a:r>
            <a:r>
              <a:rPr lang="en-US" dirty="0"/>
              <a:t>, and </a:t>
            </a:r>
            <a:r>
              <a:rPr lang="en-US" dirty="0" err="1"/>
              <a:t>Jonet</a:t>
            </a:r>
            <a:r>
              <a:rPr lang="en-US" dirty="0"/>
              <a:t> </a:t>
            </a:r>
            <a:r>
              <a:rPr lang="en-US" dirty="0" smtClean="0"/>
              <a:t>Reid m</a:t>
            </a:r>
            <a:r>
              <a:rPr lang="en-US" dirty="0"/>
              <a:t>. </a:t>
            </a:r>
            <a:r>
              <a:rPr lang="en-US" dirty="0" err="1"/>
              <a:t>Lochwinnoch</a:t>
            </a:r>
            <a:r>
              <a:rPr lang="en-US" dirty="0"/>
              <a:t>, 18 Jan. </a:t>
            </a:r>
            <a:r>
              <a:rPr lang="en-US" dirty="0" smtClean="0"/>
              <a:t>1693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76276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5120" y="2311400"/>
            <a:ext cx="187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1520" y="1762760"/>
            <a:ext cx="1295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0000" y="1762760"/>
            <a:ext cx="1574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3440" y="5034280"/>
            <a:ext cx="154432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4320" y="418084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4080" y="1762760"/>
            <a:ext cx="33528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5024120"/>
            <a:ext cx="20320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06720" y="1762760"/>
            <a:ext cx="26416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90160" y="2301240"/>
            <a:ext cx="26416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8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Green Information Extraction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046480"/>
            <a:ext cx="82296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“Green” systems improve with use</a:t>
            </a:r>
            <a:endParaRPr lang="en-US" dirty="0"/>
          </a:p>
          <a:p>
            <a:r>
              <a:rPr lang="en-US" dirty="0" smtClean="0"/>
              <a:t>GreenFIE</a:t>
            </a:r>
          </a:p>
          <a:p>
            <a:pPr lvl="1"/>
            <a:r>
              <a:rPr lang="en-US" b="1" dirty="0" smtClean="0"/>
              <a:t>Green</a:t>
            </a:r>
            <a:r>
              <a:rPr lang="en-US" dirty="0" smtClean="0"/>
              <a:t> </a:t>
            </a:r>
            <a:r>
              <a:rPr lang="en-US" b="1" dirty="0" smtClean="0"/>
              <a:t>F</a:t>
            </a:r>
            <a:r>
              <a:rPr lang="en-US" dirty="0" smtClean="0"/>
              <a:t>orm-based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E</a:t>
            </a:r>
            <a:r>
              <a:rPr lang="en-US" dirty="0" smtClean="0"/>
              <a:t>xtraction</a:t>
            </a:r>
          </a:p>
          <a:p>
            <a:pPr lvl="1"/>
            <a:r>
              <a:rPr lang="en-US" dirty="0" smtClean="0"/>
              <a:t>Generates extraction rules by watching users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COMET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79" y="3490268"/>
            <a:ext cx="6223001" cy="3213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Patterns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24205" y="1752600"/>
            <a:ext cx="9320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Cordoner</a:t>
            </a:r>
            <a:r>
              <a:rPr lang="en-US" dirty="0"/>
              <a:t>, James, par., and Florence </a:t>
            </a:r>
            <a:r>
              <a:rPr lang="en-US" dirty="0" err="1"/>
              <a:t>Landiss</a:t>
            </a:r>
            <a:r>
              <a:rPr lang="en-US" dirty="0"/>
              <a:t>, par. of </a:t>
            </a:r>
            <a:r>
              <a:rPr lang="en-US" dirty="0" smtClean="0"/>
              <a:t>Paisley m</a:t>
            </a:r>
            <a:r>
              <a:rPr lang="en-US" dirty="0"/>
              <a:t>. 13 June 1679</a:t>
            </a:r>
          </a:p>
          <a:p>
            <a:r>
              <a:rPr lang="en-US" dirty="0" err="1"/>
              <a:t>Cordoner</a:t>
            </a:r>
            <a:r>
              <a:rPr lang="en-US" dirty="0"/>
              <a:t>, John, and Catherine Adam m. 21 April 1656</a:t>
            </a:r>
          </a:p>
          <a:p>
            <a:r>
              <a:rPr lang="en-US" dirty="0" err="1"/>
              <a:t>Cordonnar</a:t>
            </a:r>
            <a:r>
              <a:rPr lang="en-US" dirty="0"/>
              <a:t>, John, par., and Jean </a:t>
            </a:r>
            <a:r>
              <a:rPr lang="en-US" dirty="0" err="1"/>
              <a:t>Craufurd</a:t>
            </a:r>
            <a:r>
              <a:rPr lang="en-US" dirty="0"/>
              <a:t>, par. of </a:t>
            </a:r>
            <a:r>
              <a:rPr lang="en-US" dirty="0" err="1" smtClean="0"/>
              <a:t>Beith</a:t>
            </a:r>
            <a:r>
              <a:rPr lang="en-US" dirty="0" smtClean="0"/>
              <a:t> m</a:t>
            </a:r>
            <a:r>
              <a:rPr lang="en-US" dirty="0"/>
              <a:t>. </a:t>
            </a:r>
            <a:r>
              <a:rPr lang="en-US" dirty="0" err="1"/>
              <a:t>Beith</a:t>
            </a:r>
            <a:r>
              <a:rPr lang="en-US" dirty="0"/>
              <a:t>, 16 June 1659</a:t>
            </a:r>
          </a:p>
          <a:p>
            <a:r>
              <a:rPr lang="en-US" dirty="0" err="1"/>
              <a:t>Cordoner</a:t>
            </a:r>
            <a:r>
              <a:rPr lang="en-US" dirty="0"/>
              <a:t>, John, and </a:t>
            </a:r>
            <a:r>
              <a:rPr lang="en-US" dirty="0" err="1"/>
              <a:t>Issobell</a:t>
            </a:r>
            <a:r>
              <a:rPr lang="en-US" dirty="0"/>
              <a:t> </a:t>
            </a:r>
            <a:r>
              <a:rPr lang="en-US" dirty="0" err="1"/>
              <a:t>Speir</a:t>
            </a:r>
            <a:r>
              <a:rPr lang="en-US" dirty="0"/>
              <a:t>, in </a:t>
            </a:r>
            <a:r>
              <a:rPr lang="en-US" dirty="0" err="1"/>
              <a:t>Walkmilne</a:t>
            </a:r>
            <a:r>
              <a:rPr lang="en-US" dirty="0"/>
              <a:t> of </a:t>
            </a:r>
            <a:r>
              <a:rPr lang="en-US" dirty="0" err="1" smtClean="0"/>
              <a:t>Johnstoun</a:t>
            </a:r>
            <a:r>
              <a:rPr lang="en-US" dirty="0" smtClean="0"/>
              <a:t> m</a:t>
            </a:r>
            <a:r>
              <a:rPr lang="en-US" dirty="0"/>
              <a:t>. 16 July 1673</a:t>
            </a:r>
          </a:p>
          <a:p>
            <a:r>
              <a:rPr lang="en-US" dirty="0" err="1" smtClean="0"/>
              <a:t>Cordoner</a:t>
            </a:r>
            <a:r>
              <a:rPr lang="en-US" dirty="0"/>
              <a:t>, John, and Margaret Cochran, in Nether </a:t>
            </a:r>
            <a:r>
              <a:rPr lang="en-US" dirty="0" err="1"/>
              <a:t>Walkmilne</a:t>
            </a:r>
            <a:endParaRPr lang="en-US" dirty="0"/>
          </a:p>
          <a:p>
            <a:r>
              <a:rPr lang="en-US" dirty="0" err="1" smtClean="0"/>
              <a:t>Cordner</a:t>
            </a:r>
            <a:r>
              <a:rPr lang="en-US" dirty="0"/>
              <a:t>, John, and </a:t>
            </a:r>
            <a:r>
              <a:rPr lang="en-US" dirty="0" err="1"/>
              <a:t>Jonet</a:t>
            </a:r>
            <a:r>
              <a:rPr lang="en-US" dirty="0"/>
              <a:t> Cochran, in Walkinshaw, 1688 </a:t>
            </a:r>
            <a:r>
              <a:rPr lang="en-US" dirty="0" smtClean="0"/>
              <a:t>in </a:t>
            </a:r>
            <a:r>
              <a:rPr lang="en-US" dirty="0" err="1" smtClean="0"/>
              <a:t>Walkmiln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Johnstoun</a:t>
            </a:r>
            <a:r>
              <a:rPr lang="en-US" dirty="0"/>
              <a:t> m. 22 April 1680</a:t>
            </a:r>
          </a:p>
          <a:p>
            <a:r>
              <a:rPr lang="en-US" dirty="0" err="1" smtClean="0"/>
              <a:t>Cordonar</a:t>
            </a:r>
            <a:r>
              <a:rPr lang="en-US" dirty="0"/>
              <a:t>, William, and jean Cochran m. 7 Feb. 1651</a:t>
            </a:r>
          </a:p>
          <a:p>
            <a:r>
              <a:rPr lang="en-US" dirty="0" err="1" smtClean="0"/>
              <a:t>Cordoner</a:t>
            </a:r>
            <a:r>
              <a:rPr lang="en-US" dirty="0"/>
              <a:t>, William, and </a:t>
            </a:r>
            <a:r>
              <a:rPr lang="en-US" dirty="0" err="1"/>
              <a:t>Issobell</a:t>
            </a:r>
            <a:r>
              <a:rPr lang="en-US" dirty="0"/>
              <a:t> Young, in </a:t>
            </a:r>
            <a:r>
              <a:rPr lang="en-US" dirty="0" err="1"/>
              <a:t>Auchnames</a:t>
            </a:r>
            <a:endParaRPr lang="en-US" dirty="0"/>
          </a:p>
          <a:p>
            <a:r>
              <a:rPr lang="en-US" dirty="0" err="1" smtClean="0"/>
              <a:t>Cordoner</a:t>
            </a:r>
            <a:r>
              <a:rPr lang="en-US" dirty="0"/>
              <a:t>, William, and 1 </a:t>
            </a:r>
            <a:r>
              <a:rPr lang="en-US" dirty="0" err="1"/>
              <a:t>liza</a:t>
            </a:r>
            <a:r>
              <a:rPr lang="en-US" dirty="0"/>
              <a:t> Orr, in </a:t>
            </a:r>
            <a:r>
              <a:rPr lang="en-US" dirty="0" err="1"/>
              <a:t>Netherwalkmilne</a:t>
            </a:r>
            <a:r>
              <a:rPr lang="en-US" dirty="0"/>
              <a:t> of </a:t>
            </a:r>
            <a:r>
              <a:rPr lang="en-US" dirty="0" err="1"/>
              <a:t>Johnstoun</a:t>
            </a:r>
            <a:endParaRPr lang="en-US" dirty="0"/>
          </a:p>
          <a:p>
            <a:r>
              <a:rPr lang="en-US" dirty="0" err="1" smtClean="0"/>
              <a:t>Corss</a:t>
            </a:r>
            <a:r>
              <a:rPr lang="en-US" dirty="0"/>
              <a:t>, John, and Jean </a:t>
            </a:r>
            <a:r>
              <a:rPr lang="en-US" dirty="0" err="1"/>
              <a:t>Patison</a:t>
            </a:r>
            <a:endParaRPr lang="en-US" dirty="0"/>
          </a:p>
          <a:p>
            <a:r>
              <a:rPr lang="en-US" dirty="0" smtClean="0"/>
              <a:t>Couper</a:t>
            </a:r>
            <a:r>
              <a:rPr lang="en-US" dirty="0"/>
              <a:t>, James, and </a:t>
            </a:r>
            <a:r>
              <a:rPr lang="en-US" dirty="0" err="1"/>
              <a:t>Issobell</a:t>
            </a:r>
            <a:r>
              <a:rPr lang="en-US" dirty="0"/>
              <a:t> Load m. 30 Nov. 1682</a:t>
            </a:r>
          </a:p>
          <a:p>
            <a:r>
              <a:rPr lang="en-US" dirty="0"/>
              <a:t>Couper, James, par. of Erskine, and Mary Black, par. 30 Mar. 1744</a:t>
            </a:r>
          </a:p>
          <a:p>
            <a:r>
              <a:rPr lang="en-US" dirty="0" err="1"/>
              <a:t>Coupar</a:t>
            </a:r>
            <a:r>
              <a:rPr lang="en-US" dirty="0"/>
              <a:t>, William, in Kilbarchan, and Janet Caldwell p. 29 Dec. 1768</a:t>
            </a:r>
          </a:p>
          <a:p>
            <a:r>
              <a:rPr lang="en-US" dirty="0" smtClean="0"/>
              <a:t>Cowan</a:t>
            </a:r>
            <a:r>
              <a:rPr lang="en-US" dirty="0"/>
              <a:t>, Daniel, in town par. of Paisley, and Margaret Dougal</a:t>
            </a:r>
          </a:p>
          <a:p>
            <a:r>
              <a:rPr lang="en-US" dirty="0" smtClean="0"/>
              <a:t>Craig</a:t>
            </a:r>
            <a:r>
              <a:rPr lang="en-US" dirty="0"/>
              <a:t>, James, par. of </a:t>
            </a:r>
            <a:r>
              <a:rPr lang="en-US" dirty="0" err="1"/>
              <a:t>Kilbryde</a:t>
            </a:r>
            <a:r>
              <a:rPr lang="en-US" dirty="0"/>
              <a:t>, and </a:t>
            </a:r>
            <a:r>
              <a:rPr lang="en-US" dirty="0" err="1"/>
              <a:t>Jonet</a:t>
            </a:r>
            <a:r>
              <a:rPr lang="en-US" dirty="0"/>
              <a:t> </a:t>
            </a:r>
            <a:r>
              <a:rPr lang="en-US" dirty="0" err="1"/>
              <a:t>Cordonar</a:t>
            </a:r>
            <a:r>
              <a:rPr lang="en-US" dirty="0"/>
              <a:t>, par</a:t>
            </a:r>
            <a:r>
              <a:rPr lang="en-US" dirty="0" smtClean="0"/>
              <a:t>. m</a:t>
            </a:r>
            <a:r>
              <a:rPr lang="en-US" dirty="0"/>
              <a:t>. 28 June 1658</a:t>
            </a:r>
          </a:p>
          <a:p>
            <a:r>
              <a:rPr lang="en-US" dirty="0"/>
              <a:t>Craig, James, Moreland in </a:t>
            </a:r>
            <a:r>
              <a:rPr lang="en-US" dirty="0" err="1"/>
              <a:t>Forehouse</a:t>
            </a:r>
            <a:r>
              <a:rPr lang="en-US" dirty="0"/>
              <a:t>, and </a:t>
            </a:r>
            <a:r>
              <a:rPr lang="en-US" dirty="0" err="1"/>
              <a:t>Jonet</a:t>
            </a:r>
            <a:r>
              <a:rPr lang="en-US" dirty="0"/>
              <a:t> </a:t>
            </a:r>
            <a:r>
              <a:rPr lang="en-US" dirty="0" smtClean="0"/>
              <a:t>Reid m</a:t>
            </a:r>
            <a:r>
              <a:rPr lang="en-US" dirty="0"/>
              <a:t>. </a:t>
            </a:r>
            <a:r>
              <a:rPr lang="en-US" dirty="0" err="1"/>
              <a:t>Lochwinnoch</a:t>
            </a:r>
            <a:r>
              <a:rPr lang="en-US" dirty="0"/>
              <a:t>, 18 Jan. </a:t>
            </a:r>
            <a:r>
              <a:rPr lang="en-US" dirty="0" smtClean="0"/>
              <a:t>1693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75" y="1731246"/>
            <a:ext cx="1357445" cy="408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1200" y="3154680"/>
            <a:ext cx="435864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4880" y="2037080"/>
            <a:ext cx="7112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432" y="1741406"/>
            <a:ext cx="464328" cy="408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0480" y="5857240"/>
            <a:ext cx="228600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39" y="2584686"/>
            <a:ext cx="60961" cy="40846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Patterns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24205" y="1752600"/>
            <a:ext cx="9320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Cordoner</a:t>
            </a:r>
            <a:r>
              <a:rPr lang="en-US" dirty="0"/>
              <a:t>, James, par., and Florence </a:t>
            </a:r>
            <a:r>
              <a:rPr lang="en-US" dirty="0" err="1"/>
              <a:t>Landiss</a:t>
            </a:r>
            <a:r>
              <a:rPr lang="en-US" dirty="0"/>
              <a:t>, par. of </a:t>
            </a:r>
            <a:r>
              <a:rPr lang="en-US" dirty="0" smtClean="0"/>
              <a:t>Paisley m</a:t>
            </a:r>
            <a:r>
              <a:rPr lang="en-US" dirty="0"/>
              <a:t>. 13 June 1679</a:t>
            </a:r>
          </a:p>
          <a:p>
            <a:r>
              <a:rPr lang="en-US" dirty="0" err="1"/>
              <a:t>Cordoner</a:t>
            </a:r>
            <a:r>
              <a:rPr lang="en-US" dirty="0"/>
              <a:t>, John, and Catherine Adam m. 21 April 1656</a:t>
            </a:r>
          </a:p>
          <a:p>
            <a:r>
              <a:rPr lang="en-US" dirty="0" err="1"/>
              <a:t>Cordonnar</a:t>
            </a:r>
            <a:r>
              <a:rPr lang="en-US" dirty="0"/>
              <a:t>, John, par., and Jean </a:t>
            </a:r>
            <a:r>
              <a:rPr lang="en-US" dirty="0" err="1"/>
              <a:t>Craufurd</a:t>
            </a:r>
            <a:r>
              <a:rPr lang="en-US" dirty="0"/>
              <a:t>, par. of </a:t>
            </a:r>
            <a:r>
              <a:rPr lang="en-US" dirty="0" err="1" smtClean="0"/>
              <a:t>Beith</a:t>
            </a:r>
            <a:r>
              <a:rPr lang="en-US" dirty="0" smtClean="0"/>
              <a:t> m</a:t>
            </a:r>
            <a:r>
              <a:rPr lang="en-US" dirty="0"/>
              <a:t>. </a:t>
            </a:r>
            <a:r>
              <a:rPr lang="en-US" dirty="0" err="1"/>
              <a:t>Beith</a:t>
            </a:r>
            <a:r>
              <a:rPr lang="en-US" dirty="0"/>
              <a:t>, 16 June 1659</a:t>
            </a:r>
          </a:p>
          <a:p>
            <a:r>
              <a:rPr lang="en-US" dirty="0" err="1"/>
              <a:t>Cordoner</a:t>
            </a:r>
            <a:r>
              <a:rPr lang="en-US" dirty="0"/>
              <a:t>, John, and </a:t>
            </a:r>
            <a:r>
              <a:rPr lang="en-US" dirty="0" err="1"/>
              <a:t>Issobell</a:t>
            </a:r>
            <a:r>
              <a:rPr lang="en-US" dirty="0"/>
              <a:t> </a:t>
            </a:r>
            <a:r>
              <a:rPr lang="en-US" dirty="0" err="1"/>
              <a:t>Speir</a:t>
            </a:r>
            <a:r>
              <a:rPr lang="en-US" dirty="0"/>
              <a:t>, in </a:t>
            </a:r>
            <a:r>
              <a:rPr lang="en-US" dirty="0" err="1"/>
              <a:t>Walkmilne</a:t>
            </a:r>
            <a:r>
              <a:rPr lang="en-US" dirty="0"/>
              <a:t> of </a:t>
            </a:r>
            <a:r>
              <a:rPr lang="en-US" dirty="0" err="1" smtClean="0"/>
              <a:t>Johnstoun</a:t>
            </a:r>
            <a:r>
              <a:rPr lang="en-US" dirty="0" smtClean="0"/>
              <a:t> m</a:t>
            </a:r>
            <a:r>
              <a:rPr lang="en-US" dirty="0"/>
              <a:t>. 16 July 1673</a:t>
            </a:r>
          </a:p>
          <a:p>
            <a:r>
              <a:rPr lang="en-US" dirty="0" err="1" smtClean="0"/>
              <a:t>Cordoner</a:t>
            </a:r>
            <a:r>
              <a:rPr lang="en-US" dirty="0"/>
              <a:t>, John, and Margaret Cochran, in Nether </a:t>
            </a:r>
            <a:r>
              <a:rPr lang="en-US" dirty="0" err="1"/>
              <a:t>Walkmilne</a:t>
            </a:r>
            <a:endParaRPr lang="en-US" dirty="0"/>
          </a:p>
          <a:p>
            <a:r>
              <a:rPr lang="en-US" dirty="0" err="1" smtClean="0"/>
              <a:t>Cordner</a:t>
            </a:r>
            <a:r>
              <a:rPr lang="en-US" dirty="0"/>
              <a:t>, John, and </a:t>
            </a:r>
            <a:r>
              <a:rPr lang="en-US" dirty="0" err="1"/>
              <a:t>Jonet</a:t>
            </a:r>
            <a:r>
              <a:rPr lang="en-US" dirty="0"/>
              <a:t> Cochran, in Walkinshaw, 1688 </a:t>
            </a:r>
            <a:r>
              <a:rPr lang="en-US" dirty="0" smtClean="0"/>
              <a:t>in </a:t>
            </a:r>
            <a:r>
              <a:rPr lang="en-US" dirty="0" err="1" smtClean="0"/>
              <a:t>Walkmiln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Johnstoun</a:t>
            </a:r>
            <a:r>
              <a:rPr lang="en-US" dirty="0"/>
              <a:t> m. 22 April 1680</a:t>
            </a:r>
          </a:p>
          <a:p>
            <a:r>
              <a:rPr lang="en-US" dirty="0" err="1" smtClean="0"/>
              <a:t>Cordonar</a:t>
            </a:r>
            <a:r>
              <a:rPr lang="en-US" dirty="0"/>
              <a:t>, William, and jean Cochran m. 7 Feb. 1651</a:t>
            </a:r>
          </a:p>
          <a:p>
            <a:r>
              <a:rPr lang="en-US" dirty="0" err="1" smtClean="0"/>
              <a:t>Cordoner</a:t>
            </a:r>
            <a:r>
              <a:rPr lang="en-US" dirty="0"/>
              <a:t>, William, and </a:t>
            </a:r>
            <a:r>
              <a:rPr lang="en-US" dirty="0" err="1"/>
              <a:t>Issobell</a:t>
            </a:r>
            <a:r>
              <a:rPr lang="en-US" dirty="0"/>
              <a:t> Young, in </a:t>
            </a:r>
            <a:r>
              <a:rPr lang="en-US" dirty="0" err="1"/>
              <a:t>Auchnames</a:t>
            </a:r>
            <a:endParaRPr lang="en-US" dirty="0"/>
          </a:p>
          <a:p>
            <a:r>
              <a:rPr lang="en-US" dirty="0" err="1" smtClean="0"/>
              <a:t>Cordoner</a:t>
            </a:r>
            <a:r>
              <a:rPr lang="en-US" dirty="0"/>
              <a:t>, William, and 1 </a:t>
            </a:r>
            <a:r>
              <a:rPr lang="en-US" dirty="0" err="1"/>
              <a:t>liza</a:t>
            </a:r>
            <a:r>
              <a:rPr lang="en-US" dirty="0"/>
              <a:t> Orr, in </a:t>
            </a:r>
            <a:r>
              <a:rPr lang="en-US" dirty="0" err="1"/>
              <a:t>Netherwalkmilne</a:t>
            </a:r>
            <a:r>
              <a:rPr lang="en-US" dirty="0"/>
              <a:t> of </a:t>
            </a:r>
            <a:r>
              <a:rPr lang="en-US" dirty="0" err="1"/>
              <a:t>Johnstoun</a:t>
            </a:r>
            <a:endParaRPr lang="en-US" dirty="0"/>
          </a:p>
          <a:p>
            <a:r>
              <a:rPr lang="en-US" dirty="0" err="1" smtClean="0"/>
              <a:t>Corss</a:t>
            </a:r>
            <a:r>
              <a:rPr lang="en-US" dirty="0"/>
              <a:t>, John, and Jean </a:t>
            </a:r>
            <a:r>
              <a:rPr lang="en-US" dirty="0" err="1"/>
              <a:t>Patison</a:t>
            </a:r>
            <a:endParaRPr lang="en-US" dirty="0"/>
          </a:p>
          <a:p>
            <a:r>
              <a:rPr lang="en-US" dirty="0" smtClean="0"/>
              <a:t>Couper</a:t>
            </a:r>
            <a:r>
              <a:rPr lang="en-US" dirty="0"/>
              <a:t>, James, and </a:t>
            </a:r>
            <a:r>
              <a:rPr lang="en-US" dirty="0" err="1"/>
              <a:t>Issobell</a:t>
            </a:r>
            <a:r>
              <a:rPr lang="en-US" dirty="0"/>
              <a:t> Load m. 30 Nov. 1682</a:t>
            </a:r>
          </a:p>
          <a:p>
            <a:r>
              <a:rPr lang="en-US" dirty="0"/>
              <a:t>Couper, James, par. of Erskine, and Mary Black, par. 30 Mar. 1744</a:t>
            </a:r>
          </a:p>
          <a:p>
            <a:r>
              <a:rPr lang="en-US" dirty="0" err="1"/>
              <a:t>Coupar</a:t>
            </a:r>
            <a:r>
              <a:rPr lang="en-US" dirty="0"/>
              <a:t>, William, in Kilbarchan, and Janet Caldwell p. 29 Dec. 1768</a:t>
            </a:r>
          </a:p>
          <a:p>
            <a:r>
              <a:rPr lang="en-US" dirty="0" smtClean="0"/>
              <a:t>Cowan</a:t>
            </a:r>
            <a:r>
              <a:rPr lang="en-US" dirty="0"/>
              <a:t>, Daniel, in town par. of Paisley, and Margaret Dougal</a:t>
            </a:r>
          </a:p>
          <a:p>
            <a:r>
              <a:rPr lang="en-US" dirty="0" smtClean="0"/>
              <a:t>Craig</a:t>
            </a:r>
            <a:r>
              <a:rPr lang="en-US" dirty="0"/>
              <a:t>, James, par. of </a:t>
            </a:r>
            <a:r>
              <a:rPr lang="en-US" dirty="0" err="1"/>
              <a:t>Kilbryde</a:t>
            </a:r>
            <a:r>
              <a:rPr lang="en-US" dirty="0"/>
              <a:t>, and </a:t>
            </a:r>
            <a:r>
              <a:rPr lang="en-US" dirty="0" err="1"/>
              <a:t>Jonet</a:t>
            </a:r>
            <a:r>
              <a:rPr lang="en-US" dirty="0"/>
              <a:t> </a:t>
            </a:r>
            <a:r>
              <a:rPr lang="en-US" dirty="0" err="1"/>
              <a:t>Cordonar</a:t>
            </a:r>
            <a:r>
              <a:rPr lang="en-US" dirty="0"/>
              <a:t>, par</a:t>
            </a:r>
            <a:r>
              <a:rPr lang="en-US" dirty="0" smtClean="0"/>
              <a:t>. m</a:t>
            </a:r>
            <a:r>
              <a:rPr lang="en-US" dirty="0"/>
              <a:t>. 28 June 1658</a:t>
            </a:r>
          </a:p>
          <a:p>
            <a:r>
              <a:rPr lang="en-US" dirty="0"/>
              <a:t>Craig, James, Moreland in </a:t>
            </a:r>
            <a:r>
              <a:rPr lang="en-US" dirty="0" err="1"/>
              <a:t>Forehouse</a:t>
            </a:r>
            <a:r>
              <a:rPr lang="en-US" dirty="0"/>
              <a:t>, and </a:t>
            </a:r>
            <a:r>
              <a:rPr lang="en-US" dirty="0" err="1"/>
              <a:t>Jonet</a:t>
            </a:r>
            <a:r>
              <a:rPr lang="en-US" dirty="0"/>
              <a:t> </a:t>
            </a:r>
            <a:r>
              <a:rPr lang="en-US" dirty="0" smtClean="0"/>
              <a:t>Reid m</a:t>
            </a:r>
            <a:r>
              <a:rPr lang="en-US" dirty="0"/>
              <a:t>. </a:t>
            </a:r>
            <a:r>
              <a:rPr lang="en-US" dirty="0" err="1"/>
              <a:t>Lochwinnoch</a:t>
            </a:r>
            <a:r>
              <a:rPr lang="en-US" dirty="0"/>
              <a:t>, 18 Jan. </a:t>
            </a:r>
            <a:r>
              <a:rPr lang="en-US" dirty="0" smtClean="0"/>
              <a:t>1693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75" y="3407646"/>
            <a:ext cx="1255845" cy="408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5040" y="3926840"/>
            <a:ext cx="863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39" y="2036046"/>
            <a:ext cx="60961" cy="40846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79" y="1751566"/>
            <a:ext cx="60961" cy="40846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Couple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67" y="2057400"/>
            <a:ext cx="7076259" cy="4253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640" y="1544320"/>
            <a:ext cx="512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Precision: not necessarily 100% (over-generalization)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76960" y="1859280"/>
            <a:ext cx="1097280" cy="11785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GreenFIE is “green”!</a:t>
            </a:r>
          </a:p>
          <a:p>
            <a:endParaRPr lang="en-US" dirty="0"/>
          </a:p>
          <a:p>
            <a:r>
              <a:rPr lang="en-US" dirty="0" smtClean="0"/>
              <a:t>Extraction-rule generation</a:t>
            </a:r>
          </a:p>
          <a:p>
            <a:pPr lvl="1"/>
            <a:r>
              <a:rPr lang="en-US" dirty="0" smtClean="0"/>
              <a:t>Document pattern consistency</a:t>
            </a:r>
          </a:p>
          <a:p>
            <a:pPr lvl="1"/>
            <a:r>
              <a:rPr lang="en-US" dirty="0" smtClean="0"/>
              <a:t>Number and variability of patterns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 green!!</a:t>
            </a:r>
            <a:endParaRPr lang="en-US" dirty="0"/>
          </a:p>
        </p:txBody>
      </p:sp>
      <p:pic>
        <p:nvPicPr>
          <p:cNvPr id="4" name="Picture 2" descr="C:\Documents and Settings\David W. Embley\My Documents\WoK\ER13.keynote\Keynote\Presentation\FSMosaicTree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960" y="5720080"/>
            <a:ext cx="1905000" cy="495237"/>
          </a:xfrm>
          <a:prstGeom prst="rect">
            <a:avLst/>
          </a:prstGeom>
          <a:noFill/>
        </p:spPr>
      </p:pic>
      <p:pic>
        <p:nvPicPr>
          <p:cNvPr id="5" name="Picture 4" descr="DEG.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562" y="4572000"/>
            <a:ext cx="1589081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5606" y="5955268"/>
            <a:ext cx="359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BYU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ata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xtraction Research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3762" y="5638800"/>
            <a:ext cx="169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www.deg.byu.edu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7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2667000"/>
            <a:ext cx="9109494" cy="18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599"/>
            <a:ext cx="9144000" cy="16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410200"/>
            <a:ext cx="286537" cy="274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" y="1371600"/>
            <a:ext cx="900398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" y="1524000"/>
            <a:ext cx="9039225" cy="39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" y="1338532"/>
            <a:ext cx="8990509" cy="44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" y="1600200"/>
            <a:ext cx="9069605" cy="35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876800"/>
            <a:ext cx="286537" cy="274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599" cy="41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sp>
        <p:nvSpPr>
          <p:cNvPr id="2" name="Right Arrow 1"/>
          <p:cNvSpPr/>
          <p:nvPr/>
        </p:nvSpPr>
        <p:spPr>
          <a:xfrm rot="18952498">
            <a:off x="4429649" y="5037602"/>
            <a:ext cx="304800" cy="152400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6" y="1219200"/>
            <a:ext cx="8968044" cy="38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11CB-BDE7-46BC-8018-9C13AE9794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1453</Words>
  <Application>Microsoft Office PowerPoint</Application>
  <PresentationFormat>On-screen Show (4:3)</PresentationFormat>
  <Paragraphs>176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GreenFIE: A Green Form-Based Information-Extraction System for Historical Documents</vt:lpstr>
      <vt:lpstr>A Green Information Extraction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Regex Extraction Rules</vt:lpstr>
      <vt:lpstr>Regex Extraction Rules</vt:lpstr>
      <vt:lpstr>Regex Extraction Rules</vt:lpstr>
      <vt:lpstr>Regex Extraction Rules</vt:lpstr>
      <vt:lpstr>Regex Extraction Rules</vt:lpstr>
      <vt:lpstr>Results: Naïve Generalization</vt:lpstr>
      <vt:lpstr>Results: Type-Specific Generalization</vt:lpstr>
      <vt:lpstr>Couple Form</vt:lpstr>
      <vt:lpstr>Results: Couple Form</vt:lpstr>
      <vt:lpstr>Couple Patterns</vt:lpstr>
      <vt:lpstr>Couple Patterns</vt:lpstr>
      <vt:lpstr>Couple Patterns</vt:lpstr>
      <vt:lpstr>Results: Couple Form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GreenFIE: A Green Form-Based Information-Extraction System for Historical Documents</dc:title>
  <dc:creator>embley</dc:creator>
  <cp:lastModifiedBy>David Wayne Embley</cp:lastModifiedBy>
  <cp:revision>32</cp:revision>
  <dcterms:created xsi:type="dcterms:W3CDTF">2017-02-04T17:48:49Z</dcterms:created>
  <dcterms:modified xsi:type="dcterms:W3CDTF">2017-02-07T04:17:37Z</dcterms:modified>
</cp:coreProperties>
</file>