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256" r:id="rId2"/>
    <p:sldId id="259" r:id="rId3"/>
    <p:sldId id="273" r:id="rId4"/>
    <p:sldId id="275" r:id="rId5"/>
    <p:sldId id="274" r:id="rId6"/>
    <p:sldId id="277" r:id="rId7"/>
    <p:sldId id="260" r:id="rId8"/>
    <p:sldId id="261" r:id="rId9"/>
    <p:sldId id="283" r:id="rId10"/>
    <p:sldId id="279" r:id="rId11"/>
    <p:sldId id="292" r:id="rId12"/>
    <p:sldId id="282" r:id="rId13"/>
    <p:sldId id="281" r:id="rId14"/>
    <p:sldId id="280" r:id="rId15"/>
    <p:sldId id="263" r:id="rId16"/>
    <p:sldId id="284" r:id="rId17"/>
    <p:sldId id="285" r:id="rId18"/>
    <p:sldId id="286" r:id="rId19"/>
    <p:sldId id="266" r:id="rId20"/>
    <p:sldId id="288" r:id="rId21"/>
    <p:sldId id="287" r:id="rId22"/>
    <p:sldId id="267" r:id="rId23"/>
    <p:sldId id="289" r:id="rId24"/>
    <p:sldId id="272" r:id="rId25"/>
    <p:sldId id="271" r:id="rId26"/>
    <p:sldId id="293" r:id="rId27"/>
    <p:sldId id="269" r:id="rId28"/>
    <p:sldId id="27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8035" autoAdjust="0"/>
  </p:normalViewPr>
  <p:slideViewPr>
    <p:cSldViewPr snapToGrid="0">
      <p:cViewPr varScale="1">
        <p:scale>
          <a:sx n="65" d="100"/>
          <a:sy n="65" d="100"/>
        </p:scale>
        <p:origin x="-6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192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B6413-210A-4939-8F40-FA4E52D69E49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3CF6C-51B3-4446-929D-F731EB4C35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15 minutes + 5 minutes Q/A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CF6C-51B3-4446-929D-F731EB4C351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… indexing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CF6C-51B3-4446-929D-F731EB4C351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Populated</a:t>
            </a:r>
            <a:r>
              <a:rPr lang="en-US" baseline="0" dirty="0" smtClean="0"/>
              <a:t> object and relationship 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CF6C-51B3-4446-929D-F731EB4C351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CF6C-51B3-4446-929D-F731EB4C351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CF6C-51B3-4446-929D-F731EB4C351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Declaration of reasoning</a:t>
            </a:r>
            <a:r>
              <a:rPr lang="en-US" baseline="0" dirty="0" smtClean="0"/>
              <a:t> rules.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CF6C-51B3-4446-929D-F731EB4C351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Reasoning rules yields new object and relationship sets.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CF6C-51B3-4446-929D-F731EB4C351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… and new data instances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CF6C-51B3-4446-929D-F731EB4C351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CF6C-51B3-4446-929D-F731EB4C351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CF6C-51B3-4446-929D-F731EB4C351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CF6C-51B3-4446-929D-F731EB4C351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Automatic extraction builds links.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CF6C-51B3-4446-929D-F731EB4C351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Grand total: 27,528</a:t>
            </a:r>
          </a:p>
          <a:p>
            <a:r>
              <a:rPr lang="en-US" dirty="0" smtClean="0"/>
              <a:t>Each page took</a:t>
            </a:r>
            <a:r>
              <a:rPr lang="en-US" baseline="0" dirty="0" smtClean="0"/>
              <a:t> an average of about 18 seconds, so the entire job took roughly 4 hours of CPU time to process (4 hours 9 min, when estimated using 18 seconds per page on the 100 pages sampled).  Run on Marylou, processing 10 pages at a time in parallel.  ?? So, wall-clock time should be 240 minutes / 10 = 24 minutes.  (Does the 18 seconds include the time to do the </a:t>
            </a:r>
            <a:r>
              <a:rPr lang="en-US" baseline="0" dirty="0" err="1" smtClean="0"/>
              <a:t>inferencing</a:t>
            </a:r>
            <a:r>
              <a:rPr lang="en-US" baseline="0" dirty="0" smtClean="0"/>
              <a:t>?  yes)</a:t>
            </a:r>
          </a:p>
          <a:p>
            <a:r>
              <a:rPr lang="en-US" baseline="0" dirty="0" smtClean="0"/>
              <a:t>Person-Name facts not counted (miscommunication about whether they were wanted)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CF6C-51B3-4446-929D-F731EB4C351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Failures of name recognizer: (1) names weren’t in dictionary</a:t>
            </a:r>
            <a:r>
              <a:rPr lang="en-US" baseline="0" dirty="0" smtClean="0"/>
              <a:t> (occasionally due to OCR errors)</a:t>
            </a:r>
            <a:r>
              <a:rPr lang="en-US" dirty="0" smtClean="0"/>
              <a:t>, (2) names such as the month “May” that are in the name dictionary, (3) relationship set recognizers such as “son of” or “born</a:t>
            </a:r>
            <a:r>
              <a:rPr lang="en-US" baseline="0" dirty="0" smtClean="0"/>
              <a:t> on” that “forced” the system to pick out a name, which it sometimes did incorrectly.  Layout expectations: expected “children:” but not “children of” (switch for no apparent reason), window extent for relationships such as “children:”, “son of”, and “daughter of” turned out to be longer than expected</a:t>
            </a:r>
          </a:p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CF6C-51B3-4446-929D-F731EB4C351A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that we already completed item #1 on our future-work list, however, not quite fully integrated so, to </a:t>
            </a:r>
            <a:r>
              <a:rPr lang="en-US" dirty="0" err="1" smtClean="0"/>
              <a:t>WoK</a:t>
            </a:r>
            <a:r>
              <a:rPr lang="en-US" dirty="0" smtClean="0"/>
              <a:t>-HD we need to add advanced form processing, ranking</a:t>
            </a:r>
            <a:r>
              <a:rPr lang="en-US" baseline="0" dirty="0" smtClean="0"/>
              <a:t> &amp; column sorting.</a:t>
            </a:r>
          </a:p>
          <a:p>
            <a:r>
              <a:rPr lang="en-US" baseline="0" dirty="0" smtClean="0"/>
              <a:t>Optimization: keyword &amp; semantic indexing off-line (OK), but Query processing must be fast and requires optimization when large ontology libraries are involved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Hurst patterns: automatically discovered and used to find even more facts with </a:t>
            </a:r>
            <a:r>
              <a:rPr lang="en-US" baseline="0" smtClean="0"/>
              <a:t>high precision.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CF6C-51B3-4446-929D-F731EB4C351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Automatic extraction also builds query links.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CF6C-51B3-4446-929D-F731EB4C351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Selection of best ontology to answer query.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CF6C-51B3-4446-929D-F731EB4C351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Mockup as designed.  Actual implementation quite close.</a:t>
            </a:r>
            <a:r>
              <a:rPr lang="en-US" baseline="0" dirty="0" smtClean="0"/>
              <a:t>  The differences point to where we need to add </a:t>
            </a:r>
            <a:r>
              <a:rPr lang="en-US" baseline="0" smtClean="0"/>
              <a:t>finishing touches.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CF6C-51B3-4446-929D-F731EB4C351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Demo:</a:t>
            </a:r>
            <a:r>
              <a:rPr lang="en-US" baseline="0" dirty="0" smtClean="0"/>
              <a:t> initial screen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CF6C-51B3-4446-929D-F731EB4C351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Facts.  Demo: Query screen shots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CF6C-51B3-4446-929D-F731EB4C351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Implied Facts.</a:t>
            </a:r>
            <a:r>
              <a:rPr lang="en-US" baseline="0" dirty="0" smtClean="0"/>
              <a:t>  </a:t>
            </a:r>
            <a:r>
              <a:rPr lang="en-US" dirty="0" smtClean="0"/>
              <a:t>Demo: Query screen shots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CF6C-51B3-4446-929D-F731EB4C351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begins the explanation of how it works.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CF6C-51B3-4446-929D-F731EB4C351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2CA80-2A1A-4D3A-9416-7E0A3E27C5EE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FD01-2660-4EF0-B460-C0E240B7C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2CA80-2A1A-4D3A-9416-7E0A3E27C5EE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FD01-2660-4EF0-B460-C0E240B7C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2CA80-2A1A-4D3A-9416-7E0A3E27C5EE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FD01-2660-4EF0-B460-C0E240B7C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2CA80-2A1A-4D3A-9416-7E0A3E27C5EE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FD01-2660-4EF0-B460-C0E240B7C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2CA80-2A1A-4D3A-9416-7E0A3E27C5EE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FD01-2660-4EF0-B460-C0E240B7C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2CA80-2A1A-4D3A-9416-7E0A3E27C5EE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FD01-2660-4EF0-B460-C0E240B7C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2CA80-2A1A-4D3A-9416-7E0A3E27C5EE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FD01-2660-4EF0-B460-C0E240B7C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2CA80-2A1A-4D3A-9416-7E0A3E27C5EE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FD01-2660-4EF0-B460-C0E240B7C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2CA80-2A1A-4D3A-9416-7E0A3E27C5EE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FD01-2660-4EF0-B460-C0E240B7C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2CA80-2A1A-4D3A-9416-7E0A3E27C5EE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FD01-2660-4EF0-B460-C0E240B7C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2CA80-2A1A-4D3A-9416-7E0A3E27C5EE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FD01-2660-4EF0-B460-C0E240B7C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2CA80-2A1A-4D3A-9416-7E0A3E27C5EE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2FD01-2660-4EF0-B460-C0E240B7C4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786" y="1219200"/>
            <a:ext cx="8292662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Enabling Search for Facts and</a:t>
            </a:r>
            <a:br>
              <a:rPr lang="en-US" dirty="0" smtClean="0"/>
            </a:br>
            <a:r>
              <a:rPr lang="en-US" dirty="0" smtClean="0"/>
              <a:t>Implied Facts in Historical Documents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David W. Embley, Stephen W. Liddle, Deryle W. Lonsdale, Spencer Machado, Thomas Packer, Joseph Park, Nathan Tate, Andrew Zitzelberger</a:t>
            </a:r>
          </a:p>
          <a:p>
            <a:r>
              <a:rPr lang="en-US" sz="2400" i="1" dirty="0" smtClean="0"/>
              <a:t>Brigham Young University</a:t>
            </a:r>
            <a:endParaRPr lang="en-US" sz="2400" i="1" dirty="0"/>
          </a:p>
        </p:txBody>
      </p:sp>
      <p:pic>
        <p:nvPicPr>
          <p:cNvPr id="7" name="Picture 6" descr="DEG.log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6600" y="5105400"/>
            <a:ext cx="1589081" cy="1752600"/>
          </a:xfrm>
          <a:prstGeom prst="rect">
            <a:avLst/>
          </a:prstGeom>
        </p:spPr>
      </p:pic>
      <p:pic>
        <p:nvPicPr>
          <p:cNvPr id="8" name="Picture 7" descr="logo.faculty_thumb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5486400"/>
            <a:ext cx="1200150" cy="1200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50644" y="6488668"/>
            <a:ext cx="3593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BYU </a:t>
            </a:r>
            <a:r>
              <a:rPr lang="en-US" u="sng" dirty="0" smtClean="0"/>
              <a:t>D</a:t>
            </a:r>
            <a:r>
              <a:rPr lang="en-US" dirty="0" smtClean="0"/>
              <a:t>ata </a:t>
            </a:r>
            <a:r>
              <a:rPr lang="en-US" u="sng" dirty="0" smtClean="0"/>
              <a:t>E</a:t>
            </a:r>
            <a:r>
              <a:rPr lang="en-US" dirty="0" smtClean="0"/>
              <a:t>xtraction Research </a:t>
            </a:r>
            <a:r>
              <a:rPr lang="en-US" u="sng" dirty="0" smtClean="0"/>
              <a:t>G</a:t>
            </a:r>
            <a:r>
              <a:rPr lang="en-US" dirty="0" smtClean="0"/>
              <a:t>roup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858962"/>
          </a:xfrm>
        </p:spPr>
        <p:txBody>
          <a:bodyPr>
            <a:normAutofit/>
          </a:bodyPr>
          <a:lstStyle/>
          <a:p>
            <a:r>
              <a:rPr lang="en-US" dirty="0" smtClean="0"/>
              <a:t>Extraction </a:t>
            </a:r>
            <a:r>
              <a:rPr lang="en-US" dirty="0" err="1" smtClean="0"/>
              <a:t>Ontologies</a:t>
            </a:r>
            <a:endParaRPr lang="en-US" dirty="0"/>
          </a:p>
        </p:txBody>
      </p:sp>
      <p:pic>
        <p:nvPicPr>
          <p:cNvPr id="5" name="Picture 4" descr="WorkbenchForExtractedFact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371600"/>
            <a:ext cx="8399853" cy="5016407"/>
          </a:xfrm>
          <a:prstGeom prst="rect">
            <a:avLst/>
          </a:prstGeom>
        </p:spPr>
      </p:pic>
      <p:pic>
        <p:nvPicPr>
          <p:cNvPr id="7" name="Picture 6" descr="DataGrameEditor2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3653" y="4615997"/>
            <a:ext cx="2528847" cy="1726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858962"/>
          </a:xfrm>
        </p:spPr>
        <p:txBody>
          <a:bodyPr>
            <a:normAutofit/>
          </a:bodyPr>
          <a:lstStyle/>
          <a:p>
            <a:r>
              <a:rPr lang="en-US" dirty="0" smtClean="0"/>
              <a:t>Extraction </a:t>
            </a:r>
            <a:r>
              <a:rPr lang="en-US" dirty="0" err="1" smtClean="0"/>
              <a:t>Ontologies</a:t>
            </a:r>
            <a:endParaRPr lang="en-US" dirty="0"/>
          </a:p>
        </p:txBody>
      </p:sp>
      <p:pic>
        <p:nvPicPr>
          <p:cNvPr id="5" name="Picture 4" descr="WorkbenchForExtractedFact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371600"/>
            <a:ext cx="8399853" cy="501640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rot="10800000">
            <a:off x="2493819" y="3796146"/>
            <a:ext cx="2923311" cy="87283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1870364" y="3186548"/>
            <a:ext cx="3574472" cy="148243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2618510" y="4184073"/>
            <a:ext cx="2105891" cy="60960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DataGrameEditor2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3653" y="4615997"/>
            <a:ext cx="2528847" cy="1726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858962"/>
          </a:xfrm>
        </p:spPr>
        <p:txBody>
          <a:bodyPr>
            <a:normAutofit/>
          </a:bodyPr>
          <a:lstStyle/>
          <a:p>
            <a:r>
              <a:rPr lang="en-US" dirty="0" smtClean="0"/>
              <a:t>Fact Extraction</a:t>
            </a:r>
            <a:endParaRPr lang="en-US" dirty="0"/>
          </a:p>
        </p:txBody>
      </p:sp>
      <p:pic>
        <p:nvPicPr>
          <p:cNvPr id="5" name="Picture 4" descr="WorkbenchForExtractedFact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371600"/>
            <a:ext cx="8399853" cy="5016407"/>
          </a:xfrm>
          <a:prstGeom prst="rect">
            <a:avLst/>
          </a:prstGeom>
        </p:spPr>
      </p:pic>
      <p:pic>
        <p:nvPicPr>
          <p:cNvPr id="8" name="Picture 7" descr="SonOfPerson.relationships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4562475"/>
            <a:ext cx="3465793" cy="2295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858962"/>
          </a:xfrm>
        </p:spPr>
        <p:txBody>
          <a:bodyPr>
            <a:normAutofit/>
          </a:bodyPr>
          <a:lstStyle/>
          <a:p>
            <a:r>
              <a:rPr lang="en-US" dirty="0" smtClean="0"/>
              <a:t>Fact Extraction</a:t>
            </a:r>
            <a:endParaRPr lang="en-US" dirty="0"/>
          </a:p>
        </p:txBody>
      </p:sp>
      <p:pic>
        <p:nvPicPr>
          <p:cNvPr id="5" name="Picture 4" descr="WorkbenchForExtractedFact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371600"/>
            <a:ext cx="8399853" cy="5016407"/>
          </a:xfrm>
          <a:prstGeom prst="rect">
            <a:avLst/>
          </a:prstGeom>
        </p:spPr>
      </p:pic>
      <p:pic>
        <p:nvPicPr>
          <p:cNvPr id="8" name="Picture 7" descr="SonOfPerson.relationships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4562475"/>
            <a:ext cx="3465793" cy="2295525"/>
          </a:xfrm>
          <a:prstGeom prst="rect">
            <a:avLst/>
          </a:prstGeom>
        </p:spPr>
      </p:pic>
      <p:pic>
        <p:nvPicPr>
          <p:cNvPr id="9" name="Picture 8" descr="PersonIdentifiedByName.relationships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914400"/>
            <a:ext cx="3687155" cy="5195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858962"/>
          </a:xfrm>
        </p:spPr>
        <p:txBody>
          <a:bodyPr>
            <a:normAutofit/>
          </a:bodyPr>
          <a:lstStyle/>
          <a:p>
            <a:r>
              <a:rPr lang="en-US" dirty="0" smtClean="0"/>
              <a:t>Fact Extraction</a:t>
            </a:r>
            <a:endParaRPr lang="en-US" dirty="0"/>
          </a:p>
        </p:txBody>
      </p:sp>
      <p:pic>
        <p:nvPicPr>
          <p:cNvPr id="5" name="Picture 4" descr="WorkbenchForExtractedFact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371600"/>
            <a:ext cx="8399853" cy="5016407"/>
          </a:xfrm>
          <a:prstGeom prst="rect">
            <a:avLst/>
          </a:prstGeom>
        </p:spPr>
      </p:pic>
      <p:pic>
        <p:nvPicPr>
          <p:cNvPr id="8" name="Picture 7" descr="SonOfPerson.relationships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4562475"/>
            <a:ext cx="3465793" cy="2295525"/>
          </a:xfrm>
          <a:prstGeom prst="rect">
            <a:avLst/>
          </a:prstGeom>
        </p:spPr>
      </p:pic>
      <p:pic>
        <p:nvPicPr>
          <p:cNvPr id="9" name="Picture 8" descr="PersonIdentifiedByName.relationships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914400"/>
            <a:ext cx="3687155" cy="5195887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5250425" y="4778477"/>
            <a:ext cx="1143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648200" y="4898923"/>
            <a:ext cx="8382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575187" y="4800601"/>
            <a:ext cx="2131142" cy="132735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V="1">
            <a:off x="-800099" y="4295467"/>
            <a:ext cx="3016045" cy="61943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1902542" y="2964426"/>
            <a:ext cx="980768" cy="1622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932039" y="4704735"/>
            <a:ext cx="442451" cy="1548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Reasoning for Implied Facts</a:t>
            </a:r>
            <a:endParaRPr lang="en-US" dirty="0"/>
          </a:p>
        </p:txBody>
      </p:sp>
      <p:pic>
        <p:nvPicPr>
          <p:cNvPr id="5" name="Picture 4" descr="GrandchildRule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962" y="1752600"/>
            <a:ext cx="6201508" cy="1981200"/>
          </a:xfrm>
          <a:prstGeom prst="rect">
            <a:avLst/>
          </a:prstGeom>
        </p:spPr>
      </p:pic>
      <p:pic>
        <p:nvPicPr>
          <p:cNvPr id="6" name="Picture 5" descr="GrandchildRelationshipRule2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97298" y="3962400"/>
            <a:ext cx="717659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dirty="0" smtClean="0"/>
              <a:t>Reasoning for Implied Facts</a:t>
            </a:r>
            <a:endParaRPr lang="en-US" dirty="0"/>
          </a:p>
        </p:txBody>
      </p:sp>
      <p:pic>
        <p:nvPicPr>
          <p:cNvPr id="4" name="Picture 3" descr="FamilyGrandchild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295400"/>
            <a:ext cx="7586457" cy="5279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dirty="0" smtClean="0"/>
              <a:t>Reasoning for Implied Facts</a:t>
            </a:r>
            <a:endParaRPr lang="en-US" dirty="0"/>
          </a:p>
        </p:txBody>
      </p:sp>
      <p:pic>
        <p:nvPicPr>
          <p:cNvPr id="4" name="Picture 3" descr="FamilyGrandchild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295400"/>
            <a:ext cx="7586457" cy="5279187"/>
          </a:xfrm>
          <a:prstGeom prst="rect">
            <a:avLst/>
          </a:prstGeom>
        </p:spPr>
      </p:pic>
      <p:pic>
        <p:nvPicPr>
          <p:cNvPr id="5" name="Picture 4" descr="GrandchildOfPersonInstances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1143000"/>
            <a:ext cx="4489520" cy="555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dirty="0" smtClean="0"/>
              <a:t>Reasoning for Implied Facts</a:t>
            </a:r>
            <a:endParaRPr lang="en-US" dirty="0"/>
          </a:p>
        </p:txBody>
      </p:sp>
      <p:pic>
        <p:nvPicPr>
          <p:cNvPr id="4" name="Picture 3" descr="FamilyGrandchild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295400"/>
            <a:ext cx="7586457" cy="5279187"/>
          </a:xfrm>
          <a:prstGeom prst="rect">
            <a:avLst/>
          </a:prstGeom>
        </p:spPr>
      </p:pic>
      <p:pic>
        <p:nvPicPr>
          <p:cNvPr id="5" name="Picture 4" descr="GrandchildOfPersonInstances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1143000"/>
            <a:ext cx="4489520" cy="5553075"/>
          </a:xfrm>
          <a:prstGeom prst="rect">
            <a:avLst/>
          </a:prstGeom>
        </p:spPr>
      </p:pic>
      <p:pic>
        <p:nvPicPr>
          <p:cNvPr id="6" name="Picture 5" descr="NameInstances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1143000"/>
            <a:ext cx="4302241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Interpretation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3276600"/>
            <a:ext cx="38391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“Mary Ely” grandchild</a:t>
            </a:r>
            <a:endParaRPr lang="en-US" sz="3200" dirty="0"/>
          </a:p>
        </p:txBody>
      </p:sp>
      <p:pic>
        <p:nvPicPr>
          <p:cNvPr id="6" name="Picture 5" descr="GrandchildOntologyAlon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1572" y="1800665"/>
            <a:ext cx="3635215" cy="35603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ntology.D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3124200"/>
            <a:ext cx="1195387" cy="75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WoK</a:t>
            </a:r>
            <a:r>
              <a:rPr lang="en-US" dirty="0" smtClean="0"/>
              <a:t>-HD</a:t>
            </a:r>
            <a:br>
              <a:rPr lang="en-US" dirty="0" smtClean="0"/>
            </a:br>
            <a:r>
              <a:rPr lang="en-US" sz="2700" dirty="0" smtClean="0"/>
              <a:t>(A Web of Knowledge Superimposed over Historical Documents)</a:t>
            </a:r>
            <a:endParaRPr lang="en-US" sz="2700" dirty="0"/>
          </a:p>
        </p:txBody>
      </p:sp>
      <p:sp>
        <p:nvSpPr>
          <p:cNvPr id="3" name="Cloud 2"/>
          <p:cNvSpPr/>
          <p:nvPr/>
        </p:nvSpPr>
        <p:spPr>
          <a:xfrm>
            <a:off x="914400" y="2819400"/>
            <a:ext cx="7696200" cy="137160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ElyPage419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5181600"/>
            <a:ext cx="799621" cy="12761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295400" y="57912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67600" y="57912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12" name="Picture 11" descr="ontology.NT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62400" y="3124200"/>
            <a:ext cx="1247775" cy="831047"/>
          </a:xfrm>
          <a:prstGeom prst="rect">
            <a:avLst/>
          </a:prstGeom>
        </p:spPr>
      </p:pic>
      <p:pic>
        <p:nvPicPr>
          <p:cNvPr id="14" name="Picture 13" descr="ontology.JP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1200" y="2971800"/>
            <a:ext cx="1109663" cy="888701"/>
          </a:xfrm>
          <a:prstGeom prst="rect">
            <a:avLst/>
          </a:prstGeom>
        </p:spPr>
      </p:pic>
      <p:pic>
        <p:nvPicPr>
          <p:cNvPr id="15" name="Picture 14" descr="ElyPage417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76400" y="5181600"/>
            <a:ext cx="807735" cy="1295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 descr="ElyPage418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67000" y="5181600"/>
            <a:ext cx="808208" cy="1295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 descr="ElyPage420.bmp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48200" y="5181600"/>
            <a:ext cx="807735" cy="1295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 descr="ElyPage421.bmp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638800" y="5181600"/>
            <a:ext cx="815318" cy="13067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 descr="ElyPage422.bmp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629400" y="5181600"/>
            <a:ext cx="808208" cy="12954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2" name="Straight Connector 21"/>
          <p:cNvCxnSpPr/>
          <p:nvPr/>
        </p:nvCxnSpPr>
        <p:spPr>
          <a:xfrm rot="16200000" flipV="1">
            <a:off x="2933700" y="4076700"/>
            <a:ext cx="1143000" cy="914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3695700" y="4305300"/>
            <a:ext cx="1143000" cy="457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114800" y="3886200"/>
            <a:ext cx="1676400" cy="1219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352800" y="47244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19600" y="47244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…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ndchildOntologyAlon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1572" y="1800665"/>
            <a:ext cx="3635215" cy="35603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Interpretation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3276600"/>
            <a:ext cx="38391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“Mary Ely” grandchild</a:t>
            </a:r>
            <a:endParaRPr lang="en-US" sz="32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733800" y="3810000"/>
            <a:ext cx="1371600" cy="1219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828800" y="2286000"/>
            <a:ext cx="3581400" cy="990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GrandchildOntologyAlon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1572" y="1800665"/>
            <a:ext cx="3635215" cy="35603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Interpretation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3276600"/>
            <a:ext cx="38391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“Mary Ely” grandchild</a:t>
            </a:r>
            <a:endParaRPr lang="en-US" sz="32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733800" y="3810000"/>
            <a:ext cx="1371600" cy="1219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828800" y="2286000"/>
            <a:ext cx="3581400" cy="990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H="1">
            <a:off x="5569527" y="2438399"/>
            <a:ext cx="1011383" cy="8174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5153892" y="3546764"/>
            <a:ext cx="1759527" cy="13993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400800" y="3124200"/>
            <a:ext cx="6096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334000" y="2057400"/>
            <a:ext cx="6096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953000" y="4953000"/>
            <a:ext cx="8382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rot="16200000" flipH="1">
            <a:off x="5756567" y="2389912"/>
            <a:ext cx="1052943" cy="9005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 flipH="1" flipV="1">
            <a:off x="4876801" y="4627419"/>
            <a:ext cx="942109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5347855" y="3325091"/>
            <a:ext cx="1122218" cy="8312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Generated SPARQL Query</a:t>
            </a:r>
            <a:endParaRPr lang="en-US" dirty="0"/>
          </a:p>
        </p:txBody>
      </p:sp>
      <p:pic>
        <p:nvPicPr>
          <p:cNvPr id="4" name="Picture 3" descr="SPARQL.vim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1676400"/>
            <a:ext cx="6372225" cy="46482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447800" y="4267200"/>
            <a:ext cx="2438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447800" y="4419600"/>
            <a:ext cx="2819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447800" y="4572000"/>
            <a:ext cx="3352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447800" y="5029200"/>
            <a:ext cx="3048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Generated SPARQL Query</a:t>
            </a:r>
            <a:endParaRPr lang="en-US" dirty="0"/>
          </a:p>
        </p:txBody>
      </p:sp>
      <p:pic>
        <p:nvPicPr>
          <p:cNvPr id="4" name="Picture 3" descr="SPARQL.vim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1676400"/>
            <a:ext cx="6372225" cy="46482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447800" y="4876800"/>
            <a:ext cx="2590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447800" y="5334000"/>
            <a:ext cx="3352800" cy="609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163529" y="3834581"/>
            <a:ext cx="2590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Results</a:t>
            </a:r>
            <a:endParaRPr lang="en-US" dirty="0"/>
          </a:p>
        </p:txBody>
      </p:sp>
      <p:pic>
        <p:nvPicPr>
          <p:cNvPr id="4" name="Picture 3" descr="MaryElyGrandchil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676400"/>
            <a:ext cx="8381999" cy="4724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 of Processing</a:t>
            </a:r>
            <a:br>
              <a:rPr lang="en-US" dirty="0" smtClean="0"/>
            </a:br>
            <a:r>
              <a:rPr lang="en-US" dirty="0" smtClean="0"/>
              <a:t>the Ely Ancestry (all 830 Pages)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Number of facts extracted: 22,251</a:t>
            </a:r>
          </a:p>
          <a:p>
            <a:pPr lvl="1"/>
            <a:r>
              <a:rPr lang="en-US" dirty="0" smtClean="0"/>
              <a:t>8,740 Person-</a:t>
            </a:r>
            <a:r>
              <a:rPr lang="en-US" dirty="0" err="1" smtClean="0"/>
              <a:t>Birthdate</a:t>
            </a:r>
            <a:r>
              <a:rPr lang="en-US" dirty="0" smtClean="0"/>
              <a:t> facts</a:t>
            </a:r>
          </a:p>
          <a:p>
            <a:pPr lvl="1"/>
            <a:r>
              <a:rPr lang="en-US" dirty="0" smtClean="0"/>
              <a:t>3,803 Person-</a:t>
            </a:r>
            <a:r>
              <a:rPr lang="en-US" dirty="0" err="1" smtClean="0"/>
              <a:t>Deathdate</a:t>
            </a:r>
            <a:r>
              <a:rPr lang="en-US" dirty="0" smtClean="0"/>
              <a:t> facts</a:t>
            </a:r>
          </a:p>
          <a:p>
            <a:pPr lvl="1"/>
            <a:r>
              <a:rPr lang="en-US" dirty="0" smtClean="0"/>
              <a:t>9,708 children facts, including</a:t>
            </a:r>
          </a:p>
          <a:p>
            <a:pPr lvl="2"/>
            <a:r>
              <a:rPr lang="en-US" dirty="0" smtClean="0"/>
              <a:t>5,020 Child-has-parent-Person facts</a:t>
            </a:r>
          </a:p>
          <a:p>
            <a:pPr lvl="2"/>
            <a:r>
              <a:rPr lang="en-US" dirty="0" smtClean="0"/>
              <a:t>2,394 Son-of-Person facts</a:t>
            </a:r>
          </a:p>
          <a:p>
            <a:pPr lvl="2"/>
            <a:r>
              <a:rPr lang="en-US" dirty="0" smtClean="0"/>
              <a:t>2,294 Daughter-of-Person facts</a:t>
            </a:r>
          </a:p>
          <a:p>
            <a:r>
              <a:rPr lang="en-US" dirty="0" smtClean="0"/>
              <a:t>Number of implied grandchild facts inferred: 5,277</a:t>
            </a:r>
          </a:p>
          <a:p>
            <a:r>
              <a:rPr lang="en-US" dirty="0" smtClean="0"/>
              <a:t>Processing time:</a:t>
            </a:r>
          </a:p>
          <a:p>
            <a:pPr lvl="1"/>
            <a:r>
              <a:rPr lang="en-US" dirty="0" smtClean="0"/>
              <a:t>~18 seconds per page</a:t>
            </a:r>
          </a:p>
          <a:p>
            <a:pPr lvl="1"/>
            <a:r>
              <a:rPr lang="en-US" dirty="0" smtClean="0"/>
              <a:t>CPU time: ~4 hours</a:t>
            </a:r>
          </a:p>
          <a:p>
            <a:pPr lvl="1"/>
            <a:r>
              <a:rPr lang="en-US" dirty="0" smtClean="0"/>
              <a:t>Processing 10 in parallel: ~24 minutes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 of Processing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 smtClean="0"/>
              <a:t>Ely </a:t>
            </a:r>
            <a:r>
              <a:rPr lang="en-US" dirty="0" smtClean="0"/>
              <a:t>Ancestry (all 830 Pages)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93333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Precision: .52                                                                             </a:t>
            </a:r>
            <a:r>
              <a:rPr lang="en-US" sz="2100" dirty="0" smtClean="0"/>
              <a:t>(by randomly selecting &amp; checking 100 of the 22,251 facts)</a:t>
            </a:r>
          </a:p>
          <a:p>
            <a:r>
              <a:rPr lang="en-US" dirty="0" smtClean="0"/>
              <a:t>Recall: .33 &amp; Precision: .40                                                      </a:t>
            </a:r>
            <a:r>
              <a:rPr lang="en-US" sz="2100" dirty="0" smtClean="0"/>
              <a:t>(by randomly selecting  and checking 2 fact-filled family pages)</a:t>
            </a:r>
          </a:p>
          <a:p>
            <a:r>
              <a:rPr lang="en-US" dirty="0" smtClean="0"/>
              <a:t>Errors:</a:t>
            </a:r>
          </a:p>
          <a:p>
            <a:pPr lvl="1"/>
            <a:r>
              <a:rPr lang="en-US" dirty="0" smtClean="0"/>
              <a:t>Name recognizer</a:t>
            </a:r>
          </a:p>
          <a:p>
            <a:pPr lvl="1"/>
            <a:r>
              <a:rPr lang="en-US" dirty="0" smtClean="0"/>
              <a:t>Text pattern expectations</a:t>
            </a:r>
          </a:p>
          <a:p>
            <a:pPr lvl="1"/>
            <a:r>
              <a:rPr lang="en-US" dirty="0" smtClean="0"/>
              <a:t>OCR</a:t>
            </a:r>
          </a:p>
          <a:p>
            <a:r>
              <a:rPr lang="en-US" dirty="0" smtClean="0"/>
              <a:t>Varying accuracy (for pages checked)</a:t>
            </a:r>
          </a:p>
          <a:p>
            <a:pPr lvl="1"/>
            <a:r>
              <a:rPr lang="en-US" dirty="0" smtClean="0"/>
              <a:t>Recall: .11, Precision: .11 </a:t>
            </a:r>
            <a:r>
              <a:rPr lang="en-US" sz="2100" dirty="0" smtClean="0"/>
              <a:t>(bad combination of all problems)</a:t>
            </a:r>
          </a:p>
          <a:p>
            <a:pPr lvl="1"/>
            <a:r>
              <a:rPr lang="en-US" dirty="0" smtClean="0"/>
              <a:t>Recall: .50, Precision: .68 </a:t>
            </a:r>
            <a:r>
              <a:rPr lang="en-US" sz="2100" dirty="0" smtClean="0"/>
              <a:t>(some problems, but closer to expectations)</a:t>
            </a:r>
          </a:p>
          <a:p>
            <a:pPr lvl="1"/>
            <a:r>
              <a:rPr lang="en-US" dirty="0" smtClean="0"/>
              <a:t>Recall: .59, Precision: .71 </a:t>
            </a:r>
            <a:r>
              <a:rPr lang="en-US" sz="2100" dirty="0" smtClean="0"/>
              <a:t>(10 pages, mostly as expected)</a:t>
            </a:r>
          </a:p>
          <a:p>
            <a:pPr lvl="1"/>
            <a:r>
              <a:rPr lang="en-US" dirty="0" smtClean="0"/>
              <a:t>Recall: .91, Precision: .94 </a:t>
            </a:r>
            <a:r>
              <a:rPr lang="en-US" sz="2100" dirty="0" smtClean="0"/>
              <a:t>(tuned, no problems except a few OCR errors)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and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130" y="1608083"/>
            <a:ext cx="8686801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Implementation Status:</a:t>
            </a:r>
          </a:p>
          <a:p>
            <a:pPr lvl="1"/>
            <a:r>
              <a:rPr lang="en-US" dirty="0" smtClean="0"/>
              <a:t>Full line works (but is fragile &amp; needs finishing touches)</a:t>
            </a:r>
          </a:p>
          <a:p>
            <a:pPr lvl="1"/>
            <a:r>
              <a:rPr lang="en-US" dirty="0" err="1" smtClean="0"/>
              <a:t>HyKSS</a:t>
            </a:r>
            <a:r>
              <a:rPr lang="en-US" dirty="0" smtClean="0"/>
              <a:t> integrated (but not all features)</a:t>
            </a:r>
          </a:p>
          <a:p>
            <a:r>
              <a:rPr lang="en-US" dirty="0" smtClean="0"/>
              <a:t>Scalability:</a:t>
            </a:r>
          </a:p>
          <a:p>
            <a:pPr lvl="1"/>
            <a:r>
              <a:rPr lang="en-US" dirty="0" smtClean="0"/>
              <a:t>Handcrafted extraction </a:t>
            </a:r>
            <a:r>
              <a:rPr lang="en-US" dirty="0" err="1" smtClean="0"/>
              <a:t>ontologies</a:t>
            </a:r>
            <a:r>
              <a:rPr lang="en-US" dirty="0" smtClean="0"/>
              <a:t> &amp; reasoning </a:t>
            </a:r>
            <a:r>
              <a:rPr lang="en-US" smtClean="0"/>
              <a:t>rules        (</a:t>
            </a:r>
            <a:r>
              <a:rPr lang="en-US" dirty="0" smtClean="0"/>
              <a:t>worth the work for certain applications)</a:t>
            </a:r>
          </a:p>
          <a:p>
            <a:pPr lvl="1"/>
            <a:r>
              <a:rPr lang="en-US" dirty="0" err="1" smtClean="0"/>
              <a:t>ListReader</a:t>
            </a:r>
            <a:r>
              <a:rPr lang="en-US" dirty="0" smtClean="0"/>
              <a:t> (plus bootstrapping for lists and general extraction)</a:t>
            </a:r>
          </a:p>
          <a:p>
            <a:pPr lvl="1"/>
            <a:r>
              <a:rPr lang="en-US" dirty="0" smtClean="0"/>
              <a:t>Optimization (especially for query processing)</a:t>
            </a:r>
          </a:p>
          <a:p>
            <a:r>
              <a:rPr lang="en-US" dirty="0" smtClean="0"/>
              <a:t>Integration:</a:t>
            </a:r>
          </a:p>
          <a:p>
            <a:pPr lvl="1"/>
            <a:r>
              <a:rPr lang="en-US" dirty="0" smtClean="0"/>
              <a:t>Mapping extraction </a:t>
            </a:r>
            <a:r>
              <a:rPr lang="en-US" dirty="0" err="1" smtClean="0"/>
              <a:t>ontologies</a:t>
            </a:r>
            <a:r>
              <a:rPr lang="en-US" dirty="0" smtClean="0"/>
              <a:t> to domain </a:t>
            </a:r>
            <a:r>
              <a:rPr lang="en-US" dirty="0" err="1" smtClean="0"/>
              <a:t>ontologies</a:t>
            </a:r>
            <a:endParaRPr lang="en-US" dirty="0" smtClean="0"/>
          </a:p>
          <a:p>
            <a:pPr lvl="1"/>
            <a:r>
              <a:rPr lang="en-US" dirty="0" smtClean="0"/>
              <a:t>Object identity for people and places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EG.log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0" y="4800600"/>
            <a:ext cx="1589081" cy="1752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3400"/>
          </a:xfrm>
        </p:spPr>
        <p:txBody>
          <a:bodyPr>
            <a:normAutofit/>
          </a:bodyPr>
          <a:lstStyle/>
          <a:p>
            <a:r>
              <a:rPr lang="en-US" dirty="0" err="1" smtClean="0"/>
              <a:t>WoK</a:t>
            </a:r>
            <a:r>
              <a:rPr lang="en-US" dirty="0" smtClean="0"/>
              <a:t>-HD</a:t>
            </a:r>
          </a:p>
          <a:p>
            <a:pPr lvl="1"/>
            <a:r>
              <a:rPr lang="en-US" dirty="0" smtClean="0"/>
              <a:t>Superimposes a web of knowledge over a collection of historical documents</a:t>
            </a:r>
          </a:p>
          <a:p>
            <a:pPr lvl="1"/>
            <a:r>
              <a:rPr lang="en-US" dirty="0" smtClean="0"/>
              <a:t>Works as a proof-of-concept prototype</a:t>
            </a:r>
          </a:p>
          <a:p>
            <a:r>
              <a:rPr lang="en-US" dirty="0" smtClean="0"/>
              <a:t>To build and deploy the </a:t>
            </a:r>
            <a:r>
              <a:rPr lang="en-US" dirty="0" err="1" smtClean="0"/>
              <a:t>WoK</a:t>
            </a:r>
            <a:r>
              <a:rPr lang="en-US" dirty="0" smtClean="0"/>
              <a:t>-HD successfully:</a:t>
            </a:r>
          </a:p>
          <a:p>
            <a:pPr lvl="1"/>
            <a:r>
              <a:rPr lang="en-US" dirty="0" smtClean="0"/>
              <a:t>Efficient implementation</a:t>
            </a:r>
          </a:p>
          <a:p>
            <a:pPr lvl="1"/>
            <a:r>
              <a:rPr lang="en-US" dirty="0" smtClean="0"/>
              <a:t>Better, more cost-effective extraction</a:t>
            </a:r>
          </a:p>
          <a:p>
            <a:pPr lvl="1"/>
            <a:r>
              <a:rPr lang="en-US" dirty="0" smtClean="0"/>
              <a:t>Integration and record linkage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29400" y="6248400"/>
            <a:ext cx="1892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www.deg.byu.edu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ntology.D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3124200"/>
            <a:ext cx="1195387" cy="75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WoK</a:t>
            </a:r>
            <a:r>
              <a:rPr lang="en-US" dirty="0" smtClean="0"/>
              <a:t>-HD</a:t>
            </a:r>
            <a:br>
              <a:rPr lang="en-US" dirty="0" smtClean="0"/>
            </a:br>
            <a:r>
              <a:rPr lang="en-US" sz="2700" dirty="0" smtClean="0"/>
              <a:t>(A Web of Knowledge Superimposed over Historical Documents)</a:t>
            </a:r>
            <a:endParaRPr lang="en-US" sz="2700" dirty="0"/>
          </a:p>
        </p:txBody>
      </p:sp>
      <p:sp>
        <p:nvSpPr>
          <p:cNvPr id="3" name="Cloud 2"/>
          <p:cNvSpPr/>
          <p:nvPr/>
        </p:nvSpPr>
        <p:spPr>
          <a:xfrm>
            <a:off x="914400" y="2819400"/>
            <a:ext cx="7696200" cy="137160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ElyPage419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5181600"/>
            <a:ext cx="799621" cy="12761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295400" y="57912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67600" y="57912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00400" y="1828800"/>
            <a:ext cx="25985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grandchildren of Mary Ely</a:t>
            </a:r>
            <a:endParaRPr lang="en-US" dirty="0"/>
          </a:p>
        </p:txBody>
      </p:sp>
      <p:pic>
        <p:nvPicPr>
          <p:cNvPr id="12" name="Picture 11" descr="ontology.NT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62400" y="3124200"/>
            <a:ext cx="1247775" cy="831047"/>
          </a:xfrm>
          <a:prstGeom prst="rect">
            <a:avLst/>
          </a:prstGeom>
        </p:spPr>
      </p:pic>
      <p:pic>
        <p:nvPicPr>
          <p:cNvPr id="14" name="Picture 13" descr="ontology.JP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1200" y="2971800"/>
            <a:ext cx="1109663" cy="888701"/>
          </a:xfrm>
          <a:prstGeom prst="rect">
            <a:avLst/>
          </a:prstGeom>
        </p:spPr>
      </p:pic>
      <p:pic>
        <p:nvPicPr>
          <p:cNvPr id="15" name="Picture 14" descr="ElyPage417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76400" y="5181600"/>
            <a:ext cx="807735" cy="1295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 descr="ElyPage418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67000" y="5181600"/>
            <a:ext cx="808208" cy="1295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 descr="ElyPage420.bmp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48200" y="5181600"/>
            <a:ext cx="807735" cy="1295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 descr="ElyPage421.bmp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638800" y="5181600"/>
            <a:ext cx="815318" cy="13067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 descr="ElyPage422.bmp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629400" y="5181600"/>
            <a:ext cx="808208" cy="12954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2" name="Straight Connector 21"/>
          <p:cNvCxnSpPr/>
          <p:nvPr/>
        </p:nvCxnSpPr>
        <p:spPr>
          <a:xfrm rot="16200000" flipV="1">
            <a:off x="2933700" y="4076700"/>
            <a:ext cx="1143000" cy="914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3695700" y="4305300"/>
            <a:ext cx="1143000" cy="457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114800" y="3886200"/>
            <a:ext cx="1676400" cy="1219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352800" y="47244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19600" y="47244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…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rot="16200000" flipV="1">
            <a:off x="3429000" y="2819400"/>
            <a:ext cx="12954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305300" y="2247900"/>
            <a:ext cx="990600" cy="762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H="1">
            <a:off x="5143500" y="2247900"/>
            <a:ext cx="914400" cy="6858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0800000" flipV="1">
            <a:off x="2286000" y="2133600"/>
            <a:ext cx="2590800" cy="1447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0800000" flipV="1">
            <a:off x="2514600" y="2133600"/>
            <a:ext cx="2895600" cy="1447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ntology.D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3124200"/>
            <a:ext cx="1195387" cy="75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WoK</a:t>
            </a:r>
            <a:r>
              <a:rPr lang="en-US" dirty="0" smtClean="0"/>
              <a:t>-HD</a:t>
            </a:r>
            <a:br>
              <a:rPr lang="en-US" dirty="0" smtClean="0"/>
            </a:br>
            <a:r>
              <a:rPr lang="en-US" sz="2700" dirty="0" smtClean="0"/>
              <a:t>(A Web of Knowledge Superimposed over Historical Documents)</a:t>
            </a:r>
            <a:endParaRPr lang="en-US" sz="2700" dirty="0"/>
          </a:p>
        </p:txBody>
      </p:sp>
      <p:sp>
        <p:nvSpPr>
          <p:cNvPr id="3" name="Cloud 2"/>
          <p:cNvSpPr/>
          <p:nvPr/>
        </p:nvSpPr>
        <p:spPr>
          <a:xfrm>
            <a:off x="914400" y="2819400"/>
            <a:ext cx="7696200" cy="137160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ElyPage419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5181600"/>
            <a:ext cx="799621" cy="12761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295400" y="57912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67600" y="57912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12" name="Picture 11" descr="ontology.NT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62400" y="3124200"/>
            <a:ext cx="1247775" cy="831047"/>
          </a:xfrm>
          <a:prstGeom prst="rect">
            <a:avLst/>
          </a:prstGeom>
        </p:spPr>
      </p:pic>
      <p:pic>
        <p:nvPicPr>
          <p:cNvPr id="14" name="Picture 13" descr="ontology.JP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1200" y="2971800"/>
            <a:ext cx="1109663" cy="888701"/>
          </a:xfrm>
          <a:prstGeom prst="rect">
            <a:avLst/>
          </a:prstGeom>
        </p:spPr>
      </p:pic>
      <p:pic>
        <p:nvPicPr>
          <p:cNvPr id="15" name="Picture 14" descr="ElyPage417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76400" y="5181600"/>
            <a:ext cx="807735" cy="1295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 descr="ElyPage418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67000" y="5181600"/>
            <a:ext cx="808208" cy="1295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 descr="ElyPage420.bmp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48200" y="5181600"/>
            <a:ext cx="807735" cy="1295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 descr="ElyPage421.bmp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638800" y="5181600"/>
            <a:ext cx="815318" cy="13067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 descr="ElyPage422.bmp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629400" y="5181600"/>
            <a:ext cx="808208" cy="12954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2" name="Straight Connector 21"/>
          <p:cNvCxnSpPr/>
          <p:nvPr/>
        </p:nvCxnSpPr>
        <p:spPr>
          <a:xfrm rot="16200000" flipV="1">
            <a:off x="2933700" y="4076700"/>
            <a:ext cx="1143000" cy="914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3695700" y="4305300"/>
            <a:ext cx="1143000" cy="457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114800" y="3886200"/>
            <a:ext cx="1676400" cy="1219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352800" y="47244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19600" y="47244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…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rot="16200000" flipV="1">
            <a:off x="3429000" y="2819400"/>
            <a:ext cx="12954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305300" y="2247900"/>
            <a:ext cx="990600" cy="762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200400" y="1828800"/>
            <a:ext cx="265149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grandchildren of Mary Ely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ntology.D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3124200"/>
            <a:ext cx="1195387" cy="75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WoK</a:t>
            </a:r>
            <a:r>
              <a:rPr lang="en-US" dirty="0" smtClean="0"/>
              <a:t>-HD</a:t>
            </a:r>
            <a:br>
              <a:rPr lang="en-US" dirty="0" smtClean="0"/>
            </a:br>
            <a:r>
              <a:rPr lang="en-US" sz="2700" dirty="0" smtClean="0"/>
              <a:t>(A Web of Knowledge Superimposed over Historical Documents)</a:t>
            </a:r>
            <a:endParaRPr lang="en-US" sz="2700" dirty="0"/>
          </a:p>
        </p:txBody>
      </p:sp>
      <p:sp>
        <p:nvSpPr>
          <p:cNvPr id="3" name="Cloud 2"/>
          <p:cNvSpPr/>
          <p:nvPr/>
        </p:nvSpPr>
        <p:spPr>
          <a:xfrm>
            <a:off x="914400" y="2819400"/>
            <a:ext cx="7696200" cy="137160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ElyPage419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5181600"/>
            <a:ext cx="799621" cy="12761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295400" y="57912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67600" y="57912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00400" y="1828800"/>
            <a:ext cx="265149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grandchildren of Mary Ely</a:t>
            </a:r>
            <a:endParaRPr lang="en-US" dirty="0"/>
          </a:p>
        </p:txBody>
      </p:sp>
      <p:pic>
        <p:nvPicPr>
          <p:cNvPr id="12" name="Picture 11" descr="ontology.NT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2400" y="3124200"/>
            <a:ext cx="1247775" cy="831047"/>
          </a:xfrm>
          <a:prstGeom prst="rect">
            <a:avLst/>
          </a:prstGeom>
        </p:spPr>
      </p:pic>
      <p:pic>
        <p:nvPicPr>
          <p:cNvPr id="14" name="Picture 13" descr="ontology.JP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1200" y="2971800"/>
            <a:ext cx="1109663" cy="888701"/>
          </a:xfrm>
          <a:prstGeom prst="rect">
            <a:avLst/>
          </a:prstGeom>
        </p:spPr>
      </p:pic>
      <p:pic>
        <p:nvPicPr>
          <p:cNvPr id="15" name="Picture 14" descr="ElyPage417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76400" y="5181600"/>
            <a:ext cx="807735" cy="1295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 descr="ElyPage418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67000" y="5181600"/>
            <a:ext cx="808208" cy="1295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 descr="ElyPage420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48200" y="5181600"/>
            <a:ext cx="807735" cy="1295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 descr="ElyPage421.bmp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38800" y="5181600"/>
            <a:ext cx="815318" cy="13067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 descr="ElyPage422.bmp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29400" y="5181600"/>
            <a:ext cx="808208" cy="12954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2" name="Straight Connector 21"/>
          <p:cNvCxnSpPr/>
          <p:nvPr/>
        </p:nvCxnSpPr>
        <p:spPr>
          <a:xfrm rot="16200000" flipV="1">
            <a:off x="2933700" y="4076700"/>
            <a:ext cx="1143000" cy="914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3695700" y="4305300"/>
            <a:ext cx="1143000" cy="457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114800" y="3886200"/>
            <a:ext cx="1676400" cy="1219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352800" y="47244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19600" y="47244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…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rot="16200000" flipV="1">
            <a:off x="3429000" y="2819400"/>
            <a:ext cx="12954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305300" y="2247900"/>
            <a:ext cx="990600" cy="762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QueryResult3.bmp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80988" y="1932215"/>
            <a:ext cx="2483984" cy="139158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3200400" y="1828800"/>
            <a:ext cx="265149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grandchildren of Mary Ely</a:t>
            </a:r>
            <a:endParaRPr lang="en-US" dirty="0"/>
          </a:p>
        </p:txBody>
      </p:sp>
      <p:pic>
        <p:nvPicPr>
          <p:cNvPr id="13" name="Picture 12" descr="ontology.D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3124200"/>
            <a:ext cx="1195387" cy="75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WoK</a:t>
            </a:r>
            <a:r>
              <a:rPr lang="en-US" dirty="0" smtClean="0"/>
              <a:t>-HD</a:t>
            </a:r>
            <a:br>
              <a:rPr lang="en-US" dirty="0" smtClean="0"/>
            </a:br>
            <a:r>
              <a:rPr lang="en-US" sz="2700" dirty="0" smtClean="0"/>
              <a:t>(A Web of Knowledge Superimposed over Historical Documents)</a:t>
            </a:r>
            <a:endParaRPr lang="en-US" sz="2700" dirty="0"/>
          </a:p>
        </p:txBody>
      </p:sp>
      <p:sp>
        <p:nvSpPr>
          <p:cNvPr id="3" name="Cloud 2"/>
          <p:cNvSpPr/>
          <p:nvPr/>
        </p:nvSpPr>
        <p:spPr>
          <a:xfrm>
            <a:off x="914400" y="2819400"/>
            <a:ext cx="7696200" cy="137160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ElyPage419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5181600"/>
            <a:ext cx="799621" cy="12761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295400" y="57912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67600" y="57912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12" name="Picture 11" descr="ontology.NT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62400" y="3124200"/>
            <a:ext cx="1247775" cy="831047"/>
          </a:xfrm>
          <a:prstGeom prst="rect">
            <a:avLst/>
          </a:prstGeom>
        </p:spPr>
      </p:pic>
      <p:pic>
        <p:nvPicPr>
          <p:cNvPr id="14" name="Picture 13" descr="ontology.JP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1200" y="2971800"/>
            <a:ext cx="1109663" cy="888701"/>
          </a:xfrm>
          <a:prstGeom prst="rect">
            <a:avLst/>
          </a:prstGeom>
        </p:spPr>
      </p:pic>
      <p:pic>
        <p:nvPicPr>
          <p:cNvPr id="15" name="Picture 14" descr="ElyPage417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76400" y="5181600"/>
            <a:ext cx="807735" cy="1295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 descr="ElyPage418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67000" y="5181600"/>
            <a:ext cx="808208" cy="1295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 descr="ElyPage420.bmp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48200" y="5181600"/>
            <a:ext cx="807735" cy="1295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 descr="ElyPage421.bmp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638800" y="5181600"/>
            <a:ext cx="815318" cy="13067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 descr="ElyPage422.bmp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629400" y="5181600"/>
            <a:ext cx="808208" cy="12954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2" name="Straight Connector 21"/>
          <p:cNvCxnSpPr/>
          <p:nvPr/>
        </p:nvCxnSpPr>
        <p:spPr>
          <a:xfrm rot="16200000" flipV="1">
            <a:off x="2933700" y="4076700"/>
            <a:ext cx="1143000" cy="914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3695700" y="4305300"/>
            <a:ext cx="1143000" cy="457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114800" y="3886200"/>
            <a:ext cx="1676400" cy="1219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352800" y="47244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19600" y="47244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…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rot="16200000" flipV="1">
            <a:off x="3429000" y="2819400"/>
            <a:ext cx="12954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305300" y="2247900"/>
            <a:ext cx="990600" cy="762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 flipH="1" flipV="1">
            <a:off x="3657600" y="2743200"/>
            <a:ext cx="3200400" cy="167640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4343400" y="5257800"/>
            <a:ext cx="1752600" cy="83820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HighlightedPage3.bmp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100082" y="1947182"/>
            <a:ext cx="2956832" cy="3309136"/>
          </a:xfrm>
          <a:prstGeom prst="rect">
            <a:avLst/>
          </a:prstGeom>
          <a:ln>
            <a:noFill/>
          </a:ln>
        </p:spPr>
      </p:pic>
      <p:pic>
        <p:nvPicPr>
          <p:cNvPr id="34" name="Picture 33" descr="QueryResult3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80988" y="1932215"/>
            <a:ext cx="2483984" cy="139158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5" name="Picture 34" descr="ReasoningChain3.bmp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84616" y="3492728"/>
            <a:ext cx="2697992" cy="156550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WoK</a:t>
            </a:r>
            <a:r>
              <a:rPr lang="en-US" dirty="0" smtClean="0"/>
              <a:t>-HD Input</a:t>
            </a:r>
            <a:endParaRPr lang="en-US" dirty="0"/>
          </a:p>
        </p:txBody>
      </p:sp>
      <p:pic>
        <p:nvPicPr>
          <p:cNvPr id="4" name="Picture 3" descr="WoK-HD.startup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1676400"/>
            <a:ext cx="6553200" cy="4627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Querying for Facts &amp; Implied Facts</a:t>
            </a:r>
            <a:endParaRPr lang="en-US" dirty="0"/>
          </a:p>
        </p:txBody>
      </p:sp>
      <p:pic>
        <p:nvPicPr>
          <p:cNvPr id="4" name="Picture 3" descr="MaryElyDeathdat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676400"/>
            <a:ext cx="8379238" cy="47110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Querying for Facts &amp; Implied Facts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05000" y="3352800"/>
            <a:ext cx="5867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dirty="0" smtClean="0"/>
              <a:t>Animation of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Extraction query, results, highlighting</a:t>
            </a:r>
          </a:p>
          <a:p>
            <a:pPr marL="342900" indent="-342900">
              <a:buAutoNum type="arabicPeriod"/>
            </a:pPr>
            <a:r>
              <a:rPr lang="en-US" dirty="0" smtClean="0"/>
              <a:t>Reasoned Query, results, reasoning chain, highlighting</a:t>
            </a:r>
            <a:endParaRPr lang="en-US" dirty="0"/>
          </a:p>
        </p:txBody>
      </p:sp>
      <p:pic>
        <p:nvPicPr>
          <p:cNvPr id="6" name="Picture 5" descr="MaryElyGrandchild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676400"/>
            <a:ext cx="8381999" cy="4724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1130</TotalTime>
  <Words>888</Words>
  <Application>Microsoft Office PowerPoint</Application>
  <PresentationFormat>On-screen Show (4:3)</PresentationFormat>
  <Paragraphs>146</Paragraphs>
  <Slides>28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Enabling Search for Facts and Implied Facts in Historical Documents</vt:lpstr>
      <vt:lpstr>WoK-HD (A Web of Knowledge Superimposed over Historical Documents)</vt:lpstr>
      <vt:lpstr>WoK-HD (A Web of Knowledge Superimposed over Historical Documents)</vt:lpstr>
      <vt:lpstr>WoK-HD (A Web of Knowledge Superimposed over Historical Documents)</vt:lpstr>
      <vt:lpstr>WoK-HD (A Web of Knowledge Superimposed over Historical Documents)</vt:lpstr>
      <vt:lpstr>WoK-HD (A Web of Knowledge Superimposed over Historical Documents)</vt:lpstr>
      <vt:lpstr>WoK-HD Input</vt:lpstr>
      <vt:lpstr>Querying for Facts &amp; Implied Facts</vt:lpstr>
      <vt:lpstr>Querying for Facts &amp; Implied Facts</vt:lpstr>
      <vt:lpstr>Extraction Ontologies</vt:lpstr>
      <vt:lpstr>Extraction Ontologies</vt:lpstr>
      <vt:lpstr>Fact Extraction</vt:lpstr>
      <vt:lpstr>Fact Extraction</vt:lpstr>
      <vt:lpstr>Fact Extraction</vt:lpstr>
      <vt:lpstr>Reasoning for Implied Facts</vt:lpstr>
      <vt:lpstr>Reasoning for Implied Facts</vt:lpstr>
      <vt:lpstr>Reasoning for Implied Facts</vt:lpstr>
      <vt:lpstr>Reasoning for Implied Facts</vt:lpstr>
      <vt:lpstr>Query Interpretation</vt:lpstr>
      <vt:lpstr>Query Interpretation</vt:lpstr>
      <vt:lpstr>Query Interpretation</vt:lpstr>
      <vt:lpstr>Generated SPARQL Query</vt:lpstr>
      <vt:lpstr>Generated SPARQL Query</vt:lpstr>
      <vt:lpstr>Query Results</vt:lpstr>
      <vt:lpstr>Results of Processing the Ely Ancestry (all 830 Pages)</vt:lpstr>
      <vt:lpstr>Results of Processing the Ely Ancestry (all 830 Pages)</vt:lpstr>
      <vt:lpstr>Current and Future Work</vt:lpstr>
      <vt:lpstr>Summary and Conclusion</vt:lpstr>
    </vt:vector>
  </TitlesOfParts>
  <Company>BYU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Enabling Search for Facts &amp; Implied Facts in Historical Documents</dc:title>
  <dc:creator>David W. Embley</dc:creator>
  <cp:lastModifiedBy>David W. Embley</cp:lastModifiedBy>
  <cp:revision>193</cp:revision>
  <dcterms:created xsi:type="dcterms:W3CDTF">2011-08-12T14:14:46Z</dcterms:created>
  <dcterms:modified xsi:type="dcterms:W3CDTF">2011-09-15T23:28:33Z</dcterms:modified>
</cp:coreProperties>
</file>