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2" r:id="rId3"/>
    <p:sldId id="281" r:id="rId4"/>
    <p:sldId id="272" r:id="rId5"/>
    <p:sldId id="280" r:id="rId6"/>
    <p:sldId id="282" r:id="rId7"/>
    <p:sldId id="284" r:id="rId8"/>
    <p:sldId id="276" r:id="rId9"/>
    <p:sldId id="277" r:id="rId10"/>
    <p:sldId id="278" r:id="rId11"/>
    <p:sldId id="275" r:id="rId12"/>
    <p:sldId id="270" r:id="rId13"/>
    <p:sldId id="271" r:id="rId14"/>
    <p:sldId id="263" r:id="rId15"/>
    <p:sldId id="273" r:id="rId16"/>
    <p:sldId id="267" r:id="rId17"/>
    <p:sldId id="268" r:id="rId18"/>
    <p:sldId id="257" r:id="rId19"/>
    <p:sldId id="259" r:id="rId20"/>
    <p:sldId id="283" r:id="rId21"/>
    <p:sldId id="279" r:id="rId22"/>
    <p:sldId id="264" r:id="rId23"/>
    <p:sldId id="265" r:id="rId24"/>
    <p:sldId id="26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7" autoAdjust="0"/>
    <p:restoredTop sz="89588" autoAdjust="0"/>
  </p:normalViewPr>
  <p:slideViewPr>
    <p:cSldViewPr snapToGrid="0">
      <p:cViewPr varScale="1">
        <p:scale>
          <a:sx n="84" d="100"/>
          <a:sy n="84" d="100"/>
        </p:scale>
        <p:origin x="322" y="82"/>
      </p:cViewPr>
      <p:guideLst>
        <p:guide orient="horz" pos="2160"/>
        <p:guide pos="3840"/>
      </p:guideLst>
    </p:cSldViewPr>
  </p:slideViewPr>
  <p:notesTextViewPr>
    <p:cViewPr>
      <p:scale>
        <a:sx n="1" d="1"/>
        <a:sy n="1" d="1"/>
      </p:scale>
      <p:origin x="0" y="-739"/>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C9B74-928B-4896-9014-AEED9D50A153}" type="datetimeFigureOut">
              <a:rPr lang="en-US" smtClean="0"/>
              <a:t>8/12/2015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EA160-10F2-484B-9327-9E73B13767E4}" type="slidenum">
              <a:rPr lang="en-US" smtClean="0"/>
              <a:t>‹#›</a:t>
            </a:fld>
            <a:endParaRPr lang="en-US"/>
          </a:p>
        </p:txBody>
      </p:sp>
    </p:spTree>
    <p:extLst>
      <p:ext uri="{BB962C8B-B14F-4D97-AF65-F5344CB8AC3E}">
        <p14:creationId xmlns:p14="http://schemas.microsoft.com/office/powerpoint/2010/main" val="144842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15+5 minutes</a:t>
            </a:r>
            <a:endParaRPr lang="en-US" dirty="0"/>
          </a:p>
        </p:txBody>
      </p:sp>
      <p:sp>
        <p:nvSpPr>
          <p:cNvPr id="4" name="Slide Number Placeholder 3"/>
          <p:cNvSpPr>
            <a:spLocks noGrp="1"/>
          </p:cNvSpPr>
          <p:nvPr>
            <p:ph type="sldNum" sz="quarter" idx="10"/>
          </p:nvPr>
        </p:nvSpPr>
        <p:spPr/>
        <p:txBody>
          <a:bodyPr/>
          <a:lstStyle/>
          <a:p>
            <a:fld id="{055EA160-10F2-484B-9327-9E73B13767E4}" type="slidenum">
              <a:rPr lang="en-US" smtClean="0"/>
              <a:t>1</a:t>
            </a:fld>
            <a:endParaRPr lang="en-US"/>
          </a:p>
        </p:txBody>
      </p:sp>
    </p:spTree>
    <p:extLst>
      <p:ext uri="{BB962C8B-B14F-4D97-AF65-F5344CB8AC3E}">
        <p14:creationId xmlns:p14="http://schemas.microsoft.com/office/powerpoint/2010/main" val="2092036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Hidden</a:t>
            </a:r>
            <a:r>
              <a:rPr lang="en-US" baseline="0" dirty="0" smtClean="0"/>
              <a:t> Markov Model: s</a:t>
            </a:r>
            <a:r>
              <a:rPr lang="en-US" dirty="0" smtClean="0"/>
              <a:t>tate transition probabilities &amp; emission model for a sequence</a:t>
            </a:r>
            <a:r>
              <a:rPr lang="en-US" baseline="0" dirty="0" smtClean="0"/>
              <a:t> of symbols in a record template</a:t>
            </a:r>
            <a:endParaRPr lang="en-US" dirty="0"/>
          </a:p>
        </p:txBody>
      </p:sp>
      <p:sp>
        <p:nvSpPr>
          <p:cNvPr id="4" name="Slide Number Placeholder 3"/>
          <p:cNvSpPr>
            <a:spLocks noGrp="1"/>
          </p:cNvSpPr>
          <p:nvPr>
            <p:ph type="sldNum" sz="quarter" idx="10"/>
          </p:nvPr>
        </p:nvSpPr>
        <p:spPr/>
        <p:txBody>
          <a:bodyPr/>
          <a:lstStyle/>
          <a:p>
            <a:fld id="{055EA160-10F2-484B-9327-9E73B13767E4}" type="slidenum">
              <a:rPr lang="en-US" smtClean="0"/>
              <a:t>11</a:t>
            </a:fld>
            <a:endParaRPr lang="en-US"/>
          </a:p>
        </p:txBody>
      </p:sp>
    </p:spTree>
    <p:extLst>
      <p:ext uri="{BB962C8B-B14F-4D97-AF65-F5344CB8AC3E}">
        <p14:creationId xmlns:p14="http://schemas.microsoft.com/office/powerpoint/2010/main" val="3564281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Shaver: Shaver-</a:t>
            </a:r>
            <a:r>
              <a:rPr lang="en-US" dirty="0" err="1" smtClean="0"/>
              <a:t>Doughterty</a:t>
            </a:r>
            <a:r>
              <a:rPr lang="en-US" dirty="0" smtClean="0"/>
              <a:t> Genealogy; Kilbarchan: Kilbarchan Parish</a:t>
            </a:r>
            <a:r>
              <a:rPr lang="en-US" baseline="0" dirty="0" smtClean="0"/>
              <a:t> Record</a:t>
            </a:r>
          </a:p>
          <a:p>
            <a:r>
              <a:rPr lang="en-US" dirty="0" smtClean="0"/>
              <a:t>More labeled tokens than field instances because we needed to label some non-field/non-delimiter</a:t>
            </a:r>
            <a:r>
              <a:rPr lang="en-US" baseline="0" dirty="0" smtClean="0"/>
              <a:t> tokens for the CRF.</a:t>
            </a:r>
          </a:p>
          <a:p>
            <a:r>
              <a:rPr lang="en-US" baseline="0" dirty="0" smtClean="0"/>
              <a:t>How much accuracy at what human labeling cost</a:t>
            </a:r>
            <a:r>
              <a:rPr lang="en-US" baseline="0" dirty="0" smtClean="0"/>
              <a:t>.</a:t>
            </a:r>
          </a:p>
          <a:p>
            <a:endParaRPr lang="en-US" baseline="0" dirty="0" smtClean="0"/>
          </a:p>
          <a:p>
            <a:r>
              <a:rPr lang="en-US" dirty="0" smtClean="0"/>
              <a:t>Ground Truth:</a:t>
            </a:r>
          </a:p>
          <a:p>
            <a:r>
              <a:rPr lang="en-US" dirty="0" smtClean="0"/>
              <a:t>    2,516+768        =   3,284 records</a:t>
            </a:r>
          </a:p>
          <a:p>
            <a:r>
              <a:rPr lang="en-US" dirty="0" smtClean="0"/>
              <a:t>    13,748+768      = 14,516 instance predicates</a:t>
            </a:r>
          </a:p>
          <a:p>
            <a:r>
              <a:rPr lang="en-US" dirty="0" smtClean="0"/>
              <a:t>    14,516</a:t>
            </a:r>
            <a:r>
              <a:rPr lang="en-US" dirty="0" smtClean="0">
                <a:sym typeface="Symbol" panose="05050102010706020507" pitchFamily="18" charset="2"/>
              </a:rPr>
              <a:t>(</a:t>
            </a:r>
            <a:r>
              <a:rPr lang="en-US" dirty="0" smtClean="0"/>
              <a:t>3,284+1,642)   = 9,590 relationship predicates (i.e. each record should</a:t>
            </a:r>
            <a:r>
              <a:rPr lang="en-US" baseline="0" dirty="0" smtClean="0"/>
              <a:t> include a person name and the person’s related information; the relationships are between the person’s name and every other instance in the record; so if we subtract the person name, which about half the time has two or more parts, from each record, the number of remaining instances is the number of relationships; but wait: if the name has two parts, we need the parts related too, so the original w/o subtracting 1,642 </a:t>
            </a:r>
            <a:r>
              <a:rPr lang="en-US" baseline="0" smtClean="0"/>
              <a:t>was correct)</a:t>
            </a:r>
            <a:endParaRPr lang="en-US" dirty="0" smtClean="0"/>
          </a:p>
          <a:p>
            <a:r>
              <a:rPr lang="en-US" dirty="0" smtClean="0"/>
              <a:t>                                   24,106 predicates</a:t>
            </a:r>
          </a:p>
          <a:p>
            <a:endParaRPr lang="en-US" dirty="0"/>
          </a:p>
        </p:txBody>
      </p:sp>
      <p:sp>
        <p:nvSpPr>
          <p:cNvPr id="4" name="Slide Number Placeholder 3"/>
          <p:cNvSpPr>
            <a:spLocks noGrp="1"/>
          </p:cNvSpPr>
          <p:nvPr>
            <p:ph type="sldNum" sz="quarter" idx="10"/>
          </p:nvPr>
        </p:nvSpPr>
        <p:spPr/>
        <p:txBody>
          <a:bodyPr/>
          <a:lstStyle/>
          <a:p>
            <a:fld id="{055EA160-10F2-484B-9327-9E73B13767E4}" type="slidenum">
              <a:rPr lang="en-US" smtClean="0"/>
              <a:t>14</a:t>
            </a:fld>
            <a:endParaRPr lang="en-US"/>
          </a:p>
        </p:txBody>
      </p:sp>
    </p:spTree>
    <p:extLst>
      <p:ext uri="{BB962C8B-B14F-4D97-AF65-F5344CB8AC3E}">
        <p14:creationId xmlns:p14="http://schemas.microsoft.com/office/powerpoint/2010/main" val="2305118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ALC: Area under</a:t>
            </a:r>
            <a:r>
              <a:rPr lang="en-US" baseline="0" dirty="0" smtClean="0"/>
              <a:t> the Learning Curve: measures accuracy and cost together.</a:t>
            </a:r>
            <a:endParaRPr lang="en-US" dirty="0"/>
          </a:p>
        </p:txBody>
      </p:sp>
      <p:sp>
        <p:nvSpPr>
          <p:cNvPr id="4" name="Slide Number Placeholder 3"/>
          <p:cNvSpPr>
            <a:spLocks noGrp="1"/>
          </p:cNvSpPr>
          <p:nvPr>
            <p:ph type="sldNum" sz="quarter" idx="10"/>
          </p:nvPr>
        </p:nvSpPr>
        <p:spPr/>
        <p:txBody>
          <a:bodyPr/>
          <a:lstStyle/>
          <a:p>
            <a:fld id="{055EA160-10F2-484B-9327-9E73B13767E4}" type="slidenum">
              <a:rPr lang="en-US" smtClean="0"/>
              <a:t>15</a:t>
            </a:fld>
            <a:endParaRPr lang="en-US"/>
          </a:p>
        </p:txBody>
      </p:sp>
    </p:spTree>
    <p:extLst>
      <p:ext uri="{BB962C8B-B14F-4D97-AF65-F5344CB8AC3E}">
        <p14:creationId xmlns:p14="http://schemas.microsoft.com/office/powerpoint/2010/main" val="285001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Shaver-</a:t>
            </a:r>
            <a:r>
              <a:rPr lang="en-US" dirty="0" err="1" smtClean="0"/>
              <a:t>Doughterty</a:t>
            </a:r>
            <a:r>
              <a:rPr lang="en-US" dirty="0" smtClean="0"/>
              <a:t> ALC Metrics (%):</a:t>
            </a:r>
            <a:r>
              <a:rPr lang="en-US" baseline="0" dirty="0" smtClean="0"/>
              <a:t> </a:t>
            </a:r>
            <a:r>
              <a:rPr lang="en-US" dirty="0" smtClean="0"/>
              <a:t>All differences are statistically significant at p&lt;0.05 using an unpaired t test except for the difference in Recall of ListReader-Regex and the CRF.</a:t>
            </a:r>
          </a:p>
          <a:p>
            <a:r>
              <a:rPr lang="en-US" dirty="0" smtClean="0"/>
              <a:t>Kilbarchan ALC Metrics (%):</a:t>
            </a:r>
            <a:r>
              <a:rPr lang="en-US" baseline="0" dirty="0" smtClean="0"/>
              <a:t> </a:t>
            </a:r>
            <a:r>
              <a:rPr lang="en-US" dirty="0" smtClean="0"/>
              <a:t>All differences are statistically significant at p&lt;0.05 using an unpaired t test except for the difference in Precision of the two </a:t>
            </a:r>
            <a:r>
              <a:rPr lang="en-US" dirty="0" err="1" smtClean="0"/>
              <a:t>ListReaders</a:t>
            </a:r>
            <a:r>
              <a:rPr lang="en-US" dirty="0" smtClean="0"/>
              <a:t> and the difference in Recall of ListReader-Regex and the CRF.</a:t>
            </a:r>
            <a:endParaRPr lang="en-US" dirty="0"/>
          </a:p>
        </p:txBody>
      </p:sp>
      <p:sp>
        <p:nvSpPr>
          <p:cNvPr id="4" name="Slide Number Placeholder 3"/>
          <p:cNvSpPr>
            <a:spLocks noGrp="1"/>
          </p:cNvSpPr>
          <p:nvPr>
            <p:ph type="sldNum" sz="quarter" idx="10"/>
          </p:nvPr>
        </p:nvSpPr>
        <p:spPr/>
        <p:txBody>
          <a:bodyPr/>
          <a:lstStyle/>
          <a:p>
            <a:fld id="{055EA160-10F2-484B-9327-9E73B13767E4}" type="slidenum">
              <a:rPr lang="en-US" smtClean="0"/>
              <a:t>16</a:t>
            </a:fld>
            <a:endParaRPr lang="en-US"/>
          </a:p>
        </p:txBody>
      </p:sp>
    </p:spTree>
    <p:extLst>
      <p:ext uri="{BB962C8B-B14F-4D97-AF65-F5344CB8AC3E}">
        <p14:creationId xmlns:p14="http://schemas.microsoft.com/office/powerpoint/2010/main" val="3201405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Complexity: Space – linear </a:t>
            </a:r>
            <a:r>
              <a:rPr lang="en-US" dirty="0" err="1" smtClean="0"/>
              <a:t>wrt</a:t>
            </a:r>
            <a:r>
              <a:rPr lang="en-US" baseline="0" dirty="0" smtClean="0"/>
              <a:t> text size for both Regex &amp; HMM; wrapper construction time – linear </a:t>
            </a:r>
            <a:r>
              <a:rPr lang="en-US" baseline="0" dirty="0" err="1" smtClean="0"/>
              <a:t>wrt</a:t>
            </a:r>
            <a:r>
              <a:rPr lang="en-US" baseline="0" dirty="0" smtClean="0"/>
              <a:t> text size for construction of both Regex &amp; HMM; wrapper execution time – linear for Regex and quadratic for HMM.</a:t>
            </a:r>
            <a:endParaRPr lang="en-US" dirty="0"/>
          </a:p>
        </p:txBody>
      </p:sp>
      <p:sp>
        <p:nvSpPr>
          <p:cNvPr id="4" name="Slide Number Placeholder 3"/>
          <p:cNvSpPr>
            <a:spLocks noGrp="1"/>
          </p:cNvSpPr>
          <p:nvPr>
            <p:ph type="sldNum" sz="quarter" idx="10"/>
          </p:nvPr>
        </p:nvSpPr>
        <p:spPr/>
        <p:txBody>
          <a:bodyPr/>
          <a:lstStyle/>
          <a:p>
            <a:fld id="{055EA160-10F2-484B-9327-9E73B13767E4}" type="slidenum">
              <a:rPr lang="en-US" smtClean="0"/>
              <a:t>17</a:t>
            </a:fld>
            <a:endParaRPr lang="en-US"/>
          </a:p>
        </p:txBody>
      </p:sp>
    </p:spTree>
    <p:extLst>
      <p:ext uri="{BB962C8B-B14F-4D97-AF65-F5344CB8AC3E}">
        <p14:creationId xmlns:p14="http://schemas.microsoft.com/office/powerpoint/2010/main" val="2379115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Pragmatic</a:t>
            </a:r>
            <a:r>
              <a:rPr lang="en-US" baseline="0" dirty="0" smtClean="0"/>
              <a:t> </a:t>
            </a:r>
            <a:r>
              <a:rPr lang="en-US" dirty="0" smtClean="0"/>
              <a:t>adjustments: make it work in the field for our application;</a:t>
            </a:r>
            <a:r>
              <a:rPr lang="en-US" baseline="0" dirty="0" smtClean="0"/>
              <a:t> </a:t>
            </a:r>
            <a:r>
              <a:rPr lang="en-US" dirty="0" smtClean="0"/>
              <a:t>e.g., cross</a:t>
            </a:r>
            <a:r>
              <a:rPr lang="en-US" baseline="0" dirty="0" smtClean="0"/>
              <a:t> page patterns, typical field identifiers as themselves (e.g., b., m., p., d., born, died), central field identifiers (conjunctions such as “and” along with context to distinguish marriages from twins), alignment with other tools, …</a:t>
            </a:r>
          </a:p>
          <a:p>
            <a:endParaRPr lang="en-US" baseline="0" dirty="0" smtClean="0"/>
          </a:p>
          <a:p>
            <a:r>
              <a:rPr lang="en-US" dirty="0" smtClean="0"/>
              <a:t>One of the anonymous</a:t>
            </a:r>
            <a:r>
              <a:rPr lang="en-US" baseline="0" dirty="0" smtClean="0"/>
              <a:t> referees asked: “</a:t>
            </a:r>
            <a:r>
              <a:rPr lang="en-US" sz="1200" kern="1200" dirty="0" smtClean="0">
                <a:solidFill>
                  <a:schemeClr val="tx1"/>
                </a:solidFill>
                <a:effectLst/>
                <a:latin typeface="+mn-lt"/>
                <a:ea typeface="+mn-ea"/>
                <a:cs typeface="+mn-cs"/>
              </a:rPr>
              <a:t>Have you considered not making the template creation process completely independent of the ontology fields that are defined?” initial abstraction of people</a:t>
            </a:r>
            <a:r>
              <a:rPr lang="en-US" sz="1200" kern="1200" baseline="0" dirty="0" smtClean="0">
                <a:solidFill>
                  <a:schemeClr val="tx1"/>
                </a:solidFill>
                <a:effectLst/>
                <a:latin typeface="+mn-lt"/>
                <a:ea typeface="+mn-ea"/>
                <a:cs typeface="+mn-cs"/>
              </a:rPr>
              <a:t> names, dates, and place names is one example; reuse of patterns from one book to another is another; field identification across books for labeling is another.</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Conflict resolution: based on confidence of a tool’s extraction work and on the type of document (narrative, semi-structured, structured).</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Additional extraction tools to compensate for </a:t>
            </a:r>
            <a:r>
              <a:rPr lang="en-US" sz="1200" kern="1200" baseline="0" dirty="0" err="1" smtClean="0">
                <a:solidFill>
                  <a:schemeClr val="tx1"/>
                </a:solidFill>
                <a:effectLst/>
                <a:latin typeface="+mn-lt"/>
                <a:ea typeface="+mn-ea"/>
                <a:cs typeface="+mn-cs"/>
              </a:rPr>
              <a:t>ListReader’s</a:t>
            </a:r>
            <a:r>
              <a:rPr lang="en-US" sz="1200" kern="1200" baseline="0" dirty="0" smtClean="0">
                <a:solidFill>
                  <a:schemeClr val="tx1"/>
                </a:solidFill>
                <a:effectLst/>
                <a:latin typeface="+mn-lt"/>
                <a:ea typeface="+mn-ea"/>
                <a:cs typeface="+mn-cs"/>
              </a:rPr>
              <a:t> limitations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High-level nested-record pattern discovery where records themselves are the basic text-abstraction unit – presumably in a second pass after completing the first (current) pass that discovers records.</a:t>
            </a:r>
            <a:endParaRPr lang="en-US" dirty="0"/>
          </a:p>
        </p:txBody>
      </p:sp>
      <p:sp>
        <p:nvSpPr>
          <p:cNvPr id="4" name="Slide Number Placeholder 3"/>
          <p:cNvSpPr>
            <a:spLocks noGrp="1"/>
          </p:cNvSpPr>
          <p:nvPr>
            <p:ph type="sldNum" sz="quarter" idx="10"/>
          </p:nvPr>
        </p:nvSpPr>
        <p:spPr/>
        <p:txBody>
          <a:bodyPr/>
          <a:lstStyle/>
          <a:p>
            <a:fld id="{055EA160-10F2-484B-9327-9E73B13767E4}" type="slidenum">
              <a:rPr lang="en-US" smtClean="0"/>
              <a:t>18</a:t>
            </a:fld>
            <a:endParaRPr lang="en-US"/>
          </a:p>
        </p:txBody>
      </p:sp>
    </p:spTree>
    <p:extLst>
      <p:ext uri="{BB962C8B-B14F-4D97-AF65-F5344CB8AC3E}">
        <p14:creationId xmlns:p14="http://schemas.microsoft.com/office/powerpoint/2010/main" val="467303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Limitations of ListReader:</a:t>
            </a:r>
            <a:r>
              <a:rPr lang="en-US" baseline="0" dirty="0" smtClean="0"/>
              <a:t> (1) only patterned text (</a:t>
            </a:r>
            <a:r>
              <a:rPr lang="en-US" baseline="0" dirty="0" err="1" smtClean="0"/>
              <a:t>OntoSoar</a:t>
            </a:r>
            <a:r>
              <a:rPr lang="en-US" baseline="0" dirty="0" smtClean="0"/>
              <a:t> for free running text); (2) only record-size patterns – not nested records (</a:t>
            </a:r>
            <a:r>
              <a:rPr lang="en-US" baseline="0" dirty="0" err="1" smtClean="0"/>
              <a:t>FROntIER</a:t>
            </a:r>
            <a:r>
              <a:rPr lang="en-US" baseline="0" dirty="0" smtClean="0"/>
              <a:t>, although costly; </a:t>
            </a:r>
            <a:r>
              <a:rPr lang="en-US" baseline="0" dirty="0" err="1" smtClean="0"/>
              <a:t>GreenFIE</a:t>
            </a:r>
            <a:r>
              <a:rPr lang="en-US" baseline="0" dirty="0" smtClean="0"/>
              <a:t>).</a:t>
            </a:r>
          </a:p>
          <a:p>
            <a:endParaRPr lang="en-US" baseline="0" dirty="0" smtClean="0"/>
          </a:p>
          <a:p>
            <a:r>
              <a:rPr lang="en-US" baseline="0" dirty="0" smtClean="0"/>
              <a:t>Future work: next slide</a:t>
            </a:r>
            <a:endParaRPr lang="en-US" dirty="0"/>
          </a:p>
        </p:txBody>
      </p:sp>
      <p:sp>
        <p:nvSpPr>
          <p:cNvPr id="4" name="Slide Number Placeholder 3"/>
          <p:cNvSpPr>
            <a:spLocks noGrp="1"/>
          </p:cNvSpPr>
          <p:nvPr>
            <p:ph type="sldNum" sz="quarter" idx="10"/>
          </p:nvPr>
        </p:nvSpPr>
        <p:spPr/>
        <p:txBody>
          <a:bodyPr/>
          <a:lstStyle/>
          <a:p>
            <a:fld id="{DD750AE9-E6D2-4AE8-991C-E688BD29120C}" type="slidenum">
              <a:rPr lang="en-US" smtClean="0"/>
              <a:t>22</a:t>
            </a:fld>
            <a:endParaRPr lang="en-US"/>
          </a:p>
        </p:txBody>
      </p:sp>
    </p:spTree>
    <p:extLst>
      <p:ext uri="{BB962C8B-B14F-4D97-AF65-F5344CB8AC3E}">
        <p14:creationId xmlns:p14="http://schemas.microsoft.com/office/powerpoint/2010/main" val="4087970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50AE9-E6D2-4AE8-991C-E688BD29120C}" type="slidenum">
              <a:rPr lang="en-US" smtClean="0"/>
              <a:t>23</a:t>
            </a:fld>
            <a:endParaRPr lang="en-US"/>
          </a:p>
        </p:txBody>
      </p:sp>
    </p:spTree>
    <p:extLst>
      <p:ext uri="{BB962C8B-B14F-4D97-AF65-F5344CB8AC3E}">
        <p14:creationId xmlns:p14="http://schemas.microsoft.com/office/powerpoint/2010/main" val="2736421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50AE9-E6D2-4AE8-991C-E688BD29120C}" type="slidenum">
              <a:rPr lang="en-US" smtClean="0"/>
              <a:t>24</a:t>
            </a:fld>
            <a:endParaRPr lang="en-US"/>
          </a:p>
        </p:txBody>
      </p:sp>
    </p:spTree>
    <p:extLst>
      <p:ext uri="{BB962C8B-B14F-4D97-AF65-F5344CB8AC3E}">
        <p14:creationId xmlns:p14="http://schemas.microsoft.com/office/powerpoint/2010/main" val="336487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150,000 books x ~500</a:t>
            </a:r>
            <a:r>
              <a:rPr lang="en-US" baseline="0" dirty="0" smtClean="0"/>
              <a:t> pages / book x ~100 fact assertions / page = 7,500,000,000</a:t>
            </a:r>
          </a:p>
          <a:p>
            <a:endParaRPr lang="en-US" baseline="0" dirty="0" smtClean="0"/>
          </a:p>
          <a:p>
            <a:r>
              <a:rPr lang="en-US" baseline="0" dirty="0" smtClean="0"/>
              <a:t>Family search has several hundred workers in the field collecting images – more and more of which will be printed, </a:t>
            </a:r>
            <a:r>
              <a:rPr lang="en-US" baseline="0" dirty="0" err="1" smtClean="0"/>
              <a:t>OCRable</a:t>
            </a:r>
            <a:r>
              <a:rPr lang="en-US" baseline="0" dirty="0" smtClean="0"/>
              <a:t> documents.</a:t>
            </a:r>
            <a:endParaRPr lang="en-US" dirty="0"/>
          </a:p>
        </p:txBody>
      </p:sp>
      <p:sp>
        <p:nvSpPr>
          <p:cNvPr id="4" name="Slide Number Placeholder 3"/>
          <p:cNvSpPr>
            <a:spLocks noGrp="1"/>
          </p:cNvSpPr>
          <p:nvPr>
            <p:ph type="sldNum" sz="quarter" idx="10"/>
          </p:nvPr>
        </p:nvSpPr>
        <p:spPr/>
        <p:txBody>
          <a:bodyPr/>
          <a:lstStyle/>
          <a:p>
            <a:fld id="{055EA160-10F2-484B-9327-9E73B13767E4}" type="slidenum">
              <a:rPr lang="en-US" smtClean="0"/>
              <a:t>2</a:t>
            </a:fld>
            <a:endParaRPr lang="en-US"/>
          </a:p>
        </p:txBody>
      </p:sp>
    </p:spTree>
    <p:extLst>
      <p:ext uri="{BB962C8B-B14F-4D97-AF65-F5344CB8AC3E}">
        <p14:creationId xmlns:p14="http://schemas.microsoft.com/office/powerpoint/2010/main" val="3904072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150,000 books x ~500</a:t>
            </a:r>
            <a:r>
              <a:rPr lang="en-US" baseline="0" dirty="0" smtClean="0"/>
              <a:t> pages / book x ~100 fact assertions / page = 7,500,000,000</a:t>
            </a:r>
          </a:p>
          <a:p>
            <a:endParaRPr lang="en-US" baseline="0" dirty="0" smtClean="0"/>
          </a:p>
          <a:p>
            <a:r>
              <a:rPr lang="en-US" baseline="0" dirty="0" smtClean="0"/>
              <a:t>Family search has several hundred workers in the field collecting images – more and more of which will be printed, </a:t>
            </a:r>
            <a:r>
              <a:rPr lang="en-US" baseline="0" dirty="0" err="1" smtClean="0"/>
              <a:t>OCRable</a:t>
            </a:r>
            <a:r>
              <a:rPr lang="en-US" baseline="0" dirty="0" smtClean="0"/>
              <a:t> documents.</a:t>
            </a:r>
            <a:endParaRPr lang="en-US" dirty="0"/>
          </a:p>
        </p:txBody>
      </p:sp>
      <p:sp>
        <p:nvSpPr>
          <p:cNvPr id="4" name="Slide Number Placeholder 3"/>
          <p:cNvSpPr>
            <a:spLocks noGrp="1"/>
          </p:cNvSpPr>
          <p:nvPr>
            <p:ph type="sldNum" sz="quarter" idx="10"/>
          </p:nvPr>
        </p:nvSpPr>
        <p:spPr/>
        <p:txBody>
          <a:bodyPr/>
          <a:lstStyle/>
          <a:p>
            <a:fld id="{055EA160-10F2-484B-9327-9E73B13767E4}" type="slidenum">
              <a:rPr lang="en-US" smtClean="0"/>
              <a:t>3</a:t>
            </a:fld>
            <a:endParaRPr lang="en-US"/>
          </a:p>
        </p:txBody>
      </p:sp>
    </p:spTree>
    <p:extLst>
      <p:ext uri="{BB962C8B-B14F-4D97-AF65-F5344CB8AC3E}">
        <p14:creationId xmlns:p14="http://schemas.microsoft.com/office/powerpoint/2010/main" val="1002736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form,</a:t>
            </a:r>
            <a:r>
              <a:rPr lang="en-US" baseline="0" dirty="0" smtClean="0"/>
              <a:t> labeling, and ontology all correspond and have direct mappings to one another. The</a:t>
            </a:r>
            <a:r>
              <a:rPr lang="en-US" dirty="0" smtClean="0"/>
              <a:t> ontological</a:t>
            </a:r>
            <a:r>
              <a:rPr lang="en-US" baseline="0" dirty="0" smtClean="0"/>
              <a:t> conceptualization maps to a schema for an internal data store.</a:t>
            </a:r>
          </a:p>
          <a:p>
            <a:endParaRPr lang="en-US" baseline="0" dirty="0"/>
          </a:p>
          <a:p>
            <a:r>
              <a:rPr lang="en-US" baseline="0" dirty="0" smtClean="0"/>
              <a:t>“. . .” is for </a:t>
            </a:r>
            <a:r>
              <a:rPr lang="en-US" baseline="0" dirty="0" err="1" smtClean="0"/>
              <a:t>ChristeningDate</a:t>
            </a:r>
            <a:r>
              <a:rPr lang="en-US" baseline="0" dirty="0" smtClean="0"/>
              <a:t> and </a:t>
            </a:r>
            <a:r>
              <a:rPr lang="en-US" baseline="0" dirty="0" err="1" smtClean="0"/>
              <a:t>BirthDate</a:t>
            </a:r>
            <a:r>
              <a:rPr lang="en-US" baseline="0" dirty="0" smtClean="0"/>
              <a:t>.</a:t>
            </a:r>
          </a:p>
          <a:p>
            <a:endParaRPr lang="en-US" baseline="0" dirty="0" smtClean="0"/>
          </a:p>
          <a:p>
            <a:r>
              <a:rPr lang="en-US" baseline="0" dirty="0" smtClean="0"/>
              <a:t>This set-up, which consists only of creating a form + the labeling of a few </a:t>
            </a:r>
            <a:r>
              <a:rPr lang="en-US" baseline="0" dirty="0" err="1" smtClean="0"/>
              <a:t>ListReader</a:t>
            </a:r>
            <a:r>
              <a:rPr lang="en-US" baseline="0" dirty="0" smtClean="0"/>
              <a:t> selected records is the full extent of required knowledge engineering – no feature engineering, no labeled training data.</a:t>
            </a:r>
          </a:p>
        </p:txBody>
      </p:sp>
      <p:sp>
        <p:nvSpPr>
          <p:cNvPr id="4" name="Slide Number Placeholder 3"/>
          <p:cNvSpPr>
            <a:spLocks noGrp="1"/>
          </p:cNvSpPr>
          <p:nvPr>
            <p:ph type="sldNum" sz="quarter" idx="10"/>
          </p:nvPr>
        </p:nvSpPr>
        <p:spPr/>
        <p:txBody>
          <a:bodyPr/>
          <a:lstStyle/>
          <a:p>
            <a:fld id="{055EA160-10F2-484B-9327-9E73B13767E4}" type="slidenum">
              <a:rPr lang="en-US" smtClean="0"/>
              <a:t>4</a:t>
            </a:fld>
            <a:endParaRPr lang="en-US"/>
          </a:p>
        </p:txBody>
      </p:sp>
    </p:spTree>
    <p:extLst>
      <p:ext uri="{BB962C8B-B14F-4D97-AF65-F5344CB8AC3E}">
        <p14:creationId xmlns:p14="http://schemas.microsoft.com/office/powerpoint/2010/main" val="189973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form,</a:t>
            </a:r>
            <a:r>
              <a:rPr lang="en-US" baseline="0" dirty="0" smtClean="0"/>
              <a:t> labeling, and ontology all correspond and have direct mappings to one another. The</a:t>
            </a:r>
            <a:r>
              <a:rPr lang="en-US" dirty="0" smtClean="0"/>
              <a:t> ontological</a:t>
            </a:r>
            <a:r>
              <a:rPr lang="en-US" baseline="0" dirty="0" smtClean="0"/>
              <a:t> conceptualization maps to a schema for an internal data store.</a:t>
            </a:r>
          </a:p>
          <a:p>
            <a:endParaRPr lang="en-US" baseline="0" dirty="0"/>
          </a:p>
          <a:p>
            <a:r>
              <a:rPr lang="en-US" baseline="0" dirty="0" smtClean="0"/>
              <a:t>“. . .” is for </a:t>
            </a:r>
            <a:r>
              <a:rPr lang="en-US" baseline="0" dirty="0" err="1" smtClean="0"/>
              <a:t>ChristeningDate</a:t>
            </a:r>
            <a:r>
              <a:rPr lang="en-US" baseline="0" dirty="0" smtClean="0"/>
              <a:t> and </a:t>
            </a:r>
            <a:r>
              <a:rPr lang="en-US" baseline="0" dirty="0" err="1" smtClean="0"/>
              <a:t>BirthDate</a:t>
            </a:r>
            <a:r>
              <a:rPr lang="en-US" baseline="0" dirty="0" smtClean="0"/>
              <a:t>.</a:t>
            </a:r>
          </a:p>
          <a:p>
            <a:endParaRPr lang="en-US" baseline="0" dirty="0" smtClean="0"/>
          </a:p>
          <a:p>
            <a:r>
              <a:rPr lang="en-US" baseline="0" dirty="0" smtClean="0"/>
              <a:t>This set-up, which consists only of creating a form + the labeling of a few </a:t>
            </a:r>
            <a:r>
              <a:rPr lang="en-US" baseline="0" dirty="0" err="1" smtClean="0"/>
              <a:t>ListReader</a:t>
            </a:r>
            <a:r>
              <a:rPr lang="en-US" baseline="0" dirty="0" smtClean="0"/>
              <a:t> selected records is the full extent of required knowledge engineering – no feature engineering, no labeled training data.</a:t>
            </a:r>
          </a:p>
        </p:txBody>
      </p:sp>
      <p:sp>
        <p:nvSpPr>
          <p:cNvPr id="4" name="Slide Number Placeholder 3"/>
          <p:cNvSpPr>
            <a:spLocks noGrp="1"/>
          </p:cNvSpPr>
          <p:nvPr>
            <p:ph type="sldNum" sz="quarter" idx="10"/>
          </p:nvPr>
        </p:nvSpPr>
        <p:spPr/>
        <p:txBody>
          <a:bodyPr/>
          <a:lstStyle/>
          <a:p>
            <a:fld id="{055EA160-10F2-484B-9327-9E73B13767E4}" type="slidenum">
              <a:rPr lang="en-US" smtClean="0"/>
              <a:t>5</a:t>
            </a:fld>
            <a:endParaRPr lang="en-US"/>
          </a:p>
        </p:txBody>
      </p:sp>
    </p:spTree>
    <p:extLst>
      <p:ext uri="{BB962C8B-B14F-4D97-AF65-F5344CB8AC3E}">
        <p14:creationId xmlns:p14="http://schemas.microsoft.com/office/powerpoint/2010/main" val="1899731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form,</a:t>
            </a:r>
            <a:r>
              <a:rPr lang="en-US" baseline="0" dirty="0" smtClean="0"/>
              <a:t> labeling, and ontology all correspond and have direct mappings to one another. The</a:t>
            </a:r>
            <a:r>
              <a:rPr lang="en-US" dirty="0" smtClean="0"/>
              <a:t> ontological</a:t>
            </a:r>
            <a:r>
              <a:rPr lang="en-US" baseline="0" dirty="0" smtClean="0"/>
              <a:t> conceptualization maps to a schema for an internal data store.</a:t>
            </a:r>
          </a:p>
          <a:p>
            <a:endParaRPr lang="en-US" baseline="0" dirty="0"/>
          </a:p>
          <a:p>
            <a:r>
              <a:rPr lang="en-US" baseline="0" dirty="0" smtClean="0"/>
              <a:t>“. . .” is for </a:t>
            </a:r>
            <a:r>
              <a:rPr lang="en-US" baseline="0" dirty="0" err="1" smtClean="0"/>
              <a:t>ChristeningDate</a:t>
            </a:r>
            <a:r>
              <a:rPr lang="en-US" baseline="0" dirty="0" smtClean="0"/>
              <a:t> and </a:t>
            </a:r>
            <a:r>
              <a:rPr lang="en-US" baseline="0" dirty="0" err="1" smtClean="0"/>
              <a:t>BirthDate</a:t>
            </a:r>
            <a:r>
              <a:rPr lang="en-US" baseline="0" dirty="0" smtClean="0"/>
              <a:t>.</a:t>
            </a:r>
          </a:p>
          <a:p>
            <a:endParaRPr lang="en-US" baseline="0" dirty="0" smtClean="0"/>
          </a:p>
          <a:p>
            <a:r>
              <a:rPr lang="en-US" baseline="0" dirty="0" smtClean="0"/>
              <a:t>This set-up, which consists only of creating a form + the labeling of a few </a:t>
            </a:r>
            <a:r>
              <a:rPr lang="en-US" baseline="0" dirty="0" err="1" smtClean="0"/>
              <a:t>ListReader</a:t>
            </a:r>
            <a:r>
              <a:rPr lang="en-US" baseline="0" dirty="0" smtClean="0"/>
              <a:t> selected records is the full extent of required knowledge engineering – no feature engineering, no labeled training data.</a:t>
            </a:r>
          </a:p>
        </p:txBody>
      </p:sp>
      <p:sp>
        <p:nvSpPr>
          <p:cNvPr id="4" name="Slide Number Placeholder 3"/>
          <p:cNvSpPr>
            <a:spLocks noGrp="1"/>
          </p:cNvSpPr>
          <p:nvPr>
            <p:ph type="sldNum" sz="quarter" idx="10"/>
          </p:nvPr>
        </p:nvSpPr>
        <p:spPr/>
        <p:txBody>
          <a:bodyPr/>
          <a:lstStyle/>
          <a:p>
            <a:fld id="{055EA160-10F2-484B-9327-9E73B13767E4}" type="slidenum">
              <a:rPr lang="en-US" smtClean="0"/>
              <a:t>6</a:t>
            </a:fld>
            <a:endParaRPr lang="en-US"/>
          </a:p>
        </p:txBody>
      </p:sp>
    </p:spTree>
    <p:extLst>
      <p:ext uri="{BB962C8B-B14F-4D97-AF65-F5344CB8AC3E}">
        <p14:creationId xmlns:p14="http://schemas.microsoft.com/office/powerpoint/2010/main" val="926920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form,</a:t>
            </a:r>
            <a:r>
              <a:rPr lang="en-US" baseline="0" dirty="0" smtClean="0"/>
              <a:t> labeling, and ontology all correspond and have direct mappings to one another. The</a:t>
            </a:r>
            <a:r>
              <a:rPr lang="en-US" dirty="0" smtClean="0"/>
              <a:t> ontological</a:t>
            </a:r>
            <a:r>
              <a:rPr lang="en-US" baseline="0" dirty="0" smtClean="0"/>
              <a:t> conceptualization maps to a schema for an internal data store.</a:t>
            </a:r>
          </a:p>
          <a:p>
            <a:endParaRPr lang="en-US" baseline="0" dirty="0"/>
          </a:p>
          <a:p>
            <a:r>
              <a:rPr lang="en-US" baseline="0" dirty="0" smtClean="0"/>
              <a:t>“. . .” is for </a:t>
            </a:r>
            <a:r>
              <a:rPr lang="en-US" baseline="0" dirty="0" err="1" smtClean="0"/>
              <a:t>ChristeningDate</a:t>
            </a:r>
            <a:r>
              <a:rPr lang="en-US" baseline="0" dirty="0" smtClean="0"/>
              <a:t> and </a:t>
            </a:r>
            <a:r>
              <a:rPr lang="en-US" baseline="0" dirty="0" err="1" smtClean="0"/>
              <a:t>BirthDate</a:t>
            </a:r>
            <a:r>
              <a:rPr lang="en-US" baseline="0" dirty="0" smtClean="0"/>
              <a:t>.</a:t>
            </a:r>
          </a:p>
          <a:p>
            <a:endParaRPr lang="en-US" baseline="0" dirty="0" smtClean="0"/>
          </a:p>
          <a:p>
            <a:r>
              <a:rPr lang="en-US" baseline="0" dirty="0" smtClean="0"/>
              <a:t>This set-up, which consists only of creating a form + the labeling of a few </a:t>
            </a:r>
            <a:r>
              <a:rPr lang="en-US" baseline="0" dirty="0" err="1" smtClean="0"/>
              <a:t>ListReader</a:t>
            </a:r>
            <a:r>
              <a:rPr lang="en-US" baseline="0" dirty="0" smtClean="0"/>
              <a:t> selected records is the full extent of required knowledge engineering – no feature engineering, no labeled training data.</a:t>
            </a:r>
          </a:p>
        </p:txBody>
      </p:sp>
      <p:sp>
        <p:nvSpPr>
          <p:cNvPr id="4" name="Slide Number Placeholder 3"/>
          <p:cNvSpPr>
            <a:spLocks noGrp="1"/>
          </p:cNvSpPr>
          <p:nvPr>
            <p:ph type="sldNum" sz="quarter" idx="10"/>
          </p:nvPr>
        </p:nvSpPr>
        <p:spPr/>
        <p:txBody>
          <a:bodyPr/>
          <a:lstStyle/>
          <a:p>
            <a:fld id="{055EA160-10F2-484B-9327-9E73B13767E4}" type="slidenum">
              <a:rPr lang="en-US" smtClean="0"/>
              <a:t>7</a:t>
            </a:fld>
            <a:endParaRPr lang="en-US"/>
          </a:p>
        </p:txBody>
      </p:sp>
    </p:spTree>
    <p:extLst>
      <p:ext uri="{BB962C8B-B14F-4D97-AF65-F5344CB8AC3E}">
        <p14:creationId xmlns:p14="http://schemas.microsoft.com/office/powerpoint/2010/main" val="554007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more to the lower example – maybe 10 more lines.</a:t>
            </a:r>
            <a:endParaRPr lang="en-US" dirty="0"/>
          </a:p>
        </p:txBody>
      </p:sp>
      <p:sp>
        <p:nvSpPr>
          <p:cNvPr id="4" name="Slide Number Placeholder 3"/>
          <p:cNvSpPr>
            <a:spLocks noGrp="1"/>
          </p:cNvSpPr>
          <p:nvPr>
            <p:ph type="sldNum" sz="quarter" idx="10"/>
          </p:nvPr>
        </p:nvSpPr>
        <p:spPr/>
        <p:txBody>
          <a:bodyPr/>
          <a:lstStyle/>
          <a:p>
            <a:fld id="{055EA160-10F2-484B-9327-9E73B13767E4}" type="slidenum">
              <a:rPr lang="en-US" smtClean="0"/>
              <a:t>8</a:t>
            </a:fld>
            <a:endParaRPr lang="en-US"/>
          </a:p>
        </p:txBody>
      </p:sp>
    </p:spTree>
    <p:extLst>
      <p:ext uri="{BB962C8B-B14F-4D97-AF65-F5344CB8AC3E}">
        <p14:creationId xmlns:p14="http://schemas.microsoft.com/office/powerpoint/2010/main" val="4111510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also check the templates for over-clustering and split them apart if the pattern variations differ</a:t>
            </a:r>
            <a:r>
              <a:rPr lang="en-US" baseline="0" dirty="0" smtClean="0"/>
              <a:t> too much. </a:t>
            </a:r>
          </a:p>
          <a:p>
            <a:endParaRPr lang="en-US" baseline="0" dirty="0" smtClean="0"/>
          </a:p>
          <a:p>
            <a:r>
              <a:rPr lang="en-US" baseline="0" dirty="0" smtClean="0"/>
              <a:t>Splitting templates is better than either of the extremes: split out every variation into its and accept all variations within a group.</a:t>
            </a:r>
            <a:endParaRPr lang="en-US" dirty="0"/>
          </a:p>
        </p:txBody>
      </p:sp>
      <p:sp>
        <p:nvSpPr>
          <p:cNvPr id="4" name="Slide Number Placeholder 3"/>
          <p:cNvSpPr>
            <a:spLocks noGrp="1"/>
          </p:cNvSpPr>
          <p:nvPr>
            <p:ph type="sldNum" sz="quarter" idx="10"/>
          </p:nvPr>
        </p:nvSpPr>
        <p:spPr/>
        <p:txBody>
          <a:bodyPr/>
          <a:lstStyle/>
          <a:p>
            <a:fld id="{055EA160-10F2-484B-9327-9E73B13767E4}" type="slidenum">
              <a:rPr lang="en-US" smtClean="0"/>
              <a:t>10</a:t>
            </a:fld>
            <a:endParaRPr lang="en-US"/>
          </a:p>
        </p:txBody>
      </p:sp>
    </p:spTree>
    <p:extLst>
      <p:ext uri="{BB962C8B-B14F-4D97-AF65-F5344CB8AC3E}">
        <p14:creationId xmlns:p14="http://schemas.microsoft.com/office/powerpoint/2010/main" val="1774946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5017BF-D409-49BA-84C9-56779295548D}"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B55BA-5F9F-41F4-917A-13D21EF34E22}" type="slidenum">
              <a:rPr lang="en-US" smtClean="0"/>
              <a:t>‹#›</a:t>
            </a:fld>
            <a:endParaRPr lang="en-US"/>
          </a:p>
        </p:txBody>
      </p:sp>
    </p:spTree>
    <p:extLst>
      <p:ext uri="{BB962C8B-B14F-4D97-AF65-F5344CB8AC3E}">
        <p14:creationId xmlns:p14="http://schemas.microsoft.com/office/powerpoint/2010/main" val="180950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5017BF-D409-49BA-84C9-56779295548D}"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B55BA-5F9F-41F4-917A-13D21EF34E22}" type="slidenum">
              <a:rPr lang="en-US" smtClean="0"/>
              <a:t>‹#›</a:t>
            </a:fld>
            <a:endParaRPr lang="en-US"/>
          </a:p>
        </p:txBody>
      </p:sp>
    </p:spTree>
    <p:extLst>
      <p:ext uri="{BB962C8B-B14F-4D97-AF65-F5344CB8AC3E}">
        <p14:creationId xmlns:p14="http://schemas.microsoft.com/office/powerpoint/2010/main" val="108313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5017BF-D409-49BA-84C9-56779295548D}"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B55BA-5F9F-41F4-917A-13D21EF34E22}" type="slidenum">
              <a:rPr lang="en-US" smtClean="0"/>
              <a:t>‹#›</a:t>
            </a:fld>
            <a:endParaRPr lang="en-US"/>
          </a:p>
        </p:txBody>
      </p:sp>
    </p:spTree>
    <p:extLst>
      <p:ext uri="{BB962C8B-B14F-4D97-AF65-F5344CB8AC3E}">
        <p14:creationId xmlns:p14="http://schemas.microsoft.com/office/powerpoint/2010/main" val="195846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5017BF-D409-49BA-84C9-56779295548D}"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B55BA-5F9F-41F4-917A-13D21EF34E22}" type="slidenum">
              <a:rPr lang="en-US" smtClean="0"/>
              <a:t>‹#›</a:t>
            </a:fld>
            <a:endParaRPr lang="en-US"/>
          </a:p>
        </p:txBody>
      </p:sp>
    </p:spTree>
    <p:extLst>
      <p:ext uri="{BB962C8B-B14F-4D97-AF65-F5344CB8AC3E}">
        <p14:creationId xmlns:p14="http://schemas.microsoft.com/office/powerpoint/2010/main" val="55080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5017BF-D409-49BA-84C9-56779295548D}"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B55BA-5F9F-41F4-917A-13D21EF34E22}" type="slidenum">
              <a:rPr lang="en-US" smtClean="0"/>
              <a:t>‹#›</a:t>
            </a:fld>
            <a:endParaRPr lang="en-US"/>
          </a:p>
        </p:txBody>
      </p:sp>
    </p:spTree>
    <p:extLst>
      <p:ext uri="{BB962C8B-B14F-4D97-AF65-F5344CB8AC3E}">
        <p14:creationId xmlns:p14="http://schemas.microsoft.com/office/powerpoint/2010/main" val="2076460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5017BF-D409-49BA-84C9-56779295548D}"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B55BA-5F9F-41F4-917A-13D21EF34E22}" type="slidenum">
              <a:rPr lang="en-US" smtClean="0"/>
              <a:t>‹#›</a:t>
            </a:fld>
            <a:endParaRPr lang="en-US"/>
          </a:p>
        </p:txBody>
      </p:sp>
    </p:spTree>
    <p:extLst>
      <p:ext uri="{BB962C8B-B14F-4D97-AF65-F5344CB8AC3E}">
        <p14:creationId xmlns:p14="http://schemas.microsoft.com/office/powerpoint/2010/main" val="71196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5017BF-D409-49BA-84C9-56779295548D}" type="datetimeFigureOut">
              <a:rPr lang="en-US" smtClean="0"/>
              <a:t>8/12/2015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FB55BA-5F9F-41F4-917A-13D21EF34E22}" type="slidenum">
              <a:rPr lang="en-US" smtClean="0"/>
              <a:t>‹#›</a:t>
            </a:fld>
            <a:endParaRPr lang="en-US"/>
          </a:p>
        </p:txBody>
      </p:sp>
    </p:spTree>
    <p:extLst>
      <p:ext uri="{BB962C8B-B14F-4D97-AF65-F5344CB8AC3E}">
        <p14:creationId xmlns:p14="http://schemas.microsoft.com/office/powerpoint/2010/main" val="1417105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5017BF-D409-49BA-84C9-56779295548D}" type="datetimeFigureOut">
              <a:rPr lang="en-US" smtClean="0"/>
              <a:t>8/12/2015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FB55BA-5F9F-41F4-917A-13D21EF34E22}" type="slidenum">
              <a:rPr lang="en-US" smtClean="0"/>
              <a:t>‹#›</a:t>
            </a:fld>
            <a:endParaRPr lang="en-US"/>
          </a:p>
        </p:txBody>
      </p:sp>
    </p:spTree>
    <p:extLst>
      <p:ext uri="{BB962C8B-B14F-4D97-AF65-F5344CB8AC3E}">
        <p14:creationId xmlns:p14="http://schemas.microsoft.com/office/powerpoint/2010/main" val="427598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017BF-D409-49BA-84C9-56779295548D}" type="datetimeFigureOut">
              <a:rPr lang="en-US" smtClean="0"/>
              <a:t>8/12/2015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FB55BA-5F9F-41F4-917A-13D21EF34E22}" type="slidenum">
              <a:rPr lang="en-US" smtClean="0"/>
              <a:t>‹#›</a:t>
            </a:fld>
            <a:endParaRPr lang="en-US"/>
          </a:p>
        </p:txBody>
      </p:sp>
    </p:spTree>
    <p:extLst>
      <p:ext uri="{BB962C8B-B14F-4D97-AF65-F5344CB8AC3E}">
        <p14:creationId xmlns:p14="http://schemas.microsoft.com/office/powerpoint/2010/main" val="262248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017BF-D409-49BA-84C9-56779295548D}"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B55BA-5F9F-41F4-917A-13D21EF34E22}" type="slidenum">
              <a:rPr lang="en-US" smtClean="0"/>
              <a:t>‹#›</a:t>
            </a:fld>
            <a:endParaRPr lang="en-US"/>
          </a:p>
        </p:txBody>
      </p:sp>
    </p:spTree>
    <p:extLst>
      <p:ext uri="{BB962C8B-B14F-4D97-AF65-F5344CB8AC3E}">
        <p14:creationId xmlns:p14="http://schemas.microsoft.com/office/powerpoint/2010/main" val="145155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017BF-D409-49BA-84C9-56779295548D}"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B55BA-5F9F-41F4-917A-13D21EF34E22}" type="slidenum">
              <a:rPr lang="en-US" smtClean="0"/>
              <a:t>‹#›</a:t>
            </a:fld>
            <a:endParaRPr lang="en-US"/>
          </a:p>
        </p:txBody>
      </p:sp>
    </p:spTree>
    <p:extLst>
      <p:ext uri="{BB962C8B-B14F-4D97-AF65-F5344CB8AC3E}">
        <p14:creationId xmlns:p14="http://schemas.microsoft.com/office/powerpoint/2010/main" val="2038727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5017BF-D409-49BA-84C9-56779295548D}" type="datetimeFigureOut">
              <a:rPr lang="en-US" smtClean="0"/>
              <a:t>8/12/2015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B55BA-5F9F-41F4-917A-13D21EF34E22}" type="slidenum">
              <a:rPr lang="en-US" smtClean="0"/>
              <a:t>‹#›</a:t>
            </a:fld>
            <a:endParaRPr lang="en-US"/>
          </a:p>
        </p:txBody>
      </p:sp>
    </p:spTree>
    <p:extLst>
      <p:ext uri="{BB962C8B-B14F-4D97-AF65-F5344CB8AC3E}">
        <p14:creationId xmlns:p14="http://schemas.microsoft.com/office/powerpoint/2010/main" val="1323871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7.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8.bin"/><Relationship Id="rId3" Type="http://schemas.openxmlformats.org/officeDocument/2006/relationships/notesSlide" Target="../notesSlides/notesSlide12.xml"/><Relationship Id="rId7" Type="http://schemas.openxmlformats.org/officeDocument/2006/relationships/image" Target="../media/image19.emf"/><Relationship Id="rId12" Type="http://schemas.openxmlformats.org/officeDocument/2006/relationships/oleObject" Target="../embeddings/oleObject7.bin"/><Relationship Id="rId2" Type="http://schemas.openxmlformats.org/officeDocument/2006/relationships/slideLayout" Target="../slideLayouts/slideLayout6.xml"/><Relationship Id="rId16" Type="http://schemas.openxmlformats.org/officeDocument/2006/relationships/image" Target="../media/image23.emf"/><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21.emf"/><Relationship Id="rId5" Type="http://schemas.openxmlformats.org/officeDocument/2006/relationships/image" Target="../media/image18.emf"/><Relationship Id="rId15" Type="http://schemas.openxmlformats.org/officeDocument/2006/relationships/oleObject" Target="../embeddings/oleObject9.bin"/><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20.emf"/><Relationship Id="rId14" Type="http://schemas.openxmlformats.org/officeDocument/2006/relationships/image" Target="../media/image22.emf"/></Relationships>
</file>

<file path=ppt/slides/_rels/slide1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13.xml"/><Relationship Id="rId7"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0.emf"/><Relationship Id="rId5" Type="http://schemas.openxmlformats.org/officeDocument/2006/relationships/oleObject" Target="../embeddings/oleObject10.bin"/><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639" y="814957"/>
            <a:ext cx="10670721" cy="2387600"/>
          </a:xfrm>
        </p:spPr>
        <p:txBody>
          <a:bodyPr>
            <a:normAutofit fontScale="90000"/>
          </a:bodyPr>
          <a:lstStyle/>
          <a:p>
            <a:r>
              <a:rPr lang="en-US" dirty="0" smtClean="0"/>
              <a:t>Cost-Effective</a:t>
            </a:r>
            <a:br>
              <a:rPr lang="en-US" dirty="0" smtClean="0"/>
            </a:br>
            <a:r>
              <a:rPr lang="en-US" dirty="0" smtClean="0"/>
              <a:t>Information Extraction from Lists</a:t>
            </a:r>
            <a:br>
              <a:rPr lang="en-US" dirty="0" smtClean="0"/>
            </a:br>
            <a:r>
              <a:rPr lang="en-US" dirty="0" smtClean="0"/>
              <a:t>in </a:t>
            </a:r>
            <a:r>
              <a:rPr lang="en-US" dirty="0" err="1" smtClean="0"/>
              <a:t>OCRed</a:t>
            </a:r>
            <a:r>
              <a:rPr lang="en-US" dirty="0" smtClean="0"/>
              <a:t> Historical Documents</a:t>
            </a:r>
            <a:endParaRPr lang="en-US" dirty="0"/>
          </a:p>
        </p:txBody>
      </p:sp>
      <p:sp>
        <p:nvSpPr>
          <p:cNvPr id="3" name="Subtitle 2"/>
          <p:cNvSpPr>
            <a:spLocks noGrp="1"/>
          </p:cNvSpPr>
          <p:nvPr>
            <p:ph type="subTitle" idx="1"/>
          </p:nvPr>
        </p:nvSpPr>
        <p:spPr/>
        <p:txBody>
          <a:bodyPr/>
          <a:lstStyle/>
          <a:p>
            <a:r>
              <a:rPr lang="en-US" i="1" dirty="0" smtClean="0"/>
              <a:t>Thomas Packer and David W. Embley</a:t>
            </a:r>
          </a:p>
          <a:p>
            <a:r>
              <a:rPr lang="en-US" i="1" dirty="0" smtClean="0"/>
              <a:t>Brigham Young University</a:t>
            </a:r>
          </a:p>
          <a:p>
            <a:r>
              <a:rPr lang="en-US" i="1" dirty="0" err="1" smtClean="0"/>
              <a:t>FamilySearch</a:t>
            </a:r>
            <a:r>
              <a:rPr lang="en-US" i="1" dirty="0" smtClean="0"/>
              <a:t> International</a:t>
            </a:r>
            <a:endParaRPr lang="en-US" i="1" dirty="0"/>
          </a:p>
        </p:txBody>
      </p:sp>
      <p:pic>
        <p:nvPicPr>
          <p:cNvPr id="4" name="Picture 6" descr="https://encrypted-tbn2.gstatic.com/images?q=tbn:ANd9GcTgbibHZQyIWCgb-Fhl3HjVI5l9OaaiM3zHHNPVlYQh0dU_Z2tZjw"/>
          <p:cNvPicPr>
            <a:picLocks noChangeAspect="1" noChangeArrowheads="1"/>
          </p:cNvPicPr>
          <p:nvPr/>
        </p:nvPicPr>
        <p:blipFill>
          <a:blip r:embed="rId3" cstate="print"/>
          <a:srcRect/>
          <a:stretch>
            <a:fillRect/>
          </a:stretch>
        </p:blipFill>
        <p:spPr bwMode="auto">
          <a:xfrm>
            <a:off x="1115683" y="4811712"/>
            <a:ext cx="1076325" cy="1076325"/>
          </a:xfrm>
          <a:prstGeom prst="rect">
            <a:avLst/>
          </a:prstGeom>
          <a:noFill/>
        </p:spPr>
      </p:pic>
      <p:pic>
        <p:nvPicPr>
          <p:cNvPr id="5" name="Picture 4" descr="C:\Documents and Settings\David W. Embley\My Documents\WoK\ER13.keynote\Keynote\Presentation\FSMosaicTreeLogo.png"/>
          <p:cNvPicPr>
            <a:picLocks noChangeAspect="1" noChangeArrowheads="1"/>
          </p:cNvPicPr>
          <p:nvPr/>
        </p:nvPicPr>
        <p:blipFill>
          <a:blip r:embed="rId4" cstate="print"/>
          <a:srcRect/>
          <a:stretch>
            <a:fillRect/>
          </a:stretch>
        </p:blipFill>
        <p:spPr bwMode="auto">
          <a:xfrm>
            <a:off x="9171317" y="5190676"/>
            <a:ext cx="1905000" cy="495237"/>
          </a:xfrm>
          <a:prstGeom prst="rect">
            <a:avLst/>
          </a:prstGeom>
          <a:noFill/>
        </p:spPr>
      </p:pic>
    </p:spTree>
    <p:extLst>
      <p:ext uri="{BB962C8B-B14F-4D97-AF65-F5344CB8AC3E}">
        <p14:creationId xmlns:p14="http://schemas.microsoft.com/office/powerpoint/2010/main" val="1709752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and Field Group Templates</a:t>
            </a:r>
            <a:endParaRPr lang="en-US" dirty="0"/>
          </a:p>
        </p:txBody>
      </p:sp>
      <p:sp>
        <p:nvSpPr>
          <p:cNvPr id="4" name="TextBox 3"/>
          <p:cNvSpPr txBox="1"/>
          <p:nvPr/>
        </p:nvSpPr>
        <p:spPr>
          <a:xfrm>
            <a:off x="4316807" y="1764792"/>
            <a:ext cx="7875193" cy="4801314"/>
          </a:xfrm>
          <a:prstGeom prst="rect">
            <a:avLst/>
          </a:prstGeom>
          <a:noFill/>
        </p:spPr>
        <p:txBody>
          <a:bodyPr wrap="square" rtlCol="0">
            <a:spAutoFit/>
          </a:bodyPr>
          <a:lstStyle/>
          <a:p>
            <a:r>
              <a:rPr lang="en-US" dirty="0"/>
              <a:t>[[\n-Segment][\n-End-Segment]]</a:t>
            </a:r>
          </a:p>
          <a:p>
            <a:r>
              <a:rPr lang="en-US" dirty="0" smtClean="0"/>
              <a:t>    [\</a:t>
            </a:r>
            <a:r>
              <a:rPr lang="en-US" dirty="0"/>
              <a:t>n-Segment]</a:t>
            </a:r>
          </a:p>
          <a:p>
            <a:r>
              <a:rPr lang="en-US" dirty="0" smtClean="0"/>
              <a:t>        \</a:t>
            </a:r>
            <a:r>
              <a:rPr lang="en-US" dirty="0"/>
              <a:t>n[</a:t>
            </a:r>
            <a:r>
              <a:rPr lang="en-US" dirty="0" err="1"/>
              <a:t>UpLo</a:t>
            </a:r>
            <a:r>
              <a:rPr lang="en-US" dirty="0"/>
              <a:t>],[</a:t>
            </a:r>
            <a:r>
              <a:rPr lang="en-US" dirty="0" err="1"/>
              <a:t>Sp</a:t>
            </a:r>
            <a:r>
              <a:rPr lang="en-US" dirty="0"/>
              <a:t>][</a:t>
            </a:r>
            <a:r>
              <a:rPr lang="en-US" dirty="0" err="1"/>
              <a:t>DgDg</a:t>
            </a:r>
            <a:r>
              <a:rPr lang="en-US" dirty="0"/>
              <a:t>][</a:t>
            </a:r>
            <a:r>
              <a:rPr lang="en-US" dirty="0" err="1"/>
              <a:t>Sp</a:t>
            </a:r>
            <a:r>
              <a:rPr lang="en-US" dirty="0"/>
              <a:t>][</a:t>
            </a:r>
            <a:r>
              <a:rPr lang="en-US" dirty="0" err="1"/>
              <a:t>UpLo</a:t>
            </a:r>
            <a:r>
              <a:rPr lang="en-US" dirty="0"/>
              <a:t>][</a:t>
            </a:r>
            <a:r>
              <a:rPr lang="en-US" dirty="0" err="1"/>
              <a:t>Sp</a:t>
            </a:r>
            <a:r>
              <a:rPr lang="en-US" dirty="0"/>
              <a:t>][</a:t>
            </a:r>
            <a:r>
              <a:rPr lang="en-US" dirty="0" err="1"/>
              <a:t>DgDgDgDg</a:t>
            </a:r>
            <a:r>
              <a:rPr lang="en-US" dirty="0" smtClean="0"/>
              <a:t>]  </a:t>
            </a:r>
            <a:r>
              <a:rPr lang="en-US" dirty="0" smtClean="0">
                <a:solidFill>
                  <a:srgbClr val="00B0F0"/>
                </a:solidFill>
              </a:rPr>
              <a:t>\</a:t>
            </a:r>
            <a:r>
              <a:rPr lang="en-US" dirty="0" err="1">
                <a:solidFill>
                  <a:srgbClr val="00B0F0"/>
                </a:solidFill>
              </a:rPr>
              <a:t>nRobert</a:t>
            </a:r>
            <a:r>
              <a:rPr lang="en-US" dirty="0">
                <a:solidFill>
                  <a:srgbClr val="00B0F0"/>
                </a:solidFill>
              </a:rPr>
              <a:t>, 12 May 1661</a:t>
            </a:r>
          </a:p>
          <a:p>
            <a:r>
              <a:rPr lang="en-US" dirty="0" smtClean="0"/>
              <a:t>        \</a:t>
            </a:r>
            <a:r>
              <a:rPr lang="en-US" dirty="0"/>
              <a:t>n[</a:t>
            </a:r>
            <a:r>
              <a:rPr lang="en-US" dirty="0" err="1"/>
              <a:t>UpLo</a:t>
            </a:r>
            <a:r>
              <a:rPr lang="en-US" dirty="0"/>
              <a:t>],[</a:t>
            </a:r>
            <a:r>
              <a:rPr lang="en-US" dirty="0" err="1"/>
              <a:t>Sp</a:t>
            </a:r>
            <a:r>
              <a:rPr lang="en-US" dirty="0"/>
              <a:t>][</a:t>
            </a:r>
            <a:r>
              <a:rPr lang="en-US" dirty="0" err="1"/>
              <a:t>UpLo</a:t>
            </a:r>
            <a:r>
              <a:rPr lang="en-US" dirty="0" smtClean="0"/>
              <a:t>] </a:t>
            </a:r>
            <a:r>
              <a:rPr lang="en-US" dirty="0" smtClean="0">
                <a:solidFill>
                  <a:srgbClr val="00B0F0"/>
                </a:solidFill>
              </a:rPr>
              <a:t> \</a:t>
            </a:r>
            <a:r>
              <a:rPr lang="en-US" dirty="0" err="1">
                <a:solidFill>
                  <a:srgbClr val="00B0F0"/>
                </a:solidFill>
              </a:rPr>
              <a:t>nAllasoun</a:t>
            </a:r>
            <a:r>
              <a:rPr lang="en-US" dirty="0">
                <a:solidFill>
                  <a:srgbClr val="00B0F0"/>
                </a:solidFill>
              </a:rPr>
              <a:t>, </a:t>
            </a:r>
            <a:r>
              <a:rPr lang="en-US" dirty="0" smtClean="0">
                <a:solidFill>
                  <a:srgbClr val="00B0F0"/>
                </a:solidFill>
              </a:rPr>
              <a:t>Richard</a:t>
            </a:r>
          </a:p>
          <a:p>
            <a:r>
              <a:rPr lang="en-US" dirty="0" smtClean="0">
                <a:solidFill>
                  <a:srgbClr val="00B0F0"/>
                </a:solidFill>
              </a:rPr>
              <a:t>        </a:t>
            </a:r>
            <a:r>
              <a:rPr lang="en-US" dirty="0" smtClean="0"/>
              <a:t>\n[</a:t>
            </a:r>
            <a:r>
              <a:rPr lang="en-US" dirty="0" err="1" smtClean="0"/>
              <a:t>UpLo</a:t>
            </a:r>
            <a:r>
              <a:rPr lang="en-US" dirty="0" smtClean="0"/>
              <a:t>]  </a:t>
            </a:r>
            <a:r>
              <a:rPr lang="en-US" dirty="0" smtClean="0">
                <a:solidFill>
                  <a:srgbClr val="00B0F0"/>
                </a:solidFill>
              </a:rPr>
              <a:t>\</a:t>
            </a:r>
            <a:r>
              <a:rPr lang="en-US" dirty="0" err="1" smtClean="0">
                <a:solidFill>
                  <a:srgbClr val="00B0F0"/>
                </a:solidFill>
              </a:rPr>
              <a:t>nLochwinnoch</a:t>
            </a:r>
            <a:endParaRPr lang="en-US" dirty="0">
              <a:solidFill>
                <a:srgbClr val="00B0F0"/>
              </a:solidFill>
            </a:endParaRPr>
          </a:p>
          <a:p>
            <a:r>
              <a:rPr lang="en-US" dirty="0" smtClean="0"/>
              <a:t>    [\</a:t>
            </a:r>
            <a:r>
              <a:rPr lang="en-US" dirty="0"/>
              <a:t>n-End-Segment]</a:t>
            </a:r>
          </a:p>
          <a:p>
            <a:r>
              <a:rPr lang="en-US" dirty="0" smtClean="0"/>
              <a:t>        .\</a:t>
            </a:r>
            <a:r>
              <a:rPr lang="en-US" dirty="0"/>
              <a:t>n : .\n</a:t>
            </a:r>
          </a:p>
          <a:p>
            <a:r>
              <a:rPr lang="en-US" dirty="0" smtClean="0"/>
              <a:t>        \</a:t>
            </a:r>
            <a:r>
              <a:rPr lang="en-US" dirty="0"/>
              <a:t>n : \</a:t>
            </a:r>
            <a:r>
              <a:rPr lang="en-US" dirty="0" smtClean="0"/>
              <a:t>n</a:t>
            </a:r>
          </a:p>
          <a:p>
            <a:endParaRPr lang="en-US" dirty="0"/>
          </a:p>
          <a:p>
            <a:r>
              <a:rPr lang="en-US" dirty="0"/>
              <a:t>[[\n-Segment][born-Segment][\n-End-Segment]]</a:t>
            </a:r>
          </a:p>
          <a:p>
            <a:r>
              <a:rPr lang="en-US" dirty="0" smtClean="0"/>
              <a:t>    [\</a:t>
            </a:r>
            <a:r>
              <a:rPr lang="en-US" dirty="0"/>
              <a:t>n-Segment]</a:t>
            </a:r>
          </a:p>
          <a:p>
            <a:r>
              <a:rPr lang="en-US" dirty="0" smtClean="0"/>
              <a:t>        \</a:t>
            </a:r>
            <a:r>
              <a:rPr lang="en-US" dirty="0"/>
              <a:t>n[</a:t>
            </a:r>
            <a:r>
              <a:rPr lang="en-US" dirty="0" err="1"/>
              <a:t>UpLo</a:t>
            </a:r>
            <a:r>
              <a:rPr lang="en-US" dirty="0" smtClean="0"/>
              <a:t>]  </a:t>
            </a:r>
            <a:r>
              <a:rPr lang="en-US" dirty="0" smtClean="0">
                <a:solidFill>
                  <a:srgbClr val="00B0F0"/>
                </a:solidFill>
              </a:rPr>
              <a:t>\</a:t>
            </a:r>
            <a:r>
              <a:rPr lang="en-US" dirty="0" err="1" smtClean="0">
                <a:solidFill>
                  <a:srgbClr val="00B0F0"/>
                </a:solidFill>
              </a:rPr>
              <a:t>nJanet</a:t>
            </a:r>
            <a:endParaRPr lang="en-US" dirty="0">
              <a:solidFill>
                <a:srgbClr val="00B0F0"/>
              </a:solidFill>
            </a:endParaRPr>
          </a:p>
          <a:p>
            <a:r>
              <a:rPr lang="en-US" dirty="0" smtClean="0"/>
              <a:t>    [</a:t>
            </a:r>
            <a:r>
              <a:rPr lang="en-US" dirty="0"/>
              <a:t>born-Segment]</a:t>
            </a:r>
          </a:p>
          <a:p>
            <a:r>
              <a:rPr lang="en-US" dirty="0" smtClean="0"/>
              <a:t>        ,[</a:t>
            </a:r>
            <a:r>
              <a:rPr lang="en-US" dirty="0" err="1"/>
              <a:t>Sp</a:t>
            </a:r>
            <a:r>
              <a:rPr lang="en-US" dirty="0"/>
              <a:t>][born][</a:t>
            </a:r>
            <a:r>
              <a:rPr lang="en-US" dirty="0" err="1"/>
              <a:t>Sp</a:t>
            </a:r>
            <a:r>
              <a:rPr lang="en-US" dirty="0"/>
              <a:t>][</a:t>
            </a:r>
            <a:r>
              <a:rPr lang="en-US" dirty="0" err="1"/>
              <a:t>DgDg</a:t>
            </a:r>
            <a:r>
              <a:rPr lang="en-US" dirty="0"/>
              <a:t>][</a:t>
            </a:r>
            <a:r>
              <a:rPr lang="en-US" dirty="0" err="1"/>
              <a:t>Sp</a:t>
            </a:r>
            <a:r>
              <a:rPr lang="en-US" dirty="0"/>
              <a:t>][</a:t>
            </a:r>
            <a:r>
              <a:rPr lang="en-US" dirty="0" err="1"/>
              <a:t>UpLo</a:t>
            </a:r>
            <a:r>
              <a:rPr lang="en-US" dirty="0"/>
              <a:t>].[</a:t>
            </a:r>
            <a:r>
              <a:rPr lang="en-US" dirty="0" err="1"/>
              <a:t>Sp</a:t>
            </a:r>
            <a:r>
              <a:rPr lang="en-US" dirty="0"/>
              <a:t>][</a:t>
            </a:r>
            <a:r>
              <a:rPr lang="en-US" dirty="0" err="1"/>
              <a:t>DgDgDgDg</a:t>
            </a:r>
            <a:r>
              <a:rPr lang="en-US" dirty="0" smtClean="0"/>
              <a:t>]  </a:t>
            </a:r>
            <a:r>
              <a:rPr lang="en-US" dirty="0">
                <a:solidFill>
                  <a:srgbClr val="00B0F0"/>
                </a:solidFill>
              </a:rPr>
              <a:t>, born 23 Oct. 1752</a:t>
            </a:r>
          </a:p>
          <a:p>
            <a:r>
              <a:rPr lang="en-US" dirty="0" smtClean="0"/>
              <a:t>    [\</a:t>
            </a:r>
            <a:r>
              <a:rPr lang="en-US" dirty="0"/>
              <a:t>n-End-Segment]</a:t>
            </a:r>
          </a:p>
          <a:p>
            <a:r>
              <a:rPr lang="en-US" dirty="0" smtClean="0"/>
              <a:t>        .\</a:t>
            </a:r>
            <a:r>
              <a:rPr lang="en-US" dirty="0"/>
              <a:t>n : .\n</a:t>
            </a:r>
          </a:p>
          <a:p>
            <a:r>
              <a:rPr lang="en-US" dirty="0" smtClean="0"/>
              <a:t>        \</a:t>
            </a:r>
            <a:r>
              <a:rPr lang="en-US" dirty="0"/>
              <a:t>n : \n</a:t>
            </a:r>
          </a:p>
        </p:txBody>
      </p:sp>
      <p:pic>
        <p:nvPicPr>
          <p:cNvPr id="3" name="Picture 2"/>
          <p:cNvPicPr>
            <a:picLocks noChangeAspect="1"/>
          </p:cNvPicPr>
          <p:nvPr/>
        </p:nvPicPr>
        <p:blipFill>
          <a:blip r:embed="rId3"/>
          <a:stretch>
            <a:fillRect/>
          </a:stretch>
        </p:blipFill>
        <p:spPr>
          <a:xfrm>
            <a:off x="469204" y="1764792"/>
            <a:ext cx="3504094" cy="4660642"/>
          </a:xfrm>
          <a:prstGeom prst="rect">
            <a:avLst/>
          </a:prstGeom>
        </p:spPr>
      </p:pic>
      <p:sp>
        <p:nvSpPr>
          <p:cNvPr id="5" name="Oval 4"/>
          <p:cNvSpPr/>
          <p:nvPr/>
        </p:nvSpPr>
        <p:spPr>
          <a:xfrm>
            <a:off x="1005840" y="6007608"/>
            <a:ext cx="1197864" cy="201168"/>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203704" y="4617720"/>
            <a:ext cx="2267712" cy="13898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672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25" y="365125"/>
            <a:ext cx="11871015" cy="1325563"/>
          </a:xfrm>
        </p:spPr>
        <p:txBody>
          <a:bodyPr/>
          <a:lstStyle/>
          <a:p>
            <a:r>
              <a:rPr lang="en-US" dirty="0" smtClean="0"/>
              <a:t>HMM Fragment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021" y="1499616"/>
            <a:ext cx="6889366" cy="4730868"/>
          </a:xfrm>
          <a:prstGeom prst="rect">
            <a:avLst/>
          </a:prstGeom>
        </p:spPr>
      </p:pic>
    </p:spTree>
    <p:extLst>
      <p:ext uri="{BB962C8B-B14F-4D97-AF65-F5344CB8AC3E}">
        <p14:creationId xmlns:p14="http://schemas.microsoft.com/office/powerpoint/2010/main" val="2392233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275" y="946652"/>
            <a:ext cx="8969221" cy="5499867"/>
          </a:xfrm>
          <a:prstGeom prst="rect">
            <a:avLst/>
          </a:prstGeom>
        </p:spPr>
      </p:pic>
      <p:sp>
        <p:nvSpPr>
          <p:cNvPr id="2" name="Title 1"/>
          <p:cNvSpPr>
            <a:spLocks noGrp="1"/>
          </p:cNvSpPr>
          <p:nvPr>
            <p:ph type="title"/>
          </p:nvPr>
        </p:nvSpPr>
        <p:spPr/>
        <p:txBody>
          <a:bodyPr/>
          <a:lstStyle/>
          <a:p>
            <a:r>
              <a:rPr lang="en-US" dirty="0" smtClean="0"/>
              <a:t>Full HMM</a:t>
            </a:r>
            <a:endParaRPr lang="en-US" dirty="0"/>
          </a:p>
        </p:txBody>
      </p:sp>
    </p:spTree>
    <p:extLst>
      <p:ext uri="{BB962C8B-B14F-4D97-AF65-F5344CB8AC3E}">
        <p14:creationId xmlns:p14="http://schemas.microsoft.com/office/powerpoint/2010/main" val="4104635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245" y="295600"/>
            <a:ext cx="10515600" cy="1325563"/>
          </a:xfrm>
        </p:spPr>
        <p:txBody>
          <a:bodyPr/>
          <a:lstStyle/>
          <a:p>
            <a:r>
              <a:rPr lang="en-US" dirty="0" smtClean="0"/>
              <a:t>Labeling</a:t>
            </a:r>
            <a:endParaRPr lang="en-US" dirty="0"/>
          </a:p>
        </p:txBody>
      </p:sp>
      <p:grpSp>
        <p:nvGrpSpPr>
          <p:cNvPr id="11" name="Group 10"/>
          <p:cNvGrpSpPr/>
          <p:nvPr/>
        </p:nvGrpSpPr>
        <p:grpSpPr>
          <a:xfrm>
            <a:off x="550257" y="1436497"/>
            <a:ext cx="4248318" cy="1877253"/>
            <a:chOff x="898217" y="1611766"/>
            <a:chExt cx="4248318" cy="1877253"/>
          </a:xfrm>
        </p:grpSpPr>
        <p:grpSp>
          <p:nvGrpSpPr>
            <p:cNvPr id="10" name="Group 9"/>
            <p:cNvGrpSpPr/>
            <p:nvPr/>
          </p:nvGrpSpPr>
          <p:grpSpPr>
            <a:xfrm>
              <a:off x="898217" y="2018447"/>
              <a:ext cx="4248318" cy="1470572"/>
              <a:chOff x="898217" y="2018447"/>
              <a:chExt cx="4248318" cy="1470572"/>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17" y="2018447"/>
                <a:ext cx="4248318" cy="14705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893536" y="2225310"/>
                <a:ext cx="1917813" cy="242761"/>
              </a:xfrm>
              <a:prstGeom prst="rect">
                <a:avLst/>
              </a:prstGeom>
              <a:solidFill>
                <a:srgbClr val="FFFF00">
                  <a:alpha val="30000"/>
                </a:srgb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2335393" y="1611766"/>
              <a:ext cx="1373966" cy="369332"/>
            </a:xfrm>
            <a:prstGeom prst="rect">
              <a:avLst/>
            </a:prstGeom>
            <a:noFill/>
          </p:spPr>
          <p:txBody>
            <a:bodyPr wrap="none" rtlCol="0">
              <a:spAutoFit/>
            </a:bodyPr>
            <a:lstStyle/>
            <a:p>
              <a:r>
                <a:rPr lang="en-US" dirty="0" smtClean="0"/>
                <a:t>First labeling</a:t>
              </a:r>
              <a:endParaRPr lang="en-US" dirty="0"/>
            </a:p>
          </p:txBody>
        </p:sp>
      </p:grpSp>
      <p:grpSp>
        <p:nvGrpSpPr>
          <p:cNvPr id="12" name="Group 11"/>
          <p:cNvGrpSpPr/>
          <p:nvPr/>
        </p:nvGrpSpPr>
        <p:grpSpPr>
          <a:xfrm>
            <a:off x="1695336" y="3555750"/>
            <a:ext cx="3860749" cy="2731117"/>
            <a:chOff x="5429696" y="2855190"/>
            <a:chExt cx="3860749" cy="2731117"/>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696" y="3304353"/>
              <a:ext cx="3860749" cy="2281954"/>
            </a:xfrm>
            <a:prstGeom prst="rect">
              <a:avLst/>
            </a:prstGeom>
            <a:ln>
              <a:solidFill>
                <a:schemeClr val="tx1"/>
              </a:solidFill>
            </a:ln>
          </p:spPr>
        </p:pic>
        <p:sp>
          <p:nvSpPr>
            <p:cNvPr id="7" name="TextBox 6"/>
            <p:cNvSpPr txBox="1"/>
            <p:nvPr/>
          </p:nvSpPr>
          <p:spPr>
            <a:xfrm>
              <a:off x="5716992" y="2855190"/>
              <a:ext cx="3286156" cy="369332"/>
            </a:xfrm>
            <a:prstGeom prst="rect">
              <a:avLst/>
            </a:prstGeom>
            <a:noFill/>
          </p:spPr>
          <p:txBody>
            <a:bodyPr wrap="none" rtlCol="0">
              <a:spAutoFit/>
            </a:bodyPr>
            <a:lstStyle/>
            <a:p>
              <a:r>
                <a:rPr lang="en-US" dirty="0" smtClean="0"/>
                <a:t>Second labeling (only the period)</a:t>
              </a:r>
              <a:endParaRPr lang="en-US" dirty="0"/>
            </a:p>
          </p:txBody>
        </p:sp>
      </p:grpSp>
      <p:grpSp>
        <p:nvGrpSpPr>
          <p:cNvPr id="13" name="Group 12"/>
          <p:cNvGrpSpPr/>
          <p:nvPr/>
        </p:nvGrpSpPr>
        <p:grpSpPr>
          <a:xfrm>
            <a:off x="6415819" y="5350187"/>
            <a:ext cx="1460721" cy="623602"/>
            <a:chOff x="10284977" y="4629996"/>
            <a:chExt cx="1460721" cy="623602"/>
          </a:xfrm>
        </p:grpSpPr>
        <p:sp>
          <p:nvSpPr>
            <p:cNvPr id="8" name="TextBox 7"/>
            <p:cNvSpPr txBox="1"/>
            <p:nvPr/>
          </p:nvSpPr>
          <p:spPr>
            <a:xfrm>
              <a:off x="10284977" y="4629996"/>
              <a:ext cx="1460721" cy="369332"/>
            </a:xfrm>
            <a:prstGeom prst="rect">
              <a:avLst/>
            </a:prstGeom>
            <a:noFill/>
          </p:spPr>
          <p:txBody>
            <a:bodyPr wrap="none" rtlCol="0">
              <a:spAutoFit/>
            </a:bodyPr>
            <a:lstStyle/>
            <a:p>
              <a:r>
                <a:rPr lang="en-US" dirty="0" smtClean="0"/>
                <a:t>Third labeling</a:t>
              </a:r>
              <a:endParaRPr lang="en-US" dirty="0"/>
            </a:p>
          </p:txBody>
        </p:sp>
        <p:sp>
          <p:nvSpPr>
            <p:cNvPr id="9" name="TextBox 8"/>
            <p:cNvSpPr txBox="1"/>
            <p:nvPr/>
          </p:nvSpPr>
          <p:spPr>
            <a:xfrm>
              <a:off x="10783543" y="4884266"/>
              <a:ext cx="463588" cy="369332"/>
            </a:xfrm>
            <a:prstGeom prst="rect">
              <a:avLst/>
            </a:prstGeom>
            <a:noFill/>
          </p:spPr>
          <p:txBody>
            <a:bodyPr wrap="none" rtlCol="0">
              <a:spAutoFit/>
            </a:bodyPr>
            <a:lstStyle/>
            <a:p>
              <a:r>
                <a:rPr lang="en-US" dirty="0" smtClean="0"/>
                <a:t>. . .</a:t>
              </a:r>
              <a:endParaRPr lang="en-US" dirty="0"/>
            </a:p>
          </p:txBody>
        </p:sp>
      </p:gr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8095" y="935974"/>
            <a:ext cx="5528185" cy="384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8634202" y="5350187"/>
            <a:ext cx="1600182" cy="608353"/>
            <a:chOff x="8787950" y="5534853"/>
            <a:chExt cx="1600182" cy="608353"/>
          </a:xfrm>
        </p:grpSpPr>
        <p:sp>
          <p:nvSpPr>
            <p:cNvPr id="14" name="TextBox 13"/>
            <p:cNvSpPr txBox="1"/>
            <p:nvPr/>
          </p:nvSpPr>
          <p:spPr>
            <a:xfrm>
              <a:off x="8787950" y="5534853"/>
              <a:ext cx="1600182" cy="369332"/>
            </a:xfrm>
            <a:prstGeom prst="rect">
              <a:avLst/>
            </a:prstGeom>
            <a:noFill/>
          </p:spPr>
          <p:txBody>
            <a:bodyPr wrap="none" rtlCol="0">
              <a:spAutoFit/>
            </a:bodyPr>
            <a:lstStyle/>
            <a:p>
              <a:r>
                <a:rPr lang="en-US" dirty="0" smtClean="0"/>
                <a:t>Fourth labeling</a:t>
              </a:r>
              <a:endParaRPr lang="en-US" dirty="0"/>
            </a:p>
          </p:txBody>
        </p:sp>
        <p:sp>
          <p:nvSpPr>
            <p:cNvPr id="18" name="TextBox 17"/>
            <p:cNvSpPr txBox="1"/>
            <p:nvPr/>
          </p:nvSpPr>
          <p:spPr>
            <a:xfrm>
              <a:off x="9356247" y="5773874"/>
              <a:ext cx="463588" cy="369332"/>
            </a:xfrm>
            <a:prstGeom prst="rect">
              <a:avLst/>
            </a:prstGeom>
            <a:noFill/>
          </p:spPr>
          <p:txBody>
            <a:bodyPr wrap="none" rtlCol="0">
              <a:spAutoFit/>
            </a:bodyPr>
            <a:lstStyle/>
            <a:p>
              <a:r>
                <a:rPr lang="en-US" dirty="0" smtClean="0"/>
                <a:t>. . .</a:t>
              </a:r>
              <a:endParaRPr lang="en-US" dirty="0"/>
            </a:p>
          </p:txBody>
        </p:sp>
      </p:grpSp>
      <p:sp>
        <p:nvSpPr>
          <p:cNvPr id="19" name="TextBox 18"/>
          <p:cNvSpPr txBox="1"/>
          <p:nvPr/>
        </p:nvSpPr>
        <p:spPr>
          <a:xfrm>
            <a:off x="10924753" y="5415538"/>
            <a:ext cx="463588" cy="369332"/>
          </a:xfrm>
          <a:prstGeom prst="rect">
            <a:avLst/>
          </a:prstGeom>
          <a:noFill/>
        </p:spPr>
        <p:txBody>
          <a:bodyPr wrap="none" rtlCol="0">
            <a:spAutoFit/>
          </a:bodyPr>
          <a:lstStyle/>
          <a:p>
            <a:r>
              <a:rPr lang="en-US" dirty="0" smtClean="0"/>
              <a:t>. . .</a:t>
            </a:r>
            <a:endParaRPr lang="en-US" dirty="0"/>
          </a:p>
        </p:txBody>
      </p:sp>
    </p:spTree>
    <p:extLst>
      <p:ext uri="{BB962C8B-B14F-4D97-AF65-F5344CB8AC3E}">
        <p14:creationId xmlns:p14="http://schemas.microsoft.com/office/powerpoint/2010/main" val="1024877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4205" y="209677"/>
            <a:ext cx="10515600" cy="1325563"/>
          </a:xfrm>
        </p:spPr>
        <p:txBody>
          <a:bodyPr/>
          <a:lstStyle/>
          <a:p>
            <a:r>
              <a:rPr lang="en-US" dirty="0" smtClean="0"/>
              <a:t>Test Set Characteristics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96615726"/>
              </p:ext>
            </p:extLst>
          </p:nvPr>
        </p:nvGraphicFramePr>
        <p:xfrm>
          <a:off x="450409" y="1451735"/>
          <a:ext cx="2473426" cy="5018088"/>
        </p:xfrm>
        <a:graphic>
          <a:graphicData uri="http://schemas.openxmlformats.org/presentationml/2006/ole">
            <mc:AlternateContent xmlns:mc="http://schemas.openxmlformats.org/markup-compatibility/2006">
              <mc:Choice xmlns:v="urn:schemas-microsoft-com:vml" Requires="v">
                <p:oleObj spid="_x0000_s1094" name="Acrobat Document" r:id="rId4" imgW="2369606" imgH="4808160" progId="Acrobat.Document.11">
                  <p:embed/>
                </p:oleObj>
              </mc:Choice>
              <mc:Fallback>
                <p:oleObj name="Acrobat Document" r:id="rId4" imgW="2369606" imgH="4808160" progId="Acrobat.Document.11">
                  <p:embed/>
                  <p:pic>
                    <p:nvPicPr>
                      <p:cNvPr id="0" name=""/>
                      <p:cNvPicPr/>
                      <p:nvPr/>
                    </p:nvPicPr>
                    <p:blipFill>
                      <a:blip r:embed="rId5"/>
                      <a:stretch>
                        <a:fillRect/>
                      </a:stretch>
                    </p:blipFill>
                    <p:spPr>
                      <a:xfrm>
                        <a:off x="450409" y="1451735"/>
                        <a:ext cx="2473426" cy="501808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94036432"/>
              </p:ext>
            </p:extLst>
          </p:nvPr>
        </p:nvGraphicFramePr>
        <p:xfrm>
          <a:off x="9299033" y="1451735"/>
          <a:ext cx="2494568" cy="5018089"/>
        </p:xfrm>
        <a:graphic>
          <a:graphicData uri="http://schemas.openxmlformats.org/presentationml/2006/ole">
            <mc:AlternateContent xmlns:mc="http://schemas.openxmlformats.org/markup-compatibility/2006">
              <mc:Choice xmlns:v="urn:schemas-microsoft-com:vml" Requires="v">
                <p:oleObj spid="_x0000_s1095" name="Acrobat Document" r:id="rId6" imgW="2598247" imgH="5227200" progId="Acrobat.Document.11">
                  <p:embed/>
                </p:oleObj>
              </mc:Choice>
              <mc:Fallback>
                <p:oleObj name="Acrobat Document" r:id="rId6" imgW="2598247" imgH="5227200" progId="Acrobat.Document.11">
                  <p:embed/>
                  <p:pic>
                    <p:nvPicPr>
                      <p:cNvPr id="0" name=""/>
                      <p:cNvPicPr/>
                      <p:nvPr/>
                    </p:nvPicPr>
                    <p:blipFill>
                      <a:blip r:embed="rId7"/>
                      <a:stretch>
                        <a:fillRect/>
                      </a:stretch>
                    </p:blipFill>
                    <p:spPr>
                      <a:xfrm>
                        <a:off x="9299033" y="1451735"/>
                        <a:ext cx="2494568" cy="5018089"/>
                      </a:xfrm>
                      <a:prstGeom prst="rect">
                        <a:avLst/>
                      </a:prstGeom>
                    </p:spPr>
                  </p:pic>
                </p:oleObj>
              </mc:Fallback>
            </mc:AlternateContent>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22848571"/>
              </p:ext>
            </p:extLst>
          </p:nvPr>
        </p:nvGraphicFramePr>
        <p:xfrm>
          <a:off x="3684826" y="1624922"/>
          <a:ext cx="4712619" cy="2595880"/>
        </p:xfrm>
        <a:graphic>
          <a:graphicData uri="http://schemas.openxmlformats.org/drawingml/2006/table">
            <a:tbl>
              <a:tblPr firstRow="1" bandRow="1">
                <a:tableStyleId>{5C22544A-7EE6-4342-B048-85BDC9FD1C3A}</a:tableStyleId>
              </a:tblPr>
              <a:tblGrid>
                <a:gridCol w="2320544"/>
                <a:gridCol w="1148491"/>
                <a:gridCol w="1243584"/>
              </a:tblGrid>
              <a:tr h="370840">
                <a:tc>
                  <a:txBody>
                    <a:bodyPr/>
                    <a:lstStyle/>
                    <a:p>
                      <a:r>
                        <a:rPr lang="en-US" dirty="0" smtClean="0"/>
                        <a:t>Characteristic</a:t>
                      </a:r>
                      <a:endParaRPr lang="en-US" dirty="0"/>
                    </a:p>
                  </a:txBody>
                  <a:tcPr/>
                </a:tc>
                <a:tc>
                  <a:txBody>
                    <a:bodyPr/>
                    <a:lstStyle/>
                    <a:p>
                      <a:r>
                        <a:rPr lang="en-US" dirty="0" smtClean="0"/>
                        <a:t>Shaver</a:t>
                      </a:r>
                      <a:endParaRPr lang="en-US" dirty="0"/>
                    </a:p>
                  </a:txBody>
                  <a:tcPr/>
                </a:tc>
                <a:tc>
                  <a:txBody>
                    <a:bodyPr/>
                    <a:lstStyle/>
                    <a:p>
                      <a:r>
                        <a:rPr lang="en-US" dirty="0" smtClean="0"/>
                        <a:t>Kilbarchan</a:t>
                      </a:r>
                      <a:endParaRPr lang="en-US" dirty="0"/>
                    </a:p>
                  </a:txBody>
                  <a:tcPr/>
                </a:tc>
              </a:tr>
              <a:tr h="370840">
                <a:tc>
                  <a:txBody>
                    <a:bodyPr/>
                    <a:lstStyle/>
                    <a:p>
                      <a:r>
                        <a:rPr lang="en-US" dirty="0" smtClean="0"/>
                        <a:t>Pages</a:t>
                      </a:r>
                      <a:endParaRPr lang="en-US" dirty="0"/>
                    </a:p>
                  </a:txBody>
                  <a:tcPr/>
                </a:tc>
                <a:tc>
                  <a:txBody>
                    <a:bodyPr/>
                    <a:lstStyle/>
                    <a:p>
                      <a:pPr algn="r"/>
                      <a:r>
                        <a:rPr lang="en-US" dirty="0" smtClean="0"/>
                        <a:t>498</a:t>
                      </a:r>
                      <a:endParaRPr lang="en-US" dirty="0"/>
                    </a:p>
                  </a:txBody>
                  <a:tcPr/>
                </a:tc>
                <a:tc>
                  <a:txBody>
                    <a:bodyPr/>
                    <a:lstStyle/>
                    <a:p>
                      <a:pPr algn="r"/>
                      <a:r>
                        <a:rPr lang="en-US" dirty="0" smtClean="0"/>
                        <a:t>143</a:t>
                      </a:r>
                      <a:endParaRPr lang="en-US" dirty="0"/>
                    </a:p>
                  </a:txBody>
                  <a:tcPr/>
                </a:tc>
              </a:tr>
              <a:tr h="370840">
                <a:tc>
                  <a:txBody>
                    <a:bodyPr/>
                    <a:lstStyle/>
                    <a:p>
                      <a:r>
                        <a:rPr lang="en-US" dirty="0" smtClean="0"/>
                        <a:t>Labeled pages</a:t>
                      </a:r>
                      <a:endParaRPr lang="en-US" dirty="0"/>
                    </a:p>
                  </a:txBody>
                  <a:tcPr/>
                </a:tc>
                <a:tc>
                  <a:txBody>
                    <a:bodyPr/>
                    <a:lstStyle/>
                    <a:p>
                      <a:pPr algn="r"/>
                      <a:r>
                        <a:rPr lang="en-US" dirty="0" smtClean="0"/>
                        <a:t>68</a:t>
                      </a:r>
                      <a:endParaRPr lang="en-US" dirty="0"/>
                    </a:p>
                  </a:txBody>
                  <a:tcPr/>
                </a:tc>
                <a:tc>
                  <a:txBody>
                    <a:bodyPr/>
                    <a:lstStyle/>
                    <a:p>
                      <a:pPr algn="r"/>
                      <a:r>
                        <a:rPr lang="en-US" dirty="0" smtClean="0"/>
                        <a:t>3</a:t>
                      </a:r>
                      <a:endParaRPr lang="en-US" dirty="0"/>
                    </a:p>
                  </a:txBody>
                  <a:tcPr/>
                </a:tc>
              </a:tr>
              <a:tr h="370840">
                <a:tc>
                  <a:txBody>
                    <a:bodyPr/>
                    <a:lstStyle/>
                    <a:p>
                      <a:r>
                        <a:rPr lang="en-US" dirty="0" smtClean="0"/>
                        <a:t>Labeled tokens</a:t>
                      </a:r>
                      <a:endParaRPr lang="en-US" dirty="0"/>
                    </a:p>
                  </a:txBody>
                  <a:tcPr/>
                </a:tc>
                <a:tc>
                  <a:txBody>
                    <a:bodyPr/>
                    <a:lstStyle/>
                    <a:p>
                      <a:pPr algn="r"/>
                      <a:r>
                        <a:rPr lang="en-US" dirty="0" smtClean="0"/>
                        <a:t>14,314</a:t>
                      </a:r>
                      <a:endParaRPr lang="en-US" dirty="0"/>
                    </a:p>
                  </a:txBody>
                  <a:tcPr/>
                </a:tc>
                <a:tc>
                  <a:txBody>
                    <a:bodyPr/>
                    <a:lstStyle/>
                    <a:p>
                      <a:pPr algn="r"/>
                      <a:r>
                        <a:rPr lang="en-US" dirty="0" smtClean="0"/>
                        <a:t>852</a:t>
                      </a:r>
                      <a:endParaRPr lang="en-US" dirty="0"/>
                    </a:p>
                  </a:txBody>
                  <a:tcPr/>
                </a:tc>
              </a:tr>
              <a:tr h="370840">
                <a:tc>
                  <a:txBody>
                    <a:bodyPr/>
                    <a:lstStyle/>
                    <a:p>
                      <a:r>
                        <a:rPr lang="en-US" dirty="0" smtClean="0"/>
                        <a:t>Labeled field instances</a:t>
                      </a:r>
                      <a:endParaRPr lang="en-US" dirty="0"/>
                    </a:p>
                  </a:txBody>
                  <a:tcPr/>
                </a:tc>
                <a:tc>
                  <a:txBody>
                    <a:bodyPr/>
                    <a:lstStyle/>
                    <a:p>
                      <a:pPr algn="r"/>
                      <a:r>
                        <a:rPr lang="en-US" dirty="0" smtClean="0"/>
                        <a:t>13,748</a:t>
                      </a:r>
                      <a:endParaRPr lang="en-US" dirty="0"/>
                    </a:p>
                  </a:txBody>
                  <a:tcPr/>
                </a:tc>
                <a:tc>
                  <a:txBody>
                    <a:bodyPr/>
                    <a:lstStyle/>
                    <a:p>
                      <a:pPr algn="r"/>
                      <a:r>
                        <a:rPr lang="en-US" dirty="0" smtClean="0"/>
                        <a:t>768</a:t>
                      </a:r>
                      <a:endParaRPr lang="en-US" dirty="0"/>
                    </a:p>
                  </a:txBody>
                  <a:tcPr/>
                </a:tc>
              </a:tr>
              <a:tr h="370840">
                <a:tc>
                  <a:txBody>
                    <a:bodyPr/>
                    <a:lstStyle/>
                    <a:p>
                      <a:r>
                        <a:rPr lang="en-US" dirty="0" smtClean="0"/>
                        <a:t>Record instances</a:t>
                      </a:r>
                      <a:endParaRPr lang="en-US" dirty="0"/>
                    </a:p>
                  </a:txBody>
                  <a:tcPr/>
                </a:tc>
                <a:tc>
                  <a:txBody>
                    <a:bodyPr/>
                    <a:lstStyle/>
                    <a:p>
                      <a:pPr algn="r"/>
                      <a:r>
                        <a:rPr lang="en-US" dirty="0" smtClean="0"/>
                        <a:t>2,516</a:t>
                      </a:r>
                      <a:endParaRPr lang="en-US" dirty="0"/>
                    </a:p>
                  </a:txBody>
                  <a:tcPr/>
                </a:tc>
                <a:tc>
                  <a:txBody>
                    <a:bodyPr/>
                    <a:lstStyle/>
                    <a:p>
                      <a:pPr algn="r"/>
                      <a:r>
                        <a:rPr lang="en-US" dirty="0" smtClean="0"/>
                        <a:t>165</a:t>
                      </a:r>
                      <a:endParaRPr lang="en-US" dirty="0"/>
                    </a:p>
                  </a:txBody>
                  <a:tcPr/>
                </a:tc>
              </a:tr>
              <a:tr h="370840">
                <a:tc>
                  <a:txBody>
                    <a:bodyPr/>
                    <a:lstStyle/>
                    <a:p>
                      <a:r>
                        <a:rPr lang="en-US" dirty="0" smtClean="0"/>
                        <a:t>Field types</a:t>
                      </a:r>
                      <a:endParaRPr lang="en-US" dirty="0"/>
                    </a:p>
                  </a:txBody>
                  <a:tcPr/>
                </a:tc>
                <a:tc>
                  <a:txBody>
                    <a:bodyPr/>
                    <a:lstStyle/>
                    <a:p>
                      <a:pPr algn="r"/>
                      <a:r>
                        <a:rPr lang="en-US" dirty="0" smtClean="0"/>
                        <a:t>46</a:t>
                      </a:r>
                      <a:endParaRPr lang="en-US" dirty="0"/>
                    </a:p>
                  </a:txBody>
                  <a:tcPr/>
                </a:tc>
                <a:tc>
                  <a:txBody>
                    <a:bodyPr/>
                    <a:lstStyle/>
                    <a:p>
                      <a:pPr algn="r"/>
                      <a:r>
                        <a:rPr lang="en-US" dirty="0" smtClean="0"/>
                        <a:t>12</a:t>
                      </a:r>
                      <a:endParaRPr lang="en-US"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098568217"/>
              </p:ext>
            </p:extLst>
          </p:nvPr>
        </p:nvGraphicFramePr>
        <p:xfrm>
          <a:off x="4221620" y="4446016"/>
          <a:ext cx="3596500" cy="1854200"/>
        </p:xfrm>
        <a:graphic>
          <a:graphicData uri="http://schemas.openxmlformats.org/drawingml/2006/table">
            <a:tbl>
              <a:tblPr firstRow="1" bandRow="1">
                <a:tableStyleId>{5C22544A-7EE6-4342-B048-85BDC9FD1C3A}</a:tableStyleId>
              </a:tblPr>
              <a:tblGrid>
                <a:gridCol w="988835"/>
                <a:gridCol w="2607665"/>
              </a:tblGrid>
              <a:tr h="370840">
                <a:tc gridSpan="2">
                  <a:txBody>
                    <a:bodyPr/>
                    <a:lstStyle/>
                    <a:p>
                      <a:pPr algn="ctr"/>
                      <a:r>
                        <a:rPr lang="en-US" dirty="0" smtClean="0"/>
                        <a:t>Ground Truth</a:t>
                      </a:r>
                      <a:endParaRPr lang="en-US" dirty="0"/>
                    </a:p>
                  </a:txBody>
                  <a:tcPr/>
                </a:tc>
                <a:tc hMerge="1">
                  <a:txBody>
                    <a:bodyPr/>
                    <a:lstStyle/>
                    <a:p>
                      <a:endParaRPr lang="en-US" dirty="0"/>
                    </a:p>
                  </a:txBody>
                  <a:tcPr/>
                </a:tc>
              </a:tr>
              <a:tr h="370840">
                <a:tc>
                  <a:txBody>
                    <a:bodyPr/>
                    <a:lstStyle/>
                    <a:p>
                      <a:pPr algn="r"/>
                      <a:r>
                        <a:rPr lang="en-US" dirty="0" smtClean="0"/>
                        <a:t>3,284</a:t>
                      </a:r>
                      <a:endParaRPr lang="en-US" dirty="0"/>
                    </a:p>
                  </a:txBody>
                  <a:tcPr/>
                </a:tc>
                <a:tc>
                  <a:txBody>
                    <a:bodyPr/>
                    <a:lstStyle/>
                    <a:p>
                      <a:r>
                        <a:rPr lang="en-US" dirty="0" smtClean="0"/>
                        <a:t>Records</a:t>
                      </a:r>
                      <a:endParaRPr lang="en-US" dirty="0"/>
                    </a:p>
                  </a:txBody>
                  <a:tcPr/>
                </a:tc>
              </a:tr>
              <a:tr h="370840">
                <a:tc>
                  <a:txBody>
                    <a:bodyPr/>
                    <a:lstStyle/>
                    <a:p>
                      <a:pPr algn="r"/>
                      <a:r>
                        <a:rPr lang="en-US" dirty="0" smtClean="0"/>
                        <a:t>14,516</a:t>
                      </a:r>
                      <a:endParaRPr lang="en-US" dirty="0"/>
                    </a:p>
                  </a:txBody>
                  <a:tcPr/>
                </a:tc>
                <a:tc>
                  <a:txBody>
                    <a:bodyPr/>
                    <a:lstStyle/>
                    <a:p>
                      <a:r>
                        <a:rPr lang="en-US" dirty="0" smtClean="0"/>
                        <a:t>Instance predicates</a:t>
                      </a:r>
                      <a:endParaRPr lang="en-US" dirty="0"/>
                    </a:p>
                  </a:txBody>
                  <a:tcPr/>
                </a:tc>
              </a:tr>
              <a:tr h="370840">
                <a:tc>
                  <a:txBody>
                    <a:bodyPr/>
                    <a:lstStyle/>
                    <a:p>
                      <a:pPr algn="r"/>
                      <a:r>
                        <a:rPr lang="en-US" dirty="0" smtClean="0"/>
                        <a:t>11,232</a:t>
                      </a:r>
                      <a:endParaRPr lang="en-US" dirty="0"/>
                    </a:p>
                  </a:txBody>
                  <a:tcPr/>
                </a:tc>
                <a:tc>
                  <a:txBody>
                    <a:bodyPr/>
                    <a:lstStyle/>
                    <a:p>
                      <a:r>
                        <a:rPr lang="en-US" dirty="0" smtClean="0"/>
                        <a:t>Relationship predicates</a:t>
                      </a:r>
                      <a:endParaRPr lang="en-US" dirty="0"/>
                    </a:p>
                  </a:txBody>
                  <a:tcPr/>
                </a:tc>
              </a:tr>
              <a:tr h="370840">
                <a:tc>
                  <a:txBody>
                    <a:bodyPr/>
                    <a:lstStyle/>
                    <a:p>
                      <a:pPr algn="r"/>
                      <a:r>
                        <a:rPr lang="en-US" dirty="0" smtClean="0"/>
                        <a:t>25,748</a:t>
                      </a:r>
                      <a:endParaRPr lang="en-US" dirty="0"/>
                    </a:p>
                  </a:txBody>
                  <a:tcPr/>
                </a:tc>
                <a:tc>
                  <a:txBody>
                    <a:bodyPr/>
                    <a:lstStyle/>
                    <a:p>
                      <a:r>
                        <a:rPr lang="en-US" dirty="0" smtClean="0"/>
                        <a:t>Predicates</a:t>
                      </a:r>
                      <a:endParaRPr lang="en-US" dirty="0"/>
                    </a:p>
                  </a:txBody>
                  <a:tcPr/>
                </a:tc>
              </a:tr>
            </a:tbl>
          </a:graphicData>
        </a:graphic>
      </p:graphicFrame>
      <p:sp>
        <p:nvSpPr>
          <p:cNvPr id="6" name="Rectangle 5"/>
          <p:cNvSpPr/>
          <p:nvPr/>
        </p:nvSpPr>
        <p:spPr>
          <a:xfrm>
            <a:off x="4431050" y="5184648"/>
            <a:ext cx="795528" cy="1024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4485914" y="5916168"/>
            <a:ext cx="685800" cy="914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860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72517"/>
            <a:ext cx="10515600" cy="1325563"/>
          </a:xfrm>
        </p:spPr>
        <p:txBody>
          <a:bodyPr/>
          <a:lstStyle/>
          <a:p>
            <a:r>
              <a:rPr lang="en-US" dirty="0" smtClean="0"/>
              <a:t>Learning Curve Results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346617910"/>
              </p:ext>
            </p:extLst>
          </p:nvPr>
        </p:nvGraphicFramePr>
        <p:xfrm>
          <a:off x="2319083" y="1227527"/>
          <a:ext cx="7346125" cy="4039656"/>
        </p:xfrm>
        <a:graphic>
          <a:graphicData uri="http://schemas.openxmlformats.org/presentationml/2006/ole">
            <mc:AlternateContent xmlns:mc="http://schemas.openxmlformats.org/markup-compatibility/2006">
              <mc:Choice xmlns:v="urn:schemas-microsoft-com:vml" Requires="v">
                <p:oleObj spid="_x0000_s2236" name="Acrobat Document" r:id="rId4" imgW="8176168" imgH="4495608" progId="Acrobat.Document.11">
                  <p:embed/>
                </p:oleObj>
              </mc:Choice>
              <mc:Fallback>
                <p:oleObj name="Acrobat Document" r:id="rId4" imgW="8176168" imgH="4495608" progId="Acrobat.Document.11">
                  <p:embed/>
                  <p:pic>
                    <p:nvPicPr>
                      <p:cNvPr id="0" name=""/>
                      <p:cNvPicPr/>
                      <p:nvPr/>
                    </p:nvPicPr>
                    <p:blipFill>
                      <a:blip r:embed="rId5"/>
                      <a:stretch>
                        <a:fillRect/>
                      </a:stretch>
                    </p:blipFill>
                    <p:spPr>
                      <a:xfrm>
                        <a:off x="2319083" y="1227527"/>
                        <a:ext cx="7346125" cy="4039656"/>
                      </a:xfrm>
                      <a:prstGeom prst="rect">
                        <a:avLst/>
                      </a:prstGeom>
                      <a:ln>
                        <a:solidFill>
                          <a:schemeClr val="tx1"/>
                        </a:solid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730656501"/>
              </p:ext>
            </p:extLst>
          </p:nvPr>
        </p:nvGraphicFramePr>
        <p:xfrm>
          <a:off x="4035330" y="5793033"/>
          <a:ext cx="1645919" cy="905095"/>
        </p:xfrm>
        <a:graphic>
          <a:graphicData uri="http://schemas.openxmlformats.org/presentationml/2006/ole">
            <mc:AlternateContent xmlns:mc="http://schemas.openxmlformats.org/markup-compatibility/2006">
              <mc:Choice xmlns:v="urn:schemas-microsoft-com:vml" Requires="v">
                <p:oleObj spid="_x0000_s2237" name="Acrobat Document" r:id="rId6" imgW="8176168" imgH="4495608" progId="Acrobat.Document.11">
                  <p:embed/>
                </p:oleObj>
              </mc:Choice>
              <mc:Fallback>
                <p:oleObj name="Acrobat Document" r:id="rId6" imgW="8176168" imgH="4495608" progId="Acrobat.Document.11">
                  <p:embed/>
                  <p:pic>
                    <p:nvPicPr>
                      <p:cNvPr id="0" name=""/>
                      <p:cNvPicPr/>
                      <p:nvPr/>
                    </p:nvPicPr>
                    <p:blipFill>
                      <a:blip r:embed="rId7"/>
                      <a:stretch>
                        <a:fillRect/>
                      </a:stretch>
                    </p:blipFill>
                    <p:spPr>
                      <a:xfrm>
                        <a:off x="4035330" y="5793033"/>
                        <a:ext cx="1645919" cy="90509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5935150"/>
              </p:ext>
            </p:extLst>
          </p:nvPr>
        </p:nvGraphicFramePr>
        <p:xfrm>
          <a:off x="366100" y="5793033"/>
          <a:ext cx="1555308" cy="855269"/>
        </p:xfrm>
        <a:graphic>
          <a:graphicData uri="http://schemas.openxmlformats.org/presentationml/2006/ole">
            <mc:AlternateContent xmlns:mc="http://schemas.openxmlformats.org/markup-compatibility/2006">
              <mc:Choice xmlns:v="urn:schemas-microsoft-com:vml" Requires="v">
                <p:oleObj spid="_x0000_s2238" name="Acrobat Document" r:id="rId8" imgW="8176168" imgH="4495608" progId="Acrobat.Document.11">
                  <p:embed/>
                </p:oleObj>
              </mc:Choice>
              <mc:Fallback>
                <p:oleObj name="Acrobat Document" r:id="rId8" imgW="8176168" imgH="4495608" progId="Acrobat.Document.11">
                  <p:embed/>
                  <p:pic>
                    <p:nvPicPr>
                      <p:cNvPr id="0" name=""/>
                      <p:cNvPicPr/>
                      <p:nvPr/>
                    </p:nvPicPr>
                    <p:blipFill>
                      <a:blip r:embed="rId9"/>
                      <a:stretch>
                        <a:fillRect/>
                      </a:stretch>
                    </p:blipFill>
                    <p:spPr>
                      <a:xfrm>
                        <a:off x="366100" y="5793033"/>
                        <a:ext cx="1555308" cy="85526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00422835"/>
              </p:ext>
            </p:extLst>
          </p:nvPr>
        </p:nvGraphicFramePr>
        <p:xfrm>
          <a:off x="2189062" y="5798606"/>
          <a:ext cx="1635783" cy="899522"/>
        </p:xfrm>
        <a:graphic>
          <a:graphicData uri="http://schemas.openxmlformats.org/presentationml/2006/ole">
            <mc:AlternateContent xmlns:mc="http://schemas.openxmlformats.org/markup-compatibility/2006">
              <mc:Choice xmlns:v="urn:schemas-microsoft-com:vml" Requires="v">
                <p:oleObj spid="_x0000_s2239" name="Acrobat Document" r:id="rId10" imgW="8176168" imgH="4495608" progId="Acrobat.Document.11">
                  <p:embed/>
                </p:oleObj>
              </mc:Choice>
              <mc:Fallback>
                <p:oleObj name="Acrobat Document" r:id="rId10" imgW="8176168" imgH="4495608" progId="Acrobat.Document.11">
                  <p:embed/>
                  <p:pic>
                    <p:nvPicPr>
                      <p:cNvPr id="0" name=""/>
                      <p:cNvPicPr/>
                      <p:nvPr/>
                    </p:nvPicPr>
                    <p:blipFill>
                      <a:blip r:embed="rId11"/>
                      <a:stretch>
                        <a:fillRect/>
                      </a:stretch>
                    </p:blipFill>
                    <p:spPr>
                      <a:xfrm>
                        <a:off x="2189062" y="5798606"/>
                        <a:ext cx="1635783" cy="899522"/>
                      </a:xfrm>
                      <a:prstGeom prst="rect">
                        <a:avLst/>
                      </a:prstGeom>
                    </p:spPr>
                  </p:pic>
                </p:oleObj>
              </mc:Fallback>
            </mc:AlternateContent>
          </a:graphicData>
        </a:graphic>
      </p:graphicFrame>
      <p:sp>
        <p:nvSpPr>
          <p:cNvPr id="8" name="TextBox 7"/>
          <p:cNvSpPr txBox="1"/>
          <p:nvPr/>
        </p:nvSpPr>
        <p:spPr>
          <a:xfrm>
            <a:off x="132964" y="4586137"/>
            <a:ext cx="1171924" cy="369332"/>
          </a:xfrm>
          <a:prstGeom prst="rect">
            <a:avLst/>
          </a:prstGeom>
          <a:noFill/>
        </p:spPr>
        <p:txBody>
          <a:bodyPr wrap="none" rtlCol="0">
            <a:spAutoFit/>
          </a:bodyPr>
          <a:lstStyle/>
          <a:p>
            <a:r>
              <a:rPr lang="en-US" dirty="0" smtClean="0"/>
              <a:t>Kilbarchan</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223863756"/>
              </p:ext>
            </p:extLst>
          </p:nvPr>
        </p:nvGraphicFramePr>
        <p:xfrm>
          <a:off x="10131552" y="5722408"/>
          <a:ext cx="1683740" cy="925894"/>
        </p:xfrm>
        <a:graphic>
          <a:graphicData uri="http://schemas.openxmlformats.org/presentationml/2006/ole">
            <mc:AlternateContent xmlns:mc="http://schemas.openxmlformats.org/markup-compatibility/2006">
              <mc:Choice xmlns:v="urn:schemas-microsoft-com:vml" Requires="v">
                <p:oleObj spid="_x0000_s2240" name="Acrobat Document" r:id="rId12" imgW="8176168" imgH="4495608" progId="Acrobat.Document.11">
                  <p:embed/>
                </p:oleObj>
              </mc:Choice>
              <mc:Fallback>
                <p:oleObj name="Acrobat Document" r:id="rId12" imgW="8176168" imgH="4495608" progId="Acrobat.Document.11">
                  <p:embed/>
                  <p:pic>
                    <p:nvPicPr>
                      <p:cNvPr id="0" name=""/>
                      <p:cNvPicPr/>
                      <p:nvPr/>
                    </p:nvPicPr>
                    <p:blipFill>
                      <a:blip r:embed="rId5"/>
                      <a:stretch>
                        <a:fillRect/>
                      </a:stretch>
                    </p:blipFill>
                    <p:spPr>
                      <a:xfrm>
                        <a:off x="10131552" y="5722408"/>
                        <a:ext cx="1683740" cy="925894"/>
                      </a:xfrm>
                      <a:prstGeom prst="rect">
                        <a:avLst/>
                      </a:prstGeom>
                    </p:spPr>
                  </p:pic>
                </p:oleObj>
              </mc:Fallback>
            </mc:AlternateContent>
          </a:graphicData>
        </a:graphic>
      </p:graphicFrame>
      <p:cxnSp>
        <p:nvCxnSpPr>
          <p:cNvPr id="11" name="Straight Connector 10"/>
          <p:cNvCxnSpPr/>
          <p:nvPr/>
        </p:nvCxnSpPr>
        <p:spPr>
          <a:xfrm>
            <a:off x="9417671" y="5353931"/>
            <a:ext cx="713881" cy="43910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100791" y="4586137"/>
            <a:ext cx="816570" cy="369332"/>
          </a:xfrm>
          <a:prstGeom prst="rect">
            <a:avLst/>
          </a:prstGeom>
          <a:noFill/>
        </p:spPr>
        <p:txBody>
          <a:bodyPr wrap="none" rtlCol="0">
            <a:spAutoFit/>
          </a:bodyPr>
          <a:lstStyle/>
          <a:p>
            <a:r>
              <a:rPr lang="en-US" dirty="0" smtClean="0"/>
              <a:t>Shaver</a:t>
            </a:r>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1621546197"/>
              </p:ext>
            </p:extLst>
          </p:nvPr>
        </p:nvGraphicFramePr>
        <p:xfrm>
          <a:off x="6458489" y="5793033"/>
          <a:ext cx="1555724" cy="855497"/>
        </p:xfrm>
        <a:graphic>
          <a:graphicData uri="http://schemas.openxmlformats.org/presentationml/2006/ole">
            <mc:AlternateContent xmlns:mc="http://schemas.openxmlformats.org/markup-compatibility/2006">
              <mc:Choice xmlns:v="urn:schemas-microsoft-com:vml" Requires="v">
                <p:oleObj spid="_x0000_s2241" name="Acrobat Document" r:id="rId13" imgW="8176168" imgH="4495608" progId="Acrobat.Document.11">
                  <p:embed/>
                </p:oleObj>
              </mc:Choice>
              <mc:Fallback>
                <p:oleObj name="Acrobat Document" r:id="rId13" imgW="8176168" imgH="4495608" progId="Acrobat.Document.11">
                  <p:embed/>
                  <p:pic>
                    <p:nvPicPr>
                      <p:cNvPr id="0" name=""/>
                      <p:cNvPicPr/>
                      <p:nvPr/>
                    </p:nvPicPr>
                    <p:blipFill>
                      <a:blip r:embed="rId14"/>
                      <a:stretch>
                        <a:fillRect/>
                      </a:stretch>
                    </p:blipFill>
                    <p:spPr>
                      <a:xfrm>
                        <a:off x="6458489" y="5793033"/>
                        <a:ext cx="1555724" cy="855497"/>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617956667"/>
              </p:ext>
            </p:extLst>
          </p:nvPr>
        </p:nvGraphicFramePr>
        <p:xfrm>
          <a:off x="8318881" y="5793032"/>
          <a:ext cx="1555309" cy="855269"/>
        </p:xfrm>
        <a:graphic>
          <a:graphicData uri="http://schemas.openxmlformats.org/presentationml/2006/ole">
            <mc:AlternateContent xmlns:mc="http://schemas.openxmlformats.org/markup-compatibility/2006">
              <mc:Choice xmlns:v="urn:schemas-microsoft-com:vml" Requires="v">
                <p:oleObj spid="_x0000_s2242" name="Acrobat Document" r:id="rId15" imgW="8176168" imgH="4495608" progId="Acrobat.Document.11">
                  <p:embed/>
                </p:oleObj>
              </mc:Choice>
              <mc:Fallback>
                <p:oleObj name="Acrobat Document" r:id="rId15" imgW="8176168" imgH="4495608" progId="Acrobat.Document.11">
                  <p:embed/>
                  <p:pic>
                    <p:nvPicPr>
                      <p:cNvPr id="0" name=""/>
                      <p:cNvPicPr/>
                      <p:nvPr/>
                    </p:nvPicPr>
                    <p:blipFill>
                      <a:blip r:embed="rId16"/>
                      <a:stretch>
                        <a:fillRect/>
                      </a:stretch>
                    </p:blipFill>
                    <p:spPr>
                      <a:xfrm>
                        <a:off x="8318881" y="5793032"/>
                        <a:ext cx="1555309" cy="855269"/>
                      </a:xfrm>
                      <a:prstGeom prst="rect">
                        <a:avLst/>
                      </a:prstGeom>
                    </p:spPr>
                  </p:pic>
                </p:oleObj>
              </mc:Fallback>
            </mc:AlternateContent>
          </a:graphicData>
        </a:graphic>
      </p:graphicFrame>
      <p:sp>
        <p:nvSpPr>
          <p:cNvPr id="16" name="TextBox 15"/>
          <p:cNvSpPr txBox="1"/>
          <p:nvPr/>
        </p:nvSpPr>
        <p:spPr>
          <a:xfrm>
            <a:off x="627333" y="5440680"/>
            <a:ext cx="1032847" cy="369332"/>
          </a:xfrm>
          <a:prstGeom prst="rect">
            <a:avLst/>
          </a:prstGeom>
          <a:noFill/>
        </p:spPr>
        <p:txBody>
          <a:bodyPr wrap="none" rtlCol="0">
            <a:spAutoFit/>
          </a:bodyPr>
          <a:lstStyle/>
          <a:p>
            <a:pPr algn="ctr"/>
            <a:r>
              <a:rPr lang="en-US" dirty="0" smtClean="0"/>
              <a:t>Precision</a:t>
            </a:r>
            <a:endParaRPr lang="en-US" dirty="0"/>
          </a:p>
        </p:txBody>
      </p:sp>
      <p:sp>
        <p:nvSpPr>
          <p:cNvPr id="18" name="TextBox 17"/>
          <p:cNvSpPr txBox="1"/>
          <p:nvPr/>
        </p:nvSpPr>
        <p:spPr>
          <a:xfrm>
            <a:off x="2640284" y="5440680"/>
            <a:ext cx="733342" cy="369332"/>
          </a:xfrm>
          <a:prstGeom prst="rect">
            <a:avLst/>
          </a:prstGeom>
          <a:noFill/>
        </p:spPr>
        <p:txBody>
          <a:bodyPr wrap="none" rtlCol="0">
            <a:spAutoFit/>
          </a:bodyPr>
          <a:lstStyle/>
          <a:p>
            <a:pPr algn="ctr"/>
            <a:r>
              <a:rPr lang="en-US" dirty="0" smtClean="0"/>
              <a:t>Recall</a:t>
            </a:r>
            <a:endParaRPr lang="en-US" dirty="0"/>
          </a:p>
        </p:txBody>
      </p:sp>
      <p:sp>
        <p:nvSpPr>
          <p:cNvPr id="19" name="TextBox 18"/>
          <p:cNvSpPr txBox="1"/>
          <p:nvPr/>
        </p:nvSpPr>
        <p:spPr>
          <a:xfrm>
            <a:off x="4682503" y="5432190"/>
            <a:ext cx="369011" cy="369332"/>
          </a:xfrm>
          <a:prstGeom prst="rect">
            <a:avLst/>
          </a:prstGeom>
          <a:noFill/>
        </p:spPr>
        <p:txBody>
          <a:bodyPr wrap="none" rtlCol="0">
            <a:spAutoFit/>
          </a:bodyPr>
          <a:lstStyle/>
          <a:p>
            <a:pPr algn="ctr"/>
            <a:r>
              <a:rPr lang="en-US" dirty="0" smtClean="0"/>
              <a:t>F</a:t>
            </a:r>
            <a:r>
              <a:rPr lang="en-US" baseline="-25000" dirty="0" smtClean="0"/>
              <a:t>1</a:t>
            </a:r>
            <a:endParaRPr lang="en-US" baseline="-25000" dirty="0"/>
          </a:p>
        </p:txBody>
      </p:sp>
      <p:sp>
        <p:nvSpPr>
          <p:cNvPr id="20" name="TextBox 19"/>
          <p:cNvSpPr txBox="1"/>
          <p:nvPr/>
        </p:nvSpPr>
        <p:spPr>
          <a:xfrm>
            <a:off x="6719928" y="5442466"/>
            <a:ext cx="1032848" cy="369332"/>
          </a:xfrm>
          <a:prstGeom prst="rect">
            <a:avLst/>
          </a:prstGeom>
          <a:noFill/>
        </p:spPr>
        <p:txBody>
          <a:bodyPr wrap="none" rtlCol="0">
            <a:spAutoFit/>
          </a:bodyPr>
          <a:lstStyle/>
          <a:p>
            <a:pPr algn="ctr"/>
            <a:r>
              <a:rPr lang="en-US" dirty="0" smtClean="0"/>
              <a:t>Precision</a:t>
            </a:r>
            <a:endParaRPr lang="en-US" dirty="0"/>
          </a:p>
        </p:txBody>
      </p:sp>
      <p:sp>
        <p:nvSpPr>
          <p:cNvPr id="21" name="TextBox 20"/>
          <p:cNvSpPr txBox="1"/>
          <p:nvPr/>
        </p:nvSpPr>
        <p:spPr>
          <a:xfrm>
            <a:off x="8729866" y="5423699"/>
            <a:ext cx="733342" cy="369332"/>
          </a:xfrm>
          <a:prstGeom prst="rect">
            <a:avLst/>
          </a:prstGeom>
          <a:noFill/>
        </p:spPr>
        <p:txBody>
          <a:bodyPr wrap="none" rtlCol="0">
            <a:spAutoFit/>
          </a:bodyPr>
          <a:lstStyle/>
          <a:p>
            <a:pPr algn="ctr"/>
            <a:r>
              <a:rPr lang="en-US" dirty="0" smtClean="0"/>
              <a:t>Recall</a:t>
            </a:r>
            <a:endParaRPr lang="en-US" dirty="0"/>
          </a:p>
        </p:txBody>
      </p:sp>
      <p:sp>
        <p:nvSpPr>
          <p:cNvPr id="22" name="TextBox 21"/>
          <p:cNvSpPr txBox="1"/>
          <p:nvPr/>
        </p:nvSpPr>
        <p:spPr>
          <a:xfrm>
            <a:off x="10788916" y="5396878"/>
            <a:ext cx="369011" cy="369332"/>
          </a:xfrm>
          <a:prstGeom prst="rect">
            <a:avLst/>
          </a:prstGeom>
          <a:noFill/>
        </p:spPr>
        <p:txBody>
          <a:bodyPr wrap="none" rtlCol="0">
            <a:spAutoFit/>
          </a:bodyPr>
          <a:lstStyle/>
          <a:p>
            <a:pPr algn="ctr"/>
            <a:r>
              <a:rPr lang="en-US" dirty="0" smtClean="0"/>
              <a:t>F</a:t>
            </a:r>
            <a:r>
              <a:rPr lang="en-US" baseline="-25000" dirty="0" smtClean="0"/>
              <a:t>1</a:t>
            </a:r>
            <a:endParaRPr lang="en-US" baseline="-25000" dirty="0"/>
          </a:p>
        </p:txBody>
      </p:sp>
    </p:spTree>
    <p:extLst>
      <p:ext uri="{BB962C8B-B14F-4D97-AF65-F5344CB8AC3E}">
        <p14:creationId xmlns:p14="http://schemas.microsoft.com/office/powerpoint/2010/main" val="1778053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92430995"/>
              </p:ext>
            </p:extLst>
          </p:nvPr>
        </p:nvGraphicFramePr>
        <p:xfrm>
          <a:off x="1109208" y="2022741"/>
          <a:ext cx="5136896" cy="1483360"/>
        </p:xfrm>
        <a:graphic>
          <a:graphicData uri="http://schemas.openxmlformats.org/drawingml/2006/table">
            <a:tbl>
              <a:tblPr firstRow="1" bandRow="1">
                <a:tableStyleId>{5C22544A-7EE6-4342-B048-85BDC9FD1C3A}</a:tableStyleId>
              </a:tblPr>
              <a:tblGrid>
                <a:gridCol w="2032000"/>
                <a:gridCol w="1065784"/>
                <a:gridCol w="1024128"/>
                <a:gridCol w="1014984"/>
              </a:tblGrid>
              <a:tr h="370840">
                <a:tc>
                  <a:txBody>
                    <a:bodyPr/>
                    <a:lstStyle/>
                    <a:p>
                      <a:endParaRPr lang="en-US" dirty="0"/>
                    </a:p>
                  </a:txBody>
                  <a:tcPr/>
                </a:tc>
                <a:tc>
                  <a:txBody>
                    <a:bodyPr/>
                    <a:lstStyle/>
                    <a:p>
                      <a:pPr algn="ctr"/>
                      <a:r>
                        <a:rPr lang="en-US" dirty="0" smtClean="0"/>
                        <a:t>Precision</a:t>
                      </a:r>
                      <a:endParaRPr lang="en-US" dirty="0"/>
                    </a:p>
                  </a:txBody>
                  <a:tcPr/>
                </a:tc>
                <a:tc>
                  <a:txBody>
                    <a:bodyPr/>
                    <a:lstStyle/>
                    <a:p>
                      <a:pPr algn="ctr"/>
                      <a:r>
                        <a:rPr lang="en-US" dirty="0" smtClean="0"/>
                        <a:t>Recall</a:t>
                      </a:r>
                      <a:endParaRPr lang="en-US" dirty="0"/>
                    </a:p>
                  </a:txBody>
                  <a:tcPr/>
                </a:tc>
                <a:tc>
                  <a:txBody>
                    <a:bodyPr/>
                    <a:lstStyle/>
                    <a:p>
                      <a:pPr algn="ctr"/>
                      <a:r>
                        <a:rPr lang="en-US" dirty="0" smtClean="0"/>
                        <a:t>F</a:t>
                      </a:r>
                      <a:r>
                        <a:rPr lang="en-US" sz="1800" baseline="-25000" dirty="0" smtClean="0">
                          <a:effectLst>
                            <a:outerShdw blurRad="38100" dist="38100" dir="2700000" algn="tl">
                              <a:srgbClr val="000000">
                                <a:alpha val="43137"/>
                              </a:srgbClr>
                            </a:outerShdw>
                          </a:effectLst>
                        </a:rPr>
                        <a:t>1</a:t>
                      </a:r>
                      <a:endParaRPr lang="en-US" sz="1800" baseline="-25000" dirty="0">
                        <a:effectLst>
                          <a:outerShdw blurRad="38100" dist="38100" dir="2700000" algn="tl">
                            <a:srgbClr val="000000">
                              <a:alpha val="43137"/>
                            </a:srgbClr>
                          </a:outerShdw>
                        </a:effectLst>
                      </a:endParaRPr>
                    </a:p>
                  </a:txBody>
                  <a:tcPr/>
                </a:tc>
              </a:tr>
              <a:tr h="370840">
                <a:tc>
                  <a:txBody>
                    <a:bodyPr/>
                    <a:lstStyle/>
                    <a:p>
                      <a:r>
                        <a:rPr lang="en-US" dirty="0" smtClean="0"/>
                        <a:t>CRF</a:t>
                      </a:r>
                      <a:endParaRPr lang="en-US" dirty="0"/>
                    </a:p>
                  </a:txBody>
                  <a:tcPr/>
                </a:tc>
                <a:tc>
                  <a:txBody>
                    <a:bodyPr/>
                    <a:lstStyle/>
                    <a:p>
                      <a:pPr algn="ctr"/>
                      <a:r>
                        <a:rPr lang="en-US" dirty="0" smtClean="0"/>
                        <a:t>50.6</a:t>
                      </a:r>
                      <a:endParaRPr lang="en-US" dirty="0"/>
                    </a:p>
                  </a:txBody>
                  <a:tcPr/>
                </a:tc>
                <a:tc>
                  <a:txBody>
                    <a:bodyPr/>
                    <a:lstStyle/>
                    <a:p>
                      <a:pPr algn="ctr"/>
                      <a:r>
                        <a:rPr lang="en-US" dirty="0" smtClean="0"/>
                        <a:t>40.0</a:t>
                      </a:r>
                      <a:endParaRPr lang="en-US" dirty="0"/>
                    </a:p>
                  </a:txBody>
                  <a:tcPr/>
                </a:tc>
                <a:tc>
                  <a:txBody>
                    <a:bodyPr/>
                    <a:lstStyle/>
                    <a:p>
                      <a:pPr algn="ctr"/>
                      <a:r>
                        <a:rPr lang="en-US" dirty="0" smtClean="0"/>
                        <a:t>38.8</a:t>
                      </a:r>
                      <a:endParaRPr lang="en-US" dirty="0"/>
                    </a:p>
                  </a:txBody>
                  <a:tcPr/>
                </a:tc>
              </a:tr>
              <a:tr h="370840">
                <a:tc>
                  <a:txBody>
                    <a:bodyPr/>
                    <a:lstStyle/>
                    <a:p>
                      <a:r>
                        <a:rPr lang="en-US" dirty="0" smtClean="0"/>
                        <a:t>ListReader (Regex)</a:t>
                      </a:r>
                      <a:endParaRPr lang="en-US" dirty="0"/>
                    </a:p>
                  </a:txBody>
                  <a:tcPr/>
                </a:tc>
                <a:tc>
                  <a:txBody>
                    <a:bodyPr/>
                    <a:lstStyle/>
                    <a:p>
                      <a:pPr algn="ctr"/>
                      <a:r>
                        <a:rPr lang="en-US" dirty="0" smtClean="0"/>
                        <a:t>97.6</a:t>
                      </a:r>
                      <a:endParaRPr lang="en-US" dirty="0"/>
                    </a:p>
                  </a:txBody>
                  <a:tcPr/>
                </a:tc>
                <a:tc>
                  <a:txBody>
                    <a:bodyPr/>
                    <a:lstStyle/>
                    <a:p>
                      <a:pPr algn="ctr"/>
                      <a:r>
                        <a:rPr lang="en-US" dirty="0" smtClean="0"/>
                        <a:t>32.6</a:t>
                      </a:r>
                      <a:endParaRPr lang="en-US" dirty="0"/>
                    </a:p>
                  </a:txBody>
                  <a:tcPr/>
                </a:tc>
                <a:tc>
                  <a:txBody>
                    <a:bodyPr/>
                    <a:lstStyle/>
                    <a:p>
                      <a:pPr algn="ctr"/>
                      <a:r>
                        <a:rPr lang="en-US" dirty="0" smtClean="0"/>
                        <a:t>48.8</a:t>
                      </a:r>
                      <a:endParaRPr lang="en-US" dirty="0"/>
                    </a:p>
                  </a:txBody>
                  <a:tcPr/>
                </a:tc>
              </a:tr>
              <a:tr h="370840">
                <a:tc>
                  <a:txBody>
                    <a:bodyPr/>
                    <a:lstStyle/>
                    <a:p>
                      <a:r>
                        <a:rPr lang="en-US" dirty="0" smtClean="0"/>
                        <a:t>ListReader (HMM)</a:t>
                      </a:r>
                      <a:endParaRPr lang="en-US" dirty="0"/>
                    </a:p>
                  </a:txBody>
                  <a:tcPr/>
                </a:tc>
                <a:tc>
                  <a:txBody>
                    <a:bodyPr/>
                    <a:lstStyle/>
                    <a:p>
                      <a:pPr algn="ctr"/>
                      <a:r>
                        <a:rPr lang="en-US" dirty="0" smtClean="0"/>
                        <a:t>69.6</a:t>
                      </a:r>
                      <a:endParaRPr lang="en-US" dirty="0"/>
                    </a:p>
                  </a:txBody>
                  <a:tcPr/>
                </a:tc>
                <a:tc>
                  <a:txBody>
                    <a:bodyPr/>
                    <a:lstStyle/>
                    <a:p>
                      <a:pPr algn="ctr"/>
                      <a:r>
                        <a:rPr lang="en-US" dirty="0" smtClean="0"/>
                        <a:t>42.8</a:t>
                      </a:r>
                      <a:endParaRPr lang="en-US" dirty="0"/>
                    </a:p>
                  </a:txBody>
                  <a:tcPr/>
                </a:tc>
                <a:tc>
                  <a:txBody>
                    <a:bodyPr/>
                    <a:lstStyle/>
                    <a:p>
                      <a:pPr algn="ctr"/>
                      <a:r>
                        <a:rPr lang="en-US" dirty="0" smtClean="0"/>
                        <a:t>52.5</a:t>
                      </a:r>
                      <a:endParaRPr lang="en-US" dirty="0"/>
                    </a:p>
                  </a:txBody>
                  <a:tcPr/>
                </a:tc>
              </a:tr>
            </a:tbl>
          </a:graphicData>
        </a:graphic>
      </p:graphicFrame>
      <p:sp>
        <p:nvSpPr>
          <p:cNvPr id="4" name="Title 3"/>
          <p:cNvSpPr>
            <a:spLocks noGrp="1"/>
          </p:cNvSpPr>
          <p:nvPr>
            <p:ph type="title"/>
          </p:nvPr>
        </p:nvSpPr>
        <p:spPr/>
        <p:txBody>
          <a:bodyPr/>
          <a:lstStyle/>
          <a:p>
            <a:r>
              <a:rPr lang="en-US" dirty="0" smtClean="0"/>
              <a:t>Area under Learning Curve Metrics (%)</a:t>
            </a:r>
            <a:endParaRPr lang="en-US" dirty="0"/>
          </a:p>
        </p:txBody>
      </p:sp>
      <p:sp>
        <p:nvSpPr>
          <p:cNvPr id="6" name="TextBox 5"/>
          <p:cNvSpPr txBox="1"/>
          <p:nvPr/>
        </p:nvSpPr>
        <p:spPr>
          <a:xfrm>
            <a:off x="1030185" y="3875476"/>
            <a:ext cx="2499595" cy="369332"/>
          </a:xfrm>
          <a:prstGeom prst="rect">
            <a:avLst/>
          </a:prstGeom>
          <a:noFill/>
        </p:spPr>
        <p:txBody>
          <a:bodyPr wrap="none" rtlCol="0">
            <a:spAutoFit/>
          </a:bodyPr>
          <a:lstStyle/>
          <a:p>
            <a:r>
              <a:rPr lang="en-US" dirty="0" smtClean="0"/>
              <a:t>Kilbarchan Parish Record</a:t>
            </a:r>
            <a:endParaRPr lang="en-US" dirty="0"/>
          </a:p>
        </p:txBody>
      </p:sp>
      <p:sp>
        <p:nvSpPr>
          <p:cNvPr id="7" name="TextBox 6"/>
          <p:cNvSpPr txBox="1"/>
          <p:nvPr/>
        </p:nvSpPr>
        <p:spPr>
          <a:xfrm>
            <a:off x="1030185" y="1593908"/>
            <a:ext cx="3003258" cy="369332"/>
          </a:xfrm>
          <a:prstGeom prst="rect">
            <a:avLst/>
          </a:prstGeom>
          <a:noFill/>
        </p:spPr>
        <p:txBody>
          <a:bodyPr wrap="none" rtlCol="0">
            <a:spAutoFit/>
          </a:bodyPr>
          <a:lstStyle/>
          <a:p>
            <a:r>
              <a:rPr lang="en-US" dirty="0" smtClean="0"/>
              <a:t>Shaver-</a:t>
            </a:r>
            <a:r>
              <a:rPr lang="en-US" dirty="0" err="1" smtClean="0"/>
              <a:t>Doughterty</a:t>
            </a:r>
            <a:r>
              <a:rPr lang="en-US" dirty="0" smtClean="0"/>
              <a:t> Genealogy</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571696480"/>
              </p:ext>
            </p:extLst>
          </p:nvPr>
        </p:nvGraphicFramePr>
        <p:xfrm>
          <a:off x="1124448" y="4246960"/>
          <a:ext cx="5136896" cy="1483360"/>
        </p:xfrm>
        <a:graphic>
          <a:graphicData uri="http://schemas.openxmlformats.org/drawingml/2006/table">
            <a:tbl>
              <a:tblPr firstRow="1" bandRow="1">
                <a:tableStyleId>{5C22544A-7EE6-4342-B048-85BDC9FD1C3A}</a:tableStyleId>
              </a:tblPr>
              <a:tblGrid>
                <a:gridCol w="2032000"/>
                <a:gridCol w="1065784"/>
                <a:gridCol w="1024128"/>
                <a:gridCol w="1014984"/>
              </a:tblGrid>
              <a:tr h="370840">
                <a:tc>
                  <a:txBody>
                    <a:bodyPr/>
                    <a:lstStyle/>
                    <a:p>
                      <a:endParaRPr lang="en-US" dirty="0"/>
                    </a:p>
                  </a:txBody>
                  <a:tcPr/>
                </a:tc>
                <a:tc>
                  <a:txBody>
                    <a:bodyPr/>
                    <a:lstStyle/>
                    <a:p>
                      <a:pPr algn="ctr"/>
                      <a:r>
                        <a:rPr lang="en-US" dirty="0" smtClean="0"/>
                        <a:t>Precision</a:t>
                      </a:r>
                      <a:endParaRPr lang="en-US" dirty="0"/>
                    </a:p>
                  </a:txBody>
                  <a:tcPr/>
                </a:tc>
                <a:tc>
                  <a:txBody>
                    <a:bodyPr/>
                    <a:lstStyle/>
                    <a:p>
                      <a:pPr algn="ctr"/>
                      <a:r>
                        <a:rPr lang="en-US" dirty="0" smtClean="0"/>
                        <a:t>Recall</a:t>
                      </a:r>
                      <a:endParaRPr lang="en-US" dirty="0"/>
                    </a:p>
                  </a:txBody>
                  <a:tcPr/>
                </a:tc>
                <a:tc>
                  <a:txBody>
                    <a:bodyPr/>
                    <a:lstStyle/>
                    <a:p>
                      <a:pPr algn="ctr"/>
                      <a:r>
                        <a:rPr lang="en-US" dirty="0" smtClean="0"/>
                        <a:t>F</a:t>
                      </a:r>
                      <a:r>
                        <a:rPr lang="en-US" sz="1800" baseline="-25000" dirty="0" smtClean="0">
                          <a:effectLst>
                            <a:outerShdw blurRad="38100" dist="38100" dir="2700000" algn="tl">
                              <a:srgbClr val="000000">
                                <a:alpha val="43137"/>
                              </a:srgbClr>
                            </a:outerShdw>
                          </a:effectLst>
                        </a:rPr>
                        <a:t>1</a:t>
                      </a:r>
                      <a:endParaRPr lang="en-US" sz="1800" baseline="-25000" dirty="0">
                        <a:effectLst>
                          <a:outerShdw blurRad="38100" dist="38100" dir="2700000" algn="tl">
                            <a:srgbClr val="000000">
                              <a:alpha val="43137"/>
                            </a:srgbClr>
                          </a:outerShdw>
                        </a:effectLst>
                      </a:endParaRPr>
                    </a:p>
                  </a:txBody>
                  <a:tcPr/>
                </a:tc>
              </a:tr>
              <a:tr h="370840">
                <a:tc>
                  <a:txBody>
                    <a:bodyPr/>
                    <a:lstStyle/>
                    <a:p>
                      <a:r>
                        <a:rPr lang="en-US" dirty="0" smtClean="0"/>
                        <a:t>CRF</a:t>
                      </a:r>
                      <a:endParaRPr lang="en-US" dirty="0"/>
                    </a:p>
                  </a:txBody>
                  <a:tcPr/>
                </a:tc>
                <a:tc>
                  <a:txBody>
                    <a:bodyPr/>
                    <a:lstStyle/>
                    <a:p>
                      <a:pPr algn="ctr"/>
                      <a:r>
                        <a:rPr lang="en-US" dirty="0" smtClean="0"/>
                        <a:t>68.9</a:t>
                      </a:r>
                      <a:endParaRPr lang="en-US" dirty="0"/>
                    </a:p>
                  </a:txBody>
                  <a:tcPr/>
                </a:tc>
                <a:tc>
                  <a:txBody>
                    <a:bodyPr/>
                    <a:lstStyle/>
                    <a:p>
                      <a:pPr algn="ctr"/>
                      <a:r>
                        <a:rPr lang="en-US" dirty="0" smtClean="0"/>
                        <a:t>63.0</a:t>
                      </a:r>
                      <a:endParaRPr lang="en-US" dirty="0"/>
                    </a:p>
                  </a:txBody>
                  <a:tcPr/>
                </a:tc>
                <a:tc>
                  <a:txBody>
                    <a:bodyPr/>
                    <a:lstStyle/>
                    <a:p>
                      <a:pPr algn="ctr"/>
                      <a:r>
                        <a:rPr lang="en-US" dirty="0" smtClean="0"/>
                        <a:t>65.5</a:t>
                      </a:r>
                      <a:endParaRPr lang="en-US" dirty="0"/>
                    </a:p>
                  </a:txBody>
                  <a:tcPr/>
                </a:tc>
              </a:tr>
              <a:tr h="370840">
                <a:tc>
                  <a:txBody>
                    <a:bodyPr/>
                    <a:lstStyle/>
                    <a:p>
                      <a:r>
                        <a:rPr lang="en-US" dirty="0" smtClean="0"/>
                        <a:t>ListReader (Regex)</a:t>
                      </a:r>
                      <a:endParaRPr lang="en-US" dirty="0"/>
                    </a:p>
                  </a:txBody>
                  <a:tcPr/>
                </a:tc>
                <a:tc>
                  <a:txBody>
                    <a:bodyPr/>
                    <a:lstStyle/>
                    <a:p>
                      <a:pPr algn="ctr"/>
                      <a:r>
                        <a:rPr lang="en-US" dirty="0" smtClean="0"/>
                        <a:t>96.3</a:t>
                      </a:r>
                      <a:endParaRPr lang="en-US" dirty="0"/>
                    </a:p>
                  </a:txBody>
                  <a:tcPr/>
                </a:tc>
                <a:tc>
                  <a:txBody>
                    <a:bodyPr/>
                    <a:lstStyle/>
                    <a:p>
                      <a:pPr algn="ctr"/>
                      <a:r>
                        <a:rPr lang="en-US" dirty="0" smtClean="0"/>
                        <a:t>54.3</a:t>
                      </a:r>
                      <a:endParaRPr lang="en-US" dirty="0"/>
                    </a:p>
                  </a:txBody>
                  <a:tcPr/>
                </a:tc>
                <a:tc>
                  <a:txBody>
                    <a:bodyPr/>
                    <a:lstStyle/>
                    <a:p>
                      <a:pPr algn="ctr"/>
                      <a:r>
                        <a:rPr lang="en-US" dirty="0" smtClean="0"/>
                        <a:t>67.9</a:t>
                      </a:r>
                      <a:endParaRPr lang="en-US" dirty="0"/>
                    </a:p>
                  </a:txBody>
                  <a:tcPr/>
                </a:tc>
              </a:tr>
              <a:tr h="370840">
                <a:tc>
                  <a:txBody>
                    <a:bodyPr/>
                    <a:lstStyle/>
                    <a:p>
                      <a:r>
                        <a:rPr lang="en-US" dirty="0" smtClean="0"/>
                        <a:t>ListReader (HMM)</a:t>
                      </a:r>
                      <a:endParaRPr lang="en-US" dirty="0"/>
                    </a:p>
                  </a:txBody>
                  <a:tcPr/>
                </a:tc>
                <a:tc>
                  <a:txBody>
                    <a:bodyPr/>
                    <a:lstStyle/>
                    <a:p>
                      <a:pPr algn="ctr"/>
                      <a:r>
                        <a:rPr lang="en-US" dirty="0" smtClean="0"/>
                        <a:t>91.4</a:t>
                      </a:r>
                      <a:endParaRPr lang="en-US" dirty="0"/>
                    </a:p>
                  </a:txBody>
                  <a:tcPr/>
                </a:tc>
                <a:tc>
                  <a:txBody>
                    <a:bodyPr/>
                    <a:lstStyle/>
                    <a:p>
                      <a:pPr algn="ctr"/>
                      <a:r>
                        <a:rPr lang="en-US" dirty="0" smtClean="0"/>
                        <a:t>72.7</a:t>
                      </a:r>
                      <a:endParaRPr lang="en-US" dirty="0"/>
                    </a:p>
                  </a:txBody>
                  <a:tcPr/>
                </a:tc>
                <a:tc>
                  <a:txBody>
                    <a:bodyPr/>
                    <a:lstStyle/>
                    <a:p>
                      <a:pPr algn="ctr"/>
                      <a:r>
                        <a:rPr lang="en-US" dirty="0" smtClean="0"/>
                        <a:t>79.2</a:t>
                      </a:r>
                      <a:endParaRPr lang="en-US" dirty="0"/>
                    </a:p>
                  </a:txBody>
                  <a:tcPr/>
                </a:tc>
              </a:tr>
            </a:tbl>
          </a:graphicData>
        </a:graphic>
      </p:graphicFrame>
      <p:sp>
        <p:nvSpPr>
          <p:cNvPr id="2" name="TextBox 1"/>
          <p:cNvSpPr txBox="1"/>
          <p:nvPr/>
        </p:nvSpPr>
        <p:spPr>
          <a:xfrm>
            <a:off x="7277878" y="1662934"/>
            <a:ext cx="3929681" cy="369332"/>
          </a:xfrm>
          <a:prstGeom prst="rect">
            <a:avLst/>
          </a:prstGeom>
          <a:noFill/>
        </p:spPr>
        <p:txBody>
          <a:bodyPr wrap="square" rtlCol="0">
            <a:spAutoFit/>
          </a:bodyPr>
          <a:lstStyle/>
          <a:p>
            <a:r>
              <a:rPr lang="en-US" u="sng" dirty="0" smtClean="0"/>
              <a:t>Results statistically significant at p&lt;0.05</a:t>
            </a:r>
          </a:p>
        </p:txBody>
      </p:sp>
      <p:sp>
        <p:nvSpPr>
          <p:cNvPr id="5" name="TextBox 4"/>
          <p:cNvSpPr txBox="1"/>
          <p:nvPr/>
        </p:nvSpPr>
        <p:spPr>
          <a:xfrm>
            <a:off x="7284049" y="2196421"/>
            <a:ext cx="3923510" cy="369332"/>
          </a:xfrm>
          <a:prstGeom prst="rect">
            <a:avLst/>
          </a:prstGeom>
          <a:noFill/>
        </p:spPr>
        <p:txBody>
          <a:bodyPr wrap="none" rtlCol="0">
            <a:spAutoFit/>
          </a:bodyPr>
          <a:lstStyle/>
          <a:p>
            <a:r>
              <a:rPr lang="en-US" dirty="0" smtClean="0"/>
              <a:t>Except Recall of ListReader-Regex &amp; CRF</a:t>
            </a:r>
            <a:endParaRPr lang="en-US" dirty="0"/>
          </a:p>
        </p:txBody>
      </p:sp>
      <p:sp>
        <p:nvSpPr>
          <p:cNvPr id="9" name="TextBox 8"/>
          <p:cNvSpPr txBox="1"/>
          <p:nvPr/>
        </p:nvSpPr>
        <p:spPr>
          <a:xfrm>
            <a:off x="7266378" y="4073579"/>
            <a:ext cx="4389728" cy="646331"/>
          </a:xfrm>
          <a:prstGeom prst="rect">
            <a:avLst/>
          </a:prstGeom>
          <a:noFill/>
        </p:spPr>
        <p:txBody>
          <a:bodyPr wrap="none" rtlCol="0">
            <a:spAutoFit/>
          </a:bodyPr>
          <a:lstStyle/>
          <a:p>
            <a:r>
              <a:rPr lang="en-US" dirty="0" smtClean="0"/>
              <a:t>Except Precision of ListReader Regex &amp; HMM</a:t>
            </a:r>
          </a:p>
          <a:p>
            <a:r>
              <a:rPr lang="en-US" dirty="0" smtClean="0"/>
              <a:t>and Recall of ListReader-Regex &amp; CRF</a:t>
            </a:r>
            <a:endParaRPr lang="en-US" dirty="0"/>
          </a:p>
        </p:txBody>
      </p:sp>
      <p:pic>
        <p:nvPicPr>
          <p:cNvPr id="10" name="Picture 9"/>
          <p:cNvPicPr>
            <a:picLocks noChangeAspect="1"/>
          </p:cNvPicPr>
          <p:nvPr/>
        </p:nvPicPr>
        <p:blipFill>
          <a:blip r:embed="rId4"/>
          <a:stretch>
            <a:fillRect/>
          </a:stretch>
        </p:blipFill>
        <p:spPr>
          <a:xfrm>
            <a:off x="8168396" y="2729908"/>
            <a:ext cx="2148644" cy="1179516"/>
          </a:xfrm>
          <a:prstGeom prst="rect">
            <a:avLst/>
          </a:prstGeom>
        </p:spPr>
      </p:pic>
      <p:graphicFrame>
        <p:nvGraphicFramePr>
          <p:cNvPr id="11" name="Object 10"/>
          <p:cNvGraphicFramePr>
            <a:graphicFrameLocks noChangeAspect="1"/>
          </p:cNvGraphicFramePr>
          <p:nvPr>
            <p:extLst>
              <p:ext uri="{D42A27DB-BD31-4B8C-83A1-F6EECF244321}">
                <p14:modId xmlns:p14="http://schemas.microsoft.com/office/powerpoint/2010/main" val="3956469016"/>
              </p:ext>
            </p:extLst>
          </p:nvPr>
        </p:nvGraphicFramePr>
        <p:xfrm>
          <a:off x="7097284" y="4828241"/>
          <a:ext cx="2142224" cy="1178017"/>
        </p:xfrm>
        <a:graphic>
          <a:graphicData uri="http://schemas.openxmlformats.org/presentationml/2006/ole">
            <mc:AlternateContent xmlns:mc="http://schemas.openxmlformats.org/markup-compatibility/2006">
              <mc:Choice xmlns:v="urn:schemas-microsoft-com:vml" Requires="v">
                <p:oleObj spid="_x0000_s3110" name="Acrobat Document" r:id="rId5" imgW="8176168" imgH="4495608" progId="Acrobat.Document.11">
                  <p:embed/>
                </p:oleObj>
              </mc:Choice>
              <mc:Fallback>
                <p:oleObj name="Acrobat Document" r:id="rId5" imgW="8176168" imgH="4495608" progId="Acrobat.Document.11">
                  <p:embed/>
                  <p:pic>
                    <p:nvPicPr>
                      <p:cNvPr id="0" name=""/>
                      <p:cNvPicPr/>
                      <p:nvPr/>
                    </p:nvPicPr>
                    <p:blipFill>
                      <a:blip r:embed="rId6"/>
                      <a:stretch>
                        <a:fillRect/>
                      </a:stretch>
                    </p:blipFill>
                    <p:spPr>
                      <a:xfrm>
                        <a:off x="7097284" y="4828241"/>
                        <a:ext cx="2142224" cy="1178017"/>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374011048"/>
              </p:ext>
            </p:extLst>
          </p:nvPr>
        </p:nvGraphicFramePr>
        <p:xfrm>
          <a:off x="9654123" y="4828241"/>
          <a:ext cx="2142227" cy="1178017"/>
        </p:xfrm>
        <a:graphic>
          <a:graphicData uri="http://schemas.openxmlformats.org/presentationml/2006/ole">
            <mc:AlternateContent xmlns:mc="http://schemas.openxmlformats.org/markup-compatibility/2006">
              <mc:Choice xmlns:v="urn:schemas-microsoft-com:vml" Requires="v">
                <p:oleObj spid="_x0000_s3111" name="Acrobat Document" r:id="rId7" imgW="8176168" imgH="4495608" progId="Acrobat.Document.11">
                  <p:embed/>
                </p:oleObj>
              </mc:Choice>
              <mc:Fallback>
                <p:oleObj name="Acrobat Document" r:id="rId7" imgW="8176168" imgH="4495608" progId="Acrobat.Document.11">
                  <p:embed/>
                  <p:pic>
                    <p:nvPicPr>
                      <p:cNvPr id="0" name=""/>
                      <p:cNvPicPr/>
                      <p:nvPr/>
                    </p:nvPicPr>
                    <p:blipFill>
                      <a:blip r:embed="rId8"/>
                      <a:stretch>
                        <a:fillRect/>
                      </a:stretch>
                    </p:blipFill>
                    <p:spPr>
                      <a:xfrm>
                        <a:off x="9654123" y="4828241"/>
                        <a:ext cx="2142227" cy="1178017"/>
                      </a:xfrm>
                      <a:prstGeom prst="rect">
                        <a:avLst/>
                      </a:prstGeom>
                    </p:spPr>
                  </p:pic>
                </p:oleObj>
              </mc:Fallback>
            </mc:AlternateContent>
          </a:graphicData>
        </a:graphic>
      </p:graphicFrame>
    </p:spTree>
    <p:extLst>
      <p:ext uri="{BB962C8B-B14F-4D97-AF65-F5344CB8AC3E}">
        <p14:creationId xmlns:p14="http://schemas.microsoft.com/office/powerpoint/2010/main" val="2665356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 Time Characteristics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86467316"/>
              </p:ext>
            </p:extLst>
          </p:nvPr>
        </p:nvGraphicFramePr>
        <p:xfrm>
          <a:off x="3540760" y="1981538"/>
          <a:ext cx="5237480" cy="3337560"/>
        </p:xfrm>
        <a:graphic>
          <a:graphicData uri="http://schemas.openxmlformats.org/drawingml/2006/table">
            <a:tbl>
              <a:tblPr firstRow="1" bandRow="1">
                <a:tableStyleId>{5C22544A-7EE6-4342-B048-85BDC9FD1C3A}</a:tableStyleId>
              </a:tblPr>
              <a:tblGrid>
                <a:gridCol w="1433576"/>
                <a:gridCol w="1133856"/>
                <a:gridCol w="1389888"/>
                <a:gridCol w="1280160"/>
              </a:tblGrid>
              <a:tr h="741680">
                <a:tc>
                  <a:txBody>
                    <a:bodyPr/>
                    <a:lstStyle/>
                    <a:p>
                      <a:endParaRPr lang="en-US" dirty="0"/>
                    </a:p>
                  </a:txBody>
                  <a:tcPr/>
                </a:tc>
                <a:tc gridSpan="2">
                  <a:txBody>
                    <a:bodyPr/>
                    <a:lstStyle/>
                    <a:p>
                      <a:pPr algn="ctr"/>
                      <a:r>
                        <a:rPr lang="en-US" dirty="0" smtClean="0"/>
                        <a:t>ListReader</a:t>
                      </a:r>
                    </a:p>
                    <a:p>
                      <a:pPr algn="ctr"/>
                      <a:r>
                        <a:rPr lang="en-US" dirty="0" smtClean="0"/>
                        <a:t>HMM                  Regex</a:t>
                      </a:r>
                      <a:endParaRPr lang="en-US" dirty="0"/>
                    </a:p>
                  </a:txBody>
                  <a:tcPr/>
                </a:tc>
                <a:tc hMerge="1">
                  <a:txBody>
                    <a:bodyPr/>
                    <a:lstStyle/>
                    <a:p>
                      <a:endParaRPr lang="en-US"/>
                    </a:p>
                  </a:txBody>
                  <a:tcPr/>
                </a:tc>
                <a:tc>
                  <a:txBody>
                    <a:bodyPr/>
                    <a:lstStyle/>
                    <a:p>
                      <a:pPr algn="ctr"/>
                      <a:r>
                        <a:rPr lang="en-US" dirty="0" smtClean="0"/>
                        <a:t>CRF</a:t>
                      </a:r>
                      <a:endParaRPr lang="en-US" dirty="0"/>
                    </a:p>
                  </a:txBody>
                  <a:tcPr anchor="ctr"/>
                </a:tc>
              </a:tr>
              <a:tr h="370840">
                <a:tc>
                  <a:txBody>
                    <a:bodyPr/>
                    <a:lstStyle/>
                    <a:p>
                      <a:endParaRPr lang="en-US"/>
                    </a:p>
                  </a:txBody>
                  <a:tcPr/>
                </a:tc>
                <a:tc gridSpan="3">
                  <a:txBody>
                    <a:bodyPr/>
                    <a:lstStyle/>
                    <a:p>
                      <a:pPr algn="ctr"/>
                      <a:r>
                        <a:rPr lang="en-US" dirty="0" smtClean="0"/>
                        <a:t>Extractor Size</a:t>
                      </a:r>
                      <a:endParaRPr lang="en-US" dirty="0"/>
                    </a:p>
                  </a:txBody>
                  <a:tcPr/>
                </a:tc>
                <a:tc hMerge="1">
                  <a:txBody>
                    <a:bodyPr/>
                    <a:lstStyle/>
                    <a:p>
                      <a:endParaRPr lang="en-US"/>
                    </a:p>
                  </a:txBody>
                  <a:tcPr/>
                </a:tc>
                <a:tc hMerge="1">
                  <a:txBody>
                    <a:bodyPr/>
                    <a:lstStyle/>
                    <a:p>
                      <a:endParaRPr lang="en-US"/>
                    </a:p>
                  </a:txBody>
                  <a:tcPr/>
                </a:tc>
              </a:tr>
              <a:tr h="370840">
                <a:tc>
                  <a:txBody>
                    <a:bodyPr/>
                    <a:lstStyle/>
                    <a:p>
                      <a:endParaRPr lang="en-US"/>
                    </a:p>
                  </a:txBody>
                  <a:tcPr/>
                </a:tc>
                <a:tc>
                  <a:txBody>
                    <a:bodyPr/>
                    <a:lstStyle/>
                    <a:p>
                      <a:pPr algn="ctr"/>
                      <a:r>
                        <a:rPr lang="en-US" dirty="0" smtClean="0"/>
                        <a:t># states</a:t>
                      </a:r>
                      <a:endParaRPr lang="en-US" dirty="0"/>
                    </a:p>
                  </a:txBody>
                  <a:tcPr/>
                </a:tc>
                <a:tc>
                  <a:txBody>
                    <a:bodyPr/>
                    <a:lstStyle/>
                    <a:p>
                      <a:pPr algn="ctr"/>
                      <a:r>
                        <a:rPr lang="en-US" dirty="0" smtClean="0"/>
                        <a:t># chars.</a:t>
                      </a:r>
                      <a:endParaRPr lang="en-US" dirty="0"/>
                    </a:p>
                  </a:txBody>
                  <a:tcPr/>
                </a:tc>
                <a:tc>
                  <a:txBody>
                    <a:bodyPr/>
                    <a:lstStyle/>
                    <a:p>
                      <a:pPr algn="ctr"/>
                      <a:r>
                        <a:rPr lang="en-US" dirty="0" smtClean="0"/>
                        <a:t>#</a:t>
                      </a:r>
                      <a:r>
                        <a:rPr lang="en-US" baseline="0" dirty="0" smtClean="0"/>
                        <a:t> states</a:t>
                      </a:r>
                      <a:endParaRPr lang="en-US" dirty="0"/>
                    </a:p>
                  </a:txBody>
                  <a:tcPr/>
                </a:tc>
              </a:tr>
              <a:tr h="370840">
                <a:tc>
                  <a:txBody>
                    <a:bodyPr/>
                    <a:lstStyle/>
                    <a:p>
                      <a:r>
                        <a:rPr lang="en-US" dirty="0" smtClean="0"/>
                        <a:t>Shaver</a:t>
                      </a:r>
                      <a:endParaRPr lang="en-US" dirty="0"/>
                    </a:p>
                  </a:txBody>
                  <a:tcPr/>
                </a:tc>
                <a:tc>
                  <a:txBody>
                    <a:bodyPr/>
                    <a:lstStyle/>
                    <a:p>
                      <a:pPr algn="r"/>
                      <a:r>
                        <a:rPr lang="en-US" dirty="0" smtClean="0"/>
                        <a:t>2,015</a:t>
                      </a:r>
                      <a:endParaRPr lang="en-US" dirty="0"/>
                    </a:p>
                  </a:txBody>
                  <a:tcPr/>
                </a:tc>
                <a:tc>
                  <a:txBody>
                    <a:bodyPr/>
                    <a:lstStyle/>
                    <a:p>
                      <a:pPr algn="r"/>
                      <a:r>
                        <a:rPr lang="en-US" dirty="0" smtClean="0"/>
                        <a:t>319,096</a:t>
                      </a:r>
                      <a:endParaRPr lang="en-US" dirty="0"/>
                    </a:p>
                  </a:txBody>
                  <a:tcPr/>
                </a:tc>
                <a:tc>
                  <a:txBody>
                    <a:bodyPr/>
                    <a:lstStyle/>
                    <a:p>
                      <a:pPr algn="r"/>
                      <a:r>
                        <a:rPr lang="en-US" dirty="0" smtClean="0"/>
                        <a:t>28</a:t>
                      </a:r>
                      <a:endParaRPr lang="en-US" dirty="0"/>
                    </a:p>
                  </a:txBody>
                  <a:tcPr/>
                </a:tc>
              </a:tr>
              <a:tr h="370840">
                <a:tc>
                  <a:txBody>
                    <a:bodyPr/>
                    <a:lstStyle/>
                    <a:p>
                      <a:r>
                        <a:rPr lang="en-US" dirty="0" smtClean="0"/>
                        <a:t>Kilbarchan</a:t>
                      </a:r>
                      <a:endParaRPr lang="en-US" dirty="0"/>
                    </a:p>
                  </a:txBody>
                  <a:tcPr/>
                </a:tc>
                <a:tc>
                  <a:txBody>
                    <a:bodyPr/>
                    <a:lstStyle/>
                    <a:p>
                      <a:pPr algn="r"/>
                      <a:r>
                        <a:rPr lang="en-US" dirty="0" smtClean="0"/>
                        <a:t>255</a:t>
                      </a:r>
                      <a:endParaRPr lang="en-US" dirty="0"/>
                    </a:p>
                  </a:txBody>
                  <a:tcPr/>
                </a:tc>
                <a:tc>
                  <a:txBody>
                    <a:bodyPr/>
                    <a:lstStyle/>
                    <a:p>
                      <a:pPr algn="r"/>
                      <a:r>
                        <a:rPr lang="en-US" dirty="0" smtClean="0"/>
                        <a:t>54,600</a:t>
                      </a:r>
                      <a:endParaRPr lang="en-US" dirty="0"/>
                    </a:p>
                  </a:txBody>
                  <a:tcPr/>
                </a:tc>
                <a:tc>
                  <a:txBody>
                    <a:bodyPr/>
                    <a:lstStyle/>
                    <a:p>
                      <a:pPr algn="r"/>
                      <a:r>
                        <a:rPr lang="en-US" dirty="0" smtClean="0"/>
                        <a:t>15</a:t>
                      </a:r>
                      <a:endParaRPr lang="en-US" dirty="0"/>
                    </a:p>
                  </a:txBody>
                  <a:tcPr/>
                </a:tc>
              </a:tr>
              <a:tr h="370840">
                <a:tc>
                  <a:txBody>
                    <a:bodyPr/>
                    <a:lstStyle/>
                    <a:p>
                      <a:endParaRPr lang="en-US"/>
                    </a:p>
                  </a:txBody>
                  <a:tcPr/>
                </a:tc>
                <a:tc gridSpan="3">
                  <a:txBody>
                    <a:bodyPr/>
                    <a:lstStyle/>
                    <a:p>
                      <a:pPr algn="ctr"/>
                      <a:r>
                        <a:rPr lang="en-US" dirty="0" smtClean="0"/>
                        <a:t>Running Time</a:t>
                      </a:r>
                      <a:endParaRPr lang="en-US" dirty="0"/>
                    </a:p>
                  </a:txBody>
                  <a:tcPr/>
                </a:tc>
                <a:tc hMerge="1">
                  <a:txBody>
                    <a:bodyPr/>
                    <a:lstStyle/>
                    <a:p>
                      <a:endParaRPr lang="en-US"/>
                    </a:p>
                  </a:txBody>
                  <a:tcPr/>
                </a:tc>
                <a:tc hMerge="1">
                  <a:txBody>
                    <a:bodyPr/>
                    <a:lstStyle/>
                    <a:p>
                      <a:endParaRPr lang="en-US"/>
                    </a:p>
                  </a:txBody>
                  <a:tcPr/>
                </a:tc>
              </a:tr>
              <a:tr h="370840">
                <a:tc>
                  <a:txBody>
                    <a:bodyPr/>
                    <a:lstStyle/>
                    <a:p>
                      <a:r>
                        <a:rPr lang="en-US" dirty="0" smtClean="0"/>
                        <a:t>Shaver</a:t>
                      </a:r>
                      <a:endParaRPr lang="en-US" dirty="0"/>
                    </a:p>
                  </a:txBody>
                  <a:tcPr/>
                </a:tc>
                <a:tc>
                  <a:txBody>
                    <a:bodyPr/>
                    <a:lstStyle/>
                    <a:p>
                      <a:pPr algn="r"/>
                      <a:r>
                        <a:rPr lang="en-US" dirty="0" smtClean="0"/>
                        <a:t>59m 18s</a:t>
                      </a:r>
                      <a:endParaRPr lang="en-US" dirty="0"/>
                    </a:p>
                  </a:txBody>
                  <a:tcPr/>
                </a:tc>
                <a:tc>
                  <a:txBody>
                    <a:bodyPr/>
                    <a:lstStyle/>
                    <a:p>
                      <a:pPr algn="r"/>
                      <a:r>
                        <a:rPr lang="en-US" dirty="0" smtClean="0"/>
                        <a:t>2m 47s</a:t>
                      </a:r>
                      <a:endParaRPr lang="en-US" dirty="0"/>
                    </a:p>
                  </a:txBody>
                  <a:tcPr/>
                </a:tc>
                <a:tc>
                  <a:txBody>
                    <a:bodyPr/>
                    <a:lstStyle/>
                    <a:p>
                      <a:pPr algn="r"/>
                      <a:r>
                        <a:rPr lang="en-US" dirty="0" smtClean="0"/>
                        <a:t>52s</a:t>
                      </a:r>
                      <a:endParaRPr lang="en-US" dirty="0"/>
                    </a:p>
                  </a:txBody>
                  <a:tcPr/>
                </a:tc>
              </a:tr>
              <a:tr h="370840">
                <a:tc>
                  <a:txBody>
                    <a:bodyPr/>
                    <a:lstStyle/>
                    <a:p>
                      <a:r>
                        <a:rPr lang="en-US" dirty="0" smtClean="0"/>
                        <a:t>Kilbarchan</a:t>
                      </a:r>
                      <a:endParaRPr lang="en-US" dirty="0"/>
                    </a:p>
                  </a:txBody>
                  <a:tcPr/>
                </a:tc>
                <a:tc>
                  <a:txBody>
                    <a:bodyPr/>
                    <a:lstStyle/>
                    <a:p>
                      <a:pPr algn="r"/>
                      <a:r>
                        <a:rPr lang="en-US" dirty="0" smtClean="0"/>
                        <a:t>2m 11s</a:t>
                      </a:r>
                      <a:endParaRPr lang="en-US" dirty="0"/>
                    </a:p>
                  </a:txBody>
                  <a:tcPr/>
                </a:tc>
                <a:tc>
                  <a:txBody>
                    <a:bodyPr/>
                    <a:lstStyle/>
                    <a:p>
                      <a:pPr algn="r"/>
                      <a:r>
                        <a:rPr lang="en-US" dirty="0" smtClean="0"/>
                        <a:t>26s</a:t>
                      </a:r>
                      <a:endParaRPr lang="en-US" dirty="0"/>
                    </a:p>
                  </a:txBody>
                  <a:tcPr/>
                </a:tc>
                <a:tc>
                  <a:txBody>
                    <a:bodyPr/>
                    <a:lstStyle/>
                    <a:p>
                      <a:pPr algn="r"/>
                      <a:r>
                        <a:rPr lang="en-US" dirty="0" smtClean="0"/>
                        <a:t>9s</a:t>
                      </a:r>
                      <a:endParaRPr lang="en-US" dirty="0"/>
                    </a:p>
                  </a:txBody>
                  <a:tcPr/>
                </a:tc>
              </a:tr>
            </a:tbl>
          </a:graphicData>
        </a:graphic>
      </p:graphicFrame>
    </p:spTree>
    <p:extLst>
      <p:ext uri="{BB962C8B-B14F-4D97-AF65-F5344CB8AC3E}">
        <p14:creationId xmlns:p14="http://schemas.microsoft.com/office/powerpoint/2010/main" val="802966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ListReader</a:t>
            </a:r>
            <a:r>
              <a:rPr lang="en-US" dirty="0" smtClean="0"/>
              <a:t> Status</a:t>
            </a:r>
            <a:endParaRPr lang="en-US" dirty="0"/>
          </a:p>
        </p:txBody>
      </p:sp>
      <p:sp>
        <p:nvSpPr>
          <p:cNvPr id="3" name="Content Placeholder 2"/>
          <p:cNvSpPr>
            <a:spLocks noGrp="1"/>
          </p:cNvSpPr>
          <p:nvPr>
            <p:ph idx="1"/>
          </p:nvPr>
        </p:nvSpPr>
        <p:spPr>
          <a:xfrm>
            <a:off x="838199" y="1684194"/>
            <a:ext cx="10515601" cy="4651869"/>
          </a:xfrm>
        </p:spPr>
        <p:txBody>
          <a:bodyPr>
            <a:normAutofit/>
          </a:bodyPr>
          <a:lstStyle/>
          <a:p>
            <a:r>
              <a:rPr lang="en-US" dirty="0" smtClean="0"/>
              <a:t>Limitations</a:t>
            </a:r>
          </a:p>
          <a:p>
            <a:pPr lvl="1"/>
            <a:r>
              <a:rPr lang="en-US" dirty="0" smtClean="0"/>
              <a:t>Only semi-structured text</a:t>
            </a:r>
          </a:p>
          <a:p>
            <a:pPr lvl="1"/>
            <a:r>
              <a:rPr lang="en-US" dirty="0" smtClean="0"/>
              <a:t>No nested record structures</a:t>
            </a:r>
          </a:p>
          <a:p>
            <a:pPr lvl="1"/>
            <a:endParaRPr lang="en-US" dirty="0" smtClean="0"/>
          </a:p>
          <a:p>
            <a:r>
              <a:rPr lang="en-US" dirty="0" smtClean="0"/>
              <a:t>Future Work</a:t>
            </a:r>
          </a:p>
          <a:p>
            <a:pPr lvl="1"/>
            <a:r>
              <a:rPr lang="en-US" dirty="0" smtClean="0"/>
              <a:t>Pragmatic adjustments</a:t>
            </a:r>
          </a:p>
          <a:p>
            <a:pPr lvl="1"/>
            <a:r>
              <a:rPr lang="en-US" dirty="0" smtClean="0"/>
              <a:t>Ensemble integration</a:t>
            </a:r>
          </a:p>
          <a:p>
            <a:pPr lvl="1"/>
            <a:r>
              <a:rPr lang="en-US" dirty="0" smtClean="0"/>
              <a:t>Text abstraction </a:t>
            </a:r>
            <a:r>
              <a:rPr lang="en-US" dirty="0" err="1" smtClean="0"/>
              <a:t>wrt</a:t>
            </a:r>
            <a:r>
              <a:rPr lang="en-US" dirty="0" smtClean="0"/>
              <a:t> ontological concepts</a:t>
            </a:r>
          </a:p>
          <a:p>
            <a:pPr lvl="1"/>
            <a:r>
              <a:rPr lang="en-US" dirty="0"/>
              <a:t>R</a:t>
            </a:r>
            <a:r>
              <a:rPr lang="en-US" dirty="0" smtClean="0"/>
              <a:t>euse discovered patterns from one book to another</a:t>
            </a:r>
          </a:p>
          <a:p>
            <a:pPr lvl="1"/>
            <a:r>
              <a:rPr lang="en-US" dirty="0" smtClean="0"/>
              <a:t>Discovery of nested-record patterns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0341" y="572749"/>
            <a:ext cx="5004357" cy="3748438"/>
          </a:xfrm>
          <a:prstGeom prst="rect">
            <a:avLst/>
          </a:prstGeom>
        </p:spPr>
      </p:pic>
    </p:spTree>
    <p:extLst>
      <p:ext uri="{BB962C8B-B14F-4D97-AF65-F5344CB8AC3E}">
        <p14:creationId xmlns:p14="http://schemas.microsoft.com/office/powerpoint/2010/main" val="1928380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38912" y="1825625"/>
            <a:ext cx="11484864" cy="4351338"/>
          </a:xfrm>
        </p:spPr>
        <p:txBody>
          <a:bodyPr/>
          <a:lstStyle/>
          <a:p>
            <a:r>
              <a:rPr lang="en-US" dirty="0" smtClean="0"/>
              <a:t>Unsupervised HMM construction</a:t>
            </a:r>
            <a:endParaRPr lang="en-US" dirty="0"/>
          </a:p>
          <a:p>
            <a:r>
              <a:rPr lang="en-US" dirty="0" smtClean="0"/>
              <a:t>Cost minimization of labeling</a:t>
            </a:r>
            <a:endParaRPr lang="en-US" dirty="0"/>
          </a:p>
          <a:p>
            <a:r>
              <a:rPr lang="en-US" dirty="0" smtClean="0"/>
              <a:t>Good performance:</a:t>
            </a:r>
          </a:p>
          <a:p>
            <a:pPr lvl="1"/>
            <a:r>
              <a:rPr lang="en-US" dirty="0" smtClean="0"/>
              <a:t>Accuracy</a:t>
            </a:r>
          </a:p>
          <a:p>
            <a:pPr lvl="1"/>
            <a:r>
              <a:rPr lang="en-US" dirty="0" smtClean="0"/>
              <a:t>Labeling cost</a:t>
            </a:r>
          </a:p>
          <a:p>
            <a:pPr lvl="1"/>
            <a:r>
              <a:rPr lang="en-US" dirty="0" smtClean="0"/>
              <a:t>Time and space complexity</a:t>
            </a:r>
          </a:p>
          <a:p>
            <a:pPr lvl="1"/>
            <a:r>
              <a:rPr lang="en-US" dirty="0" smtClean="0"/>
              <a:t>Required knowledge engineering</a:t>
            </a: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250" y="2172763"/>
            <a:ext cx="1693355" cy="1952625"/>
          </a:xfrm>
          <a:prstGeom prst="rect">
            <a:avLst/>
          </a:prstGeom>
        </p:spPr>
      </p:pic>
    </p:spTree>
    <p:extLst>
      <p:ext uri="{BB962C8B-B14F-4D97-AF65-F5344CB8AC3E}">
        <p14:creationId xmlns:p14="http://schemas.microsoft.com/office/powerpoint/2010/main" val="4009780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6489"/>
            <a:ext cx="10515600" cy="1325563"/>
          </a:xfrm>
        </p:spPr>
        <p:txBody>
          <a:bodyPr/>
          <a:lstStyle/>
          <a:p>
            <a:r>
              <a:rPr lang="en-US" dirty="0" smtClean="0"/>
              <a:t>Information Extraction Issues</a:t>
            </a:r>
            <a:endParaRPr lang="en-US" dirty="0"/>
          </a:p>
        </p:txBody>
      </p:sp>
      <p:sp>
        <p:nvSpPr>
          <p:cNvPr id="3" name="Content Placeholder 2"/>
          <p:cNvSpPr>
            <a:spLocks noGrp="1"/>
          </p:cNvSpPr>
          <p:nvPr>
            <p:ph idx="1"/>
          </p:nvPr>
        </p:nvSpPr>
        <p:spPr>
          <a:xfrm>
            <a:off x="838200" y="1690688"/>
            <a:ext cx="4035725" cy="4865387"/>
          </a:xfrm>
        </p:spPr>
        <p:txBody>
          <a:bodyPr>
            <a:normAutofit/>
          </a:bodyPr>
          <a:lstStyle/>
          <a:p>
            <a:endParaRPr lang="en-US" dirty="0" smtClean="0"/>
          </a:p>
          <a:p>
            <a:pPr marL="0" indent="0">
              <a:buNone/>
            </a:pPr>
            <a:r>
              <a:rPr lang="en-US" dirty="0" smtClean="0"/>
              <a:t>150K scanned books</a:t>
            </a:r>
          </a:p>
          <a:p>
            <a:pPr marL="457200" lvl="1" indent="0">
              <a:buNone/>
            </a:pPr>
            <a:r>
              <a:rPr lang="en-US" dirty="0" smtClean="0"/>
              <a:t>+ 25K/</a:t>
            </a:r>
            <a:r>
              <a:rPr lang="en-US" dirty="0" err="1" smtClean="0"/>
              <a:t>yr</a:t>
            </a:r>
            <a:endParaRPr lang="en-US" dirty="0" smtClean="0"/>
          </a:p>
          <a:p>
            <a:pPr marL="457200" lvl="1" indent="0">
              <a:buNone/>
            </a:pPr>
            <a:r>
              <a:rPr lang="en-US" dirty="0" smtClean="0"/>
              <a:t>~ 7.5B fact assertions</a:t>
            </a:r>
            <a:endParaRPr lang="en-US" dirty="0"/>
          </a:p>
          <a:p>
            <a:pPr marL="0" indent="0">
              <a:buNone/>
            </a:pPr>
            <a:endParaRPr lang="en-US" dirty="0" smtClean="0"/>
          </a:p>
          <a:p>
            <a:pPr marL="0" indent="0">
              <a:buNone/>
            </a:pPr>
            <a:r>
              <a:rPr lang="en-US" dirty="0" smtClean="0"/>
              <a:t>12M </a:t>
            </a:r>
            <a:r>
              <a:rPr lang="en-US" dirty="0" err="1" smtClean="0"/>
              <a:t>Jiapu</a:t>
            </a:r>
            <a:r>
              <a:rPr lang="en-US" dirty="0" smtClean="0"/>
              <a:t> images</a:t>
            </a:r>
          </a:p>
          <a:p>
            <a:pPr marL="457200" lvl="1" indent="0">
              <a:buNone/>
            </a:pPr>
            <a:r>
              <a:rPr lang="en-US" dirty="0" smtClean="0"/>
              <a:t>~ 0.5B fact assertions</a:t>
            </a:r>
          </a:p>
          <a:p>
            <a:pPr marL="457200" lvl="1" indent="0">
              <a:buNone/>
            </a:pPr>
            <a:r>
              <a:rPr lang="en-US" dirty="0" smtClean="0"/>
              <a:t>+ many more</a:t>
            </a:r>
          </a:p>
          <a:p>
            <a:endParaRPr lang="en-US" dirty="0" smtClean="0"/>
          </a:p>
          <a:p>
            <a:pPr marL="0" indent="0">
              <a:buNone/>
            </a:pPr>
            <a:r>
              <a:rPr lang="en-US" dirty="0" smtClean="0"/>
              <a:t>+ …</a:t>
            </a:r>
            <a:endParaRPr lang="en-US" dirty="0"/>
          </a:p>
        </p:txBody>
      </p:sp>
      <p:pic>
        <p:nvPicPr>
          <p:cNvPr id="4" name="Content Placeholder 3"/>
          <p:cNvPicPr>
            <a:picLocks noChangeAspect="1"/>
          </p:cNvPicPr>
          <p:nvPr/>
        </p:nvPicPr>
        <p:blipFill>
          <a:blip r:embed="rId3"/>
          <a:stretch>
            <a:fillRect/>
          </a:stretch>
        </p:blipFill>
        <p:spPr>
          <a:xfrm>
            <a:off x="5439702" y="2484766"/>
            <a:ext cx="5136283" cy="4071309"/>
          </a:xfrm>
          <a:prstGeom prst="rect">
            <a:avLst/>
          </a:prstGeom>
        </p:spPr>
      </p:pic>
      <p:pic>
        <p:nvPicPr>
          <p:cNvPr id="5" name="Picture 4"/>
          <p:cNvPicPr>
            <a:picLocks noChangeAspect="1"/>
          </p:cNvPicPr>
          <p:nvPr/>
        </p:nvPicPr>
        <p:blipFill>
          <a:blip r:embed="rId4"/>
          <a:stretch>
            <a:fillRect/>
          </a:stretch>
        </p:blipFill>
        <p:spPr>
          <a:xfrm>
            <a:off x="7970808" y="213774"/>
            <a:ext cx="3820491" cy="4556634"/>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400701" y="438716"/>
            <a:ext cx="1908213" cy="499915"/>
          </a:xfrm>
          <a:prstGeom prst="rect">
            <a:avLst/>
          </a:prstGeom>
        </p:spPr>
      </p:pic>
    </p:spTree>
    <p:extLst>
      <p:ext uri="{BB962C8B-B14F-4D97-AF65-F5344CB8AC3E}">
        <p14:creationId xmlns:p14="http://schemas.microsoft.com/office/powerpoint/2010/main" val="1439730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38912" y="1825625"/>
            <a:ext cx="11484864" cy="4351338"/>
          </a:xfrm>
        </p:spPr>
        <p:txBody>
          <a:bodyPr/>
          <a:lstStyle/>
          <a:p>
            <a:r>
              <a:rPr lang="en-US" dirty="0" smtClean="0"/>
              <a:t>Unsupervised HMM construction</a:t>
            </a:r>
            <a:endParaRPr lang="en-US" dirty="0"/>
          </a:p>
          <a:p>
            <a:r>
              <a:rPr lang="en-US" dirty="0" smtClean="0"/>
              <a:t>Cost minimization of labeling</a:t>
            </a:r>
            <a:endParaRPr lang="en-US" dirty="0"/>
          </a:p>
          <a:p>
            <a:r>
              <a:rPr lang="en-US" dirty="0" smtClean="0"/>
              <a:t>Good performance:</a:t>
            </a:r>
          </a:p>
          <a:p>
            <a:pPr lvl="1"/>
            <a:r>
              <a:rPr lang="en-US" dirty="0" smtClean="0"/>
              <a:t>Accuracy</a:t>
            </a:r>
          </a:p>
          <a:p>
            <a:pPr lvl="1"/>
            <a:r>
              <a:rPr lang="en-US" dirty="0" smtClean="0"/>
              <a:t>Labeling cost</a:t>
            </a:r>
          </a:p>
          <a:p>
            <a:pPr lvl="1"/>
            <a:r>
              <a:rPr lang="en-US" dirty="0" smtClean="0"/>
              <a:t>Time and space complexity</a:t>
            </a:r>
          </a:p>
          <a:p>
            <a:pPr lvl="1"/>
            <a:r>
              <a:rPr lang="en-US" dirty="0" smtClean="0"/>
              <a:t>Required knowledge engineering</a:t>
            </a: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250" y="2172763"/>
            <a:ext cx="1693355" cy="1952625"/>
          </a:xfrm>
          <a:prstGeom prst="rect">
            <a:avLst/>
          </a:prstGeom>
        </p:spPr>
      </p:pic>
      <p:pic>
        <p:nvPicPr>
          <p:cNvPr id="5" name="Picture 4"/>
          <p:cNvPicPr>
            <a:picLocks noChangeAspect="1"/>
          </p:cNvPicPr>
          <p:nvPr/>
        </p:nvPicPr>
        <p:blipFill>
          <a:blip r:embed="rId3"/>
          <a:stretch>
            <a:fillRect/>
          </a:stretch>
        </p:blipFill>
        <p:spPr>
          <a:xfrm>
            <a:off x="8906182" y="2245915"/>
            <a:ext cx="1713124" cy="1579001"/>
          </a:xfrm>
          <a:prstGeom prst="rect">
            <a:avLst/>
          </a:prstGeom>
        </p:spPr>
      </p:pic>
      <p:pic>
        <p:nvPicPr>
          <p:cNvPr id="6" name="Picture 6" descr="https://encrypted-tbn2.gstatic.com/images?q=tbn:ANd9GcTgbibHZQyIWCgb-Fhl3HjVI5l9OaaiM3zHHNPVlYQh0dU_Z2tZjw"/>
          <p:cNvPicPr>
            <a:picLocks noChangeAspect="1" noChangeArrowheads="1"/>
          </p:cNvPicPr>
          <p:nvPr/>
        </p:nvPicPr>
        <p:blipFill>
          <a:blip r:embed="rId4" cstate="print"/>
          <a:srcRect/>
          <a:stretch>
            <a:fillRect/>
          </a:stretch>
        </p:blipFill>
        <p:spPr bwMode="auto">
          <a:xfrm>
            <a:off x="1118616" y="5536551"/>
            <a:ext cx="1076325" cy="1076325"/>
          </a:xfrm>
          <a:prstGeom prst="rect">
            <a:avLst/>
          </a:prstGeom>
          <a:noFill/>
        </p:spPr>
      </p:pic>
      <p:pic>
        <p:nvPicPr>
          <p:cNvPr id="7" name="Picture 2" descr="C:\Documents and Settings\David W. Embley\My Documents\WoK\ER13.keynote\Keynote\Presentation\FSMosaicTreeLogo.png"/>
          <p:cNvPicPr>
            <a:picLocks noChangeAspect="1" noChangeArrowheads="1"/>
          </p:cNvPicPr>
          <p:nvPr/>
        </p:nvPicPr>
        <p:blipFill>
          <a:blip r:embed="rId5" cstate="print"/>
          <a:srcRect/>
          <a:stretch>
            <a:fillRect/>
          </a:stretch>
        </p:blipFill>
        <p:spPr bwMode="auto">
          <a:xfrm>
            <a:off x="4276534" y="5816663"/>
            <a:ext cx="1905000" cy="495237"/>
          </a:xfrm>
          <a:prstGeom prst="rect">
            <a:avLst/>
          </a:prstGeom>
          <a:noFill/>
        </p:spPr>
      </p:pic>
      <p:grpSp>
        <p:nvGrpSpPr>
          <p:cNvPr id="8" name="Group 7"/>
          <p:cNvGrpSpPr/>
          <p:nvPr/>
        </p:nvGrpSpPr>
        <p:grpSpPr>
          <a:xfrm>
            <a:off x="8174972" y="4838637"/>
            <a:ext cx="3593356" cy="1752600"/>
            <a:chOff x="5550644" y="5105400"/>
            <a:chExt cx="3593356" cy="1752600"/>
          </a:xfrm>
        </p:grpSpPr>
        <p:pic>
          <p:nvPicPr>
            <p:cNvPr id="9" name="Picture 8" descr="DEG.logo.bmp"/>
            <p:cNvPicPr>
              <a:picLocks noChangeAspect="1"/>
            </p:cNvPicPr>
            <p:nvPr/>
          </p:nvPicPr>
          <p:blipFill>
            <a:blip r:embed="rId6" cstate="print"/>
            <a:stretch>
              <a:fillRect/>
            </a:stretch>
          </p:blipFill>
          <p:spPr>
            <a:xfrm>
              <a:off x="7086600" y="5105400"/>
              <a:ext cx="1589081" cy="1752600"/>
            </a:xfrm>
            <a:prstGeom prst="rect">
              <a:avLst/>
            </a:prstGeom>
            <a:noFill/>
          </p:spPr>
        </p:pic>
        <p:sp>
          <p:nvSpPr>
            <p:cNvPr id="10" name="TextBox 9"/>
            <p:cNvSpPr txBox="1"/>
            <p:nvPr/>
          </p:nvSpPr>
          <p:spPr>
            <a:xfrm>
              <a:off x="5550644" y="6488668"/>
              <a:ext cx="359335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BYU </a:t>
              </a:r>
              <a:r>
                <a:rPr kumimoji="0" lang="en-US" sz="1800" b="0" i="0" u="sng" strike="noStrike" kern="0" cap="none" spc="0" normalizeH="0" baseline="0" noProof="0" dirty="0" smtClean="0">
                  <a:ln>
                    <a:noFill/>
                  </a:ln>
                  <a:solidFill>
                    <a:prstClr val="black"/>
                  </a:solidFill>
                  <a:effectLst/>
                  <a:uLnTx/>
                  <a:uFillTx/>
                </a:rPr>
                <a:t>D</a:t>
              </a:r>
              <a:r>
                <a:rPr kumimoji="0" lang="en-US" sz="1800" b="0" i="0" u="none" strike="noStrike" kern="0" cap="none" spc="0" normalizeH="0" baseline="0" noProof="0" dirty="0" smtClean="0">
                  <a:ln>
                    <a:noFill/>
                  </a:ln>
                  <a:solidFill>
                    <a:prstClr val="black"/>
                  </a:solidFill>
                  <a:effectLst/>
                  <a:uLnTx/>
                  <a:uFillTx/>
                </a:rPr>
                <a:t>ata </a:t>
              </a:r>
              <a:r>
                <a:rPr kumimoji="0" lang="en-US" sz="1800" b="0" i="0" u="sng" strike="noStrike" kern="0" cap="none" spc="0" normalizeH="0" baseline="0" noProof="0" dirty="0" smtClean="0">
                  <a:ln>
                    <a:noFill/>
                  </a:ln>
                  <a:solidFill>
                    <a:prstClr val="black"/>
                  </a:solidFill>
                  <a:effectLst/>
                  <a:uLnTx/>
                  <a:uFillTx/>
                </a:rPr>
                <a:t>E</a:t>
              </a:r>
              <a:r>
                <a:rPr kumimoji="0" lang="en-US" sz="1800" b="0" i="0" u="none" strike="noStrike" kern="0" cap="none" spc="0" normalizeH="0" baseline="0" noProof="0" dirty="0" smtClean="0">
                  <a:ln>
                    <a:noFill/>
                  </a:ln>
                  <a:solidFill>
                    <a:prstClr val="black"/>
                  </a:solidFill>
                  <a:effectLst/>
                  <a:uLnTx/>
                  <a:uFillTx/>
                </a:rPr>
                <a:t>xtraction Research </a:t>
              </a:r>
              <a:r>
                <a:rPr kumimoji="0" lang="en-US" sz="1800" b="0" i="0" u="sng" strike="noStrike" kern="0" cap="none" spc="0" normalizeH="0" baseline="0" noProof="0" dirty="0" smtClean="0">
                  <a:ln>
                    <a:noFill/>
                  </a:ln>
                  <a:solidFill>
                    <a:prstClr val="black"/>
                  </a:solidFill>
                  <a:effectLst/>
                  <a:uLnTx/>
                  <a:uFillTx/>
                </a:rPr>
                <a:t>G</a:t>
              </a:r>
              <a:r>
                <a:rPr kumimoji="0" lang="en-US" sz="1800" b="0" i="0" u="none" strike="noStrike" kern="0" cap="none" spc="0" normalizeH="0" baseline="0" noProof="0" dirty="0" smtClean="0">
                  <a:ln>
                    <a:noFill/>
                  </a:ln>
                  <a:solidFill>
                    <a:prstClr val="black"/>
                  </a:solidFill>
                  <a:effectLst/>
                  <a:uLnTx/>
                  <a:uFillTx/>
                </a:rPr>
                <a:t>roup</a:t>
              </a:r>
            </a:p>
          </p:txBody>
        </p:sp>
        <p:sp>
          <p:nvSpPr>
            <p:cNvPr id="11" name="TextBox 10"/>
            <p:cNvSpPr txBox="1"/>
            <p:nvPr/>
          </p:nvSpPr>
          <p:spPr>
            <a:xfrm>
              <a:off x="5638800" y="6172200"/>
              <a:ext cx="1699824"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www.deg.byu.edu</a:t>
              </a:r>
            </a:p>
          </p:txBody>
        </p:sp>
      </p:grpSp>
    </p:spTree>
    <p:extLst>
      <p:ext uri="{BB962C8B-B14F-4D97-AF65-F5344CB8AC3E}">
        <p14:creationId xmlns:p14="http://schemas.microsoft.com/office/powerpoint/2010/main" val="1641242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312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8522" y="565275"/>
            <a:ext cx="988261" cy="1494064"/>
          </a:xfrm>
          <a:prstGeom prst="rect">
            <a:avLst/>
          </a:prstGeom>
        </p:spPr>
      </p:pic>
      <p:pic>
        <p:nvPicPr>
          <p:cNvPr id="3" name="Picture 2"/>
          <p:cNvPicPr>
            <a:picLocks noChangeAspect="1"/>
          </p:cNvPicPr>
          <p:nvPr/>
        </p:nvPicPr>
        <p:blipFill>
          <a:blip r:embed="rId4"/>
          <a:stretch>
            <a:fillRect/>
          </a:stretch>
        </p:blipFill>
        <p:spPr>
          <a:xfrm>
            <a:off x="8619098" y="4882242"/>
            <a:ext cx="3068460" cy="1675719"/>
          </a:xfrm>
          <a:prstGeom prst="rect">
            <a:avLst/>
          </a:prstGeom>
          <a:ln>
            <a:solidFill>
              <a:schemeClr val="tx1"/>
            </a:solidFill>
          </a:ln>
        </p:spPr>
      </p:pic>
      <p:pic>
        <p:nvPicPr>
          <p:cNvPr id="8" name="Picture 7"/>
          <p:cNvPicPr>
            <a:picLocks noChangeAspect="1"/>
          </p:cNvPicPr>
          <p:nvPr/>
        </p:nvPicPr>
        <p:blipFill>
          <a:blip r:embed="rId5"/>
          <a:stretch>
            <a:fillRect/>
          </a:stretch>
        </p:blipFill>
        <p:spPr>
          <a:xfrm>
            <a:off x="688523" y="2461344"/>
            <a:ext cx="988260" cy="1555671"/>
          </a:xfrm>
          <a:prstGeom prst="rect">
            <a:avLst/>
          </a:prstGeom>
        </p:spPr>
      </p:pic>
      <p:sp>
        <p:nvSpPr>
          <p:cNvPr id="9" name="TextBox 8"/>
          <p:cNvSpPr txBox="1"/>
          <p:nvPr/>
        </p:nvSpPr>
        <p:spPr>
          <a:xfrm>
            <a:off x="97972" y="116114"/>
            <a:ext cx="10868553" cy="369332"/>
          </a:xfrm>
          <a:prstGeom prst="rect">
            <a:avLst/>
          </a:prstGeom>
          <a:noFill/>
        </p:spPr>
        <p:txBody>
          <a:bodyPr wrap="none" rtlCol="0">
            <a:spAutoFit/>
          </a:bodyPr>
          <a:lstStyle/>
          <a:p>
            <a:r>
              <a:rPr lang="en-US" dirty="0" smtClean="0"/>
              <a:t>Fe6:  1. Prepare                 2. Extract   3. Split &amp; Merge       4. Check &amp; Correct       5. Generate                6. Convert</a:t>
            </a:r>
            <a:endParaRPr lang="en-US" dirty="0"/>
          </a:p>
        </p:txBody>
      </p:sp>
      <p:grpSp>
        <p:nvGrpSpPr>
          <p:cNvPr id="51" name="Group 50"/>
          <p:cNvGrpSpPr/>
          <p:nvPr/>
        </p:nvGrpSpPr>
        <p:grpSpPr>
          <a:xfrm>
            <a:off x="2268988" y="1720259"/>
            <a:ext cx="1381547" cy="3133272"/>
            <a:chOff x="2268988" y="1720259"/>
            <a:chExt cx="1381547" cy="3133272"/>
          </a:xfrm>
        </p:grpSpPr>
        <p:sp>
          <p:nvSpPr>
            <p:cNvPr id="10" name="TextBox 9"/>
            <p:cNvSpPr txBox="1"/>
            <p:nvPr/>
          </p:nvSpPr>
          <p:spPr>
            <a:xfrm>
              <a:off x="2436161" y="1986640"/>
              <a:ext cx="1057149" cy="369332"/>
            </a:xfrm>
            <a:prstGeom prst="rect">
              <a:avLst/>
            </a:prstGeom>
            <a:noFill/>
          </p:spPr>
          <p:txBody>
            <a:bodyPr wrap="none" rtlCol="0">
              <a:spAutoFit/>
            </a:bodyPr>
            <a:lstStyle/>
            <a:p>
              <a:r>
                <a:rPr lang="en-US" dirty="0" err="1" smtClean="0"/>
                <a:t>FROntIER</a:t>
              </a:r>
              <a:endParaRPr lang="en-US" dirty="0"/>
            </a:p>
          </p:txBody>
        </p:sp>
        <p:sp>
          <p:nvSpPr>
            <p:cNvPr id="11" name="TextBox 10"/>
            <p:cNvSpPr txBox="1"/>
            <p:nvPr/>
          </p:nvSpPr>
          <p:spPr>
            <a:xfrm>
              <a:off x="2383163" y="2770480"/>
              <a:ext cx="1163908" cy="369332"/>
            </a:xfrm>
            <a:prstGeom prst="rect">
              <a:avLst/>
            </a:prstGeom>
            <a:noFill/>
          </p:spPr>
          <p:txBody>
            <a:bodyPr wrap="none" rtlCol="0">
              <a:spAutoFit/>
            </a:bodyPr>
            <a:lstStyle/>
            <a:p>
              <a:r>
                <a:rPr lang="en-US" dirty="0" err="1" smtClean="0"/>
                <a:t>ListReader</a:t>
              </a:r>
              <a:endParaRPr lang="en-US" dirty="0"/>
            </a:p>
          </p:txBody>
        </p:sp>
        <p:sp>
          <p:nvSpPr>
            <p:cNvPr id="12" name="TextBox 11"/>
            <p:cNvSpPr txBox="1"/>
            <p:nvPr/>
          </p:nvSpPr>
          <p:spPr>
            <a:xfrm>
              <a:off x="2428947" y="3554320"/>
              <a:ext cx="1071575" cy="369332"/>
            </a:xfrm>
            <a:prstGeom prst="rect">
              <a:avLst/>
            </a:prstGeom>
            <a:noFill/>
          </p:spPr>
          <p:txBody>
            <a:bodyPr wrap="none" rtlCol="0">
              <a:spAutoFit/>
            </a:bodyPr>
            <a:lstStyle/>
            <a:p>
              <a:r>
                <a:rPr lang="en-US" dirty="0" err="1" smtClean="0"/>
                <a:t>OntoSoar</a:t>
              </a:r>
              <a:endParaRPr lang="en-US" dirty="0"/>
            </a:p>
          </p:txBody>
        </p:sp>
        <p:sp>
          <p:nvSpPr>
            <p:cNvPr id="13" name="TextBox 12"/>
            <p:cNvSpPr txBox="1"/>
            <p:nvPr/>
          </p:nvSpPr>
          <p:spPr>
            <a:xfrm>
              <a:off x="2446707" y="4338160"/>
              <a:ext cx="1036053" cy="369332"/>
            </a:xfrm>
            <a:prstGeom prst="rect">
              <a:avLst/>
            </a:prstGeom>
            <a:noFill/>
          </p:spPr>
          <p:txBody>
            <a:bodyPr wrap="none" rtlCol="0">
              <a:spAutoFit/>
            </a:bodyPr>
            <a:lstStyle/>
            <a:p>
              <a:r>
                <a:rPr lang="en-US" dirty="0" err="1" smtClean="0"/>
                <a:t>GreenFIE</a:t>
              </a:r>
              <a:endParaRPr lang="en-US" dirty="0"/>
            </a:p>
          </p:txBody>
        </p:sp>
        <p:sp>
          <p:nvSpPr>
            <p:cNvPr id="14" name="Rectangle 13"/>
            <p:cNvSpPr/>
            <p:nvPr/>
          </p:nvSpPr>
          <p:spPr>
            <a:xfrm>
              <a:off x="2268988" y="1720259"/>
              <a:ext cx="1381547" cy="3133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5012872" y="1106304"/>
            <a:ext cx="2612571" cy="4800600"/>
            <a:chOff x="5012872" y="1106304"/>
            <a:chExt cx="2612571" cy="4800600"/>
          </a:xfrm>
        </p:grpSpPr>
        <p:pic>
          <p:nvPicPr>
            <p:cNvPr id="4" name="Picture 3"/>
            <p:cNvPicPr>
              <a:picLocks noChangeAspect="1"/>
            </p:cNvPicPr>
            <p:nvPr/>
          </p:nvPicPr>
          <p:blipFill>
            <a:blip r:embed="rId6"/>
            <a:stretch>
              <a:fillRect/>
            </a:stretch>
          </p:blipFill>
          <p:spPr>
            <a:xfrm>
              <a:off x="5564039" y="1214254"/>
              <a:ext cx="1489905" cy="1271427"/>
            </a:xfrm>
            <a:prstGeom prst="rect">
              <a:avLst/>
            </a:prstGeom>
            <a:ln>
              <a:solidFill>
                <a:schemeClr val="tx1"/>
              </a:solidFill>
            </a:ln>
          </p:spPr>
        </p:pic>
        <p:pic>
          <p:nvPicPr>
            <p:cNvPr id="6" name="Picture 5"/>
            <p:cNvPicPr>
              <a:picLocks noChangeAspect="1"/>
            </p:cNvPicPr>
            <p:nvPr/>
          </p:nvPicPr>
          <p:blipFill>
            <a:blip r:embed="rId7"/>
            <a:stretch>
              <a:fillRect/>
            </a:stretch>
          </p:blipFill>
          <p:spPr>
            <a:xfrm>
              <a:off x="5132993" y="2707864"/>
              <a:ext cx="2351995" cy="1158063"/>
            </a:xfrm>
            <a:prstGeom prst="rect">
              <a:avLst/>
            </a:prstGeom>
            <a:ln>
              <a:solidFill>
                <a:schemeClr val="tx1"/>
              </a:solidFill>
            </a:ln>
          </p:spPr>
        </p:pic>
        <p:pic>
          <p:nvPicPr>
            <p:cNvPr id="7" name="Picture 6"/>
            <p:cNvPicPr>
              <a:picLocks noChangeAspect="1"/>
            </p:cNvPicPr>
            <p:nvPr/>
          </p:nvPicPr>
          <p:blipFill>
            <a:blip r:embed="rId8"/>
            <a:stretch>
              <a:fillRect/>
            </a:stretch>
          </p:blipFill>
          <p:spPr>
            <a:xfrm>
              <a:off x="5217697" y="4151872"/>
              <a:ext cx="2182586" cy="1641412"/>
            </a:xfrm>
            <a:prstGeom prst="rect">
              <a:avLst/>
            </a:prstGeom>
            <a:ln>
              <a:solidFill>
                <a:schemeClr val="tx1"/>
              </a:solidFill>
            </a:ln>
          </p:spPr>
        </p:pic>
        <p:sp>
          <p:nvSpPr>
            <p:cNvPr id="17" name="Rectangle 16"/>
            <p:cNvSpPr/>
            <p:nvPr/>
          </p:nvSpPr>
          <p:spPr>
            <a:xfrm>
              <a:off x="5012872" y="1106304"/>
              <a:ext cx="2612571" cy="480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Arrow Connector 43"/>
          <p:cNvCxnSpPr/>
          <p:nvPr/>
        </p:nvCxnSpPr>
        <p:spPr>
          <a:xfrm>
            <a:off x="7400283" y="2269671"/>
            <a:ext cx="1057917" cy="5633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6" idx="3"/>
          </p:cNvCxnSpPr>
          <p:nvPr/>
        </p:nvCxnSpPr>
        <p:spPr>
          <a:xfrm>
            <a:off x="7484988" y="3286896"/>
            <a:ext cx="106879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484988" y="3923652"/>
            <a:ext cx="973212" cy="5991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813682" y="3122516"/>
            <a:ext cx="318407" cy="2333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10039028" y="4453282"/>
            <a:ext cx="228600" cy="26612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10" idx="3"/>
          </p:cNvCxnSpPr>
          <p:nvPr/>
        </p:nvCxnSpPr>
        <p:spPr>
          <a:xfrm flipV="1">
            <a:off x="3493310" y="1881616"/>
            <a:ext cx="1318890" cy="289690"/>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3"/>
          </p:cNvCxnSpPr>
          <p:nvPr/>
        </p:nvCxnSpPr>
        <p:spPr>
          <a:xfrm>
            <a:off x="3493310" y="2171306"/>
            <a:ext cx="1318890" cy="1072252"/>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3"/>
          </p:cNvCxnSpPr>
          <p:nvPr/>
        </p:nvCxnSpPr>
        <p:spPr>
          <a:xfrm>
            <a:off x="3493310" y="2171306"/>
            <a:ext cx="1331436" cy="2495579"/>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3"/>
          </p:cNvCxnSpPr>
          <p:nvPr/>
        </p:nvCxnSpPr>
        <p:spPr>
          <a:xfrm flipV="1">
            <a:off x="3547071" y="1881616"/>
            <a:ext cx="1265129" cy="1073530"/>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1" idx="3"/>
          </p:cNvCxnSpPr>
          <p:nvPr/>
        </p:nvCxnSpPr>
        <p:spPr>
          <a:xfrm>
            <a:off x="3547071" y="2955146"/>
            <a:ext cx="1265129" cy="288412"/>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1" idx="3"/>
          </p:cNvCxnSpPr>
          <p:nvPr/>
        </p:nvCxnSpPr>
        <p:spPr>
          <a:xfrm>
            <a:off x="3547071" y="2955146"/>
            <a:ext cx="1263426" cy="1709073"/>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2" idx="3"/>
          </p:cNvCxnSpPr>
          <p:nvPr/>
        </p:nvCxnSpPr>
        <p:spPr>
          <a:xfrm flipV="1">
            <a:off x="3500522" y="1881616"/>
            <a:ext cx="1311678" cy="1857370"/>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2" idx="3"/>
          </p:cNvCxnSpPr>
          <p:nvPr/>
        </p:nvCxnSpPr>
        <p:spPr>
          <a:xfrm flipV="1">
            <a:off x="3500522" y="3243558"/>
            <a:ext cx="1311678" cy="495428"/>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2" idx="3"/>
          </p:cNvCxnSpPr>
          <p:nvPr/>
        </p:nvCxnSpPr>
        <p:spPr>
          <a:xfrm>
            <a:off x="3500522" y="3738986"/>
            <a:ext cx="1311678" cy="925233"/>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3" idx="3"/>
          </p:cNvCxnSpPr>
          <p:nvPr/>
        </p:nvCxnSpPr>
        <p:spPr>
          <a:xfrm flipV="1">
            <a:off x="3482760" y="1881616"/>
            <a:ext cx="1329440" cy="2641210"/>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3" idx="3"/>
          </p:cNvCxnSpPr>
          <p:nvPr/>
        </p:nvCxnSpPr>
        <p:spPr>
          <a:xfrm flipV="1">
            <a:off x="3482760" y="3243558"/>
            <a:ext cx="1329440" cy="1279268"/>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3" idx="3"/>
          </p:cNvCxnSpPr>
          <p:nvPr/>
        </p:nvCxnSpPr>
        <p:spPr>
          <a:xfrm>
            <a:off x="3482760" y="4522826"/>
            <a:ext cx="1329440" cy="146130"/>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Down Arrow 55"/>
          <p:cNvSpPr/>
          <p:nvPr/>
        </p:nvSpPr>
        <p:spPr>
          <a:xfrm>
            <a:off x="1068180" y="2127281"/>
            <a:ext cx="228600" cy="26612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875292" y="5886445"/>
            <a:ext cx="879921" cy="369332"/>
          </a:xfrm>
          <a:prstGeom prst="rect">
            <a:avLst/>
          </a:prstGeom>
          <a:noFill/>
        </p:spPr>
        <p:txBody>
          <a:bodyPr wrap="none" rtlCol="0">
            <a:spAutoFit/>
          </a:bodyPr>
          <a:lstStyle/>
          <a:p>
            <a:r>
              <a:rPr lang="en-US" dirty="0" smtClean="0"/>
              <a:t>COMET</a:t>
            </a:r>
            <a:endParaRPr lang="en-US" dirty="0"/>
          </a:p>
        </p:txBody>
      </p:sp>
      <p:pic>
        <p:nvPicPr>
          <p:cNvPr id="23" name="Picture 22"/>
          <p:cNvPicPr>
            <a:picLocks noChangeAspect="1"/>
          </p:cNvPicPr>
          <p:nvPr/>
        </p:nvPicPr>
        <p:blipFill>
          <a:blip r:embed="rId9"/>
          <a:stretch>
            <a:fillRect/>
          </a:stretch>
        </p:blipFill>
        <p:spPr>
          <a:xfrm>
            <a:off x="8591907" y="2171306"/>
            <a:ext cx="3095651" cy="2183475"/>
          </a:xfrm>
          <a:prstGeom prst="rect">
            <a:avLst/>
          </a:prstGeom>
        </p:spPr>
      </p:pic>
      <p:sp>
        <p:nvSpPr>
          <p:cNvPr id="53" name="Right Arrow 52"/>
          <p:cNvSpPr/>
          <p:nvPr/>
        </p:nvSpPr>
        <p:spPr>
          <a:xfrm>
            <a:off x="4665543" y="3126895"/>
            <a:ext cx="318407" cy="2333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Arrow 53"/>
          <p:cNvSpPr/>
          <p:nvPr/>
        </p:nvSpPr>
        <p:spPr>
          <a:xfrm>
            <a:off x="4678824" y="1764953"/>
            <a:ext cx="318407" cy="2333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4689190" y="4550222"/>
            <a:ext cx="318407" cy="2333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699763" y="406368"/>
            <a:ext cx="937954" cy="9233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10800000">
            <a:off x="2498664" y="402895"/>
            <a:ext cx="937954" cy="9233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rot="10800000">
            <a:off x="3762073" y="406367"/>
            <a:ext cx="937954" cy="9233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rot="10800000">
            <a:off x="5850180" y="407257"/>
            <a:ext cx="937954" cy="9233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rot="10800000">
            <a:off x="7627916" y="396997"/>
            <a:ext cx="937954" cy="9233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rot="10800000">
            <a:off x="9451218" y="399741"/>
            <a:ext cx="937954" cy="9233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233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8522" y="565275"/>
            <a:ext cx="988261" cy="1494064"/>
          </a:xfrm>
          <a:prstGeom prst="rect">
            <a:avLst/>
          </a:prstGeom>
        </p:spPr>
      </p:pic>
      <p:pic>
        <p:nvPicPr>
          <p:cNvPr id="3" name="Picture 2"/>
          <p:cNvPicPr>
            <a:picLocks noChangeAspect="1"/>
          </p:cNvPicPr>
          <p:nvPr/>
        </p:nvPicPr>
        <p:blipFill>
          <a:blip r:embed="rId4"/>
          <a:stretch>
            <a:fillRect/>
          </a:stretch>
        </p:blipFill>
        <p:spPr>
          <a:xfrm>
            <a:off x="8619098" y="4882242"/>
            <a:ext cx="3068460" cy="1675719"/>
          </a:xfrm>
          <a:prstGeom prst="rect">
            <a:avLst/>
          </a:prstGeom>
          <a:ln>
            <a:solidFill>
              <a:schemeClr val="tx1"/>
            </a:solidFill>
          </a:ln>
        </p:spPr>
      </p:pic>
      <p:pic>
        <p:nvPicPr>
          <p:cNvPr id="8" name="Picture 7"/>
          <p:cNvPicPr>
            <a:picLocks noChangeAspect="1"/>
          </p:cNvPicPr>
          <p:nvPr/>
        </p:nvPicPr>
        <p:blipFill>
          <a:blip r:embed="rId5"/>
          <a:stretch>
            <a:fillRect/>
          </a:stretch>
        </p:blipFill>
        <p:spPr>
          <a:xfrm>
            <a:off x="688523" y="2461344"/>
            <a:ext cx="988260" cy="1555671"/>
          </a:xfrm>
          <a:prstGeom prst="rect">
            <a:avLst/>
          </a:prstGeom>
        </p:spPr>
      </p:pic>
      <p:sp>
        <p:nvSpPr>
          <p:cNvPr id="9" name="TextBox 8"/>
          <p:cNvSpPr txBox="1"/>
          <p:nvPr/>
        </p:nvSpPr>
        <p:spPr>
          <a:xfrm>
            <a:off x="97972" y="116114"/>
            <a:ext cx="10868553" cy="369332"/>
          </a:xfrm>
          <a:prstGeom prst="rect">
            <a:avLst/>
          </a:prstGeom>
          <a:noFill/>
        </p:spPr>
        <p:txBody>
          <a:bodyPr wrap="none" rtlCol="0">
            <a:spAutoFit/>
          </a:bodyPr>
          <a:lstStyle/>
          <a:p>
            <a:r>
              <a:rPr lang="en-US" dirty="0" smtClean="0"/>
              <a:t>Fe6:  1. Prepare                 2. Extract   3. Split &amp; Merge       4. Check &amp; Correct       5. Generate                6. Convert</a:t>
            </a:r>
            <a:endParaRPr lang="en-US" dirty="0"/>
          </a:p>
        </p:txBody>
      </p:sp>
      <p:grpSp>
        <p:nvGrpSpPr>
          <p:cNvPr id="51" name="Group 50"/>
          <p:cNvGrpSpPr/>
          <p:nvPr/>
        </p:nvGrpSpPr>
        <p:grpSpPr>
          <a:xfrm>
            <a:off x="2268988" y="1720259"/>
            <a:ext cx="1381547" cy="3133272"/>
            <a:chOff x="2268988" y="1720259"/>
            <a:chExt cx="1381547" cy="3133272"/>
          </a:xfrm>
        </p:grpSpPr>
        <p:sp>
          <p:nvSpPr>
            <p:cNvPr id="10" name="TextBox 9"/>
            <p:cNvSpPr txBox="1"/>
            <p:nvPr/>
          </p:nvSpPr>
          <p:spPr>
            <a:xfrm>
              <a:off x="2436161" y="1986640"/>
              <a:ext cx="1057149" cy="369332"/>
            </a:xfrm>
            <a:prstGeom prst="rect">
              <a:avLst/>
            </a:prstGeom>
            <a:noFill/>
          </p:spPr>
          <p:txBody>
            <a:bodyPr wrap="none" rtlCol="0">
              <a:spAutoFit/>
            </a:bodyPr>
            <a:lstStyle/>
            <a:p>
              <a:r>
                <a:rPr lang="en-US" dirty="0" err="1" smtClean="0"/>
                <a:t>FROntIER</a:t>
              </a:r>
              <a:endParaRPr lang="en-US" dirty="0"/>
            </a:p>
          </p:txBody>
        </p:sp>
        <p:sp>
          <p:nvSpPr>
            <p:cNvPr id="11" name="TextBox 10"/>
            <p:cNvSpPr txBox="1"/>
            <p:nvPr/>
          </p:nvSpPr>
          <p:spPr>
            <a:xfrm>
              <a:off x="2383163" y="2770480"/>
              <a:ext cx="1163908" cy="369332"/>
            </a:xfrm>
            <a:prstGeom prst="rect">
              <a:avLst/>
            </a:prstGeom>
            <a:noFill/>
          </p:spPr>
          <p:txBody>
            <a:bodyPr wrap="none" rtlCol="0">
              <a:spAutoFit/>
            </a:bodyPr>
            <a:lstStyle/>
            <a:p>
              <a:r>
                <a:rPr lang="en-US" dirty="0" err="1" smtClean="0"/>
                <a:t>ListReader</a:t>
              </a:r>
              <a:endParaRPr lang="en-US" dirty="0"/>
            </a:p>
          </p:txBody>
        </p:sp>
        <p:sp>
          <p:nvSpPr>
            <p:cNvPr id="12" name="TextBox 11"/>
            <p:cNvSpPr txBox="1"/>
            <p:nvPr/>
          </p:nvSpPr>
          <p:spPr>
            <a:xfrm>
              <a:off x="2428947" y="3554320"/>
              <a:ext cx="1071575" cy="369332"/>
            </a:xfrm>
            <a:prstGeom prst="rect">
              <a:avLst/>
            </a:prstGeom>
            <a:noFill/>
          </p:spPr>
          <p:txBody>
            <a:bodyPr wrap="none" rtlCol="0">
              <a:spAutoFit/>
            </a:bodyPr>
            <a:lstStyle/>
            <a:p>
              <a:r>
                <a:rPr lang="en-US" dirty="0" err="1" smtClean="0"/>
                <a:t>OntoSoar</a:t>
              </a:r>
              <a:endParaRPr lang="en-US" dirty="0"/>
            </a:p>
          </p:txBody>
        </p:sp>
        <p:sp>
          <p:nvSpPr>
            <p:cNvPr id="13" name="TextBox 12"/>
            <p:cNvSpPr txBox="1"/>
            <p:nvPr/>
          </p:nvSpPr>
          <p:spPr>
            <a:xfrm>
              <a:off x="2446707" y="4338160"/>
              <a:ext cx="1036053" cy="369332"/>
            </a:xfrm>
            <a:prstGeom prst="rect">
              <a:avLst/>
            </a:prstGeom>
            <a:noFill/>
          </p:spPr>
          <p:txBody>
            <a:bodyPr wrap="none" rtlCol="0">
              <a:spAutoFit/>
            </a:bodyPr>
            <a:lstStyle/>
            <a:p>
              <a:r>
                <a:rPr lang="en-US" dirty="0" err="1" smtClean="0"/>
                <a:t>GreenFIE</a:t>
              </a:r>
              <a:endParaRPr lang="en-US" dirty="0"/>
            </a:p>
          </p:txBody>
        </p:sp>
        <p:sp>
          <p:nvSpPr>
            <p:cNvPr id="14" name="Rectangle 13"/>
            <p:cNvSpPr/>
            <p:nvPr/>
          </p:nvSpPr>
          <p:spPr>
            <a:xfrm>
              <a:off x="2268988" y="1720259"/>
              <a:ext cx="1381547" cy="3133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5012872" y="1106304"/>
            <a:ext cx="2612571" cy="4800600"/>
            <a:chOff x="5012872" y="1106304"/>
            <a:chExt cx="2612571" cy="4800600"/>
          </a:xfrm>
        </p:grpSpPr>
        <p:pic>
          <p:nvPicPr>
            <p:cNvPr id="4" name="Picture 3"/>
            <p:cNvPicPr>
              <a:picLocks noChangeAspect="1"/>
            </p:cNvPicPr>
            <p:nvPr/>
          </p:nvPicPr>
          <p:blipFill>
            <a:blip r:embed="rId6"/>
            <a:stretch>
              <a:fillRect/>
            </a:stretch>
          </p:blipFill>
          <p:spPr>
            <a:xfrm>
              <a:off x="5564039" y="1214254"/>
              <a:ext cx="1489905" cy="1271427"/>
            </a:xfrm>
            <a:prstGeom prst="rect">
              <a:avLst/>
            </a:prstGeom>
            <a:ln>
              <a:solidFill>
                <a:schemeClr val="tx1"/>
              </a:solidFill>
            </a:ln>
          </p:spPr>
        </p:pic>
        <p:pic>
          <p:nvPicPr>
            <p:cNvPr id="6" name="Picture 5"/>
            <p:cNvPicPr>
              <a:picLocks noChangeAspect="1"/>
            </p:cNvPicPr>
            <p:nvPr/>
          </p:nvPicPr>
          <p:blipFill>
            <a:blip r:embed="rId7"/>
            <a:stretch>
              <a:fillRect/>
            </a:stretch>
          </p:blipFill>
          <p:spPr>
            <a:xfrm>
              <a:off x="5132993" y="2707864"/>
              <a:ext cx="2351995" cy="1158063"/>
            </a:xfrm>
            <a:prstGeom prst="rect">
              <a:avLst/>
            </a:prstGeom>
            <a:ln>
              <a:solidFill>
                <a:schemeClr val="tx1"/>
              </a:solidFill>
            </a:ln>
          </p:spPr>
        </p:pic>
        <p:pic>
          <p:nvPicPr>
            <p:cNvPr id="7" name="Picture 6"/>
            <p:cNvPicPr>
              <a:picLocks noChangeAspect="1"/>
            </p:cNvPicPr>
            <p:nvPr/>
          </p:nvPicPr>
          <p:blipFill>
            <a:blip r:embed="rId8"/>
            <a:stretch>
              <a:fillRect/>
            </a:stretch>
          </p:blipFill>
          <p:spPr>
            <a:xfrm>
              <a:off x="5217697" y="4151872"/>
              <a:ext cx="2182586" cy="1641412"/>
            </a:xfrm>
            <a:prstGeom prst="rect">
              <a:avLst/>
            </a:prstGeom>
            <a:ln>
              <a:solidFill>
                <a:schemeClr val="tx1"/>
              </a:solidFill>
            </a:ln>
          </p:spPr>
        </p:pic>
        <p:sp>
          <p:nvSpPr>
            <p:cNvPr id="17" name="Rectangle 16"/>
            <p:cNvSpPr/>
            <p:nvPr/>
          </p:nvSpPr>
          <p:spPr>
            <a:xfrm>
              <a:off x="5012872" y="1106304"/>
              <a:ext cx="2612571" cy="480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Arrow Connector 43"/>
          <p:cNvCxnSpPr/>
          <p:nvPr/>
        </p:nvCxnSpPr>
        <p:spPr>
          <a:xfrm>
            <a:off x="7400283" y="2269671"/>
            <a:ext cx="1057917" cy="5633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6" idx="3"/>
          </p:cNvCxnSpPr>
          <p:nvPr/>
        </p:nvCxnSpPr>
        <p:spPr>
          <a:xfrm>
            <a:off x="7484988" y="3286896"/>
            <a:ext cx="106879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484988" y="3923652"/>
            <a:ext cx="973212" cy="5991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813682" y="3122516"/>
            <a:ext cx="318407" cy="2333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10039028" y="4453282"/>
            <a:ext cx="228600" cy="26612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10" idx="3"/>
          </p:cNvCxnSpPr>
          <p:nvPr/>
        </p:nvCxnSpPr>
        <p:spPr>
          <a:xfrm flipV="1">
            <a:off x="3493310" y="1881616"/>
            <a:ext cx="1318890" cy="289690"/>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3"/>
          </p:cNvCxnSpPr>
          <p:nvPr/>
        </p:nvCxnSpPr>
        <p:spPr>
          <a:xfrm>
            <a:off x="3493310" y="2171306"/>
            <a:ext cx="1318890" cy="1072252"/>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3"/>
          </p:cNvCxnSpPr>
          <p:nvPr/>
        </p:nvCxnSpPr>
        <p:spPr>
          <a:xfrm>
            <a:off x="3493310" y="2171306"/>
            <a:ext cx="1331436" cy="2495579"/>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3"/>
          </p:cNvCxnSpPr>
          <p:nvPr/>
        </p:nvCxnSpPr>
        <p:spPr>
          <a:xfrm flipV="1">
            <a:off x="3547071" y="1881616"/>
            <a:ext cx="1265129" cy="1073530"/>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1" idx="3"/>
          </p:cNvCxnSpPr>
          <p:nvPr/>
        </p:nvCxnSpPr>
        <p:spPr>
          <a:xfrm>
            <a:off x="3547071" y="2955146"/>
            <a:ext cx="1265129" cy="288412"/>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1" idx="3"/>
          </p:cNvCxnSpPr>
          <p:nvPr/>
        </p:nvCxnSpPr>
        <p:spPr>
          <a:xfrm>
            <a:off x="3547071" y="2955146"/>
            <a:ext cx="1263426" cy="1709073"/>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2" idx="3"/>
          </p:cNvCxnSpPr>
          <p:nvPr/>
        </p:nvCxnSpPr>
        <p:spPr>
          <a:xfrm flipV="1">
            <a:off x="3500522" y="1881616"/>
            <a:ext cx="1311678" cy="1857370"/>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2" idx="3"/>
          </p:cNvCxnSpPr>
          <p:nvPr/>
        </p:nvCxnSpPr>
        <p:spPr>
          <a:xfrm flipV="1">
            <a:off x="3500522" y="3243558"/>
            <a:ext cx="1311678" cy="495428"/>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2" idx="3"/>
          </p:cNvCxnSpPr>
          <p:nvPr/>
        </p:nvCxnSpPr>
        <p:spPr>
          <a:xfrm>
            <a:off x="3500522" y="3738986"/>
            <a:ext cx="1311678" cy="925233"/>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3" idx="3"/>
          </p:cNvCxnSpPr>
          <p:nvPr/>
        </p:nvCxnSpPr>
        <p:spPr>
          <a:xfrm flipV="1">
            <a:off x="3482760" y="1881616"/>
            <a:ext cx="1329440" cy="2641210"/>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3" idx="3"/>
          </p:cNvCxnSpPr>
          <p:nvPr/>
        </p:nvCxnSpPr>
        <p:spPr>
          <a:xfrm flipV="1">
            <a:off x="3482760" y="3243558"/>
            <a:ext cx="1329440" cy="1279268"/>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3" idx="3"/>
          </p:cNvCxnSpPr>
          <p:nvPr/>
        </p:nvCxnSpPr>
        <p:spPr>
          <a:xfrm>
            <a:off x="3482760" y="4522826"/>
            <a:ext cx="1329440" cy="146130"/>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Down Arrow 55"/>
          <p:cNvSpPr/>
          <p:nvPr/>
        </p:nvSpPr>
        <p:spPr>
          <a:xfrm>
            <a:off x="1068180" y="2127281"/>
            <a:ext cx="228600" cy="26612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urved Left Arrow 36"/>
          <p:cNvSpPr/>
          <p:nvPr/>
        </p:nvSpPr>
        <p:spPr>
          <a:xfrm rot="6317030">
            <a:off x="3345695" y="4446129"/>
            <a:ext cx="832757" cy="2277943"/>
          </a:xfrm>
          <a:prstGeom prst="curved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3375680" y="5233409"/>
            <a:ext cx="1074140" cy="646331"/>
          </a:xfrm>
          <a:prstGeom prst="rect">
            <a:avLst/>
          </a:prstGeom>
          <a:noFill/>
        </p:spPr>
        <p:txBody>
          <a:bodyPr wrap="none" rtlCol="0">
            <a:spAutoFit/>
          </a:bodyPr>
          <a:lstStyle/>
          <a:p>
            <a:pPr algn="ctr"/>
            <a:r>
              <a:rPr lang="en-US" dirty="0" smtClean="0">
                <a:solidFill>
                  <a:srgbClr val="00B050"/>
                </a:solidFill>
              </a:rPr>
              <a:t>Feedback</a:t>
            </a:r>
          </a:p>
          <a:p>
            <a:pPr algn="ctr"/>
            <a:r>
              <a:rPr lang="en-US" dirty="0" smtClean="0">
                <a:solidFill>
                  <a:srgbClr val="00B050"/>
                </a:solidFill>
              </a:rPr>
              <a:t>Loop</a:t>
            </a:r>
            <a:endParaRPr lang="en-US" dirty="0">
              <a:solidFill>
                <a:srgbClr val="00B050"/>
              </a:solidFill>
            </a:endParaRPr>
          </a:p>
        </p:txBody>
      </p:sp>
      <p:sp>
        <p:nvSpPr>
          <p:cNvPr id="20" name="TextBox 19"/>
          <p:cNvSpPr txBox="1"/>
          <p:nvPr/>
        </p:nvSpPr>
        <p:spPr>
          <a:xfrm>
            <a:off x="2076894" y="1112286"/>
            <a:ext cx="2811732" cy="369332"/>
          </a:xfrm>
          <a:prstGeom prst="rect">
            <a:avLst/>
          </a:prstGeom>
          <a:noFill/>
        </p:spPr>
        <p:txBody>
          <a:bodyPr wrap="none" rtlCol="0">
            <a:spAutoFit/>
          </a:bodyPr>
          <a:lstStyle/>
          <a:p>
            <a:r>
              <a:rPr lang="en-US" dirty="0" smtClean="0">
                <a:solidFill>
                  <a:srgbClr val="00B050"/>
                </a:solidFill>
              </a:rPr>
              <a:t>Automated Check &amp; Correct</a:t>
            </a:r>
            <a:endParaRPr lang="en-US" dirty="0">
              <a:solidFill>
                <a:srgbClr val="00B050"/>
              </a:solidFill>
            </a:endParaRPr>
          </a:p>
        </p:txBody>
      </p:sp>
      <p:sp>
        <p:nvSpPr>
          <p:cNvPr id="24" name="Down Arrow 23"/>
          <p:cNvSpPr/>
          <p:nvPr/>
        </p:nvSpPr>
        <p:spPr>
          <a:xfrm>
            <a:off x="4126262" y="1481618"/>
            <a:ext cx="208508" cy="37401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594591" y="1685642"/>
            <a:ext cx="956287" cy="646331"/>
          </a:xfrm>
          <a:prstGeom prst="rect">
            <a:avLst/>
          </a:prstGeom>
          <a:noFill/>
        </p:spPr>
        <p:txBody>
          <a:bodyPr wrap="none" rtlCol="0">
            <a:spAutoFit/>
          </a:bodyPr>
          <a:lstStyle/>
          <a:p>
            <a:r>
              <a:rPr lang="en-US" dirty="0" smtClean="0">
                <a:solidFill>
                  <a:srgbClr val="00B050"/>
                </a:solidFill>
              </a:rPr>
              <a:t>“Sanity”</a:t>
            </a:r>
          </a:p>
          <a:p>
            <a:r>
              <a:rPr lang="en-US" dirty="0" smtClean="0">
                <a:solidFill>
                  <a:srgbClr val="00B050"/>
                </a:solidFill>
              </a:rPr>
              <a:t>Check</a:t>
            </a:r>
            <a:endParaRPr lang="en-US" dirty="0">
              <a:solidFill>
                <a:srgbClr val="00B050"/>
              </a:solidFill>
            </a:endParaRPr>
          </a:p>
        </p:txBody>
      </p:sp>
      <p:sp>
        <p:nvSpPr>
          <p:cNvPr id="27" name="TextBox 26"/>
          <p:cNvSpPr txBox="1"/>
          <p:nvPr/>
        </p:nvSpPr>
        <p:spPr>
          <a:xfrm>
            <a:off x="9202491" y="1382179"/>
            <a:ext cx="1901674" cy="646331"/>
          </a:xfrm>
          <a:prstGeom prst="rect">
            <a:avLst/>
          </a:prstGeom>
          <a:noFill/>
        </p:spPr>
        <p:txBody>
          <a:bodyPr wrap="none" rtlCol="0">
            <a:spAutoFit/>
          </a:bodyPr>
          <a:lstStyle/>
          <a:p>
            <a:r>
              <a:rPr lang="en-US" dirty="0" smtClean="0">
                <a:solidFill>
                  <a:srgbClr val="00B050"/>
                </a:solidFill>
              </a:rPr>
              <a:t>Name, Date, Place</a:t>
            </a:r>
          </a:p>
          <a:p>
            <a:r>
              <a:rPr lang="en-US" dirty="0">
                <a:solidFill>
                  <a:srgbClr val="00B050"/>
                </a:solidFill>
              </a:rPr>
              <a:t> </a:t>
            </a:r>
            <a:r>
              <a:rPr lang="en-US" dirty="0" smtClean="0">
                <a:solidFill>
                  <a:srgbClr val="00B050"/>
                </a:solidFill>
              </a:rPr>
              <a:t>  Standardization</a:t>
            </a:r>
            <a:endParaRPr lang="en-US" dirty="0">
              <a:solidFill>
                <a:srgbClr val="00B050"/>
              </a:solidFill>
            </a:endParaRPr>
          </a:p>
        </p:txBody>
      </p:sp>
      <p:sp>
        <p:nvSpPr>
          <p:cNvPr id="28" name="Curved Up Arrow 27"/>
          <p:cNvSpPr/>
          <p:nvPr/>
        </p:nvSpPr>
        <p:spPr>
          <a:xfrm rot="13251340">
            <a:off x="7787937" y="1476091"/>
            <a:ext cx="968991" cy="483397"/>
          </a:xfrm>
          <a:prstGeom prst="curved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p:cNvSpPr txBox="1"/>
          <p:nvPr/>
        </p:nvSpPr>
        <p:spPr>
          <a:xfrm>
            <a:off x="3650535" y="622536"/>
            <a:ext cx="5629362" cy="369332"/>
          </a:xfrm>
          <a:prstGeom prst="rect">
            <a:avLst/>
          </a:prstGeom>
          <a:noFill/>
        </p:spPr>
        <p:txBody>
          <a:bodyPr wrap="none" rtlCol="0">
            <a:spAutoFit/>
          </a:bodyPr>
          <a:lstStyle/>
          <a:p>
            <a:r>
              <a:rPr lang="en-US" dirty="0" smtClean="0">
                <a:solidFill>
                  <a:srgbClr val="00B050"/>
                </a:solidFill>
              </a:rPr>
              <a:t>Administrative and Batch-Processing Management System</a:t>
            </a:r>
            <a:endParaRPr lang="en-US" dirty="0">
              <a:solidFill>
                <a:srgbClr val="00B050"/>
              </a:solidFill>
            </a:endParaRPr>
          </a:p>
        </p:txBody>
      </p:sp>
      <p:sp>
        <p:nvSpPr>
          <p:cNvPr id="21" name="TextBox 20"/>
          <p:cNvSpPr txBox="1"/>
          <p:nvPr/>
        </p:nvSpPr>
        <p:spPr>
          <a:xfrm>
            <a:off x="6875292" y="5886445"/>
            <a:ext cx="879921" cy="369332"/>
          </a:xfrm>
          <a:prstGeom prst="rect">
            <a:avLst/>
          </a:prstGeom>
          <a:noFill/>
        </p:spPr>
        <p:txBody>
          <a:bodyPr wrap="none" rtlCol="0">
            <a:spAutoFit/>
          </a:bodyPr>
          <a:lstStyle/>
          <a:p>
            <a:r>
              <a:rPr lang="en-US" dirty="0" smtClean="0"/>
              <a:t>COMET</a:t>
            </a:r>
            <a:endParaRPr lang="en-US" dirty="0"/>
          </a:p>
        </p:txBody>
      </p:sp>
      <p:pic>
        <p:nvPicPr>
          <p:cNvPr id="23" name="Picture 22"/>
          <p:cNvPicPr>
            <a:picLocks noChangeAspect="1"/>
          </p:cNvPicPr>
          <p:nvPr/>
        </p:nvPicPr>
        <p:blipFill>
          <a:blip r:embed="rId9"/>
          <a:stretch>
            <a:fillRect/>
          </a:stretch>
        </p:blipFill>
        <p:spPr>
          <a:xfrm>
            <a:off x="8591907" y="2171306"/>
            <a:ext cx="3095651" cy="2183475"/>
          </a:xfrm>
          <a:prstGeom prst="rect">
            <a:avLst/>
          </a:prstGeom>
        </p:spPr>
      </p:pic>
      <p:sp>
        <p:nvSpPr>
          <p:cNvPr id="53" name="Right Arrow 52"/>
          <p:cNvSpPr/>
          <p:nvPr/>
        </p:nvSpPr>
        <p:spPr>
          <a:xfrm>
            <a:off x="4665543" y="3126895"/>
            <a:ext cx="318407" cy="2333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Arrow 53"/>
          <p:cNvSpPr/>
          <p:nvPr/>
        </p:nvSpPr>
        <p:spPr>
          <a:xfrm>
            <a:off x="4678824" y="1764953"/>
            <a:ext cx="318407" cy="2333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4689190" y="4550222"/>
            <a:ext cx="318407" cy="2333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699763" y="406368"/>
            <a:ext cx="937954" cy="9233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10800000">
            <a:off x="2498664" y="402895"/>
            <a:ext cx="937954" cy="9233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rot="10800000">
            <a:off x="3762073" y="406367"/>
            <a:ext cx="937954" cy="9233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rot="10800000">
            <a:off x="5850180" y="407257"/>
            <a:ext cx="937954" cy="9233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rot="10800000">
            <a:off x="7627916" y="396997"/>
            <a:ext cx="937954" cy="9233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rot="10800000">
            <a:off x="9451218" y="399741"/>
            <a:ext cx="937954" cy="9233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4766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8522" y="565275"/>
            <a:ext cx="988261" cy="1494064"/>
          </a:xfrm>
          <a:prstGeom prst="rect">
            <a:avLst/>
          </a:prstGeom>
        </p:spPr>
      </p:pic>
      <p:pic>
        <p:nvPicPr>
          <p:cNvPr id="3" name="Picture 2"/>
          <p:cNvPicPr>
            <a:picLocks noChangeAspect="1"/>
          </p:cNvPicPr>
          <p:nvPr/>
        </p:nvPicPr>
        <p:blipFill>
          <a:blip r:embed="rId4"/>
          <a:stretch>
            <a:fillRect/>
          </a:stretch>
        </p:blipFill>
        <p:spPr>
          <a:xfrm>
            <a:off x="8619098" y="4882242"/>
            <a:ext cx="3068460" cy="1675719"/>
          </a:xfrm>
          <a:prstGeom prst="rect">
            <a:avLst/>
          </a:prstGeom>
          <a:ln>
            <a:solidFill>
              <a:schemeClr val="tx1"/>
            </a:solidFill>
          </a:ln>
        </p:spPr>
      </p:pic>
      <p:pic>
        <p:nvPicPr>
          <p:cNvPr id="8" name="Picture 7"/>
          <p:cNvPicPr>
            <a:picLocks noChangeAspect="1"/>
          </p:cNvPicPr>
          <p:nvPr/>
        </p:nvPicPr>
        <p:blipFill>
          <a:blip r:embed="rId5"/>
          <a:stretch>
            <a:fillRect/>
          </a:stretch>
        </p:blipFill>
        <p:spPr>
          <a:xfrm>
            <a:off x="688523" y="2461344"/>
            <a:ext cx="988260" cy="1555671"/>
          </a:xfrm>
          <a:prstGeom prst="rect">
            <a:avLst/>
          </a:prstGeom>
        </p:spPr>
      </p:pic>
      <p:sp>
        <p:nvSpPr>
          <p:cNvPr id="9" name="TextBox 8"/>
          <p:cNvSpPr txBox="1"/>
          <p:nvPr/>
        </p:nvSpPr>
        <p:spPr>
          <a:xfrm>
            <a:off x="97972" y="116114"/>
            <a:ext cx="10868553" cy="369332"/>
          </a:xfrm>
          <a:prstGeom prst="rect">
            <a:avLst/>
          </a:prstGeom>
          <a:noFill/>
        </p:spPr>
        <p:txBody>
          <a:bodyPr wrap="none" rtlCol="0">
            <a:spAutoFit/>
          </a:bodyPr>
          <a:lstStyle/>
          <a:p>
            <a:r>
              <a:rPr lang="en-US" dirty="0" smtClean="0"/>
              <a:t>Fe6:  1. Prepare                 2. Extract   3. Split &amp; Merge       4. Check &amp; Correct       5. Generate                6. Convert</a:t>
            </a:r>
            <a:endParaRPr lang="en-US" dirty="0"/>
          </a:p>
        </p:txBody>
      </p:sp>
      <p:grpSp>
        <p:nvGrpSpPr>
          <p:cNvPr id="51" name="Group 50"/>
          <p:cNvGrpSpPr/>
          <p:nvPr/>
        </p:nvGrpSpPr>
        <p:grpSpPr>
          <a:xfrm>
            <a:off x="2268988" y="1720259"/>
            <a:ext cx="1381547" cy="3133272"/>
            <a:chOff x="2268988" y="1720259"/>
            <a:chExt cx="1381547" cy="3133272"/>
          </a:xfrm>
        </p:grpSpPr>
        <p:sp>
          <p:nvSpPr>
            <p:cNvPr id="10" name="TextBox 9"/>
            <p:cNvSpPr txBox="1"/>
            <p:nvPr/>
          </p:nvSpPr>
          <p:spPr>
            <a:xfrm>
              <a:off x="2436161" y="1986640"/>
              <a:ext cx="1057149" cy="369332"/>
            </a:xfrm>
            <a:prstGeom prst="rect">
              <a:avLst/>
            </a:prstGeom>
            <a:noFill/>
          </p:spPr>
          <p:txBody>
            <a:bodyPr wrap="none" rtlCol="0">
              <a:spAutoFit/>
            </a:bodyPr>
            <a:lstStyle/>
            <a:p>
              <a:r>
                <a:rPr lang="en-US" dirty="0" err="1" smtClean="0"/>
                <a:t>FROntIER</a:t>
              </a:r>
              <a:endParaRPr lang="en-US" dirty="0"/>
            </a:p>
          </p:txBody>
        </p:sp>
        <p:sp>
          <p:nvSpPr>
            <p:cNvPr id="11" name="TextBox 10"/>
            <p:cNvSpPr txBox="1"/>
            <p:nvPr/>
          </p:nvSpPr>
          <p:spPr>
            <a:xfrm>
              <a:off x="2383163" y="2770480"/>
              <a:ext cx="1163908" cy="369332"/>
            </a:xfrm>
            <a:prstGeom prst="rect">
              <a:avLst/>
            </a:prstGeom>
            <a:noFill/>
          </p:spPr>
          <p:txBody>
            <a:bodyPr wrap="none" rtlCol="0">
              <a:spAutoFit/>
            </a:bodyPr>
            <a:lstStyle/>
            <a:p>
              <a:r>
                <a:rPr lang="en-US" dirty="0" err="1" smtClean="0"/>
                <a:t>ListReader</a:t>
              </a:r>
              <a:endParaRPr lang="en-US" dirty="0"/>
            </a:p>
          </p:txBody>
        </p:sp>
        <p:sp>
          <p:nvSpPr>
            <p:cNvPr id="12" name="TextBox 11"/>
            <p:cNvSpPr txBox="1"/>
            <p:nvPr/>
          </p:nvSpPr>
          <p:spPr>
            <a:xfrm>
              <a:off x="2428947" y="3554320"/>
              <a:ext cx="1071575" cy="369332"/>
            </a:xfrm>
            <a:prstGeom prst="rect">
              <a:avLst/>
            </a:prstGeom>
            <a:noFill/>
          </p:spPr>
          <p:txBody>
            <a:bodyPr wrap="none" rtlCol="0">
              <a:spAutoFit/>
            </a:bodyPr>
            <a:lstStyle/>
            <a:p>
              <a:r>
                <a:rPr lang="en-US" dirty="0" err="1" smtClean="0"/>
                <a:t>OntoSoar</a:t>
              </a:r>
              <a:endParaRPr lang="en-US" dirty="0"/>
            </a:p>
          </p:txBody>
        </p:sp>
        <p:sp>
          <p:nvSpPr>
            <p:cNvPr id="13" name="TextBox 12"/>
            <p:cNvSpPr txBox="1"/>
            <p:nvPr/>
          </p:nvSpPr>
          <p:spPr>
            <a:xfrm>
              <a:off x="2446707" y="4338160"/>
              <a:ext cx="1036053" cy="369332"/>
            </a:xfrm>
            <a:prstGeom prst="rect">
              <a:avLst/>
            </a:prstGeom>
            <a:noFill/>
          </p:spPr>
          <p:txBody>
            <a:bodyPr wrap="none" rtlCol="0">
              <a:spAutoFit/>
            </a:bodyPr>
            <a:lstStyle/>
            <a:p>
              <a:r>
                <a:rPr lang="en-US" dirty="0" err="1" smtClean="0"/>
                <a:t>GreenFIE</a:t>
              </a:r>
              <a:endParaRPr lang="en-US" dirty="0"/>
            </a:p>
          </p:txBody>
        </p:sp>
        <p:sp>
          <p:nvSpPr>
            <p:cNvPr id="14" name="Rectangle 13"/>
            <p:cNvSpPr/>
            <p:nvPr/>
          </p:nvSpPr>
          <p:spPr>
            <a:xfrm>
              <a:off x="2268988" y="1720259"/>
              <a:ext cx="1381547" cy="3133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5012872" y="1106304"/>
            <a:ext cx="2612571" cy="4800600"/>
            <a:chOff x="5012872" y="1106304"/>
            <a:chExt cx="2612571" cy="4800600"/>
          </a:xfrm>
        </p:grpSpPr>
        <p:pic>
          <p:nvPicPr>
            <p:cNvPr id="4" name="Picture 3"/>
            <p:cNvPicPr>
              <a:picLocks noChangeAspect="1"/>
            </p:cNvPicPr>
            <p:nvPr/>
          </p:nvPicPr>
          <p:blipFill>
            <a:blip r:embed="rId6"/>
            <a:stretch>
              <a:fillRect/>
            </a:stretch>
          </p:blipFill>
          <p:spPr>
            <a:xfrm>
              <a:off x="5564039" y="1214254"/>
              <a:ext cx="1489905" cy="1271427"/>
            </a:xfrm>
            <a:prstGeom prst="rect">
              <a:avLst/>
            </a:prstGeom>
            <a:ln>
              <a:solidFill>
                <a:schemeClr val="tx1"/>
              </a:solidFill>
            </a:ln>
          </p:spPr>
        </p:pic>
        <p:pic>
          <p:nvPicPr>
            <p:cNvPr id="6" name="Picture 5"/>
            <p:cNvPicPr>
              <a:picLocks noChangeAspect="1"/>
            </p:cNvPicPr>
            <p:nvPr/>
          </p:nvPicPr>
          <p:blipFill>
            <a:blip r:embed="rId7"/>
            <a:stretch>
              <a:fillRect/>
            </a:stretch>
          </p:blipFill>
          <p:spPr>
            <a:xfrm>
              <a:off x="5132993" y="2707864"/>
              <a:ext cx="2351995" cy="1158063"/>
            </a:xfrm>
            <a:prstGeom prst="rect">
              <a:avLst/>
            </a:prstGeom>
            <a:ln>
              <a:solidFill>
                <a:schemeClr val="tx1"/>
              </a:solidFill>
            </a:ln>
          </p:spPr>
        </p:pic>
        <p:pic>
          <p:nvPicPr>
            <p:cNvPr id="7" name="Picture 6"/>
            <p:cNvPicPr>
              <a:picLocks noChangeAspect="1"/>
            </p:cNvPicPr>
            <p:nvPr/>
          </p:nvPicPr>
          <p:blipFill>
            <a:blip r:embed="rId8"/>
            <a:stretch>
              <a:fillRect/>
            </a:stretch>
          </p:blipFill>
          <p:spPr>
            <a:xfrm>
              <a:off x="5217697" y="4151872"/>
              <a:ext cx="2182586" cy="1641412"/>
            </a:xfrm>
            <a:prstGeom prst="rect">
              <a:avLst/>
            </a:prstGeom>
            <a:ln>
              <a:solidFill>
                <a:schemeClr val="tx1"/>
              </a:solidFill>
            </a:ln>
          </p:spPr>
        </p:pic>
        <p:sp>
          <p:nvSpPr>
            <p:cNvPr id="17" name="Rectangle 16"/>
            <p:cNvSpPr/>
            <p:nvPr/>
          </p:nvSpPr>
          <p:spPr>
            <a:xfrm>
              <a:off x="5012872" y="1106304"/>
              <a:ext cx="2612571" cy="480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Arrow Connector 43"/>
          <p:cNvCxnSpPr/>
          <p:nvPr/>
        </p:nvCxnSpPr>
        <p:spPr>
          <a:xfrm>
            <a:off x="7400283" y="2269671"/>
            <a:ext cx="1057917" cy="5633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6" idx="3"/>
          </p:cNvCxnSpPr>
          <p:nvPr/>
        </p:nvCxnSpPr>
        <p:spPr>
          <a:xfrm>
            <a:off x="7484988" y="3286896"/>
            <a:ext cx="106879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484988" y="3923652"/>
            <a:ext cx="973212" cy="5991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813682" y="3122516"/>
            <a:ext cx="318407" cy="2333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10039028" y="4453282"/>
            <a:ext cx="228600" cy="26612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10" idx="3"/>
          </p:cNvCxnSpPr>
          <p:nvPr/>
        </p:nvCxnSpPr>
        <p:spPr>
          <a:xfrm flipV="1">
            <a:off x="3493310" y="1881616"/>
            <a:ext cx="1318890" cy="289690"/>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3"/>
          </p:cNvCxnSpPr>
          <p:nvPr/>
        </p:nvCxnSpPr>
        <p:spPr>
          <a:xfrm>
            <a:off x="3493310" y="2171306"/>
            <a:ext cx="1318890" cy="1072252"/>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3"/>
          </p:cNvCxnSpPr>
          <p:nvPr/>
        </p:nvCxnSpPr>
        <p:spPr>
          <a:xfrm>
            <a:off x="3493310" y="2171306"/>
            <a:ext cx="1331436" cy="2495579"/>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3"/>
          </p:cNvCxnSpPr>
          <p:nvPr/>
        </p:nvCxnSpPr>
        <p:spPr>
          <a:xfrm flipV="1">
            <a:off x="3547071" y="1881616"/>
            <a:ext cx="1265129" cy="1073530"/>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1" idx="3"/>
          </p:cNvCxnSpPr>
          <p:nvPr/>
        </p:nvCxnSpPr>
        <p:spPr>
          <a:xfrm>
            <a:off x="3547071" y="2955146"/>
            <a:ext cx="1265129" cy="288412"/>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1" idx="3"/>
          </p:cNvCxnSpPr>
          <p:nvPr/>
        </p:nvCxnSpPr>
        <p:spPr>
          <a:xfrm>
            <a:off x="3547071" y="2955146"/>
            <a:ext cx="1263426" cy="1709073"/>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2" idx="3"/>
          </p:cNvCxnSpPr>
          <p:nvPr/>
        </p:nvCxnSpPr>
        <p:spPr>
          <a:xfrm flipV="1">
            <a:off x="3500522" y="1881616"/>
            <a:ext cx="1311678" cy="1857370"/>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2" idx="3"/>
          </p:cNvCxnSpPr>
          <p:nvPr/>
        </p:nvCxnSpPr>
        <p:spPr>
          <a:xfrm flipV="1">
            <a:off x="3500522" y="3243558"/>
            <a:ext cx="1311678" cy="495428"/>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2" idx="3"/>
          </p:cNvCxnSpPr>
          <p:nvPr/>
        </p:nvCxnSpPr>
        <p:spPr>
          <a:xfrm>
            <a:off x="3500522" y="3738986"/>
            <a:ext cx="1311678" cy="925233"/>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3" idx="3"/>
          </p:cNvCxnSpPr>
          <p:nvPr/>
        </p:nvCxnSpPr>
        <p:spPr>
          <a:xfrm flipV="1">
            <a:off x="3482760" y="1881616"/>
            <a:ext cx="1329440" cy="2641210"/>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3" idx="3"/>
          </p:cNvCxnSpPr>
          <p:nvPr/>
        </p:nvCxnSpPr>
        <p:spPr>
          <a:xfrm flipV="1">
            <a:off x="3482760" y="3243558"/>
            <a:ext cx="1329440" cy="1279268"/>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3" idx="3"/>
          </p:cNvCxnSpPr>
          <p:nvPr/>
        </p:nvCxnSpPr>
        <p:spPr>
          <a:xfrm>
            <a:off x="3482760" y="4522826"/>
            <a:ext cx="1329440" cy="146130"/>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Down Arrow 55"/>
          <p:cNvSpPr/>
          <p:nvPr/>
        </p:nvSpPr>
        <p:spPr>
          <a:xfrm>
            <a:off x="1068180" y="2127281"/>
            <a:ext cx="228600" cy="26612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urved Left Arrow 36"/>
          <p:cNvSpPr/>
          <p:nvPr/>
        </p:nvSpPr>
        <p:spPr>
          <a:xfrm rot="6317030">
            <a:off x="3345695" y="4446129"/>
            <a:ext cx="832757" cy="2277943"/>
          </a:xfrm>
          <a:prstGeom prst="curved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3375680" y="5233409"/>
            <a:ext cx="1074140" cy="646331"/>
          </a:xfrm>
          <a:prstGeom prst="rect">
            <a:avLst/>
          </a:prstGeom>
          <a:noFill/>
        </p:spPr>
        <p:txBody>
          <a:bodyPr wrap="none" rtlCol="0">
            <a:spAutoFit/>
          </a:bodyPr>
          <a:lstStyle/>
          <a:p>
            <a:pPr algn="ctr"/>
            <a:r>
              <a:rPr lang="en-US" dirty="0" smtClean="0">
                <a:solidFill>
                  <a:srgbClr val="00B050"/>
                </a:solidFill>
              </a:rPr>
              <a:t>Feedback</a:t>
            </a:r>
          </a:p>
          <a:p>
            <a:pPr algn="ctr"/>
            <a:r>
              <a:rPr lang="en-US" dirty="0" smtClean="0">
                <a:solidFill>
                  <a:srgbClr val="00B050"/>
                </a:solidFill>
              </a:rPr>
              <a:t>Loop</a:t>
            </a:r>
            <a:endParaRPr lang="en-US" dirty="0">
              <a:solidFill>
                <a:srgbClr val="00B050"/>
              </a:solidFill>
            </a:endParaRPr>
          </a:p>
        </p:txBody>
      </p:sp>
      <p:sp>
        <p:nvSpPr>
          <p:cNvPr id="20" name="TextBox 19"/>
          <p:cNvSpPr txBox="1"/>
          <p:nvPr/>
        </p:nvSpPr>
        <p:spPr>
          <a:xfrm>
            <a:off x="2076894" y="1112286"/>
            <a:ext cx="2811732" cy="369332"/>
          </a:xfrm>
          <a:prstGeom prst="rect">
            <a:avLst/>
          </a:prstGeom>
          <a:noFill/>
        </p:spPr>
        <p:txBody>
          <a:bodyPr wrap="none" rtlCol="0">
            <a:spAutoFit/>
          </a:bodyPr>
          <a:lstStyle/>
          <a:p>
            <a:r>
              <a:rPr lang="en-US" dirty="0" smtClean="0">
                <a:solidFill>
                  <a:srgbClr val="00B050"/>
                </a:solidFill>
              </a:rPr>
              <a:t>Automated Check &amp; Correct</a:t>
            </a:r>
            <a:endParaRPr lang="en-US" dirty="0">
              <a:solidFill>
                <a:srgbClr val="00B050"/>
              </a:solidFill>
            </a:endParaRPr>
          </a:p>
        </p:txBody>
      </p:sp>
      <p:sp>
        <p:nvSpPr>
          <p:cNvPr id="24" name="Down Arrow 23"/>
          <p:cNvSpPr/>
          <p:nvPr/>
        </p:nvSpPr>
        <p:spPr>
          <a:xfrm>
            <a:off x="4126262" y="1481618"/>
            <a:ext cx="208508" cy="37401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594591" y="1685642"/>
            <a:ext cx="956287" cy="646331"/>
          </a:xfrm>
          <a:prstGeom prst="rect">
            <a:avLst/>
          </a:prstGeom>
          <a:noFill/>
        </p:spPr>
        <p:txBody>
          <a:bodyPr wrap="none" rtlCol="0">
            <a:spAutoFit/>
          </a:bodyPr>
          <a:lstStyle/>
          <a:p>
            <a:r>
              <a:rPr lang="en-US" dirty="0" smtClean="0">
                <a:solidFill>
                  <a:srgbClr val="00B050"/>
                </a:solidFill>
              </a:rPr>
              <a:t>“Sanity”</a:t>
            </a:r>
          </a:p>
          <a:p>
            <a:r>
              <a:rPr lang="en-US" dirty="0" smtClean="0">
                <a:solidFill>
                  <a:srgbClr val="00B050"/>
                </a:solidFill>
              </a:rPr>
              <a:t>Check</a:t>
            </a:r>
            <a:endParaRPr lang="en-US" dirty="0">
              <a:solidFill>
                <a:srgbClr val="00B050"/>
              </a:solidFill>
            </a:endParaRPr>
          </a:p>
        </p:txBody>
      </p:sp>
      <p:sp>
        <p:nvSpPr>
          <p:cNvPr id="27" name="TextBox 26"/>
          <p:cNvSpPr txBox="1"/>
          <p:nvPr/>
        </p:nvSpPr>
        <p:spPr>
          <a:xfrm>
            <a:off x="9202491" y="1382179"/>
            <a:ext cx="1901674" cy="646331"/>
          </a:xfrm>
          <a:prstGeom prst="rect">
            <a:avLst/>
          </a:prstGeom>
          <a:noFill/>
        </p:spPr>
        <p:txBody>
          <a:bodyPr wrap="none" rtlCol="0">
            <a:spAutoFit/>
          </a:bodyPr>
          <a:lstStyle/>
          <a:p>
            <a:r>
              <a:rPr lang="en-US" dirty="0" smtClean="0">
                <a:solidFill>
                  <a:srgbClr val="00B050"/>
                </a:solidFill>
              </a:rPr>
              <a:t>Name, Date, Place</a:t>
            </a:r>
          </a:p>
          <a:p>
            <a:r>
              <a:rPr lang="en-US" dirty="0">
                <a:solidFill>
                  <a:srgbClr val="00B050"/>
                </a:solidFill>
              </a:rPr>
              <a:t> </a:t>
            </a:r>
            <a:r>
              <a:rPr lang="en-US" dirty="0" smtClean="0">
                <a:solidFill>
                  <a:srgbClr val="00B050"/>
                </a:solidFill>
              </a:rPr>
              <a:t>  Standardization</a:t>
            </a:r>
            <a:endParaRPr lang="en-US" dirty="0">
              <a:solidFill>
                <a:srgbClr val="00B050"/>
              </a:solidFill>
            </a:endParaRPr>
          </a:p>
        </p:txBody>
      </p:sp>
      <p:sp>
        <p:nvSpPr>
          <p:cNvPr id="28" name="Curved Up Arrow 27"/>
          <p:cNvSpPr/>
          <p:nvPr/>
        </p:nvSpPr>
        <p:spPr>
          <a:xfrm rot="13251340">
            <a:off x="7787937" y="1476091"/>
            <a:ext cx="968991" cy="483397"/>
          </a:xfrm>
          <a:prstGeom prst="curved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p:cNvSpPr txBox="1"/>
          <p:nvPr/>
        </p:nvSpPr>
        <p:spPr>
          <a:xfrm>
            <a:off x="3650535" y="622536"/>
            <a:ext cx="5629362" cy="369332"/>
          </a:xfrm>
          <a:prstGeom prst="rect">
            <a:avLst/>
          </a:prstGeom>
          <a:noFill/>
        </p:spPr>
        <p:txBody>
          <a:bodyPr wrap="none" rtlCol="0">
            <a:spAutoFit/>
          </a:bodyPr>
          <a:lstStyle/>
          <a:p>
            <a:r>
              <a:rPr lang="en-US" dirty="0" smtClean="0">
                <a:solidFill>
                  <a:srgbClr val="00B050"/>
                </a:solidFill>
              </a:rPr>
              <a:t>Administrative and Batch-Processing Management System</a:t>
            </a:r>
            <a:endParaRPr lang="en-US" dirty="0">
              <a:solidFill>
                <a:srgbClr val="00B050"/>
              </a:solidFill>
            </a:endParaRPr>
          </a:p>
        </p:txBody>
      </p:sp>
      <p:sp>
        <p:nvSpPr>
          <p:cNvPr id="31" name="TextBox 30"/>
          <p:cNvSpPr txBox="1"/>
          <p:nvPr/>
        </p:nvSpPr>
        <p:spPr>
          <a:xfrm>
            <a:off x="1814638" y="6227275"/>
            <a:ext cx="4379340" cy="369332"/>
          </a:xfrm>
          <a:prstGeom prst="rect">
            <a:avLst/>
          </a:prstGeom>
          <a:noFill/>
        </p:spPr>
        <p:txBody>
          <a:bodyPr wrap="none" rtlCol="0">
            <a:spAutoFit/>
          </a:bodyPr>
          <a:lstStyle/>
          <a:p>
            <a:r>
              <a:rPr lang="en-US" dirty="0" smtClean="0">
                <a:solidFill>
                  <a:srgbClr val="0070C0"/>
                </a:solidFill>
              </a:rPr>
              <a:t>Bootstrapping, Ever-learning, Feedback Loop</a:t>
            </a:r>
            <a:endParaRPr lang="en-US" dirty="0">
              <a:solidFill>
                <a:srgbClr val="0070C0"/>
              </a:solidFill>
            </a:endParaRPr>
          </a:p>
        </p:txBody>
      </p:sp>
      <p:sp>
        <p:nvSpPr>
          <p:cNvPr id="38" name="TextBox 37"/>
          <p:cNvSpPr txBox="1"/>
          <p:nvPr/>
        </p:nvSpPr>
        <p:spPr>
          <a:xfrm>
            <a:off x="206382" y="4921473"/>
            <a:ext cx="2153154" cy="923330"/>
          </a:xfrm>
          <a:prstGeom prst="rect">
            <a:avLst/>
          </a:prstGeom>
          <a:noFill/>
        </p:spPr>
        <p:txBody>
          <a:bodyPr wrap="none" rtlCol="0">
            <a:spAutoFit/>
          </a:bodyPr>
          <a:lstStyle/>
          <a:p>
            <a:r>
              <a:rPr lang="en-US" dirty="0" smtClean="0">
                <a:solidFill>
                  <a:srgbClr val="0070C0"/>
                </a:solidFill>
              </a:rPr>
              <a:t>Extraction Tools:</a:t>
            </a:r>
          </a:p>
          <a:p>
            <a:pPr marL="285750" indent="-285750">
              <a:buFont typeface="Arial" panose="020B0604020202020204" pitchFamily="34" charset="0"/>
              <a:buChar char="•"/>
            </a:pPr>
            <a:r>
              <a:rPr lang="en-US" dirty="0" smtClean="0">
                <a:solidFill>
                  <a:srgbClr val="0070C0"/>
                </a:solidFill>
              </a:rPr>
              <a:t>Layout</a:t>
            </a:r>
          </a:p>
          <a:p>
            <a:pPr marL="285750" indent="-285750">
              <a:buFont typeface="Arial" panose="020B0604020202020204" pitchFamily="34" charset="0"/>
              <a:buChar char="•"/>
            </a:pPr>
            <a:r>
              <a:rPr lang="en-US" dirty="0" smtClean="0">
                <a:solidFill>
                  <a:srgbClr val="0070C0"/>
                </a:solidFill>
              </a:rPr>
              <a:t>Machine Learning</a:t>
            </a:r>
            <a:endParaRPr lang="en-US" dirty="0">
              <a:solidFill>
                <a:srgbClr val="0070C0"/>
              </a:solidFill>
            </a:endParaRPr>
          </a:p>
        </p:txBody>
      </p:sp>
      <p:cxnSp>
        <p:nvCxnSpPr>
          <p:cNvPr id="41" name="Straight Arrow Connector 40"/>
          <p:cNvCxnSpPr/>
          <p:nvPr/>
        </p:nvCxnSpPr>
        <p:spPr>
          <a:xfrm flipV="1">
            <a:off x="1544128" y="4217906"/>
            <a:ext cx="892033" cy="63562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571799" y="855235"/>
            <a:ext cx="2345194" cy="369332"/>
          </a:xfrm>
          <a:prstGeom prst="rect">
            <a:avLst/>
          </a:prstGeom>
          <a:noFill/>
        </p:spPr>
        <p:txBody>
          <a:bodyPr wrap="none" rtlCol="0">
            <a:spAutoFit/>
          </a:bodyPr>
          <a:lstStyle/>
          <a:p>
            <a:r>
              <a:rPr lang="en-US" dirty="0" smtClean="0">
                <a:solidFill>
                  <a:srgbClr val="0070C0"/>
                </a:solidFill>
              </a:rPr>
              <a:t>Non-English Languages</a:t>
            </a:r>
            <a:endParaRPr lang="en-US" dirty="0">
              <a:solidFill>
                <a:srgbClr val="0070C0"/>
              </a:solidFill>
            </a:endParaRPr>
          </a:p>
        </p:txBody>
      </p:sp>
      <p:sp>
        <p:nvSpPr>
          <p:cNvPr id="21" name="TextBox 20"/>
          <p:cNvSpPr txBox="1"/>
          <p:nvPr/>
        </p:nvSpPr>
        <p:spPr>
          <a:xfrm>
            <a:off x="6875292" y="5886445"/>
            <a:ext cx="879921" cy="369332"/>
          </a:xfrm>
          <a:prstGeom prst="rect">
            <a:avLst/>
          </a:prstGeom>
          <a:noFill/>
        </p:spPr>
        <p:txBody>
          <a:bodyPr wrap="none" rtlCol="0">
            <a:spAutoFit/>
          </a:bodyPr>
          <a:lstStyle/>
          <a:p>
            <a:r>
              <a:rPr lang="en-US" dirty="0" smtClean="0"/>
              <a:t>COMET</a:t>
            </a:r>
            <a:endParaRPr lang="en-US" dirty="0"/>
          </a:p>
        </p:txBody>
      </p:sp>
      <p:pic>
        <p:nvPicPr>
          <p:cNvPr id="23" name="Picture 22"/>
          <p:cNvPicPr>
            <a:picLocks noChangeAspect="1"/>
          </p:cNvPicPr>
          <p:nvPr/>
        </p:nvPicPr>
        <p:blipFill>
          <a:blip r:embed="rId9"/>
          <a:stretch>
            <a:fillRect/>
          </a:stretch>
        </p:blipFill>
        <p:spPr>
          <a:xfrm>
            <a:off x="8591907" y="2171306"/>
            <a:ext cx="3095651" cy="2183475"/>
          </a:xfrm>
          <a:prstGeom prst="rect">
            <a:avLst/>
          </a:prstGeom>
        </p:spPr>
      </p:pic>
      <p:sp>
        <p:nvSpPr>
          <p:cNvPr id="53" name="Right Arrow 52"/>
          <p:cNvSpPr/>
          <p:nvPr/>
        </p:nvSpPr>
        <p:spPr>
          <a:xfrm>
            <a:off x="4665543" y="3126895"/>
            <a:ext cx="318407" cy="2333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Arrow 53"/>
          <p:cNvSpPr/>
          <p:nvPr/>
        </p:nvSpPr>
        <p:spPr>
          <a:xfrm>
            <a:off x="4678824" y="1764953"/>
            <a:ext cx="318407" cy="2333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4689190" y="4550222"/>
            <a:ext cx="318407" cy="2333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699763" y="406368"/>
            <a:ext cx="937954" cy="9233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10800000">
            <a:off x="2498664" y="402895"/>
            <a:ext cx="937954" cy="9233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rot="10800000">
            <a:off x="3762073" y="406367"/>
            <a:ext cx="937954" cy="9233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rot="10800000">
            <a:off x="5850180" y="407257"/>
            <a:ext cx="937954" cy="9233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rot="10800000">
            <a:off x="7627916" y="396997"/>
            <a:ext cx="937954" cy="9233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rot="10800000">
            <a:off x="9451218" y="399741"/>
            <a:ext cx="937954" cy="9233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851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6489"/>
            <a:ext cx="10515600" cy="1325563"/>
          </a:xfrm>
        </p:spPr>
        <p:txBody>
          <a:bodyPr/>
          <a:lstStyle/>
          <a:p>
            <a:r>
              <a:rPr lang="en-US" dirty="0" smtClean="0"/>
              <a:t>Information Extraction Issues</a:t>
            </a:r>
            <a:endParaRPr lang="en-US" dirty="0"/>
          </a:p>
        </p:txBody>
      </p:sp>
      <p:sp>
        <p:nvSpPr>
          <p:cNvPr id="3" name="Content Placeholder 2"/>
          <p:cNvSpPr>
            <a:spLocks noGrp="1"/>
          </p:cNvSpPr>
          <p:nvPr>
            <p:ph idx="1"/>
          </p:nvPr>
        </p:nvSpPr>
        <p:spPr>
          <a:xfrm>
            <a:off x="838200" y="1690688"/>
            <a:ext cx="4035725" cy="4865387"/>
          </a:xfrm>
        </p:spPr>
        <p:txBody>
          <a:bodyPr>
            <a:normAutofit/>
          </a:bodyPr>
          <a:lstStyle/>
          <a:p>
            <a:endParaRPr lang="en-US" dirty="0" smtClean="0"/>
          </a:p>
          <a:p>
            <a:pPr marL="0" indent="0">
              <a:buNone/>
            </a:pPr>
            <a:r>
              <a:rPr lang="en-US" dirty="0" smtClean="0"/>
              <a:t>150K scanned books</a:t>
            </a:r>
          </a:p>
          <a:p>
            <a:pPr marL="457200" lvl="1" indent="0">
              <a:buNone/>
            </a:pPr>
            <a:r>
              <a:rPr lang="en-US" dirty="0" smtClean="0"/>
              <a:t>+ 25K/</a:t>
            </a:r>
            <a:r>
              <a:rPr lang="en-US" dirty="0" err="1" smtClean="0"/>
              <a:t>yr</a:t>
            </a:r>
            <a:endParaRPr lang="en-US" dirty="0" smtClean="0"/>
          </a:p>
          <a:p>
            <a:pPr marL="457200" lvl="1" indent="0">
              <a:buNone/>
            </a:pPr>
            <a:r>
              <a:rPr lang="en-US" dirty="0" smtClean="0"/>
              <a:t>~ 7.5B fact assertions</a:t>
            </a:r>
            <a:endParaRPr lang="en-US" dirty="0"/>
          </a:p>
          <a:p>
            <a:pPr marL="0" indent="0">
              <a:buNone/>
            </a:pPr>
            <a:endParaRPr lang="en-US" dirty="0" smtClean="0"/>
          </a:p>
          <a:p>
            <a:pPr marL="0" indent="0">
              <a:buNone/>
            </a:pPr>
            <a:r>
              <a:rPr lang="en-US" dirty="0" smtClean="0"/>
              <a:t>12M </a:t>
            </a:r>
            <a:r>
              <a:rPr lang="en-US" dirty="0" err="1" smtClean="0"/>
              <a:t>Jiapu</a:t>
            </a:r>
            <a:r>
              <a:rPr lang="en-US" dirty="0" smtClean="0"/>
              <a:t> images</a:t>
            </a:r>
          </a:p>
          <a:p>
            <a:pPr marL="457200" lvl="1" indent="0">
              <a:buNone/>
            </a:pPr>
            <a:r>
              <a:rPr lang="en-US" dirty="0" smtClean="0"/>
              <a:t>~ 0.5B fact assertions</a:t>
            </a:r>
          </a:p>
          <a:p>
            <a:pPr marL="457200" lvl="1" indent="0">
              <a:buNone/>
            </a:pPr>
            <a:r>
              <a:rPr lang="en-US" dirty="0" smtClean="0"/>
              <a:t>+ many more</a:t>
            </a:r>
          </a:p>
          <a:p>
            <a:endParaRPr lang="en-US" dirty="0" smtClean="0"/>
          </a:p>
          <a:p>
            <a:pPr marL="0" indent="0">
              <a:buNone/>
            </a:pPr>
            <a:r>
              <a:rPr lang="en-US" dirty="0" smtClean="0"/>
              <a:t>+ …</a:t>
            </a:r>
            <a:endParaRPr lang="en-US" dirty="0"/>
          </a:p>
        </p:txBody>
      </p:sp>
      <p:pic>
        <p:nvPicPr>
          <p:cNvPr id="5" name="Picture 4"/>
          <p:cNvPicPr>
            <a:picLocks noChangeAspect="1"/>
          </p:cNvPicPr>
          <p:nvPr/>
        </p:nvPicPr>
        <p:blipFill>
          <a:blip r:embed="rId3"/>
          <a:stretch>
            <a:fillRect/>
          </a:stretch>
        </p:blipFill>
        <p:spPr>
          <a:xfrm>
            <a:off x="7970808" y="213774"/>
            <a:ext cx="3820491" cy="4556634"/>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400701" y="438716"/>
            <a:ext cx="1908213" cy="499915"/>
          </a:xfrm>
          <a:prstGeom prst="rect">
            <a:avLst/>
          </a:prstGeom>
        </p:spPr>
      </p:pic>
      <p:pic>
        <p:nvPicPr>
          <p:cNvPr id="4" name="Content Placeholder 3"/>
          <p:cNvPicPr>
            <a:picLocks noChangeAspect="1"/>
          </p:cNvPicPr>
          <p:nvPr/>
        </p:nvPicPr>
        <p:blipFill>
          <a:blip r:embed="rId5"/>
          <a:stretch>
            <a:fillRect/>
          </a:stretch>
        </p:blipFill>
        <p:spPr>
          <a:xfrm>
            <a:off x="5439702" y="2484766"/>
            <a:ext cx="5136283" cy="4071309"/>
          </a:xfrm>
          <a:prstGeom prst="rect">
            <a:avLst/>
          </a:prstGeom>
        </p:spPr>
      </p:pic>
    </p:spTree>
    <p:extLst>
      <p:ext uri="{BB962C8B-B14F-4D97-AF65-F5344CB8AC3E}">
        <p14:creationId xmlns:p14="http://schemas.microsoft.com/office/powerpoint/2010/main" val="965532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48" y="89995"/>
            <a:ext cx="5228564" cy="1325563"/>
          </a:xfrm>
        </p:spPr>
        <p:txBody>
          <a:bodyPr/>
          <a:lstStyle/>
          <a:p>
            <a:r>
              <a:rPr lang="en-US" dirty="0" err="1" smtClean="0"/>
              <a:t>ListReader</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58" y="1531659"/>
            <a:ext cx="7447428" cy="5162652"/>
          </a:xfrm>
          <a:prstGeom prst="rect">
            <a:avLst/>
          </a:prstGeom>
          <a:ln>
            <a:solidFill>
              <a:schemeClr val="tx1"/>
            </a:solidFill>
          </a:ln>
        </p:spPr>
      </p:pic>
      <p:sp>
        <p:nvSpPr>
          <p:cNvPr id="5" name="TextBox 4"/>
          <p:cNvSpPr txBox="1"/>
          <p:nvPr/>
        </p:nvSpPr>
        <p:spPr>
          <a:xfrm>
            <a:off x="4911266" y="366108"/>
            <a:ext cx="6674328" cy="954107"/>
          </a:xfrm>
          <a:prstGeom prst="rect">
            <a:avLst/>
          </a:prstGeom>
          <a:noFill/>
        </p:spPr>
        <p:txBody>
          <a:bodyPr wrap="none" rtlCol="0">
            <a:spAutoFit/>
          </a:bodyPr>
          <a:lstStyle/>
          <a:p>
            <a:r>
              <a:rPr lang="en-US" sz="1400" dirty="0" smtClean="0"/>
              <a:t>&lt;</a:t>
            </a:r>
            <a:r>
              <a:rPr lang="en-US" sz="1400" dirty="0" err="1" smtClean="0"/>
              <a:t>KilbarchanPerson.Name.Surname</a:t>
            </a:r>
            <a:r>
              <a:rPr lang="en-US" sz="1400" dirty="0" smtClean="0"/>
              <a:t>&gt;</a:t>
            </a:r>
            <a:r>
              <a:rPr lang="en-US" sz="1400" dirty="0" smtClean="0">
                <a:solidFill>
                  <a:srgbClr val="00B050"/>
                </a:solidFill>
              </a:rPr>
              <a:t>Scott</a:t>
            </a:r>
            <a:r>
              <a:rPr lang="en-US" sz="1400" dirty="0" smtClean="0"/>
              <a:t>&lt;/</a:t>
            </a:r>
            <a:r>
              <a:rPr lang="en-US" sz="1400" dirty="0" err="1" smtClean="0"/>
              <a:t>KilbarchanPerson.Name.Surname</a:t>
            </a:r>
            <a:r>
              <a:rPr lang="en-US" sz="1400" dirty="0" smtClean="0"/>
              <a:t>&gt;</a:t>
            </a:r>
          </a:p>
          <a:p>
            <a:r>
              <a:rPr lang="en-US" sz="1400" dirty="0" smtClean="0">
                <a:solidFill>
                  <a:srgbClr val="FF0000"/>
                </a:solidFill>
              </a:rPr>
              <a:t>, </a:t>
            </a:r>
            <a:r>
              <a:rPr lang="en-US" sz="1400" dirty="0" smtClean="0"/>
              <a:t>&lt;</a:t>
            </a:r>
            <a:r>
              <a:rPr lang="en-US" sz="1400" dirty="0" err="1" smtClean="0"/>
              <a:t>KilbarchanPerson.Name.GivenName</a:t>
            </a:r>
            <a:r>
              <a:rPr lang="en-US" sz="1400" dirty="0" smtClean="0"/>
              <a:t>&gt;</a:t>
            </a:r>
            <a:r>
              <a:rPr lang="en-US" sz="1400" dirty="0" smtClean="0">
                <a:solidFill>
                  <a:srgbClr val="00B050"/>
                </a:solidFill>
              </a:rPr>
              <a:t>Archibald</a:t>
            </a:r>
            <a:r>
              <a:rPr lang="en-US" sz="1400" dirty="0" smtClean="0"/>
              <a:t>&lt;/</a:t>
            </a:r>
            <a:r>
              <a:rPr lang="en-US" sz="1400" dirty="0" err="1" smtClean="0"/>
              <a:t>KilbarchanPerson.Name.GivenName</a:t>
            </a:r>
            <a:r>
              <a:rPr lang="en-US" sz="1400" dirty="0" smtClean="0"/>
              <a:t>&gt;</a:t>
            </a:r>
          </a:p>
          <a:p>
            <a:r>
              <a:rPr lang="en-US" sz="1400" dirty="0" smtClean="0">
                <a:solidFill>
                  <a:srgbClr val="FF0000"/>
                </a:solidFill>
              </a:rPr>
              <a:t>, par. of </a:t>
            </a:r>
            <a:r>
              <a:rPr lang="en-US" sz="1400" dirty="0" smtClean="0"/>
              <a:t>&lt;</a:t>
            </a:r>
            <a:r>
              <a:rPr lang="en-US" sz="1400" dirty="0" err="1" smtClean="0"/>
              <a:t>KilbarchanPerson.Parish</a:t>
            </a:r>
            <a:r>
              <a:rPr lang="en-US" sz="1400" dirty="0" smtClean="0"/>
              <a:t>[1]&gt;</a:t>
            </a:r>
            <a:r>
              <a:rPr lang="en-US" sz="1400" dirty="0" err="1" smtClean="0">
                <a:solidFill>
                  <a:srgbClr val="00B050"/>
                </a:solidFill>
              </a:rPr>
              <a:t>Largs</a:t>
            </a:r>
            <a:r>
              <a:rPr lang="en-US" sz="1400" dirty="0" smtClean="0"/>
              <a:t>&lt;/</a:t>
            </a:r>
            <a:r>
              <a:rPr lang="en-US" sz="1400" dirty="0" err="1" smtClean="0"/>
              <a:t>KilbarchanPerson.Parish</a:t>
            </a:r>
            <a:r>
              <a:rPr lang="en-US" sz="1400" dirty="0" smtClean="0"/>
              <a:t>[1]&gt;</a:t>
            </a:r>
          </a:p>
          <a:p>
            <a:r>
              <a:rPr lang="en-US" sz="1400" dirty="0" smtClean="0">
                <a:solidFill>
                  <a:srgbClr val="FF0000"/>
                </a:solidFill>
              </a:rPr>
              <a:t>, and </a:t>
            </a:r>
            <a:r>
              <a:rPr lang="en-US" sz="1400" dirty="0" smtClean="0"/>
              <a:t>&lt;</a:t>
            </a:r>
            <a:r>
              <a:rPr lang="en-US" sz="1400" dirty="0" err="1"/>
              <a:t>K</a:t>
            </a:r>
            <a:r>
              <a:rPr lang="en-US" sz="1400" dirty="0" err="1" smtClean="0"/>
              <a:t>ilbarchanPerson.Spouse.Name.GivenName</a:t>
            </a:r>
            <a:r>
              <a:rPr lang="en-US" sz="1400" dirty="0" smtClean="0"/>
              <a:t>&gt;</a:t>
            </a:r>
            <a:r>
              <a:rPr lang="en-US" sz="1400" dirty="0" smtClean="0">
                <a:solidFill>
                  <a:srgbClr val="00B050"/>
                </a:solidFill>
              </a:rPr>
              <a:t>Elizabeth</a:t>
            </a:r>
            <a:r>
              <a:rPr lang="en-US" sz="1400" dirty="0" smtClean="0"/>
              <a:t>&lt;/…&gt; …</a:t>
            </a:r>
            <a:endParaRPr lang="en-US" sz="14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5741" y="2858446"/>
            <a:ext cx="3663483" cy="2508985"/>
          </a:xfrm>
          <a:prstGeom prst="rect">
            <a:avLst/>
          </a:prstGeom>
        </p:spPr>
      </p:pic>
    </p:spTree>
    <p:extLst>
      <p:ext uri="{BB962C8B-B14F-4D97-AF65-F5344CB8AC3E}">
        <p14:creationId xmlns:p14="http://schemas.microsoft.com/office/powerpoint/2010/main" val="1096320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5741" y="2858446"/>
            <a:ext cx="3663483" cy="2508985"/>
          </a:xfrm>
          <a:prstGeom prst="rect">
            <a:avLst/>
          </a:prstGeom>
        </p:spPr>
      </p:pic>
      <p:sp>
        <p:nvSpPr>
          <p:cNvPr id="2" name="Title 1"/>
          <p:cNvSpPr>
            <a:spLocks noGrp="1"/>
          </p:cNvSpPr>
          <p:nvPr>
            <p:ph type="title"/>
          </p:nvPr>
        </p:nvSpPr>
        <p:spPr>
          <a:xfrm>
            <a:off x="466748" y="89995"/>
            <a:ext cx="5228564" cy="1325563"/>
          </a:xfrm>
        </p:spPr>
        <p:txBody>
          <a:bodyPr/>
          <a:lstStyle/>
          <a:p>
            <a:r>
              <a:rPr lang="en-US" dirty="0" err="1" smtClean="0"/>
              <a:t>ListReader</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758" y="1531659"/>
            <a:ext cx="7447428" cy="5162652"/>
          </a:xfrm>
          <a:prstGeom prst="rect">
            <a:avLst/>
          </a:prstGeom>
          <a:ln>
            <a:solidFill>
              <a:schemeClr val="tx1"/>
            </a:solidFill>
          </a:ln>
        </p:spPr>
      </p:pic>
      <p:sp>
        <p:nvSpPr>
          <p:cNvPr id="5" name="TextBox 4"/>
          <p:cNvSpPr txBox="1"/>
          <p:nvPr/>
        </p:nvSpPr>
        <p:spPr>
          <a:xfrm>
            <a:off x="4911266" y="366108"/>
            <a:ext cx="6674328" cy="954107"/>
          </a:xfrm>
          <a:prstGeom prst="rect">
            <a:avLst/>
          </a:prstGeom>
          <a:noFill/>
        </p:spPr>
        <p:txBody>
          <a:bodyPr wrap="none" rtlCol="0">
            <a:spAutoFit/>
          </a:bodyPr>
          <a:lstStyle/>
          <a:p>
            <a:r>
              <a:rPr lang="en-US" sz="1400" dirty="0" smtClean="0"/>
              <a:t>&lt;</a:t>
            </a:r>
            <a:r>
              <a:rPr lang="en-US" sz="1400" dirty="0" err="1" smtClean="0"/>
              <a:t>KilbarchanPerson.Name.Surname</a:t>
            </a:r>
            <a:r>
              <a:rPr lang="en-US" sz="1400" dirty="0" smtClean="0"/>
              <a:t>&gt;</a:t>
            </a:r>
            <a:r>
              <a:rPr lang="en-US" sz="1400" dirty="0" smtClean="0">
                <a:solidFill>
                  <a:srgbClr val="00B050"/>
                </a:solidFill>
              </a:rPr>
              <a:t>Scott</a:t>
            </a:r>
            <a:r>
              <a:rPr lang="en-US" sz="1400" dirty="0" smtClean="0"/>
              <a:t>&lt;/</a:t>
            </a:r>
            <a:r>
              <a:rPr lang="en-US" sz="1400" dirty="0" err="1" smtClean="0"/>
              <a:t>KilbarchanPerson.Name.Surname</a:t>
            </a:r>
            <a:r>
              <a:rPr lang="en-US" sz="1400" dirty="0" smtClean="0"/>
              <a:t>&gt;</a:t>
            </a:r>
          </a:p>
          <a:p>
            <a:r>
              <a:rPr lang="en-US" sz="1400" dirty="0" smtClean="0">
                <a:solidFill>
                  <a:srgbClr val="FF0000"/>
                </a:solidFill>
              </a:rPr>
              <a:t>, </a:t>
            </a:r>
            <a:r>
              <a:rPr lang="en-US" sz="1400" dirty="0" smtClean="0"/>
              <a:t>&lt;</a:t>
            </a:r>
            <a:r>
              <a:rPr lang="en-US" sz="1400" dirty="0" err="1" smtClean="0"/>
              <a:t>KilbarchanPerson.Name.GivenName</a:t>
            </a:r>
            <a:r>
              <a:rPr lang="en-US" sz="1400" dirty="0" smtClean="0"/>
              <a:t>&gt;</a:t>
            </a:r>
            <a:r>
              <a:rPr lang="en-US" sz="1400" dirty="0" smtClean="0">
                <a:solidFill>
                  <a:srgbClr val="00B050"/>
                </a:solidFill>
              </a:rPr>
              <a:t>Archibald</a:t>
            </a:r>
            <a:r>
              <a:rPr lang="en-US" sz="1400" dirty="0" smtClean="0"/>
              <a:t>&lt;/</a:t>
            </a:r>
            <a:r>
              <a:rPr lang="en-US" sz="1400" dirty="0" err="1" smtClean="0"/>
              <a:t>KilbarchanPerson.Name.GivenName</a:t>
            </a:r>
            <a:r>
              <a:rPr lang="en-US" sz="1400" dirty="0" smtClean="0"/>
              <a:t>&gt;</a:t>
            </a:r>
          </a:p>
          <a:p>
            <a:r>
              <a:rPr lang="en-US" sz="1400" dirty="0" smtClean="0">
                <a:solidFill>
                  <a:srgbClr val="FF0000"/>
                </a:solidFill>
              </a:rPr>
              <a:t>, par. of </a:t>
            </a:r>
            <a:r>
              <a:rPr lang="en-US" sz="1400" dirty="0" smtClean="0"/>
              <a:t>&lt;</a:t>
            </a:r>
            <a:r>
              <a:rPr lang="en-US" sz="1400" dirty="0" err="1" smtClean="0"/>
              <a:t>KilbarchanPerson.Parish</a:t>
            </a:r>
            <a:r>
              <a:rPr lang="en-US" sz="1400" dirty="0" smtClean="0"/>
              <a:t>[1]&gt;</a:t>
            </a:r>
            <a:r>
              <a:rPr lang="en-US" sz="1400" dirty="0" err="1" smtClean="0">
                <a:solidFill>
                  <a:srgbClr val="00B050"/>
                </a:solidFill>
              </a:rPr>
              <a:t>Largs</a:t>
            </a:r>
            <a:r>
              <a:rPr lang="en-US" sz="1400" dirty="0" smtClean="0"/>
              <a:t>&lt;/</a:t>
            </a:r>
            <a:r>
              <a:rPr lang="en-US" sz="1400" dirty="0" err="1" smtClean="0"/>
              <a:t>KilbarchanPerson.Parish</a:t>
            </a:r>
            <a:r>
              <a:rPr lang="en-US" sz="1400" dirty="0" smtClean="0"/>
              <a:t>[1]&gt;</a:t>
            </a:r>
          </a:p>
          <a:p>
            <a:r>
              <a:rPr lang="en-US" sz="1400" dirty="0" smtClean="0">
                <a:solidFill>
                  <a:srgbClr val="FF0000"/>
                </a:solidFill>
              </a:rPr>
              <a:t>, and </a:t>
            </a:r>
            <a:r>
              <a:rPr lang="en-US" sz="1400" dirty="0" smtClean="0"/>
              <a:t>&lt;</a:t>
            </a:r>
            <a:r>
              <a:rPr lang="en-US" sz="1400" dirty="0" err="1"/>
              <a:t>K</a:t>
            </a:r>
            <a:r>
              <a:rPr lang="en-US" sz="1400" dirty="0" err="1" smtClean="0"/>
              <a:t>ilbarchanPerson.Spouse.Name.GivenName</a:t>
            </a:r>
            <a:r>
              <a:rPr lang="en-US" sz="1400" dirty="0" smtClean="0"/>
              <a:t>&gt;</a:t>
            </a:r>
            <a:r>
              <a:rPr lang="en-US" sz="1400" dirty="0" smtClean="0">
                <a:solidFill>
                  <a:srgbClr val="00B050"/>
                </a:solidFill>
              </a:rPr>
              <a:t>Elizabeth</a:t>
            </a:r>
            <a:r>
              <a:rPr lang="en-US" sz="1400" dirty="0" smtClean="0"/>
              <a:t>&lt;/…&gt; …</a:t>
            </a:r>
            <a:endParaRPr lang="en-US" sz="1400" dirty="0"/>
          </a:p>
        </p:txBody>
      </p:sp>
      <p:sp>
        <p:nvSpPr>
          <p:cNvPr id="7" name="Oval 6"/>
          <p:cNvSpPr/>
          <p:nvPr/>
        </p:nvSpPr>
        <p:spPr>
          <a:xfrm>
            <a:off x="5025154" y="366108"/>
            <a:ext cx="1391830" cy="313623"/>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940" y="2270406"/>
            <a:ext cx="1229989"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26" y="351118"/>
            <a:ext cx="786932"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129" y="1942088"/>
            <a:ext cx="482826" cy="78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7927" y="366108"/>
            <a:ext cx="63532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129" y="1690476"/>
            <a:ext cx="1408112"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8430" y="3342074"/>
            <a:ext cx="1408112" cy="397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555" y="2858446"/>
            <a:ext cx="75627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66380" y="2858446"/>
            <a:ext cx="84385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698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5741" y="2858446"/>
            <a:ext cx="3663483" cy="2508985"/>
          </a:xfrm>
          <a:prstGeom prst="rect">
            <a:avLst/>
          </a:prstGeom>
        </p:spPr>
      </p:pic>
      <p:sp>
        <p:nvSpPr>
          <p:cNvPr id="2" name="Title 1"/>
          <p:cNvSpPr>
            <a:spLocks noGrp="1"/>
          </p:cNvSpPr>
          <p:nvPr>
            <p:ph type="title"/>
          </p:nvPr>
        </p:nvSpPr>
        <p:spPr>
          <a:xfrm>
            <a:off x="466748" y="89995"/>
            <a:ext cx="5228564" cy="1325563"/>
          </a:xfrm>
        </p:spPr>
        <p:txBody>
          <a:bodyPr/>
          <a:lstStyle/>
          <a:p>
            <a:r>
              <a:rPr lang="en-US" dirty="0" err="1" smtClean="0"/>
              <a:t>ListReader</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758" y="1531659"/>
            <a:ext cx="7447428" cy="5162652"/>
          </a:xfrm>
          <a:prstGeom prst="rect">
            <a:avLst/>
          </a:prstGeom>
          <a:ln>
            <a:solidFill>
              <a:schemeClr val="tx1"/>
            </a:solidFill>
          </a:ln>
        </p:spPr>
      </p:pic>
      <p:sp>
        <p:nvSpPr>
          <p:cNvPr id="5" name="TextBox 4"/>
          <p:cNvSpPr txBox="1"/>
          <p:nvPr/>
        </p:nvSpPr>
        <p:spPr>
          <a:xfrm>
            <a:off x="4911266" y="366108"/>
            <a:ext cx="6674328" cy="954107"/>
          </a:xfrm>
          <a:prstGeom prst="rect">
            <a:avLst/>
          </a:prstGeom>
          <a:noFill/>
        </p:spPr>
        <p:txBody>
          <a:bodyPr wrap="none" rtlCol="0">
            <a:spAutoFit/>
          </a:bodyPr>
          <a:lstStyle/>
          <a:p>
            <a:r>
              <a:rPr lang="en-US" sz="1400" dirty="0" smtClean="0"/>
              <a:t>&lt;</a:t>
            </a:r>
            <a:r>
              <a:rPr lang="en-US" sz="1400" dirty="0" err="1" smtClean="0"/>
              <a:t>KilbarchanPerson.Name.Surname</a:t>
            </a:r>
            <a:r>
              <a:rPr lang="en-US" sz="1400" dirty="0" smtClean="0"/>
              <a:t>&gt;</a:t>
            </a:r>
            <a:r>
              <a:rPr lang="en-US" sz="1400" dirty="0" smtClean="0">
                <a:solidFill>
                  <a:srgbClr val="00B050"/>
                </a:solidFill>
              </a:rPr>
              <a:t>Scott</a:t>
            </a:r>
            <a:r>
              <a:rPr lang="en-US" sz="1400" dirty="0" smtClean="0"/>
              <a:t>&lt;/</a:t>
            </a:r>
            <a:r>
              <a:rPr lang="en-US" sz="1400" dirty="0" err="1" smtClean="0"/>
              <a:t>KilbarchanPerson.Name.Surname</a:t>
            </a:r>
            <a:r>
              <a:rPr lang="en-US" sz="1400" dirty="0" smtClean="0"/>
              <a:t>&gt;</a:t>
            </a:r>
          </a:p>
          <a:p>
            <a:r>
              <a:rPr lang="en-US" sz="1400" dirty="0" smtClean="0">
                <a:solidFill>
                  <a:srgbClr val="FF0000"/>
                </a:solidFill>
              </a:rPr>
              <a:t>, </a:t>
            </a:r>
            <a:r>
              <a:rPr lang="en-US" sz="1400" dirty="0" smtClean="0"/>
              <a:t>&lt;</a:t>
            </a:r>
            <a:r>
              <a:rPr lang="en-US" sz="1400" dirty="0" err="1" smtClean="0"/>
              <a:t>KilbarchanPerson.Name.GivenName</a:t>
            </a:r>
            <a:r>
              <a:rPr lang="en-US" sz="1400" dirty="0" smtClean="0"/>
              <a:t>&gt;</a:t>
            </a:r>
            <a:r>
              <a:rPr lang="en-US" sz="1400" dirty="0" smtClean="0">
                <a:solidFill>
                  <a:srgbClr val="00B050"/>
                </a:solidFill>
              </a:rPr>
              <a:t>Archibald</a:t>
            </a:r>
            <a:r>
              <a:rPr lang="en-US" sz="1400" dirty="0" smtClean="0"/>
              <a:t>&lt;/</a:t>
            </a:r>
            <a:r>
              <a:rPr lang="en-US" sz="1400" dirty="0" err="1" smtClean="0"/>
              <a:t>KilbarchanPerson.Name.GivenName</a:t>
            </a:r>
            <a:r>
              <a:rPr lang="en-US" sz="1400" dirty="0" smtClean="0"/>
              <a:t>&gt;</a:t>
            </a:r>
          </a:p>
          <a:p>
            <a:r>
              <a:rPr lang="en-US" sz="1400" dirty="0" smtClean="0">
                <a:solidFill>
                  <a:srgbClr val="FF0000"/>
                </a:solidFill>
              </a:rPr>
              <a:t>, par. of </a:t>
            </a:r>
            <a:r>
              <a:rPr lang="en-US" sz="1400" dirty="0" smtClean="0"/>
              <a:t>&lt;</a:t>
            </a:r>
            <a:r>
              <a:rPr lang="en-US" sz="1400" dirty="0" err="1" smtClean="0"/>
              <a:t>KilbarchanPerson.Parish</a:t>
            </a:r>
            <a:r>
              <a:rPr lang="en-US" sz="1400" dirty="0" smtClean="0"/>
              <a:t>[1]&gt;</a:t>
            </a:r>
            <a:r>
              <a:rPr lang="en-US" sz="1400" dirty="0" err="1" smtClean="0">
                <a:solidFill>
                  <a:srgbClr val="00B050"/>
                </a:solidFill>
              </a:rPr>
              <a:t>Largs</a:t>
            </a:r>
            <a:r>
              <a:rPr lang="en-US" sz="1400" dirty="0" smtClean="0"/>
              <a:t>&lt;/</a:t>
            </a:r>
            <a:r>
              <a:rPr lang="en-US" sz="1400" dirty="0" err="1" smtClean="0"/>
              <a:t>KilbarchanPerson.Parish</a:t>
            </a:r>
            <a:r>
              <a:rPr lang="en-US" sz="1400" dirty="0" smtClean="0"/>
              <a:t>[1]&gt;</a:t>
            </a:r>
          </a:p>
          <a:p>
            <a:r>
              <a:rPr lang="en-US" sz="1400" dirty="0" smtClean="0">
                <a:solidFill>
                  <a:srgbClr val="FF0000"/>
                </a:solidFill>
              </a:rPr>
              <a:t>, and </a:t>
            </a:r>
            <a:r>
              <a:rPr lang="en-US" sz="1400" dirty="0" smtClean="0"/>
              <a:t>&lt;</a:t>
            </a:r>
            <a:r>
              <a:rPr lang="en-US" sz="1400" dirty="0" err="1"/>
              <a:t>K</a:t>
            </a:r>
            <a:r>
              <a:rPr lang="en-US" sz="1400" dirty="0" err="1" smtClean="0"/>
              <a:t>ilbarchanPerson.Spouse.Name.GivenName</a:t>
            </a:r>
            <a:r>
              <a:rPr lang="en-US" sz="1400" dirty="0" smtClean="0"/>
              <a:t>&gt;</a:t>
            </a:r>
            <a:r>
              <a:rPr lang="en-US" sz="1400" dirty="0" smtClean="0">
                <a:solidFill>
                  <a:srgbClr val="00B050"/>
                </a:solidFill>
              </a:rPr>
              <a:t>Elizabeth</a:t>
            </a:r>
            <a:r>
              <a:rPr lang="en-US" sz="1400" dirty="0" smtClean="0"/>
              <a:t>&lt;/…&gt; …</a:t>
            </a:r>
            <a:endParaRPr lang="en-US" sz="1400" dirty="0"/>
          </a:p>
        </p:txBody>
      </p:sp>
      <p:sp>
        <p:nvSpPr>
          <p:cNvPr id="6" name="Oval 5"/>
          <p:cNvSpPr/>
          <p:nvPr/>
        </p:nvSpPr>
        <p:spPr>
          <a:xfrm>
            <a:off x="4911266" y="2194559"/>
            <a:ext cx="1251790" cy="246889"/>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6" idx="6"/>
            <a:endCxn id="8" idx="22"/>
          </p:cNvCxnSpPr>
          <p:nvPr/>
        </p:nvCxnSpPr>
        <p:spPr>
          <a:xfrm>
            <a:off x="6163056" y="2318004"/>
            <a:ext cx="2297772" cy="88765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479" y="2047670"/>
            <a:ext cx="1229989"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129" y="1942088"/>
            <a:ext cx="482826" cy="78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129" y="1690476"/>
            <a:ext cx="1408112"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466748" y="6274676"/>
            <a:ext cx="857555" cy="30480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262267" y="6274676"/>
            <a:ext cx="450919" cy="30480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271751" y="6064226"/>
            <a:ext cx="450919" cy="30480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264183" y="6505612"/>
            <a:ext cx="450919" cy="30480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8145517" y="2682005"/>
            <a:ext cx="3773214" cy="3046179"/>
          </a:xfrm>
          <a:custGeom>
            <a:avLst/>
            <a:gdLst>
              <a:gd name="connsiteX0" fmla="*/ 3111062 w 3773214"/>
              <a:gd name="connsiteY0" fmla="*/ 50685 h 3046179"/>
              <a:gd name="connsiteX1" fmla="*/ 3111062 w 3773214"/>
              <a:gd name="connsiteY1" fmla="*/ 50685 h 3046179"/>
              <a:gd name="connsiteX2" fmla="*/ 1975945 w 3773214"/>
              <a:gd name="connsiteY2" fmla="*/ 40174 h 3046179"/>
              <a:gd name="connsiteX3" fmla="*/ 1933904 w 3773214"/>
              <a:gd name="connsiteY3" fmla="*/ 50685 h 3046179"/>
              <a:gd name="connsiteX4" fmla="*/ 1755228 w 3773214"/>
              <a:gd name="connsiteY4" fmla="*/ 61195 h 3046179"/>
              <a:gd name="connsiteX5" fmla="*/ 1650124 w 3773214"/>
              <a:gd name="connsiteY5" fmla="*/ 71705 h 3046179"/>
              <a:gd name="connsiteX6" fmla="*/ 1597573 w 3773214"/>
              <a:gd name="connsiteY6" fmla="*/ 82216 h 3046179"/>
              <a:gd name="connsiteX7" fmla="*/ 1566042 w 3773214"/>
              <a:gd name="connsiteY7" fmla="*/ 103236 h 3046179"/>
              <a:gd name="connsiteX8" fmla="*/ 1534511 w 3773214"/>
              <a:gd name="connsiteY8" fmla="*/ 113747 h 3046179"/>
              <a:gd name="connsiteX9" fmla="*/ 1471449 w 3773214"/>
              <a:gd name="connsiteY9" fmla="*/ 155788 h 3046179"/>
              <a:gd name="connsiteX10" fmla="*/ 1439917 w 3773214"/>
              <a:gd name="connsiteY10" fmla="*/ 176809 h 3046179"/>
              <a:gd name="connsiteX11" fmla="*/ 1376855 w 3773214"/>
              <a:gd name="connsiteY11" fmla="*/ 229361 h 3046179"/>
              <a:gd name="connsiteX12" fmla="*/ 1334814 w 3773214"/>
              <a:gd name="connsiteY12" fmla="*/ 260892 h 3046179"/>
              <a:gd name="connsiteX13" fmla="*/ 1261242 w 3773214"/>
              <a:gd name="connsiteY13" fmla="*/ 281912 h 3046179"/>
              <a:gd name="connsiteX14" fmla="*/ 1177159 w 3773214"/>
              <a:gd name="connsiteY14" fmla="*/ 313443 h 3046179"/>
              <a:gd name="connsiteX15" fmla="*/ 1114097 w 3773214"/>
              <a:gd name="connsiteY15" fmla="*/ 334464 h 3046179"/>
              <a:gd name="connsiteX16" fmla="*/ 662152 w 3773214"/>
              <a:gd name="connsiteY16" fmla="*/ 355485 h 3046179"/>
              <a:gd name="connsiteX17" fmla="*/ 578069 w 3773214"/>
              <a:gd name="connsiteY17" fmla="*/ 387016 h 3046179"/>
              <a:gd name="connsiteX18" fmla="*/ 557049 w 3773214"/>
              <a:gd name="connsiteY18" fmla="*/ 418547 h 3046179"/>
              <a:gd name="connsiteX19" fmla="*/ 493986 w 3773214"/>
              <a:gd name="connsiteY19" fmla="*/ 439567 h 3046179"/>
              <a:gd name="connsiteX20" fmla="*/ 462455 w 3773214"/>
              <a:gd name="connsiteY20" fmla="*/ 450078 h 3046179"/>
              <a:gd name="connsiteX21" fmla="*/ 388883 w 3773214"/>
              <a:gd name="connsiteY21" fmla="*/ 471098 h 3046179"/>
              <a:gd name="connsiteX22" fmla="*/ 315311 w 3773214"/>
              <a:gd name="connsiteY22" fmla="*/ 523650 h 3046179"/>
              <a:gd name="connsiteX23" fmla="*/ 283780 w 3773214"/>
              <a:gd name="connsiteY23" fmla="*/ 555181 h 3046179"/>
              <a:gd name="connsiteX24" fmla="*/ 220717 w 3773214"/>
              <a:gd name="connsiteY24" fmla="*/ 597223 h 3046179"/>
              <a:gd name="connsiteX25" fmla="*/ 147145 w 3773214"/>
              <a:gd name="connsiteY25" fmla="*/ 702326 h 3046179"/>
              <a:gd name="connsiteX26" fmla="*/ 136635 w 3773214"/>
              <a:gd name="connsiteY26" fmla="*/ 733857 h 3046179"/>
              <a:gd name="connsiteX27" fmla="*/ 105104 w 3773214"/>
              <a:gd name="connsiteY27" fmla="*/ 765388 h 3046179"/>
              <a:gd name="connsiteX28" fmla="*/ 94593 w 3773214"/>
              <a:gd name="connsiteY28" fmla="*/ 828450 h 3046179"/>
              <a:gd name="connsiteX29" fmla="*/ 84083 w 3773214"/>
              <a:gd name="connsiteY29" fmla="*/ 859981 h 3046179"/>
              <a:gd name="connsiteX30" fmla="*/ 73573 w 3773214"/>
              <a:gd name="connsiteY30" fmla="*/ 986105 h 3046179"/>
              <a:gd name="connsiteX31" fmla="*/ 63062 w 3773214"/>
              <a:gd name="connsiteY31" fmla="*/ 1448561 h 3046179"/>
              <a:gd name="connsiteX32" fmla="*/ 42042 w 3773214"/>
              <a:gd name="connsiteY32" fmla="*/ 1532643 h 3046179"/>
              <a:gd name="connsiteX33" fmla="*/ 31531 w 3773214"/>
              <a:gd name="connsiteY33" fmla="*/ 1627236 h 3046179"/>
              <a:gd name="connsiteX34" fmla="*/ 21021 w 3773214"/>
              <a:gd name="connsiteY34" fmla="*/ 1658767 h 3046179"/>
              <a:gd name="connsiteX35" fmla="*/ 10511 w 3773214"/>
              <a:gd name="connsiteY35" fmla="*/ 1995098 h 3046179"/>
              <a:gd name="connsiteX36" fmla="*/ 0 w 3773214"/>
              <a:gd name="connsiteY36" fmla="*/ 2173774 h 3046179"/>
              <a:gd name="connsiteX37" fmla="*/ 10511 w 3773214"/>
              <a:gd name="connsiteY37" fmla="*/ 2520616 h 3046179"/>
              <a:gd name="connsiteX38" fmla="*/ 21021 w 3773214"/>
              <a:gd name="connsiteY38" fmla="*/ 2573167 h 3046179"/>
              <a:gd name="connsiteX39" fmla="*/ 42042 w 3773214"/>
              <a:gd name="connsiteY39" fmla="*/ 2604698 h 3046179"/>
              <a:gd name="connsiteX40" fmla="*/ 73573 w 3773214"/>
              <a:gd name="connsiteY40" fmla="*/ 2667761 h 3046179"/>
              <a:gd name="connsiteX41" fmla="*/ 105104 w 3773214"/>
              <a:gd name="connsiteY41" fmla="*/ 2688781 h 3046179"/>
              <a:gd name="connsiteX42" fmla="*/ 157655 w 3773214"/>
              <a:gd name="connsiteY42" fmla="*/ 2741333 h 3046179"/>
              <a:gd name="connsiteX43" fmla="*/ 231228 w 3773214"/>
              <a:gd name="connsiteY43" fmla="*/ 2804395 h 3046179"/>
              <a:gd name="connsiteX44" fmla="*/ 294290 w 3773214"/>
              <a:gd name="connsiteY44" fmla="*/ 2846436 h 3046179"/>
              <a:gd name="connsiteX45" fmla="*/ 336331 w 3773214"/>
              <a:gd name="connsiteY45" fmla="*/ 2888478 h 3046179"/>
              <a:gd name="connsiteX46" fmla="*/ 357352 w 3773214"/>
              <a:gd name="connsiteY46" fmla="*/ 2920009 h 3046179"/>
              <a:gd name="connsiteX47" fmla="*/ 399393 w 3773214"/>
              <a:gd name="connsiteY47" fmla="*/ 2930519 h 3046179"/>
              <a:gd name="connsiteX48" fmla="*/ 515007 w 3773214"/>
              <a:gd name="connsiteY48" fmla="*/ 2962050 h 3046179"/>
              <a:gd name="connsiteX49" fmla="*/ 662152 w 3773214"/>
              <a:gd name="connsiteY49" fmla="*/ 2993581 h 3046179"/>
              <a:gd name="connsiteX50" fmla="*/ 746235 w 3773214"/>
              <a:gd name="connsiteY50" fmla="*/ 3014602 h 3046179"/>
              <a:gd name="connsiteX51" fmla="*/ 809297 w 3773214"/>
              <a:gd name="connsiteY51" fmla="*/ 3025112 h 3046179"/>
              <a:gd name="connsiteX52" fmla="*/ 840828 w 3773214"/>
              <a:gd name="connsiteY52" fmla="*/ 3035623 h 3046179"/>
              <a:gd name="connsiteX53" fmla="*/ 1807780 w 3773214"/>
              <a:gd name="connsiteY53" fmla="*/ 3035623 h 3046179"/>
              <a:gd name="connsiteX54" fmla="*/ 1954924 w 3773214"/>
              <a:gd name="connsiteY54" fmla="*/ 3004092 h 3046179"/>
              <a:gd name="connsiteX55" fmla="*/ 2039007 w 3773214"/>
              <a:gd name="connsiteY55" fmla="*/ 2983071 h 3046179"/>
              <a:gd name="connsiteX56" fmla="*/ 2081049 w 3773214"/>
              <a:gd name="connsiteY56" fmla="*/ 2962050 h 3046179"/>
              <a:gd name="connsiteX57" fmla="*/ 2144111 w 3773214"/>
              <a:gd name="connsiteY57" fmla="*/ 2920009 h 3046179"/>
              <a:gd name="connsiteX58" fmla="*/ 2196662 w 3773214"/>
              <a:gd name="connsiteY58" fmla="*/ 2877967 h 3046179"/>
              <a:gd name="connsiteX59" fmla="*/ 2249214 w 3773214"/>
              <a:gd name="connsiteY59" fmla="*/ 2835926 h 3046179"/>
              <a:gd name="connsiteX60" fmla="*/ 2280745 w 3773214"/>
              <a:gd name="connsiteY60" fmla="*/ 2804395 h 3046179"/>
              <a:gd name="connsiteX61" fmla="*/ 2312276 w 3773214"/>
              <a:gd name="connsiteY61" fmla="*/ 2783374 h 3046179"/>
              <a:gd name="connsiteX62" fmla="*/ 2364828 w 3773214"/>
              <a:gd name="connsiteY62" fmla="*/ 2730823 h 3046179"/>
              <a:gd name="connsiteX63" fmla="*/ 2396359 w 3773214"/>
              <a:gd name="connsiteY63" fmla="*/ 2646740 h 3046179"/>
              <a:gd name="connsiteX64" fmla="*/ 2406869 w 3773214"/>
              <a:gd name="connsiteY64" fmla="*/ 2615209 h 3046179"/>
              <a:gd name="connsiteX65" fmla="*/ 2448911 w 3773214"/>
              <a:gd name="connsiteY65" fmla="*/ 2541636 h 3046179"/>
              <a:gd name="connsiteX66" fmla="*/ 2501462 w 3773214"/>
              <a:gd name="connsiteY66" fmla="*/ 2447043 h 3046179"/>
              <a:gd name="connsiteX67" fmla="*/ 2522483 w 3773214"/>
              <a:gd name="connsiteY67" fmla="*/ 2415512 h 3046179"/>
              <a:gd name="connsiteX68" fmla="*/ 2532993 w 3773214"/>
              <a:gd name="connsiteY68" fmla="*/ 2268367 h 3046179"/>
              <a:gd name="connsiteX69" fmla="*/ 2554014 w 3773214"/>
              <a:gd name="connsiteY69" fmla="*/ 2068671 h 3046179"/>
              <a:gd name="connsiteX70" fmla="*/ 2543504 w 3773214"/>
              <a:gd name="connsiteY70" fmla="*/ 1532643 h 3046179"/>
              <a:gd name="connsiteX71" fmla="*/ 2501462 w 3773214"/>
              <a:gd name="connsiteY71" fmla="*/ 1469581 h 3046179"/>
              <a:gd name="connsiteX72" fmla="*/ 2469931 w 3773214"/>
              <a:gd name="connsiteY72" fmla="*/ 1448561 h 3046179"/>
              <a:gd name="connsiteX73" fmla="*/ 2438400 w 3773214"/>
              <a:gd name="connsiteY73" fmla="*/ 1438050 h 3046179"/>
              <a:gd name="connsiteX74" fmla="*/ 2396359 w 3773214"/>
              <a:gd name="connsiteY74" fmla="*/ 1417029 h 3046179"/>
              <a:gd name="connsiteX75" fmla="*/ 2364828 w 3773214"/>
              <a:gd name="connsiteY75" fmla="*/ 1396009 h 3046179"/>
              <a:gd name="connsiteX76" fmla="*/ 2301766 w 3773214"/>
              <a:gd name="connsiteY76" fmla="*/ 1374988 h 3046179"/>
              <a:gd name="connsiteX77" fmla="*/ 2228193 w 3773214"/>
              <a:gd name="connsiteY77" fmla="*/ 1353967 h 3046179"/>
              <a:gd name="connsiteX78" fmla="*/ 2133600 w 3773214"/>
              <a:gd name="connsiteY78" fmla="*/ 1343457 h 3046179"/>
              <a:gd name="connsiteX79" fmla="*/ 1923393 w 3773214"/>
              <a:gd name="connsiteY79" fmla="*/ 1364478 h 3046179"/>
              <a:gd name="connsiteX80" fmla="*/ 1891862 w 3773214"/>
              <a:gd name="connsiteY80" fmla="*/ 1385498 h 3046179"/>
              <a:gd name="connsiteX81" fmla="*/ 1839311 w 3773214"/>
              <a:gd name="connsiteY81" fmla="*/ 1438050 h 3046179"/>
              <a:gd name="connsiteX82" fmla="*/ 1818290 w 3773214"/>
              <a:gd name="connsiteY82" fmla="*/ 1469581 h 3046179"/>
              <a:gd name="connsiteX83" fmla="*/ 1786759 w 3773214"/>
              <a:gd name="connsiteY83" fmla="*/ 1480092 h 3046179"/>
              <a:gd name="connsiteX84" fmla="*/ 1723697 w 3773214"/>
              <a:gd name="connsiteY84" fmla="*/ 1511623 h 3046179"/>
              <a:gd name="connsiteX85" fmla="*/ 1692166 w 3773214"/>
              <a:gd name="connsiteY85" fmla="*/ 1543154 h 3046179"/>
              <a:gd name="connsiteX86" fmla="*/ 1597573 w 3773214"/>
              <a:gd name="connsiteY86" fmla="*/ 1616726 h 3046179"/>
              <a:gd name="connsiteX87" fmla="*/ 1555531 w 3773214"/>
              <a:gd name="connsiteY87" fmla="*/ 1679788 h 3046179"/>
              <a:gd name="connsiteX88" fmla="*/ 1534511 w 3773214"/>
              <a:gd name="connsiteY88" fmla="*/ 1711319 h 3046179"/>
              <a:gd name="connsiteX89" fmla="*/ 1502980 w 3773214"/>
              <a:gd name="connsiteY89" fmla="*/ 1774381 h 3046179"/>
              <a:gd name="connsiteX90" fmla="*/ 1471449 w 3773214"/>
              <a:gd name="connsiteY90" fmla="*/ 1847954 h 3046179"/>
              <a:gd name="connsiteX91" fmla="*/ 1439917 w 3773214"/>
              <a:gd name="connsiteY91" fmla="*/ 1911016 h 3046179"/>
              <a:gd name="connsiteX92" fmla="*/ 1408386 w 3773214"/>
              <a:gd name="connsiteY92" fmla="*/ 1974078 h 3046179"/>
              <a:gd name="connsiteX93" fmla="*/ 1376855 w 3773214"/>
              <a:gd name="connsiteY93" fmla="*/ 2005609 h 3046179"/>
              <a:gd name="connsiteX94" fmla="*/ 1355835 w 3773214"/>
              <a:gd name="connsiteY94" fmla="*/ 2037140 h 3046179"/>
              <a:gd name="connsiteX95" fmla="*/ 1313793 w 3773214"/>
              <a:gd name="connsiteY95" fmla="*/ 2058161 h 3046179"/>
              <a:gd name="connsiteX96" fmla="*/ 1229711 w 3773214"/>
              <a:gd name="connsiteY96" fmla="*/ 2131733 h 3046179"/>
              <a:gd name="connsiteX97" fmla="*/ 1198180 w 3773214"/>
              <a:gd name="connsiteY97" fmla="*/ 2163264 h 3046179"/>
              <a:gd name="connsiteX98" fmla="*/ 1135117 w 3773214"/>
              <a:gd name="connsiteY98" fmla="*/ 2184285 h 3046179"/>
              <a:gd name="connsiteX99" fmla="*/ 882869 w 3773214"/>
              <a:gd name="connsiteY99" fmla="*/ 2173774 h 3046179"/>
              <a:gd name="connsiteX100" fmla="*/ 756745 w 3773214"/>
              <a:gd name="connsiteY100" fmla="*/ 2152754 h 3046179"/>
              <a:gd name="connsiteX101" fmla="*/ 725214 w 3773214"/>
              <a:gd name="connsiteY101" fmla="*/ 2142243 h 3046179"/>
              <a:gd name="connsiteX102" fmla="*/ 609600 w 3773214"/>
              <a:gd name="connsiteY102" fmla="*/ 2121223 h 3046179"/>
              <a:gd name="connsiteX103" fmla="*/ 578069 w 3773214"/>
              <a:gd name="connsiteY103" fmla="*/ 2100202 h 3046179"/>
              <a:gd name="connsiteX104" fmla="*/ 546538 w 3773214"/>
              <a:gd name="connsiteY104" fmla="*/ 2037140 h 3046179"/>
              <a:gd name="connsiteX105" fmla="*/ 525517 w 3773214"/>
              <a:gd name="connsiteY105" fmla="*/ 1995098 h 3046179"/>
              <a:gd name="connsiteX106" fmla="*/ 493986 w 3773214"/>
              <a:gd name="connsiteY106" fmla="*/ 1889995 h 3046179"/>
              <a:gd name="connsiteX107" fmla="*/ 504497 w 3773214"/>
              <a:gd name="connsiteY107" fmla="*/ 1721829 h 3046179"/>
              <a:gd name="connsiteX108" fmla="*/ 536028 w 3773214"/>
              <a:gd name="connsiteY108" fmla="*/ 1627236 h 3046179"/>
              <a:gd name="connsiteX109" fmla="*/ 567559 w 3773214"/>
              <a:gd name="connsiteY109" fmla="*/ 1564174 h 3046179"/>
              <a:gd name="connsiteX110" fmla="*/ 630621 w 3773214"/>
              <a:gd name="connsiteY110" fmla="*/ 1522133 h 3046179"/>
              <a:gd name="connsiteX111" fmla="*/ 693683 w 3773214"/>
              <a:gd name="connsiteY111" fmla="*/ 1469581 h 3046179"/>
              <a:gd name="connsiteX112" fmla="*/ 725214 w 3773214"/>
              <a:gd name="connsiteY112" fmla="*/ 1459071 h 3046179"/>
              <a:gd name="connsiteX113" fmla="*/ 735724 w 3773214"/>
              <a:gd name="connsiteY113" fmla="*/ 1427540 h 3046179"/>
              <a:gd name="connsiteX114" fmla="*/ 798786 w 3773214"/>
              <a:gd name="connsiteY114" fmla="*/ 1374988 h 3046179"/>
              <a:gd name="connsiteX115" fmla="*/ 830317 w 3773214"/>
              <a:gd name="connsiteY115" fmla="*/ 1343457 h 3046179"/>
              <a:gd name="connsiteX116" fmla="*/ 872359 w 3773214"/>
              <a:gd name="connsiteY116" fmla="*/ 1311926 h 3046179"/>
              <a:gd name="connsiteX117" fmla="*/ 935421 w 3773214"/>
              <a:gd name="connsiteY117" fmla="*/ 1259374 h 3046179"/>
              <a:gd name="connsiteX118" fmla="*/ 977462 w 3773214"/>
              <a:gd name="connsiteY118" fmla="*/ 1248864 h 3046179"/>
              <a:gd name="connsiteX119" fmla="*/ 1040524 w 3773214"/>
              <a:gd name="connsiteY119" fmla="*/ 1217333 h 3046179"/>
              <a:gd name="connsiteX120" fmla="*/ 1072055 w 3773214"/>
              <a:gd name="connsiteY120" fmla="*/ 1196312 h 3046179"/>
              <a:gd name="connsiteX121" fmla="*/ 1114097 w 3773214"/>
              <a:gd name="connsiteY121" fmla="*/ 1185802 h 3046179"/>
              <a:gd name="connsiteX122" fmla="*/ 1145628 w 3773214"/>
              <a:gd name="connsiteY122" fmla="*/ 1175292 h 3046179"/>
              <a:gd name="connsiteX123" fmla="*/ 1250731 w 3773214"/>
              <a:gd name="connsiteY123" fmla="*/ 1133250 h 3046179"/>
              <a:gd name="connsiteX124" fmla="*/ 1282262 w 3773214"/>
              <a:gd name="connsiteY124" fmla="*/ 1112229 h 3046179"/>
              <a:gd name="connsiteX125" fmla="*/ 1387366 w 3773214"/>
              <a:gd name="connsiteY125" fmla="*/ 1091209 h 3046179"/>
              <a:gd name="connsiteX126" fmla="*/ 1418897 w 3773214"/>
              <a:gd name="connsiteY126" fmla="*/ 1080698 h 3046179"/>
              <a:gd name="connsiteX127" fmla="*/ 1481959 w 3773214"/>
              <a:gd name="connsiteY127" fmla="*/ 1049167 h 3046179"/>
              <a:gd name="connsiteX128" fmla="*/ 1566042 w 3773214"/>
              <a:gd name="connsiteY128" fmla="*/ 975595 h 3046179"/>
              <a:gd name="connsiteX129" fmla="*/ 1629104 w 3773214"/>
              <a:gd name="connsiteY129" fmla="*/ 923043 h 3046179"/>
              <a:gd name="connsiteX130" fmla="*/ 1650124 w 3773214"/>
              <a:gd name="connsiteY130" fmla="*/ 891512 h 3046179"/>
              <a:gd name="connsiteX131" fmla="*/ 1702676 w 3773214"/>
              <a:gd name="connsiteY131" fmla="*/ 859981 h 3046179"/>
              <a:gd name="connsiteX132" fmla="*/ 1734207 w 3773214"/>
              <a:gd name="connsiteY132" fmla="*/ 838961 h 3046179"/>
              <a:gd name="connsiteX133" fmla="*/ 1765738 w 3773214"/>
              <a:gd name="connsiteY133" fmla="*/ 796919 h 3046179"/>
              <a:gd name="connsiteX134" fmla="*/ 1797269 w 3773214"/>
              <a:gd name="connsiteY134" fmla="*/ 765388 h 3046179"/>
              <a:gd name="connsiteX135" fmla="*/ 1818290 w 3773214"/>
              <a:gd name="connsiteY135" fmla="*/ 733857 h 3046179"/>
              <a:gd name="connsiteX136" fmla="*/ 1881352 w 3773214"/>
              <a:gd name="connsiteY136" fmla="*/ 702326 h 3046179"/>
              <a:gd name="connsiteX137" fmla="*/ 2102069 w 3773214"/>
              <a:gd name="connsiteY137" fmla="*/ 670795 h 3046179"/>
              <a:gd name="connsiteX138" fmla="*/ 2154621 w 3773214"/>
              <a:gd name="connsiteY138" fmla="*/ 660285 h 3046179"/>
              <a:gd name="connsiteX139" fmla="*/ 2270235 w 3773214"/>
              <a:gd name="connsiteY139" fmla="*/ 649774 h 3046179"/>
              <a:gd name="connsiteX140" fmla="*/ 2354317 w 3773214"/>
              <a:gd name="connsiteY140" fmla="*/ 628754 h 3046179"/>
              <a:gd name="connsiteX141" fmla="*/ 2396359 w 3773214"/>
              <a:gd name="connsiteY141" fmla="*/ 618243 h 3046179"/>
              <a:gd name="connsiteX142" fmla="*/ 2448911 w 3773214"/>
              <a:gd name="connsiteY142" fmla="*/ 607733 h 3046179"/>
              <a:gd name="connsiteX143" fmla="*/ 2511973 w 3773214"/>
              <a:gd name="connsiteY143" fmla="*/ 586712 h 3046179"/>
              <a:gd name="connsiteX144" fmla="*/ 2722180 w 3773214"/>
              <a:gd name="connsiteY144" fmla="*/ 576202 h 3046179"/>
              <a:gd name="connsiteX145" fmla="*/ 3090042 w 3773214"/>
              <a:gd name="connsiteY145" fmla="*/ 576202 h 3046179"/>
              <a:gd name="connsiteX146" fmla="*/ 3121573 w 3773214"/>
              <a:gd name="connsiteY146" fmla="*/ 586712 h 3046179"/>
              <a:gd name="connsiteX147" fmla="*/ 3205655 w 3773214"/>
              <a:gd name="connsiteY147" fmla="*/ 597223 h 3046179"/>
              <a:gd name="connsiteX148" fmla="*/ 3247697 w 3773214"/>
              <a:gd name="connsiteY148" fmla="*/ 607733 h 3046179"/>
              <a:gd name="connsiteX149" fmla="*/ 3363311 w 3773214"/>
              <a:gd name="connsiteY149" fmla="*/ 618243 h 3046179"/>
              <a:gd name="connsiteX150" fmla="*/ 3520966 w 3773214"/>
              <a:gd name="connsiteY150" fmla="*/ 607733 h 3046179"/>
              <a:gd name="connsiteX151" fmla="*/ 3615559 w 3773214"/>
              <a:gd name="connsiteY151" fmla="*/ 555181 h 3046179"/>
              <a:gd name="connsiteX152" fmla="*/ 3647090 w 3773214"/>
              <a:gd name="connsiteY152" fmla="*/ 544671 h 3046179"/>
              <a:gd name="connsiteX153" fmla="*/ 3689131 w 3773214"/>
              <a:gd name="connsiteY153" fmla="*/ 492119 h 3046179"/>
              <a:gd name="connsiteX154" fmla="*/ 3741683 w 3773214"/>
              <a:gd name="connsiteY154" fmla="*/ 418547 h 3046179"/>
              <a:gd name="connsiteX155" fmla="*/ 3762704 w 3773214"/>
              <a:gd name="connsiteY155" fmla="*/ 355485 h 3046179"/>
              <a:gd name="connsiteX156" fmla="*/ 3773214 w 3773214"/>
              <a:gd name="connsiteY156" fmla="*/ 323954 h 3046179"/>
              <a:gd name="connsiteX157" fmla="*/ 3752193 w 3773214"/>
              <a:gd name="connsiteY157" fmla="*/ 229361 h 3046179"/>
              <a:gd name="connsiteX158" fmla="*/ 3720662 w 3773214"/>
              <a:gd name="connsiteY158" fmla="*/ 208340 h 3046179"/>
              <a:gd name="connsiteX159" fmla="*/ 3668111 w 3773214"/>
              <a:gd name="connsiteY159" fmla="*/ 166298 h 3046179"/>
              <a:gd name="connsiteX160" fmla="*/ 3636580 w 3773214"/>
              <a:gd name="connsiteY160" fmla="*/ 145278 h 3046179"/>
              <a:gd name="connsiteX161" fmla="*/ 3352800 w 3773214"/>
              <a:gd name="connsiteY161" fmla="*/ 113747 h 3046179"/>
              <a:gd name="connsiteX162" fmla="*/ 3247697 w 3773214"/>
              <a:gd name="connsiteY162" fmla="*/ 82216 h 3046179"/>
              <a:gd name="connsiteX163" fmla="*/ 3174124 w 3773214"/>
              <a:gd name="connsiteY163" fmla="*/ 61195 h 3046179"/>
              <a:gd name="connsiteX164" fmla="*/ 3111062 w 3773214"/>
              <a:gd name="connsiteY164" fmla="*/ 50685 h 304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3773214" h="3046179">
                <a:moveTo>
                  <a:pt x="3111062" y="50685"/>
                </a:moveTo>
                <a:lnTo>
                  <a:pt x="3111062" y="50685"/>
                </a:lnTo>
                <a:cubicBezTo>
                  <a:pt x="2681722" y="-44725"/>
                  <a:pt x="3007403" y="20145"/>
                  <a:pt x="1975945" y="40174"/>
                </a:cubicBezTo>
                <a:cubicBezTo>
                  <a:pt x="1961503" y="40454"/>
                  <a:pt x="1948284" y="49315"/>
                  <a:pt x="1933904" y="50685"/>
                </a:cubicBezTo>
                <a:cubicBezTo>
                  <a:pt x="1874511" y="56342"/>
                  <a:pt x="1814727" y="56788"/>
                  <a:pt x="1755228" y="61195"/>
                </a:cubicBezTo>
                <a:cubicBezTo>
                  <a:pt x="1720115" y="63796"/>
                  <a:pt x="1685159" y="68202"/>
                  <a:pt x="1650124" y="71705"/>
                </a:cubicBezTo>
                <a:cubicBezTo>
                  <a:pt x="1632607" y="75209"/>
                  <a:pt x="1614300" y="75944"/>
                  <a:pt x="1597573" y="82216"/>
                </a:cubicBezTo>
                <a:cubicBezTo>
                  <a:pt x="1585746" y="86651"/>
                  <a:pt x="1577340" y="97587"/>
                  <a:pt x="1566042" y="103236"/>
                </a:cubicBezTo>
                <a:cubicBezTo>
                  <a:pt x="1556133" y="108191"/>
                  <a:pt x="1544196" y="108367"/>
                  <a:pt x="1534511" y="113747"/>
                </a:cubicBezTo>
                <a:cubicBezTo>
                  <a:pt x="1512427" y="126016"/>
                  <a:pt x="1492470" y="141774"/>
                  <a:pt x="1471449" y="155788"/>
                </a:cubicBezTo>
                <a:cubicBezTo>
                  <a:pt x="1460938" y="162795"/>
                  <a:pt x="1448849" y="167877"/>
                  <a:pt x="1439917" y="176809"/>
                </a:cubicBezTo>
                <a:cubicBezTo>
                  <a:pt x="1390845" y="225881"/>
                  <a:pt x="1428070" y="192779"/>
                  <a:pt x="1376855" y="229361"/>
                </a:cubicBezTo>
                <a:cubicBezTo>
                  <a:pt x="1362601" y="239543"/>
                  <a:pt x="1350023" y="252201"/>
                  <a:pt x="1334814" y="260892"/>
                </a:cubicBezTo>
                <a:cubicBezTo>
                  <a:pt x="1323087" y="267593"/>
                  <a:pt x="1270342" y="279637"/>
                  <a:pt x="1261242" y="281912"/>
                </a:cubicBezTo>
                <a:cubicBezTo>
                  <a:pt x="1190756" y="317155"/>
                  <a:pt x="1248713" y="291977"/>
                  <a:pt x="1177159" y="313443"/>
                </a:cubicBezTo>
                <a:cubicBezTo>
                  <a:pt x="1155936" y="319810"/>
                  <a:pt x="1135953" y="330821"/>
                  <a:pt x="1114097" y="334464"/>
                </a:cubicBezTo>
                <a:cubicBezTo>
                  <a:pt x="923124" y="366292"/>
                  <a:pt x="1072338" y="344398"/>
                  <a:pt x="662152" y="355485"/>
                </a:cubicBezTo>
                <a:cubicBezTo>
                  <a:pt x="624552" y="363005"/>
                  <a:pt x="605133" y="359952"/>
                  <a:pt x="578069" y="387016"/>
                </a:cubicBezTo>
                <a:cubicBezTo>
                  <a:pt x="569137" y="395948"/>
                  <a:pt x="567761" y="411852"/>
                  <a:pt x="557049" y="418547"/>
                </a:cubicBezTo>
                <a:cubicBezTo>
                  <a:pt x="538259" y="430291"/>
                  <a:pt x="515007" y="432560"/>
                  <a:pt x="493986" y="439567"/>
                </a:cubicBezTo>
                <a:cubicBezTo>
                  <a:pt x="483476" y="443070"/>
                  <a:pt x="473203" y="447391"/>
                  <a:pt x="462455" y="450078"/>
                </a:cubicBezTo>
                <a:cubicBezTo>
                  <a:pt x="409666" y="463275"/>
                  <a:pt x="434118" y="456020"/>
                  <a:pt x="388883" y="471098"/>
                </a:cubicBezTo>
                <a:cubicBezTo>
                  <a:pt x="363929" y="487734"/>
                  <a:pt x="338125" y="504095"/>
                  <a:pt x="315311" y="523650"/>
                </a:cubicBezTo>
                <a:cubicBezTo>
                  <a:pt x="304026" y="533323"/>
                  <a:pt x="295513" y="546055"/>
                  <a:pt x="283780" y="555181"/>
                </a:cubicBezTo>
                <a:cubicBezTo>
                  <a:pt x="263838" y="570692"/>
                  <a:pt x="220717" y="597223"/>
                  <a:pt x="220717" y="597223"/>
                </a:cubicBezTo>
                <a:cubicBezTo>
                  <a:pt x="168959" y="674860"/>
                  <a:pt x="193834" y="640074"/>
                  <a:pt x="147145" y="702326"/>
                </a:cubicBezTo>
                <a:cubicBezTo>
                  <a:pt x="143642" y="712836"/>
                  <a:pt x="142780" y="724639"/>
                  <a:pt x="136635" y="733857"/>
                </a:cubicBezTo>
                <a:cubicBezTo>
                  <a:pt x="128390" y="746225"/>
                  <a:pt x="111141" y="751805"/>
                  <a:pt x="105104" y="765388"/>
                </a:cubicBezTo>
                <a:cubicBezTo>
                  <a:pt x="96449" y="784862"/>
                  <a:pt x="99216" y="807647"/>
                  <a:pt x="94593" y="828450"/>
                </a:cubicBezTo>
                <a:cubicBezTo>
                  <a:pt x="92190" y="839265"/>
                  <a:pt x="87586" y="849471"/>
                  <a:pt x="84083" y="859981"/>
                </a:cubicBezTo>
                <a:cubicBezTo>
                  <a:pt x="80580" y="902022"/>
                  <a:pt x="75079" y="943945"/>
                  <a:pt x="73573" y="986105"/>
                </a:cubicBezTo>
                <a:cubicBezTo>
                  <a:pt x="68070" y="1140199"/>
                  <a:pt x="71943" y="1294625"/>
                  <a:pt x="63062" y="1448561"/>
                </a:cubicBezTo>
                <a:cubicBezTo>
                  <a:pt x="61398" y="1477403"/>
                  <a:pt x="42042" y="1532643"/>
                  <a:pt x="42042" y="1532643"/>
                </a:cubicBezTo>
                <a:cubicBezTo>
                  <a:pt x="38538" y="1564174"/>
                  <a:pt x="36747" y="1595943"/>
                  <a:pt x="31531" y="1627236"/>
                </a:cubicBezTo>
                <a:cubicBezTo>
                  <a:pt x="29710" y="1638164"/>
                  <a:pt x="21653" y="1647706"/>
                  <a:pt x="21021" y="1658767"/>
                </a:cubicBezTo>
                <a:cubicBezTo>
                  <a:pt x="14622" y="1770749"/>
                  <a:pt x="15085" y="1883026"/>
                  <a:pt x="10511" y="1995098"/>
                </a:cubicBezTo>
                <a:cubicBezTo>
                  <a:pt x="8078" y="2054710"/>
                  <a:pt x="3504" y="2114215"/>
                  <a:pt x="0" y="2173774"/>
                </a:cubicBezTo>
                <a:cubicBezTo>
                  <a:pt x="3504" y="2289388"/>
                  <a:pt x="4432" y="2405109"/>
                  <a:pt x="10511" y="2520616"/>
                </a:cubicBezTo>
                <a:cubicBezTo>
                  <a:pt x="11450" y="2538455"/>
                  <a:pt x="14749" y="2556441"/>
                  <a:pt x="21021" y="2573167"/>
                </a:cubicBezTo>
                <a:cubicBezTo>
                  <a:pt x="25456" y="2584995"/>
                  <a:pt x="35035" y="2594188"/>
                  <a:pt x="42042" y="2604698"/>
                </a:cubicBezTo>
                <a:cubicBezTo>
                  <a:pt x="50590" y="2630343"/>
                  <a:pt x="53198" y="2647386"/>
                  <a:pt x="73573" y="2667761"/>
                </a:cubicBezTo>
                <a:cubicBezTo>
                  <a:pt x="82505" y="2676693"/>
                  <a:pt x="94594" y="2681774"/>
                  <a:pt x="105104" y="2688781"/>
                </a:cubicBezTo>
                <a:cubicBezTo>
                  <a:pt x="143640" y="2746587"/>
                  <a:pt x="105105" y="2697541"/>
                  <a:pt x="157655" y="2741333"/>
                </a:cubicBezTo>
                <a:cubicBezTo>
                  <a:pt x="239305" y="2809375"/>
                  <a:pt x="132827" y="2735515"/>
                  <a:pt x="231228" y="2804395"/>
                </a:cubicBezTo>
                <a:cubicBezTo>
                  <a:pt x="251925" y="2818883"/>
                  <a:pt x="276426" y="2828572"/>
                  <a:pt x="294290" y="2846436"/>
                </a:cubicBezTo>
                <a:cubicBezTo>
                  <a:pt x="308304" y="2860450"/>
                  <a:pt x="323433" y="2873431"/>
                  <a:pt x="336331" y="2888478"/>
                </a:cubicBezTo>
                <a:cubicBezTo>
                  <a:pt x="344552" y="2898069"/>
                  <a:pt x="346842" y="2913002"/>
                  <a:pt x="357352" y="2920009"/>
                </a:cubicBezTo>
                <a:cubicBezTo>
                  <a:pt x="369371" y="2928022"/>
                  <a:pt x="385557" y="2926368"/>
                  <a:pt x="399393" y="2930519"/>
                </a:cubicBezTo>
                <a:cubicBezTo>
                  <a:pt x="506073" y="2962523"/>
                  <a:pt x="419225" y="2942894"/>
                  <a:pt x="515007" y="2962050"/>
                </a:cubicBezTo>
                <a:cubicBezTo>
                  <a:pt x="616725" y="3002737"/>
                  <a:pt x="515665" y="2967730"/>
                  <a:pt x="662152" y="2993581"/>
                </a:cubicBezTo>
                <a:cubicBezTo>
                  <a:pt x="690603" y="2998602"/>
                  <a:pt x="718207" y="3007595"/>
                  <a:pt x="746235" y="3014602"/>
                </a:cubicBezTo>
                <a:cubicBezTo>
                  <a:pt x="766909" y="3019771"/>
                  <a:pt x="788276" y="3021609"/>
                  <a:pt x="809297" y="3025112"/>
                </a:cubicBezTo>
                <a:cubicBezTo>
                  <a:pt x="819807" y="3028616"/>
                  <a:pt x="829760" y="3035120"/>
                  <a:pt x="840828" y="3035623"/>
                </a:cubicBezTo>
                <a:cubicBezTo>
                  <a:pt x="1253040" y="3054360"/>
                  <a:pt x="1373578" y="3044136"/>
                  <a:pt x="1807780" y="3035623"/>
                </a:cubicBezTo>
                <a:cubicBezTo>
                  <a:pt x="1990204" y="3012818"/>
                  <a:pt x="1805167" y="3041532"/>
                  <a:pt x="1954924" y="3004092"/>
                </a:cubicBezTo>
                <a:lnTo>
                  <a:pt x="2039007" y="2983071"/>
                </a:lnTo>
                <a:cubicBezTo>
                  <a:pt x="2053021" y="2976064"/>
                  <a:pt x="2068299" y="2971157"/>
                  <a:pt x="2081049" y="2962050"/>
                </a:cubicBezTo>
                <a:cubicBezTo>
                  <a:pt x="2149937" y="2912844"/>
                  <a:pt x="2076474" y="2942554"/>
                  <a:pt x="2144111" y="2920009"/>
                </a:cubicBezTo>
                <a:cubicBezTo>
                  <a:pt x="2166418" y="2853085"/>
                  <a:pt x="2134447" y="2919444"/>
                  <a:pt x="2196662" y="2877967"/>
                </a:cubicBezTo>
                <a:cubicBezTo>
                  <a:pt x="2291738" y="2814582"/>
                  <a:pt x="2146140" y="2870283"/>
                  <a:pt x="2249214" y="2835926"/>
                </a:cubicBezTo>
                <a:cubicBezTo>
                  <a:pt x="2259724" y="2825416"/>
                  <a:pt x="2269326" y="2813911"/>
                  <a:pt x="2280745" y="2804395"/>
                </a:cubicBezTo>
                <a:cubicBezTo>
                  <a:pt x="2290449" y="2796308"/>
                  <a:pt x="2303344" y="2792306"/>
                  <a:pt x="2312276" y="2783374"/>
                </a:cubicBezTo>
                <a:cubicBezTo>
                  <a:pt x="2382341" y="2713309"/>
                  <a:pt x="2280750" y="2786873"/>
                  <a:pt x="2364828" y="2730823"/>
                </a:cubicBezTo>
                <a:cubicBezTo>
                  <a:pt x="2384205" y="2653311"/>
                  <a:pt x="2363382" y="2723687"/>
                  <a:pt x="2396359" y="2646740"/>
                </a:cubicBezTo>
                <a:cubicBezTo>
                  <a:pt x="2400723" y="2636557"/>
                  <a:pt x="2402505" y="2625392"/>
                  <a:pt x="2406869" y="2615209"/>
                </a:cubicBezTo>
                <a:cubicBezTo>
                  <a:pt x="2422871" y="2577871"/>
                  <a:pt x="2427800" y="2573303"/>
                  <a:pt x="2448911" y="2541636"/>
                </a:cubicBezTo>
                <a:cubicBezTo>
                  <a:pt x="2467410" y="2486138"/>
                  <a:pt x="2453276" y="2519322"/>
                  <a:pt x="2501462" y="2447043"/>
                </a:cubicBezTo>
                <a:lnTo>
                  <a:pt x="2522483" y="2415512"/>
                </a:lnTo>
                <a:cubicBezTo>
                  <a:pt x="2525986" y="2366464"/>
                  <a:pt x="2529722" y="2317431"/>
                  <a:pt x="2532993" y="2268367"/>
                </a:cubicBezTo>
                <a:cubicBezTo>
                  <a:pt x="2545128" y="2086346"/>
                  <a:pt x="2525560" y="2154036"/>
                  <a:pt x="2554014" y="2068671"/>
                </a:cubicBezTo>
                <a:cubicBezTo>
                  <a:pt x="2550511" y="1889995"/>
                  <a:pt x="2550118" y="1711231"/>
                  <a:pt x="2543504" y="1532643"/>
                </a:cubicBezTo>
                <a:cubicBezTo>
                  <a:pt x="2542431" y="1503684"/>
                  <a:pt x="2521858" y="1486577"/>
                  <a:pt x="2501462" y="1469581"/>
                </a:cubicBezTo>
                <a:cubicBezTo>
                  <a:pt x="2491758" y="1461494"/>
                  <a:pt x="2481229" y="1454210"/>
                  <a:pt x="2469931" y="1448561"/>
                </a:cubicBezTo>
                <a:cubicBezTo>
                  <a:pt x="2460022" y="1443606"/>
                  <a:pt x="2448583" y="1442414"/>
                  <a:pt x="2438400" y="1438050"/>
                </a:cubicBezTo>
                <a:cubicBezTo>
                  <a:pt x="2423999" y="1431878"/>
                  <a:pt x="2409962" y="1424802"/>
                  <a:pt x="2396359" y="1417029"/>
                </a:cubicBezTo>
                <a:cubicBezTo>
                  <a:pt x="2385392" y="1410762"/>
                  <a:pt x="2376371" y="1401139"/>
                  <a:pt x="2364828" y="1396009"/>
                </a:cubicBezTo>
                <a:cubicBezTo>
                  <a:pt x="2344580" y="1387010"/>
                  <a:pt x="2322787" y="1381995"/>
                  <a:pt x="2301766" y="1374988"/>
                </a:cubicBezTo>
                <a:cubicBezTo>
                  <a:pt x="2278226" y="1367141"/>
                  <a:pt x="2252696" y="1357737"/>
                  <a:pt x="2228193" y="1353967"/>
                </a:cubicBezTo>
                <a:cubicBezTo>
                  <a:pt x="2196837" y="1349143"/>
                  <a:pt x="2165131" y="1346960"/>
                  <a:pt x="2133600" y="1343457"/>
                </a:cubicBezTo>
                <a:cubicBezTo>
                  <a:pt x="2132464" y="1343533"/>
                  <a:pt x="1968456" y="1347580"/>
                  <a:pt x="1923393" y="1364478"/>
                </a:cubicBezTo>
                <a:cubicBezTo>
                  <a:pt x="1911566" y="1368913"/>
                  <a:pt x="1902372" y="1378491"/>
                  <a:pt x="1891862" y="1385498"/>
                </a:cubicBezTo>
                <a:cubicBezTo>
                  <a:pt x="1835812" y="1469576"/>
                  <a:pt x="1909376" y="1367985"/>
                  <a:pt x="1839311" y="1438050"/>
                </a:cubicBezTo>
                <a:cubicBezTo>
                  <a:pt x="1830379" y="1446982"/>
                  <a:pt x="1828154" y="1461690"/>
                  <a:pt x="1818290" y="1469581"/>
                </a:cubicBezTo>
                <a:cubicBezTo>
                  <a:pt x="1809639" y="1476502"/>
                  <a:pt x="1796668" y="1475137"/>
                  <a:pt x="1786759" y="1480092"/>
                </a:cubicBezTo>
                <a:cubicBezTo>
                  <a:pt x="1705260" y="1520841"/>
                  <a:pt x="1802952" y="1485203"/>
                  <a:pt x="1723697" y="1511623"/>
                </a:cubicBezTo>
                <a:cubicBezTo>
                  <a:pt x="1713187" y="1522133"/>
                  <a:pt x="1703899" y="1534029"/>
                  <a:pt x="1692166" y="1543154"/>
                </a:cubicBezTo>
                <a:cubicBezTo>
                  <a:pt x="1647459" y="1577926"/>
                  <a:pt x="1628892" y="1576459"/>
                  <a:pt x="1597573" y="1616726"/>
                </a:cubicBezTo>
                <a:cubicBezTo>
                  <a:pt x="1582062" y="1636668"/>
                  <a:pt x="1569545" y="1658767"/>
                  <a:pt x="1555531" y="1679788"/>
                </a:cubicBezTo>
                <a:cubicBezTo>
                  <a:pt x="1548524" y="1690298"/>
                  <a:pt x="1538506" y="1699336"/>
                  <a:pt x="1534511" y="1711319"/>
                </a:cubicBezTo>
                <a:cubicBezTo>
                  <a:pt x="1520005" y="1754833"/>
                  <a:pt x="1530145" y="1733632"/>
                  <a:pt x="1502980" y="1774381"/>
                </a:cubicBezTo>
                <a:cubicBezTo>
                  <a:pt x="1481105" y="1861877"/>
                  <a:pt x="1507740" y="1775372"/>
                  <a:pt x="1471449" y="1847954"/>
                </a:cubicBezTo>
                <a:cubicBezTo>
                  <a:pt x="1427939" y="1934975"/>
                  <a:pt x="1500154" y="1820662"/>
                  <a:pt x="1439917" y="1911016"/>
                </a:cubicBezTo>
                <a:cubicBezTo>
                  <a:pt x="1429383" y="1942618"/>
                  <a:pt x="1431025" y="1946911"/>
                  <a:pt x="1408386" y="1974078"/>
                </a:cubicBezTo>
                <a:cubicBezTo>
                  <a:pt x="1398870" y="1985497"/>
                  <a:pt x="1386371" y="1994190"/>
                  <a:pt x="1376855" y="2005609"/>
                </a:cubicBezTo>
                <a:cubicBezTo>
                  <a:pt x="1368768" y="2015313"/>
                  <a:pt x="1365539" y="2029053"/>
                  <a:pt x="1355835" y="2037140"/>
                </a:cubicBezTo>
                <a:cubicBezTo>
                  <a:pt x="1343798" y="2047171"/>
                  <a:pt x="1327807" y="2051154"/>
                  <a:pt x="1313793" y="2058161"/>
                </a:cubicBezTo>
                <a:cubicBezTo>
                  <a:pt x="1254238" y="2147497"/>
                  <a:pt x="1352328" y="2009116"/>
                  <a:pt x="1229711" y="2131733"/>
                </a:cubicBezTo>
                <a:cubicBezTo>
                  <a:pt x="1219201" y="2142243"/>
                  <a:pt x="1211173" y="2156045"/>
                  <a:pt x="1198180" y="2163264"/>
                </a:cubicBezTo>
                <a:cubicBezTo>
                  <a:pt x="1178810" y="2174025"/>
                  <a:pt x="1135117" y="2184285"/>
                  <a:pt x="1135117" y="2184285"/>
                </a:cubicBezTo>
                <a:cubicBezTo>
                  <a:pt x="1051034" y="2180781"/>
                  <a:pt x="966850" y="2179192"/>
                  <a:pt x="882869" y="2173774"/>
                </a:cubicBezTo>
                <a:cubicBezTo>
                  <a:pt x="858884" y="2172227"/>
                  <a:pt x="785078" y="2159837"/>
                  <a:pt x="756745" y="2152754"/>
                </a:cubicBezTo>
                <a:cubicBezTo>
                  <a:pt x="745997" y="2150067"/>
                  <a:pt x="736078" y="2144416"/>
                  <a:pt x="725214" y="2142243"/>
                </a:cubicBezTo>
                <a:cubicBezTo>
                  <a:pt x="536872" y="2104574"/>
                  <a:pt x="734260" y="2152387"/>
                  <a:pt x="609600" y="2121223"/>
                </a:cubicBezTo>
                <a:cubicBezTo>
                  <a:pt x="599090" y="2114216"/>
                  <a:pt x="587001" y="2109134"/>
                  <a:pt x="578069" y="2100202"/>
                </a:cubicBezTo>
                <a:cubicBezTo>
                  <a:pt x="552824" y="2074956"/>
                  <a:pt x="559360" y="2067057"/>
                  <a:pt x="546538" y="2037140"/>
                </a:cubicBezTo>
                <a:cubicBezTo>
                  <a:pt x="540366" y="2022739"/>
                  <a:pt x="531336" y="2009646"/>
                  <a:pt x="525517" y="1995098"/>
                </a:cubicBezTo>
                <a:cubicBezTo>
                  <a:pt x="508461" y="1952458"/>
                  <a:pt x="504309" y="1931285"/>
                  <a:pt x="493986" y="1889995"/>
                </a:cubicBezTo>
                <a:cubicBezTo>
                  <a:pt x="497490" y="1833940"/>
                  <a:pt x="496908" y="1777479"/>
                  <a:pt x="504497" y="1721829"/>
                </a:cubicBezTo>
                <a:cubicBezTo>
                  <a:pt x="504499" y="1721815"/>
                  <a:pt x="530771" y="1643008"/>
                  <a:pt x="536028" y="1627236"/>
                </a:cubicBezTo>
                <a:cubicBezTo>
                  <a:pt x="543526" y="1604743"/>
                  <a:pt x="548381" y="1580954"/>
                  <a:pt x="567559" y="1564174"/>
                </a:cubicBezTo>
                <a:cubicBezTo>
                  <a:pt x="586572" y="1547538"/>
                  <a:pt x="612757" y="1539997"/>
                  <a:pt x="630621" y="1522133"/>
                </a:cubicBezTo>
                <a:cubicBezTo>
                  <a:pt x="653865" y="1498889"/>
                  <a:pt x="664418" y="1484213"/>
                  <a:pt x="693683" y="1469581"/>
                </a:cubicBezTo>
                <a:cubicBezTo>
                  <a:pt x="703592" y="1464626"/>
                  <a:pt x="714704" y="1462574"/>
                  <a:pt x="725214" y="1459071"/>
                </a:cubicBezTo>
                <a:cubicBezTo>
                  <a:pt x="728717" y="1448561"/>
                  <a:pt x="729579" y="1436758"/>
                  <a:pt x="735724" y="1427540"/>
                </a:cubicBezTo>
                <a:cubicBezTo>
                  <a:pt x="758753" y="1392997"/>
                  <a:pt x="769704" y="1399223"/>
                  <a:pt x="798786" y="1374988"/>
                </a:cubicBezTo>
                <a:cubicBezTo>
                  <a:pt x="810205" y="1365472"/>
                  <a:pt x="819031" y="1353130"/>
                  <a:pt x="830317" y="1343457"/>
                </a:cubicBezTo>
                <a:cubicBezTo>
                  <a:pt x="843617" y="1332057"/>
                  <a:pt x="859059" y="1323326"/>
                  <a:pt x="872359" y="1311926"/>
                </a:cubicBezTo>
                <a:cubicBezTo>
                  <a:pt x="897612" y="1290281"/>
                  <a:pt x="904449" y="1272648"/>
                  <a:pt x="935421" y="1259374"/>
                </a:cubicBezTo>
                <a:cubicBezTo>
                  <a:pt x="948698" y="1253684"/>
                  <a:pt x="963448" y="1252367"/>
                  <a:pt x="977462" y="1248864"/>
                </a:cubicBezTo>
                <a:cubicBezTo>
                  <a:pt x="1067826" y="1188620"/>
                  <a:pt x="953495" y="1260848"/>
                  <a:pt x="1040524" y="1217333"/>
                </a:cubicBezTo>
                <a:cubicBezTo>
                  <a:pt x="1051822" y="1211684"/>
                  <a:pt x="1060444" y="1201288"/>
                  <a:pt x="1072055" y="1196312"/>
                </a:cubicBezTo>
                <a:cubicBezTo>
                  <a:pt x="1085332" y="1190622"/>
                  <a:pt x="1100207" y="1189770"/>
                  <a:pt x="1114097" y="1185802"/>
                </a:cubicBezTo>
                <a:cubicBezTo>
                  <a:pt x="1124750" y="1182759"/>
                  <a:pt x="1135118" y="1178795"/>
                  <a:pt x="1145628" y="1175292"/>
                </a:cubicBezTo>
                <a:cubicBezTo>
                  <a:pt x="1206568" y="1114352"/>
                  <a:pt x="1142625" y="1165683"/>
                  <a:pt x="1250731" y="1133250"/>
                </a:cubicBezTo>
                <a:cubicBezTo>
                  <a:pt x="1262830" y="1129620"/>
                  <a:pt x="1270964" y="1117878"/>
                  <a:pt x="1282262" y="1112229"/>
                </a:cubicBezTo>
                <a:cubicBezTo>
                  <a:pt x="1311612" y="1097554"/>
                  <a:pt x="1360256" y="1095082"/>
                  <a:pt x="1387366" y="1091209"/>
                </a:cubicBezTo>
                <a:cubicBezTo>
                  <a:pt x="1397876" y="1087705"/>
                  <a:pt x="1408988" y="1085653"/>
                  <a:pt x="1418897" y="1080698"/>
                </a:cubicBezTo>
                <a:cubicBezTo>
                  <a:pt x="1500396" y="1039949"/>
                  <a:pt x="1402704" y="1075587"/>
                  <a:pt x="1481959" y="1049167"/>
                </a:cubicBezTo>
                <a:cubicBezTo>
                  <a:pt x="1541520" y="959827"/>
                  <a:pt x="1443418" y="1098219"/>
                  <a:pt x="1566042" y="975595"/>
                </a:cubicBezTo>
                <a:cubicBezTo>
                  <a:pt x="1606505" y="935132"/>
                  <a:pt x="1585206" y="952309"/>
                  <a:pt x="1629104" y="923043"/>
                </a:cubicBezTo>
                <a:cubicBezTo>
                  <a:pt x="1636111" y="912533"/>
                  <a:pt x="1640533" y="899733"/>
                  <a:pt x="1650124" y="891512"/>
                </a:cubicBezTo>
                <a:cubicBezTo>
                  <a:pt x="1665634" y="878217"/>
                  <a:pt x="1685353" y="870808"/>
                  <a:pt x="1702676" y="859981"/>
                </a:cubicBezTo>
                <a:cubicBezTo>
                  <a:pt x="1713388" y="853286"/>
                  <a:pt x="1723697" y="845968"/>
                  <a:pt x="1734207" y="838961"/>
                </a:cubicBezTo>
                <a:cubicBezTo>
                  <a:pt x="1744717" y="824947"/>
                  <a:pt x="1754338" y="810219"/>
                  <a:pt x="1765738" y="796919"/>
                </a:cubicBezTo>
                <a:cubicBezTo>
                  <a:pt x="1775411" y="785633"/>
                  <a:pt x="1787753" y="776807"/>
                  <a:pt x="1797269" y="765388"/>
                </a:cubicBezTo>
                <a:cubicBezTo>
                  <a:pt x="1805356" y="755684"/>
                  <a:pt x="1809358" y="742789"/>
                  <a:pt x="1818290" y="733857"/>
                </a:cubicBezTo>
                <a:cubicBezTo>
                  <a:pt x="1838666" y="713481"/>
                  <a:pt x="1855706" y="710874"/>
                  <a:pt x="1881352" y="702326"/>
                </a:cubicBezTo>
                <a:cubicBezTo>
                  <a:pt x="1967620" y="644813"/>
                  <a:pt x="1889340" y="689293"/>
                  <a:pt x="2102069" y="670795"/>
                </a:cubicBezTo>
                <a:cubicBezTo>
                  <a:pt x="2119866" y="669247"/>
                  <a:pt x="2136895" y="662501"/>
                  <a:pt x="2154621" y="660285"/>
                </a:cubicBezTo>
                <a:cubicBezTo>
                  <a:pt x="2193019" y="655485"/>
                  <a:pt x="2231697" y="653278"/>
                  <a:pt x="2270235" y="649774"/>
                </a:cubicBezTo>
                <a:lnTo>
                  <a:pt x="2354317" y="628754"/>
                </a:lnTo>
                <a:cubicBezTo>
                  <a:pt x="2368331" y="625250"/>
                  <a:pt x="2382194" y="621076"/>
                  <a:pt x="2396359" y="618243"/>
                </a:cubicBezTo>
                <a:cubicBezTo>
                  <a:pt x="2413876" y="614740"/>
                  <a:pt x="2431676" y="612433"/>
                  <a:pt x="2448911" y="607733"/>
                </a:cubicBezTo>
                <a:cubicBezTo>
                  <a:pt x="2470288" y="601903"/>
                  <a:pt x="2489843" y="587818"/>
                  <a:pt x="2511973" y="586712"/>
                </a:cubicBezTo>
                <a:lnTo>
                  <a:pt x="2722180" y="576202"/>
                </a:lnTo>
                <a:cubicBezTo>
                  <a:pt x="2881741" y="553408"/>
                  <a:pt x="2815307" y="558478"/>
                  <a:pt x="3090042" y="576202"/>
                </a:cubicBezTo>
                <a:cubicBezTo>
                  <a:pt x="3101098" y="576915"/>
                  <a:pt x="3110673" y="584730"/>
                  <a:pt x="3121573" y="586712"/>
                </a:cubicBezTo>
                <a:cubicBezTo>
                  <a:pt x="3149363" y="591765"/>
                  <a:pt x="3177794" y="592579"/>
                  <a:pt x="3205655" y="597223"/>
                </a:cubicBezTo>
                <a:cubicBezTo>
                  <a:pt x="3219904" y="599598"/>
                  <a:pt x="3233378" y="605824"/>
                  <a:pt x="3247697" y="607733"/>
                </a:cubicBezTo>
                <a:cubicBezTo>
                  <a:pt x="3286054" y="612847"/>
                  <a:pt x="3324773" y="614740"/>
                  <a:pt x="3363311" y="618243"/>
                </a:cubicBezTo>
                <a:cubicBezTo>
                  <a:pt x="3415863" y="614740"/>
                  <a:pt x="3468620" y="613549"/>
                  <a:pt x="3520966" y="607733"/>
                </a:cubicBezTo>
                <a:cubicBezTo>
                  <a:pt x="3568516" y="602450"/>
                  <a:pt x="3561405" y="573232"/>
                  <a:pt x="3615559" y="555181"/>
                </a:cubicBezTo>
                <a:lnTo>
                  <a:pt x="3647090" y="544671"/>
                </a:lnTo>
                <a:cubicBezTo>
                  <a:pt x="3667550" y="483288"/>
                  <a:pt x="3641591" y="539659"/>
                  <a:pt x="3689131" y="492119"/>
                </a:cubicBezTo>
                <a:cubicBezTo>
                  <a:pt x="3702167" y="479083"/>
                  <a:pt x="3729747" y="436450"/>
                  <a:pt x="3741683" y="418547"/>
                </a:cubicBezTo>
                <a:lnTo>
                  <a:pt x="3762704" y="355485"/>
                </a:lnTo>
                <a:lnTo>
                  <a:pt x="3773214" y="323954"/>
                </a:lnTo>
                <a:cubicBezTo>
                  <a:pt x="3773106" y="323304"/>
                  <a:pt x="3763089" y="242981"/>
                  <a:pt x="3752193" y="229361"/>
                </a:cubicBezTo>
                <a:cubicBezTo>
                  <a:pt x="3744302" y="219497"/>
                  <a:pt x="3731172" y="215347"/>
                  <a:pt x="3720662" y="208340"/>
                </a:cubicBezTo>
                <a:cubicBezTo>
                  <a:pt x="3685229" y="155189"/>
                  <a:pt x="3718877" y="191681"/>
                  <a:pt x="3668111" y="166298"/>
                </a:cubicBezTo>
                <a:cubicBezTo>
                  <a:pt x="3656813" y="160649"/>
                  <a:pt x="3648123" y="150408"/>
                  <a:pt x="3636580" y="145278"/>
                </a:cubicBezTo>
                <a:cubicBezTo>
                  <a:pt x="3540862" y="102737"/>
                  <a:pt x="3471924" y="119419"/>
                  <a:pt x="3352800" y="113747"/>
                </a:cubicBezTo>
                <a:cubicBezTo>
                  <a:pt x="3281393" y="89943"/>
                  <a:pt x="3368018" y="118312"/>
                  <a:pt x="3247697" y="82216"/>
                </a:cubicBezTo>
                <a:cubicBezTo>
                  <a:pt x="3216449" y="72842"/>
                  <a:pt x="3208678" y="66954"/>
                  <a:pt x="3174124" y="61195"/>
                </a:cubicBezTo>
                <a:lnTo>
                  <a:pt x="3111062" y="50685"/>
                </a:ln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9678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48" y="89995"/>
            <a:ext cx="5228564" cy="1325563"/>
          </a:xfrm>
        </p:spPr>
        <p:txBody>
          <a:bodyPr/>
          <a:lstStyle/>
          <a:p>
            <a:r>
              <a:rPr lang="en-US" dirty="0" err="1" smtClean="0"/>
              <a:t>ListReader</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58" y="1531659"/>
            <a:ext cx="7447428" cy="5162652"/>
          </a:xfrm>
          <a:prstGeom prst="rect">
            <a:avLst/>
          </a:prstGeom>
          <a:ln>
            <a:solidFill>
              <a:schemeClr val="tx1"/>
            </a:solidFill>
          </a:ln>
        </p:spPr>
      </p:pic>
      <p:sp>
        <p:nvSpPr>
          <p:cNvPr id="5" name="TextBox 4"/>
          <p:cNvSpPr txBox="1"/>
          <p:nvPr/>
        </p:nvSpPr>
        <p:spPr>
          <a:xfrm>
            <a:off x="4911266" y="366108"/>
            <a:ext cx="6674328" cy="954107"/>
          </a:xfrm>
          <a:prstGeom prst="rect">
            <a:avLst/>
          </a:prstGeom>
          <a:noFill/>
        </p:spPr>
        <p:txBody>
          <a:bodyPr wrap="none" rtlCol="0">
            <a:spAutoFit/>
          </a:bodyPr>
          <a:lstStyle/>
          <a:p>
            <a:r>
              <a:rPr lang="en-US" sz="1400" dirty="0" smtClean="0"/>
              <a:t>&lt;</a:t>
            </a:r>
            <a:r>
              <a:rPr lang="en-US" sz="1400" dirty="0" err="1" smtClean="0"/>
              <a:t>KilbarchanPerson.Name.Surname</a:t>
            </a:r>
            <a:r>
              <a:rPr lang="en-US" sz="1400" dirty="0" smtClean="0"/>
              <a:t>&gt;</a:t>
            </a:r>
            <a:r>
              <a:rPr lang="en-US" sz="1400" dirty="0" smtClean="0">
                <a:solidFill>
                  <a:srgbClr val="00B050"/>
                </a:solidFill>
              </a:rPr>
              <a:t>Scott</a:t>
            </a:r>
            <a:r>
              <a:rPr lang="en-US" sz="1400" dirty="0" smtClean="0"/>
              <a:t>&lt;/</a:t>
            </a:r>
            <a:r>
              <a:rPr lang="en-US" sz="1400" dirty="0" err="1" smtClean="0"/>
              <a:t>KilbarchanPerson.Name.Surname</a:t>
            </a:r>
            <a:r>
              <a:rPr lang="en-US" sz="1400" dirty="0" smtClean="0"/>
              <a:t>&gt;</a:t>
            </a:r>
          </a:p>
          <a:p>
            <a:r>
              <a:rPr lang="en-US" sz="1400" dirty="0" smtClean="0">
                <a:solidFill>
                  <a:srgbClr val="FF0000"/>
                </a:solidFill>
              </a:rPr>
              <a:t>, </a:t>
            </a:r>
            <a:r>
              <a:rPr lang="en-US" sz="1400" dirty="0" smtClean="0"/>
              <a:t>&lt;</a:t>
            </a:r>
            <a:r>
              <a:rPr lang="en-US" sz="1400" dirty="0" err="1" smtClean="0"/>
              <a:t>KilbarchanPerson.Name.GivenName</a:t>
            </a:r>
            <a:r>
              <a:rPr lang="en-US" sz="1400" dirty="0" smtClean="0"/>
              <a:t>&gt;</a:t>
            </a:r>
            <a:r>
              <a:rPr lang="en-US" sz="1400" dirty="0" smtClean="0">
                <a:solidFill>
                  <a:srgbClr val="00B050"/>
                </a:solidFill>
              </a:rPr>
              <a:t>Archibald</a:t>
            </a:r>
            <a:r>
              <a:rPr lang="en-US" sz="1400" dirty="0" smtClean="0"/>
              <a:t>&lt;/</a:t>
            </a:r>
            <a:r>
              <a:rPr lang="en-US" sz="1400" dirty="0" err="1" smtClean="0"/>
              <a:t>KilbarchanPerson.Name.GivenName</a:t>
            </a:r>
            <a:r>
              <a:rPr lang="en-US" sz="1400" dirty="0" smtClean="0"/>
              <a:t>&gt;</a:t>
            </a:r>
          </a:p>
          <a:p>
            <a:r>
              <a:rPr lang="en-US" sz="1400" dirty="0" smtClean="0">
                <a:solidFill>
                  <a:srgbClr val="FF0000"/>
                </a:solidFill>
              </a:rPr>
              <a:t>, par. of </a:t>
            </a:r>
            <a:r>
              <a:rPr lang="en-US" sz="1400" dirty="0" smtClean="0"/>
              <a:t>&lt;</a:t>
            </a:r>
            <a:r>
              <a:rPr lang="en-US" sz="1400" dirty="0" err="1" smtClean="0"/>
              <a:t>KilbarchanPerson.Parish</a:t>
            </a:r>
            <a:r>
              <a:rPr lang="en-US" sz="1400" dirty="0" smtClean="0"/>
              <a:t>[1]&gt;</a:t>
            </a:r>
            <a:r>
              <a:rPr lang="en-US" sz="1400" dirty="0" err="1" smtClean="0">
                <a:solidFill>
                  <a:srgbClr val="00B050"/>
                </a:solidFill>
              </a:rPr>
              <a:t>Largs</a:t>
            </a:r>
            <a:r>
              <a:rPr lang="en-US" sz="1400" dirty="0" smtClean="0"/>
              <a:t>&lt;/</a:t>
            </a:r>
            <a:r>
              <a:rPr lang="en-US" sz="1400" dirty="0" err="1" smtClean="0"/>
              <a:t>KilbarchanPerson.Parish</a:t>
            </a:r>
            <a:r>
              <a:rPr lang="en-US" sz="1400" dirty="0" smtClean="0"/>
              <a:t>[1]&gt;</a:t>
            </a:r>
          </a:p>
          <a:p>
            <a:r>
              <a:rPr lang="en-US" sz="1400" dirty="0" smtClean="0">
                <a:solidFill>
                  <a:srgbClr val="FF0000"/>
                </a:solidFill>
              </a:rPr>
              <a:t>, and </a:t>
            </a:r>
            <a:r>
              <a:rPr lang="en-US" sz="1400" dirty="0" smtClean="0"/>
              <a:t>&lt;</a:t>
            </a:r>
            <a:r>
              <a:rPr lang="en-US" sz="1400" dirty="0" err="1"/>
              <a:t>K</a:t>
            </a:r>
            <a:r>
              <a:rPr lang="en-US" sz="1400" dirty="0" err="1" smtClean="0"/>
              <a:t>ilbarchanPerson.Spouse.Name.GivenName</a:t>
            </a:r>
            <a:r>
              <a:rPr lang="en-US" sz="1400" dirty="0" smtClean="0"/>
              <a:t>&gt;</a:t>
            </a:r>
            <a:r>
              <a:rPr lang="en-US" sz="1400" dirty="0" smtClean="0">
                <a:solidFill>
                  <a:srgbClr val="00B050"/>
                </a:solidFill>
              </a:rPr>
              <a:t>Elizabeth</a:t>
            </a:r>
            <a:r>
              <a:rPr lang="en-US" sz="1400" dirty="0" smtClean="0"/>
              <a:t>&lt;/…&gt; …</a:t>
            </a:r>
            <a:endParaRPr lang="en-US" sz="14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5741" y="2858446"/>
            <a:ext cx="3663483" cy="2508985"/>
          </a:xfrm>
          <a:prstGeom prst="rect">
            <a:avLst/>
          </a:prstGeom>
        </p:spPr>
      </p:pic>
      <p:sp>
        <p:nvSpPr>
          <p:cNvPr id="4" name="Freeform 3"/>
          <p:cNvSpPr/>
          <p:nvPr/>
        </p:nvSpPr>
        <p:spPr>
          <a:xfrm>
            <a:off x="320349" y="1732319"/>
            <a:ext cx="3489912" cy="4396817"/>
          </a:xfrm>
          <a:custGeom>
            <a:avLst/>
            <a:gdLst>
              <a:gd name="connsiteX0" fmla="*/ 688644 w 3489912"/>
              <a:gd name="connsiteY0" fmla="*/ 12398 h 4396817"/>
              <a:gd name="connsiteX1" fmla="*/ 688644 w 3489912"/>
              <a:gd name="connsiteY1" fmla="*/ 12398 h 4396817"/>
              <a:gd name="connsiteX2" fmla="*/ 1088037 w 3489912"/>
              <a:gd name="connsiteY2" fmla="*/ 12398 h 4396817"/>
              <a:gd name="connsiteX3" fmla="*/ 1119568 w 3489912"/>
              <a:gd name="connsiteY3" fmla="*/ 22909 h 4396817"/>
              <a:gd name="connsiteX4" fmla="*/ 1161610 w 3489912"/>
              <a:gd name="connsiteY4" fmla="*/ 33419 h 4396817"/>
              <a:gd name="connsiteX5" fmla="*/ 1287734 w 3489912"/>
              <a:gd name="connsiteY5" fmla="*/ 54440 h 4396817"/>
              <a:gd name="connsiteX6" fmla="*/ 1350796 w 3489912"/>
              <a:gd name="connsiteY6" fmla="*/ 75460 h 4396817"/>
              <a:gd name="connsiteX7" fmla="*/ 1487430 w 3489912"/>
              <a:gd name="connsiteY7" fmla="*/ 106991 h 4396817"/>
              <a:gd name="connsiteX8" fmla="*/ 1550492 w 3489912"/>
              <a:gd name="connsiteY8" fmla="*/ 117502 h 4396817"/>
              <a:gd name="connsiteX9" fmla="*/ 1876313 w 3489912"/>
              <a:gd name="connsiteY9" fmla="*/ 138522 h 4396817"/>
              <a:gd name="connsiteX10" fmla="*/ 1939375 w 3489912"/>
              <a:gd name="connsiteY10" fmla="*/ 149033 h 4396817"/>
              <a:gd name="connsiteX11" fmla="*/ 2107541 w 3489912"/>
              <a:gd name="connsiteY11" fmla="*/ 170053 h 4396817"/>
              <a:gd name="connsiteX12" fmla="*/ 2181113 w 3489912"/>
              <a:gd name="connsiteY12" fmla="*/ 191074 h 4396817"/>
              <a:gd name="connsiteX13" fmla="*/ 2212644 w 3489912"/>
              <a:gd name="connsiteY13" fmla="*/ 212095 h 4396817"/>
              <a:gd name="connsiteX14" fmla="*/ 2254685 w 3489912"/>
              <a:gd name="connsiteY14" fmla="*/ 222605 h 4396817"/>
              <a:gd name="connsiteX15" fmla="*/ 2349279 w 3489912"/>
              <a:gd name="connsiteY15" fmla="*/ 243626 h 4396817"/>
              <a:gd name="connsiteX16" fmla="*/ 2380810 w 3489912"/>
              <a:gd name="connsiteY16" fmla="*/ 254136 h 4396817"/>
              <a:gd name="connsiteX17" fmla="*/ 2717141 w 3489912"/>
              <a:gd name="connsiteY17" fmla="*/ 275157 h 4396817"/>
              <a:gd name="connsiteX18" fmla="*/ 2790713 w 3489912"/>
              <a:gd name="connsiteY18" fmla="*/ 296178 h 4396817"/>
              <a:gd name="connsiteX19" fmla="*/ 2832754 w 3489912"/>
              <a:gd name="connsiteY19" fmla="*/ 306688 h 4396817"/>
              <a:gd name="connsiteX20" fmla="*/ 2895817 w 3489912"/>
              <a:gd name="connsiteY20" fmla="*/ 327709 h 4396817"/>
              <a:gd name="connsiteX21" fmla="*/ 2969389 w 3489912"/>
              <a:gd name="connsiteY21" fmla="*/ 338219 h 4396817"/>
              <a:gd name="connsiteX22" fmla="*/ 3053472 w 3489912"/>
              <a:gd name="connsiteY22" fmla="*/ 359240 h 4396817"/>
              <a:gd name="connsiteX23" fmla="*/ 3116534 w 3489912"/>
              <a:gd name="connsiteY23" fmla="*/ 380260 h 4396817"/>
              <a:gd name="connsiteX24" fmla="*/ 3148065 w 3489912"/>
              <a:gd name="connsiteY24" fmla="*/ 401281 h 4396817"/>
              <a:gd name="connsiteX25" fmla="*/ 3221637 w 3489912"/>
              <a:gd name="connsiteY25" fmla="*/ 422302 h 4396817"/>
              <a:gd name="connsiteX26" fmla="*/ 3253168 w 3489912"/>
              <a:gd name="connsiteY26" fmla="*/ 443322 h 4396817"/>
              <a:gd name="connsiteX27" fmla="*/ 3337251 w 3489912"/>
              <a:gd name="connsiteY27" fmla="*/ 464343 h 4396817"/>
              <a:gd name="connsiteX28" fmla="*/ 3368782 w 3489912"/>
              <a:gd name="connsiteY28" fmla="*/ 474853 h 4396817"/>
              <a:gd name="connsiteX29" fmla="*/ 3379292 w 3489912"/>
              <a:gd name="connsiteY29" fmla="*/ 727102 h 4396817"/>
              <a:gd name="connsiteX30" fmla="*/ 3358272 w 3489912"/>
              <a:gd name="connsiteY30" fmla="*/ 790164 h 4396817"/>
              <a:gd name="connsiteX31" fmla="*/ 3347761 w 3489912"/>
              <a:gd name="connsiteY31" fmla="*/ 821695 h 4396817"/>
              <a:gd name="connsiteX32" fmla="*/ 3316230 w 3489912"/>
              <a:gd name="connsiteY32" fmla="*/ 842715 h 4396817"/>
              <a:gd name="connsiteX33" fmla="*/ 3284699 w 3489912"/>
              <a:gd name="connsiteY33" fmla="*/ 874247 h 4396817"/>
              <a:gd name="connsiteX34" fmla="*/ 3263679 w 3489912"/>
              <a:gd name="connsiteY34" fmla="*/ 905778 h 4396817"/>
              <a:gd name="connsiteX35" fmla="*/ 3158575 w 3489912"/>
              <a:gd name="connsiteY35" fmla="*/ 937309 h 4396817"/>
              <a:gd name="connsiteX36" fmla="*/ 3053472 w 3489912"/>
              <a:gd name="connsiteY36" fmla="*/ 958329 h 4396817"/>
              <a:gd name="connsiteX37" fmla="*/ 2895817 w 3489912"/>
              <a:gd name="connsiteY37" fmla="*/ 979350 h 4396817"/>
              <a:gd name="connsiteX38" fmla="*/ 2548975 w 3489912"/>
              <a:gd name="connsiteY38" fmla="*/ 989860 h 4396817"/>
              <a:gd name="connsiteX39" fmla="*/ 2443872 w 3489912"/>
              <a:gd name="connsiteY39" fmla="*/ 1042412 h 4396817"/>
              <a:gd name="connsiteX40" fmla="*/ 2412341 w 3489912"/>
              <a:gd name="connsiteY40" fmla="*/ 1063433 h 4396817"/>
              <a:gd name="connsiteX41" fmla="*/ 2401830 w 3489912"/>
              <a:gd name="connsiteY41" fmla="*/ 1094964 h 4396817"/>
              <a:gd name="connsiteX42" fmla="*/ 2433361 w 3489912"/>
              <a:gd name="connsiteY42" fmla="*/ 1168536 h 4396817"/>
              <a:gd name="connsiteX43" fmla="*/ 2464892 w 3489912"/>
              <a:gd name="connsiteY43" fmla="*/ 1200067 h 4396817"/>
              <a:gd name="connsiteX44" fmla="*/ 2485913 w 3489912"/>
              <a:gd name="connsiteY44" fmla="*/ 1231598 h 4396817"/>
              <a:gd name="connsiteX45" fmla="*/ 2580506 w 3489912"/>
              <a:gd name="connsiteY45" fmla="*/ 1284150 h 4396817"/>
              <a:gd name="connsiteX46" fmla="*/ 2969389 w 3489912"/>
              <a:gd name="connsiteY46" fmla="*/ 1284150 h 4396817"/>
              <a:gd name="connsiteX47" fmla="*/ 3095513 w 3489912"/>
              <a:gd name="connsiteY47" fmla="*/ 1305171 h 4396817"/>
              <a:gd name="connsiteX48" fmla="*/ 3137554 w 3489912"/>
              <a:gd name="connsiteY48" fmla="*/ 1326191 h 4396817"/>
              <a:gd name="connsiteX49" fmla="*/ 3190106 w 3489912"/>
              <a:gd name="connsiteY49" fmla="*/ 1336702 h 4396817"/>
              <a:gd name="connsiteX50" fmla="*/ 3221637 w 3489912"/>
              <a:gd name="connsiteY50" fmla="*/ 1347212 h 4396817"/>
              <a:gd name="connsiteX51" fmla="*/ 3253168 w 3489912"/>
              <a:gd name="connsiteY51" fmla="*/ 1368233 h 4396817"/>
              <a:gd name="connsiteX52" fmla="*/ 3337251 w 3489912"/>
              <a:gd name="connsiteY52" fmla="*/ 1389253 h 4396817"/>
              <a:gd name="connsiteX53" fmla="*/ 3400313 w 3489912"/>
              <a:gd name="connsiteY53" fmla="*/ 1431295 h 4396817"/>
              <a:gd name="connsiteX54" fmla="*/ 3452865 w 3489912"/>
              <a:gd name="connsiteY54" fmla="*/ 1473336 h 4396817"/>
              <a:gd name="connsiteX55" fmla="*/ 3473885 w 3489912"/>
              <a:gd name="connsiteY55" fmla="*/ 1504867 h 4396817"/>
              <a:gd name="connsiteX56" fmla="*/ 3473885 w 3489912"/>
              <a:gd name="connsiteY56" fmla="*/ 1757115 h 4396817"/>
              <a:gd name="connsiteX57" fmla="*/ 3463375 w 3489912"/>
              <a:gd name="connsiteY57" fmla="*/ 1862219 h 4396817"/>
              <a:gd name="connsiteX58" fmla="*/ 3442354 w 3489912"/>
              <a:gd name="connsiteY58" fmla="*/ 1925281 h 4396817"/>
              <a:gd name="connsiteX59" fmla="*/ 3379292 w 3489912"/>
              <a:gd name="connsiteY59" fmla="*/ 1956812 h 4396817"/>
              <a:gd name="connsiteX60" fmla="*/ 3316230 w 3489912"/>
              <a:gd name="connsiteY60" fmla="*/ 1998853 h 4396817"/>
              <a:gd name="connsiteX61" fmla="*/ 3284699 w 3489912"/>
              <a:gd name="connsiteY61" fmla="*/ 2009364 h 4396817"/>
              <a:gd name="connsiteX62" fmla="*/ 3253168 w 3489912"/>
              <a:gd name="connsiteY62" fmla="*/ 2030384 h 4396817"/>
              <a:gd name="connsiteX63" fmla="*/ 3148065 w 3489912"/>
              <a:gd name="connsiteY63" fmla="*/ 2051405 h 4396817"/>
              <a:gd name="connsiteX64" fmla="*/ 3095513 w 3489912"/>
              <a:gd name="connsiteY64" fmla="*/ 2061915 h 4396817"/>
              <a:gd name="connsiteX65" fmla="*/ 3063982 w 3489912"/>
              <a:gd name="connsiteY65" fmla="*/ 2072426 h 4396817"/>
              <a:gd name="connsiteX66" fmla="*/ 2895817 w 3489912"/>
              <a:gd name="connsiteY66" fmla="*/ 2082936 h 4396817"/>
              <a:gd name="connsiteX67" fmla="*/ 2853775 w 3489912"/>
              <a:gd name="connsiteY67" fmla="*/ 2093447 h 4396817"/>
              <a:gd name="connsiteX68" fmla="*/ 2790713 w 3489912"/>
              <a:gd name="connsiteY68" fmla="*/ 2114467 h 4396817"/>
              <a:gd name="connsiteX69" fmla="*/ 2706630 w 3489912"/>
              <a:gd name="connsiteY69" fmla="*/ 2135488 h 4396817"/>
              <a:gd name="connsiteX70" fmla="*/ 2675099 w 3489912"/>
              <a:gd name="connsiteY70" fmla="*/ 2156509 h 4396817"/>
              <a:gd name="connsiteX71" fmla="*/ 2643568 w 3489912"/>
              <a:gd name="connsiteY71" fmla="*/ 2167019 h 4396817"/>
              <a:gd name="connsiteX72" fmla="*/ 2601527 w 3489912"/>
              <a:gd name="connsiteY72" fmla="*/ 2230081 h 4396817"/>
              <a:gd name="connsiteX73" fmla="*/ 2569996 w 3489912"/>
              <a:gd name="connsiteY73" fmla="*/ 2303653 h 4396817"/>
              <a:gd name="connsiteX74" fmla="*/ 2548975 w 3489912"/>
              <a:gd name="connsiteY74" fmla="*/ 2377226 h 4396817"/>
              <a:gd name="connsiteX75" fmla="*/ 2527954 w 3489912"/>
              <a:gd name="connsiteY75" fmla="*/ 2419267 h 4396817"/>
              <a:gd name="connsiteX76" fmla="*/ 2506934 w 3489912"/>
              <a:gd name="connsiteY76" fmla="*/ 2534881 h 4396817"/>
              <a:gd name="connsiteX77" fmla="*/ 2464892 w 3489912"/>
              <a:gd name="connsiteY77" fmla="*/ 2629474 h 4396817"/>
              <a:gd name="connsiteX78" fmla="*/ 2401830 w 3489912"/>
              <a:gd name="connsiteY78" fmla="*/ 2661005 h 4396817"/>
              <a:gd name="connsiteX79" fmla="*/ 2338768 w 3489912"/>
              <a:gd name="connsiteY79" fmla="*/ 2692536 h 4396817"/>
              <a:gd name="connsiteX80" fmla="*/ 2244175 w 3489912"/>
              <a:gd name="connsiteY80" fmla="*/ 2734578 h 4396817"/>
              <a:gd name="connsiteX81" fmla="*/ 2044479 w 3489912"/>
              <a:gd name="connsiteY81" fmla="*/ 2745088 h 4396817"/>
              <a:gd name="connsiteX82" fmla="*/ 1918354 w 3489912"/>
              <a:gd name="connsiteY82" fmla="*/ 2755598 h 4396817"/>
              <a:gd name="connsiteX83" fmla="*/ 1750189 w 3489912"/>
              <a:gd name="connsiteY83" fmla="*/ 2776619 h 4396817"/>
              <a:gd name="connsiteX84" fmla="*/ 1539982 w 3489912"/>
              <a:gd name="connsiteY84" fmla="*/ 2797640 h 4396817"/>
              <a:gd name="connsiteX85" fmla="*/ 1476920 w 3489912"/>
              <a:gd name="connsiteY85" fmla="*/ 2818660 h 4396817"/>
              <a:gd name="connsiteX86" fmla="*/ 1445389 w 3489912"/>
              <a:gd name="connsiteY86" fmla="*/ 2829171 h 4396817"/>
              <a:gd name="connsiteX87" fmla="*/ 1361306 w 3489912"/>
              <a:gd name="connsiteY87" fmla="*/ 2839681 h 4396817"/>
              <a:gd name="connsiteX88" fmla="*/ 1329775 w 3489912"/>
              <a:gd name="connsiteY88" fmla="*/ 2860702 h 4396817"/>
              <a:gd name="connsiteX89" fmla="*/ 1298244 w 3489912"/>
              <a:gd name="connsiteY89" fmla="*/ 2871212 h 4396817"/>
              <a:gd name="connsiteX90" fmla="*/ 1235182 w 3489912"/>
              <a:gd name="connsiteY90" fmla="*/ 2913253 h 4396817"/>
              <a:gd name="connsiteX91" fmla="*/ 1161610 w 3489912"/>
              <a:gd name="connsiteY91" fmla="*/ 2934274 h 4396817"/>
              <a:gd name="connsiteX92" fmla="*/ 1130079 w 3489912"/>
              <a:gd name="connsiteY92" fmla="*/ 2955295 h 4396817"/>
              <a:gd name="connsiteX93" fmla="*/ 1098548 w 3489912"/>
              <a:gd name="connsiteY93" fmla="*/ 2965805 h 4396817"/>
              <a:gd name="connsiteX94" fmla="*/ 1035485 w 3489912"/>
              <a:gd name="connsiteY94" fmla="*/ 3007847 h 4396817"/>
              <a:gd name="connsiteX95" fmla="*/ 1003954 w 3489912"/>
              <a:gd name="connsiteY95" fmla="*/ 3028867 h 4396817"/>
              <a:gd name="connsiteX96" fmla="*/ 972423 w 3489912"/>
              <a:gd name="connsiteY96" fmla="*/ 3060398 h 4396817"/>
              <a:gd name="connsiteX97" fmla="*/ 951403 w 3489912"/>
              <a:gd name="connsiteY97" fmla="*/ 3091929 h 4396817"/>
              <a:gd name="connsiteX98" fmla="*/ 888341 w 3489912"/>
              <a:gd name="connsiteY98" fmla="*/ 3154991 h 4396817"/>
              <a:gd name="connsiteX99" fmla="*/ 856810 w 3489912"/>
              <a:gd name="connsiteY99" fmla="*/ 3186522 h 4396817"/>
              <a:gd name="connsiteX100" fmla="*/ 804258 w 3489912"/>
              <a:gd name="connsiteY100" fmla="*/ 3239074 h 4396817"/>
              <a:gd name="connsiteX101" fmla="*/ 814768 w 3489912"/>
              <a:gd name="connsiteY101" fmla="*/ 3459791 h 4396817"/>
              <a:gd name="connsiteX102" fmla="*/ 846299 w 3489912"/>
              <a:gd name="connsiteY102" fmla="*/ 3480812 h 4396817"/>
              <a:gd name="connsiteX103" fmla="*/ 867320 w 3489912"/>
              <a:gd name="connsiteY103" fmla="*/ 3512343 h 4396817"/>
              <a:gd name="connsiteX104" fmla="*/ 972423 w 3489912"/>
              <a:gd name="connsiteY104" fmla="*/ 3543874 h 4396817"/>
              <a:gd name="connsiteX105" fmla="*/ 1045996 w 3489912"/>
              <a:gd name="connsiteY105" fmla="*/ 3596426 h 4396817"/>
              <a:gd name="connsiteX106" fmla="*/ 1109058 w 3489912"/>
              <a:gd name="connsiteY106" fmla="*/ 3617447 h 4396817"/>
              <a:gd name="connsiteX107" fmla="*/ 1371817 w 3489912"/>
              <a:gd name="connsiteY107" fmla="*/ 3606936 h 4396817"/>
              <a:gd name="connsiteX108" fmla="*/ 1403348 w 3489912"/>
              <a:gd name="connsiteY108" fmla="*/ 3585915 h 4396817"/>
              <a:gd name="connsiteX109" fmla="*/ 1476920 w 3489912"/>
              <a:gd name="connsiteY109" fmla="*/ 3554384 h 4396817"/>
              <a:gd name="connsiteX110" fmla="*/ 2433361 w 3489912"/>
              <a:gd name="connsiteY110" fmla="*/ 3543874 h 4396817"/>
              <a:gd name="connsiteX111" fmla="*/ 2738161 w 3489912"/>
              <a:gd name="connsiteY111" fmla="*/ 3522853 h 4396817"/>
              <a:gd name="connsiteX112" fmla="*/ 2979899 w 3489912"/>
              <a:gd name="connsiteY112" fmla="*/ 3533364 h 4396817"/>
              <a:gd name="connsiteX113" fmla="*/ 3127044 w 3489912"/>
              <a:gd name="connsiteY113" fmla="*/ 3554384 h 4396817"/>
              <a:gd name="connsiteX114" fmla="*/ 3221637 w 3489912"/>
              <a:gd name="connsiteY114" fmla="*/ 3575405 h 4396817"/>
              <a:gd name="connsiteX115" fmla="*/ 3263679 w 3489912"/>
              <a:gd name="connsiteY115" fmla="*/ 3638467 h 4396817"/>
              <a:gd name="connsiteX116" fmla="*/ 3347761 w 3489912"/>
              <a:gd name="connsiteY116" fmla="*/ 3733060 h 4396817"/>
              <a:gd name="connsiteX117" fmla="*/ 3379292 w 3489912"/>
              <a:gd name="connsiteY117" fmla="*/ 3838164 h 4396817"/>
              <a:gd name="connsiteX118" fmla="*/ 3400313 w 3489912"/>
              <a:gd name="connsiteY118" fmla="*/ 3869695 h 4396817"/>
              <a:gd name="connsiteX119" fmla="*/ 3400313 w 3489912"/>
              <a:gd name="connsiteY119" fmla="*/ 4142964 h 4396817"/>
              <a:gd name="connsiteX120" fmla="*/ 3389803 w 3489912"/>
              <a:gd name="connsiteY120" fmla="*/ 4174495 h 4396817"/>
              <a:gd name="connsiteX121" fmla="*/ 3368782 w 3489912"/>
              <a:gd name="connsiteY121" fmla="*/ 4206026 h 4396817"/>
              <a:gd name="connsiteX122" fmla="*/ 3326741 w 3489912"/>
              <a:gd name="connsiteY122" fmla="*/ 4269088 h 4396817"/>
              <a:gd name="connsiteX123" fmla="*/ 3274189 w 3489912"/>
              <a:gd name="connsiteY123" fmla="*/ 4353171 h 4396817"/>
              <a:gd name="connsiteX124" fmla="*/ 3242658 w 3489912"/>
              <a:gd name="connsiteY124" fmla="*/ 4363681 h 4396817"/>
              <a:gd name="connsiteX125" fmla="*/ 3211127 w 3489912"/>
              <a:gd name="connsiteY125" fmla="*/ 4395212 h 4396817"/>
              <a:gd name="connsiteX126" fmla="*/ 2895817 w 3489912"/>
              <a:gd name="connsiteY126" fmla="*/ 4374191 h 4396817"/>
              <a:gd name="connsiteX127" fmla="*/ 2832754 w 3489912"/>
              <a:gd name="connsiteY127" fmla="*/ 4353171 h 4396817"/>
              <a:gd name="connsiteX128" fmla="*/ 2769692 w 3489912"/>
              <a:gd name="connsiteY128" fmla="*/ 4342660 h 4396817"/>
              <a:gd name="connsiteX129" fmla="*/ 2706630 w 3489912"/>
              <a:gd name="connsiteY129" fmla="*/ 4321640 h 4396817"/>
              <a:gd name="connsiteX130" fmla="*/ 1319265 w 3489912"/>
              <a:gd name="connsiteY130" fmla="*/ 4290109 h 4396817"/>
              <a:gd name="connsiteX131" fmla="*/ 1098548 w 3489912"/>
              <a:gd name="connsiteY131" fmla="*/ 4258578 h 4396817"/>
              <a:gd name="connsiteX132" fmla="*/ 982934 w 3489912"/>
              <a:gd name="connsiteY132" fmla="*/ 4237557 h 4396817"/>
              <a:gd name="connsiteX133" fmla="*/ 951403 w 3489912"/>
              <a:gd name="connsiteY133" fmla="*/ 4227047 h 4396817"/>
              <a:gd name="connsiteX134" fmla="*/ 919872 w 3489912"/>
              <a:gd name="connsiteY134" fmla="*/ 4206026 h 4396817"/>
              <a:gd name="connsiteX135" fmla="*/ 888341 w 3489912"/>
              <a:gd name="connsiteY135" fmla="*/ 4195515 h 4396817"/>
              <a:gd name="connsiteX136" fmla="*/ 856810 w 3489912"/>
              <a:gd name="connsiteY136" fmla="*/ 4163984 h 4396817"/>
              <a:gd name="connsiteX137" fmla="*/ 825279 w 3489912"/>
              <a:gd name="connsiteY137" fmla="*/ 4142964 h 4396817"/>
              <a:gd name="connsiteX138" fmla="*/ 793748 w 3489912"/>
              <a:gd name="connsiteY138" fmla="*/ 4111433 h 4396817"/>
              <a:gd name="connsiteX139" fmla="*/ 720175 w 3489912"/>
              <a:gd name="connsiteY139" fmla="*/ 4079902 h 4396817"/>
              <a:gd name="connsiteX140" fmla="*/ 646603 w 3489912"/>
              <a:gd name="connsiteY140" fmla="*/ 4027350 h 4396817"/>
              <a:gd name="connsiteX141" fmla="*/ 573030 w 3489912"/>
              <a:gd name="connsiteY141" fmla="*/ 3985309 h 4396817"/>
              <a:gd name="connsiteX142" fmla="*/ 530989 w 3489912"/>
              <a:gd name="connsiteY142" fmla="*/ 3974798 h 4396817"/>
              <a:gd name="connsiteX143" fmla="*/ 478437 w 3489912"/>
              <a:gd name="connsiteY143" fmla="*/ 3922247 h 4396817"/>
              <a:gd name="connsiteX144" fmla="*/ 394354 w 3489912"/>
              <a:gd name="connsiteY144" fmla="*/ 3859184 h 4396817"/>
              <a:gd name="connsiteX145" fmla="*/ 383844 w 3489912"/>
              <a:gd name="connsiteY145" fmla="*/ 3817143 h 4396817"/>
              <a:gd name="connsiteX146" fmla="*/ 331292 w 3489912"/>
              <a:gd name="connsiteY146" fmla="*/ 3754081 h 4396817"/>
              <a:gd name="connsiteX147" fmla="*/ 320782 w 3489912"/>
              <a:gd name="connsiteY147" fmla="*/ 3712040 h 4396817"/>
              <a:gd name="connsiteX148" fmla="*/ 310272 w 3489912"/>
              <a:gd name="connsiteY148" fmla="*/ 3680509 h 4396817"/>
              <a:gd name="connsiteX149" fmla="*/ 299761 w 3489912"/>
              <a:gd name="connsiteY149" fmla="*/ 3627957 h 4396817"/>
              <a:gd name="connsiteX150" fmla="*/ 278741 w 3489912"/>
              <a:gd name="connsiteY150" fmla="*/ 3596426 h 4396817"/>
              <a:gd name="connsiteX151" fmla="*/ 257720 w 3489912"/>
              <a:gd name="connsiteY151" fmla="*/ 3533364 h 4396817"/>
              <a:gd name="connsiteX152" fmla="*/ 236699 w 3489912"/>
              <a:gd name="connsiteY152" fmla="*/ 2881722 h 4396817"/>
              <a:gd name="connsiteX153" fmla="*/ 226189 w 3489912"/>
              <a:gd name="connsiteY153" fmla="*/ 2734578 h 4396817"/>
              <a:gd name="connsiteX154" fmla="*/ 205168 w 3489912"/>
              <a:gd name="connsiteY154" fmla="*/ 2692536 h 4396817"/>
              <a:gd name="connsiteX155" fmla="*/ 173637 w 3489912"/>
              <a:gd name="connsiteY155" fmla="*/ 2629474 h 4396817"/>
              <a:gd name="connsiteX156" fmla="*/ 163127 w 3489912"/>
              <a:gd name="connsiteY156" fmla="*/ 2587433 h 4396817"/>
              <a:gd name="connsiteX157" fmla="*/ 152617 w 3489912"/>
              <a:gd name="connsiteY157" fmla="*/ 2555902 h 4396817"/>
              <a:gd name="connsiteX158" fmla="*/ 142106 w 3489912"/>
              <a:gd name="connsiteY158" fmla="*/ 2188040 h 4396817"/>
              <a:gd name="connsiteX159" fmla="*/ 131596 w 3489912"/>
              <a:gd name="connsiteY159" fmla="*/ 2040895 h 4396817"/>
              <a:gd name="connsiteX160" fmla="*/ 121085 w 3489912"/>
              <a:gd name="connsiteY160" fmla="*/ 1746605 h 4396817"/>
              <a:gd name="connsiteX161" fmla="*/ 100065 w 3489912"/>
              <a:gd name="connsiteY161" fmla="*/ 1504867 h 4396817"/>
              <a:gd name="connsiteX162" fmla="*/ 79044 w 3489912"/>
              <a:gd name="connsiteY162" fmla="*/ 1431295 h 4396817"/>
              <a:gd name="connsiteX163" fmla="*/ 68534 w 3489912"/>
              <a:gd name="connsiteY163" fmla="*/ 1399764 h 4396817"/>
              <a:gd name="connsiteX164" fmla="*/ 47513 w 3489912"/>
              <a:gd name="connsiteY164" fmla="*/ 1294660 h 4396817"/>
              <a:gd name="connsiteX165" fmla="*/ 37003 w 3489912"/>
              <a:gd name="connsiteY165" fmla="*/ 1242109 h 4396817"/>
              <a:gd name="connsiteX166" fmla="*/ 15982 w 3489912"/>
              <a:gd name="connsiteY166" fmla="*/ 1179047 h 4396817"/>
              <a:gd name="connsiteX167" fmla="*/ 5472 w 3489912"/>
              <a:gd name="connsiteY167" fmla="*/ 958329 h 4396817"/>
              <a:gd name="connsiteX168" fmla="*/ 26492 w 3489912"/>
              <a:gd name="connsiteY168" fmla="*/ 611488 h 4396817"/>
              <a:gd name="connsiteX169" fmla="*/ 37003 w 3489912"/>
              <a:gd name="connsiteY169" fmla="*/ 537915 h 4396817"/>
              <a:gd name="connsiteX170" fmla="*/ 58023 w 3489912"/>
              <a:gd name="connsiteY170" fmla="*/ 506384 h 4396817"/>
              <a:gd name="connsiteX171" fmla="*/ 68534 w 3489912"/>
              <a:gd name="connsiteY171" fmla="*/ 443322 h 4396817"/>
              <a:gd name="connsiteX172" fmla="*/ 100065 w 3489912"/>
              <a:gd name="connsiteY172" fmla="*/ 369750 h 4396817"/>
              <a:gd name="connsiteX173" fmla="*/ 110575 w 3489912"/>
              <a:gd name="connsiteY173" fmla="*/ 327709 h 4396817"/>
              <a:gd name="connsiteX174" fmla="*/ 142106 w 3489912"/>
              <a:gd name="connsiteY174" fmla="*/ 264647 h 4396817"/>
              <a:gd name="connsiteX175" fmla="*/ 173637 w 3489912"/>
              <a:gd name="connsiteY175" fmla="*/ 159543 h 4396817"/>
              <a:gd name="connsiteX176" fmla="*/ 205168 w 3489912"/>
              <a:gd name="connsiteY176" fmla="*/ 85971 h 4396817"/>
              <a:gd name="connsiteX177" fmla="*/ 268230 w 3489912"/>
              <a:gd name="connsiteY177" fmla="*/ 54440 h 4396817"/>
              <a:gd name="connsiteX178" fmla="*/ 299761 w 3489912"/>
              <a:gd name="connsiteY178" fmla="*/ 33419 h 4396817"/>
              <a:gd name="connsiteX179" fmla="*/ 646603 w 3489912"/>
              <a:gd name="connsiteY179" fmla="*/ 12398 h 4396817"/>
              <a:gd name="connsiteX180" fmla="*/ 688644 w 3489912"/>
              <a:gd name="connsiteY180" fmla="*/ 12398 h 439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3489912" h="4396817">
                <a:moveTo>
                  <a:pt x="688644" y="12398"/>
                </a:moveTo>
                <a:lnTo>
                  <a:pt x="688644" y="12398"/>
                </a:lnTo>
                <a:cubicBezTo>
                  <a:pt x="876370" y="-3245"/>
                  <a:pt x="835794" y="-4998"/>
                  <a:pt x="1088037" y="12398"/>
                </a:cubicBezTo>
                <a:cubicBezTo>
                  <a:pt x="1099090" y="13160"/>
                  <a:pt x="1108915" y="19865"/>
                  <a:pt x="1119568" y="22909"/>
                </a:cubicBezTo>
                <a:cubicBezTo>
                  <a:pt x="1133457" y="26877"/>
                  <a:pt x="1147509" y="30285"/>
                  <a:pt x="1161610" y="33419"/>
                </a:cubicBezTo>
                <a:cubicBezTo>
                  <a:pt x="1216936" y="45713"/>
                  <a:pt x="1226316" y="45666"/>
                  <a:pt x="1287734" y="54440"/>
                </a:cubicBezTo>
                <a:cubicBezTo>
                  <a:pt x="1308755" y="61447"/>
                  <a:pt x="1329300" y="70086"/>
                  <a:pt x="1350796" y="75460"/>
                </a:cubicBezTo>
                <a:cubicBezTo>
                  <a:pt x="1417343" y="92097"/>
                  <a:pt x="1428109" y="96205"/>
                  <a:pt x="1487430" y="106991"/>
                </a:cubicBezTo>
                <a:cubicBezTo>
                  <a:pt x="1508397" y="110803"/>
                  <a:pt x="1529312" y="115149"/>
                  <a:pt x="1550492" y="117502"/>
                </a:cubicBezTo>
                <a:cubicBezTo>
                  <a:pt x="1651571" y="128733"/>
                  <a:pt x="1779018" y="133401"/>
                  <a:pt x="1876313" y="138522"/>
                </a:cubicBezTo>
                <a:cubicBezTo>
                  <a:pt x="1897334" y="142026"/>
                  <a:pt x="1918260" y="146154"/>
                  <a:pt x="1939375" y="149033"/>
                </a:cubicBezTo>
                <a:cubicBezTo>
                  <a:pt x="1995349" y="156666"/>
                  <a:pt x="2107541" y="170053"/>
                  <a:pt x="2107541" y="170053"/>
                </a:cubicBezTo>
                <a:cubicBezTo>
                  <a:pt x="2121005" y="173419"/>
                  <a:pt x="2166039" y="183537"/>
                  <a:pt x="2181113" y="191074"/>
                </a:cubicBezTo>
                <a:cubicBezTo>
                  <a:pt x="2192411" y="196723"/>
                  <a:pt x="2201033" y="207119"/>
                  <a:pt x="2212644" y="212095"/>
                </a:cubicBezTo>
                <a:cubicBezTo>
                  <a:pt x="2225921" y="217785"/>
                  <a:pt x="2240796" y="218637"/>
                  <a:pt x="2254685" y="222605"/>
                </a:cubicBezTo>
                <a:cubicBezTo>
                  <a:pt x="2378910" y="258096"/>
                  <a:pt x="2135882" y="196204"/>
                  <a:pt x="2349279" y="243626"/>
                </a:cubicBezTo>
                <a:cubicBezTo>
                  <a:pt x="2360094" y="246029"/>
                  <a:pt x="2369772" y="253190"/>
                  <a:pt x="2380810" y="254136"/>
                </a:cubicBezTo>
                <a:cubicBezTo>
                  <a:pt x="2492729" y="263729"/>
                  <a:pt x="2717141" y="275157"/>
                  <a:pt x="2717141" y="275157"/>
                </a:cubicBezTo>
                <a:cubicBezTo>
                  <a:pt x="2848567" y="308013"/>
                  <a:pt x="2685166" y="266021"/>
                  <a:pt x="2790713" y="296178"/>
                </a:cubicBezTo>
                <a:cubicBezTo>
                  <a:pt x="2804602" y="300146"/>
                  <a:pt x="2818918" y="302537"/>
                  <a:pt x="2832754" y="306688"/>
                </a:cubicBezTo>
                <a:cubicBezTo>
                  <a:pt x="2853978" y="313055"/>
                  <a:pt x="2874226" y="322727"/>
                  <a:pt x="2895817" y="327709"/>
                </a:cubicBezTo>
                <a:cubicBezTo>
                  <a:pt x="2919956" y="333279"/>
                  <a:pt x="2944865" y="334716"/>
                  <a:pt x="2969389" y="338219"/>
                </a:cubicBezTo>
                <a:cubicBezTo>
                  <a:pt x="3065061" y="370109"/>
                  <a:pt x="2913958" y="321191"/>
                  <a:pt x="3053472" y="359240"/>
                </a:cubicBezTo>
                <a:cubicBezTo>
                  <a:pt x="3074849" y="365070"/>
                  <a:pt x="3116534" y="380260"/>
                  <a:pt x="3116534" y="380260"/>
                </a:cubicBezTo>
                <a:cubicBezTo>
                  <a:pt x="3127044" y="387267"/>
                  <a:pt x="3136454" y="396305"/>
                  <a:pt x="3148065" y="401281"/>
                </a:cubicBezTo>
                <a:cubicBezTo>
                  <a:pt x="3195235" y="421497"/>
                  <a:pt x="3180712" y="401839"/>
                  <a:pt x="3221637" y="422302"/>
                </a:cubicBezTo>
                <a:cubicBezTo>
                  <a:pt x="3232935" y="427951"/>
                  <a:pt x="3241297" y="439005"/>
                  <a:pt x="3253168" y="443322"/>
                </a:cubicBezTo>
                <a:cubicBezTo>
                  <a:pt x="3280319" y="453195"/>
                  <a:pt x="3309843" y="455207"/>
                  <a:pt x="3337251" y="464343"/>
                </a:cubicBezTo>
                <a:lnTo>
                  <a:pt x="3368782" y="474853"/>
                </a:lnTo>
                <a:cubicBezTo>
                  <a:pt x="3406032" y="586602"/>
                  <a:pt x="3401704" y="547806"/>
                  <a:pt x="3379292" y="727102"/>
                </a:cubicBezTo>
                <a:cubicBezTo>
                  <a:pt x="3376544" y="749089"/>
                  <a:pt x="3365279" y="769143"/>
                  <a:pt x="3358272" y="790164"/>
                </a:cubicBezTo>
                <a:cubicBezTo>
                  <a:pt x="3354769" y="800674"/>
                  <a:pt x="3356979" y="815550"/>
                  <a:pt x="3347761" y="821695"/>
                </a:cubicBezTo>
                <a:cubicBezTo>
                  <a:pt x="3337251" y="828702"/>
                  <a:pt x="3325934" y="834628"/>
                  <a:pt x="3316230" y="842715"/>
                </a:cubicBezTo>
                <a:cubicBezTo>
                  <a:pt x="3304811" y="852231"/>
                  <a:pt x="3294215" y="862828"/>
                  <a:pt x="3284699" y="874247"/>
                </a:cubicBezTo>
                <a:cubicBezTo>
                  <a:pt x="3276613" y="883951"/>
                  <a:pt x="3274391" y="899083"/>
                  <a:pt x="3263679" y="905778"/>
                </a:cubicBezTo>
                <a:cubicBezTo>
                  <a:pt x="3249908" y="914385"/>
                  <a:pt x="3181045" y="932494"/>
                  <a:pt x="3158575" y="937309"/>
                </a:cubicBezTo>
                <a:cubicBezTo>
                  <a:pt x="3123640" y="944795"/>
                  <a:pt x="3088506" y="951322"/>
                  <a:pt x="3053472" y="958329"/>
                </a:cubicBezTo>
                <a:cubicBezTo>
                  <a:pt x="2988114" y="971401"/>
                  <a:pt x="2975889" y="975626"/>
                  <a:pt x="2895817" y="979350"/>
                </a:cubicBezTo>
                <a:cubicBezTo>
                  <a:pt x="2780275" y="984724"/>
                  <a:pt x="2664589" y="986357"/>
                  <a:pt x="2548975" y="989860"/>
                </a:cubicBezTo>
                <a:cubicBezTo>
                  <a:pt x="2482425" y="1006499"/>
                  <a:pt x="2518952" y="992359"/>
                  <a:pt x="2443872" y="1042412"/>
                </a:cubicBezTo>
                <a:lnTo>
                  <a:pt x="2412341" y="1063433"/>
                </a:lnTo>
                <a:cubicBezTo>
                  <a:pt x="2408837" y="1073943"/>
                  <a:pt x="2401830" y="1083885"/>
                  <a:pt x="2401830" y="1094964"/>
                </a:cubicBezTo>
                <a:cubicBezTo>
                  <a:pt x="2401830" y="1123008"/>
                  <a:pt x="2416199" y="1147942"/>
                  <a:pt x="2433361" y="1168536"/>
                </a:cubicBezTo>
                <a:cubicBezTo>
                  <a:pt x="2442877" y="1179955"/>
                  <a:pt x="2455376" y="1188648"/>
                  <a:pt x="2464892" y="1200067"/>
                </a:cubicBezTo>
                <a:cubicBezTo>
                  <a:pt x="2472979" y="1209771"/>
                  <a:pt x="2476407" y="1223280"/>
                  <a:pt x="2485913" y="1231598"/>
                </a:cubicBezTo>
                <a:cubicBezTo>
                  <a:pt x="2530395" y="1270520"/>
                  <a:pt x="2537198" y="1269714"/>
                  <a:pt x="2580506" y="1284150"/>
                </a:cubicBezTo>
                <a:cubicBezTo>
                  <a:pt x="2773399" y="1276435"/>
                  <a:pt x="2809824" y="1264204"/>
                  <a:pt x="2969389" y="1284150"/>
                </a:cubicBezTo>
                <a:cubicBezTo>
                  <a:pt x="3011681" y="1289437"/>
                  <a:pt x="3095513" y="1305171"/>
                  <a:pt x="3095513" y="1305171"/>
                </a:cubicBezTo>
                <a:cubicBezTo>
                  <a:pt x="3109527" y="1312178"/>
                  <a:pt x="3122690" y="1321236"/>
                  <a:pt x="3137554" y="1326191"/>
                </a:cubicBezTo>
                <a:cubicBezTo>
                  <a:pt x="3154502" y="1331840"/>
                  <a:pt x="3172775" y="1332369"/>
                  <a:pt x="3190106" y="1336702"/>
                </a:cubicBezTo>
                <a:cubicBezTo>
                  <a:pt x="3200854" y="1339389"/>
                  <a:pt x="3211127" y="1343709"/>
                  <a:pt x="3221637" y="1347212"/>
                </a:cubicBezTo>
                <a:cubicBezTo>
                  <a:pt x="3232147" y="1354219"/>
                  <a:pt x="3241297" y="1363916"/>
                  <a:pt x="3253168" y="1368233"/>
                </a:cubicBezTo>
                <a:cubicBezTo>
                  <a:pt x="3280319" y="1378106"/>
                  <a:pt x="3337251" y="1389253"/>
                  <a:pt x="3337251" y="1389253"/>
                </a:cubicBezTo>
                <a:cubicBezTo>
                  <a:pt x="3358272" y="1403267"/>
                  <a:pt x="3386299" y="1410274"/>
                  <a:pt x="3400313" y="1431295"/>
                </a:cubicBezTo>
                <a:cubicBezTo>
                  <a:pt x="3427479" y="1472044"/>
                  <a:pt x="3409350" y="1458832"/>
                  <a:pt x="3452865" y="1473336"/>
                </a:cubicBezTo>
                <a:cubicBezTo>
                  <a:pt x="3459872" y="1483846"/>
                  <a:pt x="3468236" y="1493569"/>
                  <a:pt x="3473885" y="1504867"/>
                </a:cubicBezTo>
                <a:cubicBezTo>
                  <a:pt x="3509099" y="1575295"/>
                  <a:pt x="3475551" y="1731286"/>
                  <a:pt x="3473885" y="1757115"/>
                </a:cubicBezTo>
                <a:cubicBezTo>
                  <a:pt x="3471618" y="1792251"/>
                  <a:pt x="3469864" y="1827613"/>
                  <a:pt x="3463375" y="1862219"/>
                </a:cubicBezTo>
                <a:cubicBezTo>
                  <a:pt x="3459292" y="1883997"/>
                  <a:pt x="3460790" y="1912990"/>
                  <a:pt x="3442354" y="1925281"/>
                </a:cubicBezTo>
                <a:cubicBezTo>
                  <a:pt x="3401605" y="1952447"/>
                  <a:pt x="3422807" y="1942308"/>
                  <a:pt x="3379292" y="1956812"/>
                </a:cubicBezTo>
                <a:cubicBezTo>
                  <a:pt x="3358271" y="1970826"/>
                  <a:pt x="3340197" y="1990863"/>
                  <a:pt x="3316230" y="1998853"/>
                </a:cubicBezTo>
                <a:cubicBezTo>
                  <a:pt x="3305720" y="2002357"/>
                  <a:pt x="3294608" y="2004409"/>
                  <a:pt x="3284699" y="2009364"/>
                </a:cubicBezTo>
                <a:cubicBezTo>
                  <a:pt x="3273401" y="2015013"/>
                  <a:pt x="3265241" y="2026669"/>
                  <a:pt x="3253168" y="2030384"/>
                </a:cubicBezTo>
                <a:cubicBezTo>
                  <a:pt x="3219020" y="2040891"/>
                  <a:pt x="3183099" y="2044398"/>
                  <a:pt x="3148065" y="2051405"/>
                </a:cubicBezTo>
                <a:cubicBezTo>
                  <a:pt x="3130548" y="2054908"/>
                  <a:pt x="3112460" y="2056266"/>
                  <a:pt x="3095513" y="2061915"/>
                </a:cubicBezTo>
                <a:cubicBezTo>
                  <a:pt x="3085003" y="2065419"/>
                  <a:pt x="3075000" y="2071266"/>
                  <a:pt x="3063982" y="2072426"/>
                </a:cubicBezTo>
                <a:cubicBezTo>
                  <a:pt x="3008126" y="2078306"/>
                  <a:pt x="2951872" y="2079433"/>
                  <a:pt x="2895817" y="2082936"/>
                </a:cubicBezTo>
                <a:cubicBezTo>
                  <a:pt x="2881803" y="2086440"/>
                  <a:pt x="2867611" y="2089296"/>
                  <a:pt x="2853775" y="2093447"/>
                </a:cubicBezTo>
                <a:cubicBezTo>
                  <a:pt x="2832552" y="2099814"/>
                  <a:pt x="2812440" y="2110121"/>
                  <a:pt x="2790713" y="2114467"/>
                </a:cubicBezTo>
                <a:cubicBezTo>
                  <a:pt x="2727297" y="2127151"/>
                  <a:pt x="2755109" y="2119329"/>
                  <a:pt x="2706630" y="2135488"/>
                </a:cubicBezTo>
                <a:cubicBezTo>
                  <a:pt x="2696120" y="2142495"/>
                  <a:pt x="2686397" y="2150860"/>
                  <a:pt x="2675099" y="2156509"/>
                </a:cubicBezTo>
                <a:cubicBezTo>
                  <a:pt x="2665190" y="2161464"/>
                  <a:pt x="2651402" y="2159185"/>
                  <a:pt x="2643568" y="2167019"/>
                </a:cubicBezTo>
                <a:cubicBezTo>
                  <a:pt x="2625704" y="2184883"/>
                  <a:pt x="2601527" y="2230081"/>
                  <a:pt x="2601527" y="2230081"/>
                </a:cubicBezTo>
                <a:cubicBezTo>
                  <a:pt x="2579654" y="2317573"/>
                  <a:pt x="2606287" y="2231073"/>
                  <a:pt x="2569996" y="2303653"/>
                </a:cubicBezTo>
                <a:cubicBezTo>
                  <a:pt x="2557287" y="2329071"/>
                  <a:pt x="2559082" y="2350274"/>
                  <a:pt x="2548975" y="2377226"/>
                </a:cubicBezTo>
                <a:cubicBezTo>
                  <a:pt x="2543474" y="2391896"/>
                  <a:pt x="2534961" y="2405253"/>
                  <a:pt x="2527954" y="2419267"/>
                </a:cubicBezTo>
                <a:cubicBezTo>
                  <a:pt x="2524521" y="2439866"/>
                  <a:pt x="2513229" y="2511800"/>
                  <a:pt x="2506934" y="2534881"/>
                </a:cubicBezTo>
                <a:cubicBezTo>
                  <a:pt x="2499128" y="2563501"/>
                  <a:pt x="2488393" y="2605973"/>
                  <a:pt x="2464892" y="2629474"/>
                </a:cubicBezTo>
                <a:cubicBezTo>
                  <a:pt x="2444516" y="2649850"/>
                  <a:pt x="2427476" y="2652457"/>
                  <a:pt x="2401830" y="2661005"/>
                </a:cubicBezTo>
                <a:cubicBezTo>
                  <a:pt x="2311466" y="2721249"/>
                  <a:pt x="2425797" y="2649021"/>
                  <a:pt x="2338768" y="2692536"/>
                </a:cubicBezTo>
                <a:cubicBezTo>
                  <a:pt x="2297029" y="2713406"/>
                  <a:pt x="2304787" y="2731388"/>
                  <a:pt x="2244175" y="2734578"/>
                </a:cubicBezTo>
                <a:lnTo>
                  <a:pt x="2044479" y="2745088"/>
                </a:lnTo>
                <a:cubicBezTo>
                  <a:pt x="2002379" y="2747804"/>
                  <a:pt x="1960301" y="2751104"/>
                  <a:pt x="1918354" y="2755598"/>
                </a:cubicBezTo>
                <a:cubicBezTo>
                  <a:pt x="1862184" y="2761616"/>
                  <a:pt x="1806514" y="2772286"/>
                  <a:pt x="1750189" y="2776619"/>
                </a:cubicBezTo>
                <a:cubicBezTo>
                  <a:pt x="1588854" y="2789029"/>
                  <a:pt x="1658774" y="2780669"/>
                  <a:pt x="1539982" y="2797640"/>
                </a:cubicBezTo>
                <a:lnTo>
                  <a:pt x="1476920" y="2818660"/>
                </a:lnTo>
                <a:cubicBezTo>
                  <a:pt x="1466410" y="2822163"/>
                  <a:pt x="1456382" y="2827797"/>
                  <a:pt x="1445389" y="2829171"/>
                </a:cubicBezTo>
                <a:lnTo>
                  <a:pt x="1361306" y="2839681"/>
                </a:lnTo>
                <a:cubicBezTo>
                  <a:pt x="1350796" y="2846688"/>
                  <a:pt x="1341073" y="2855053"/>
                  <a:pt x="1329775" y="2860702"/>
                </a:cubicBezTo>
                <a:cubicBezTo>
                  <a:pt x="1319866" y="2865657"/>
                  <a:pt x="1307929" y="2865832"/>
                  <a:pt x="1298244" y="2871212"/>
                </a:cubicBezTo>
                <a:cubicBezTo>
                  <a:pt x="1276160" y="2883481"/>
                  <a:pt x="1259691" y="2907125"/>
                  <a:pt x="1235182" y="2913253"/>
                </a:cubicBezTo>
                <a:cubicBezTo>
                  <a:pt x="1182393" y="2926451"/>
                  <a:pt x="1206845" y="2919196"/>
                  <a:pt x="1161610" y="2934274"/>
                </a:cubicBezTo>
                <a:cubicBezTo>
                  <a:pt x="1151100" y="2941281"/>
                  <a:pt x="1141377" y="2949646"/>
                  <a:pt x="1130079" y="2955295"/>
                </a:cubicBezTo>
                <a:cubicBezTo>
                  <a:pt x="1120170" y="2960250"/>
                  <a:pt x="1108233" y="2960425"/>
                  <a:pt x="1098548" y="2965805"/>
                </a:cubicBezTo>
                <a:cubicBezTo>
                  <a:pt x="1076463" y="2978074"/>
                  <a:pt x="1056506" y="2993833"/>
                  <a:pt x="1035485" y="3007847"/>
                </a:cubicBezTo>
                <a:cubicBezTo>
                  <a:pt x="1024975" y="3014854"/>
                  <a:pt x="1012886" y="3019935"/>
                  <a:pt x="1003954" y="3028867"/>
                </a:cubicBezTo>
                <a:cubicBezTo>
                  <a:pt x="993444" y="3039377"/>
                  <a:pt x="981939" y="3048979"/>
                  <a:pt x="972423" y="3060398"/>
                </a:cubicBezTo>
                <a:cubicBezTo>
                  <a:pt x="964336" y="3070102"/>
                  <a:pt x="959795" y="3082488"/>
                  <a:pt x="951403" y="3091929"/>
                </a:cubicBezTo>
                <a:cubicBezTo>
                  <a:pt x="931653" y="3114148"/>
                  <a:pt x="909362" y="3133970"/>
                  <a:pt x="888341" y="3154991"/>
                </a:cubicBezTo>
                <a:cubicBezTo>
                  <a:pt x="877831" y="3165501"/>
                  <a:pt x="865055" y="3174155"/>
                  <a:pt x="856810" y="3186522"/>
                </a:cubicBezTo>
                <a:cubicBezTo>
                  <a:pt x="828782" y="3228563"/>
                  <a:pt x="846299" y="3211046"/>
                  <a:pt x="804258" y="3239074"/>
                </a:cubicBezTo>
                <a:cubicBezTo>
                  <a:pt x="807761" y="3312646"/>
                  <a:pt x="802148" y="3387225"/>
                  <a:pt x="814768" y="3459791"/>
                </a:cubicBezTo>
                <a:cubicBezTo>
                  <a:pt x="816932" y="3472236"/>
                  <a:pt x="837367" y="3471880"/>
                  <a:pt x="846299" y="3480812"/>
                </a:cubicBezTo>
                <a:cubicBezTo>
                  <a:pt x="855231" y="3489744"/>
                  <a:pt x="858388" y="3503411"/>
                  <a:pt x="867320" y="3512343"/>
                </a:cubicBezTo>
                <a:cubicBezTo>
                  <a:pt x="899186" y="3544209"/>
                  <a:pt x="926112" y="3537258"/>
                  <a:pt x="972423" y="3543874"/>
                </a:cubicBezTo>
                <a:cubicBezTo>
                  <a:pt x="1006284" y="3577735"/>
                  <a:pt x="999882" y="3577980"/>
                  <a:pt x="1045996" y="3596426"/>
                </a:cubicBezTo>
                <a:cubicBezTo>
                  <a:pt x="1066569" y="3604655"/>
                  <a:pt x="1109058" y="3617447"/>
                  <a:pt x="1109058" y="3617447"/>
                </a:cubicBezTo>
                <a:cubicBezTo>
                  <a:pt x="1196644" y="3613943"/>
                  <a:pt x="1284659" y="3616275"/>
                  <a:pt x="1371817" y="3606936"/>
                </a:cubicBezTo>
                <a:cubicBezTo>
                  <a:pt x="1384377" y="3605590"/>
                  <a:pt x="1392380" y="3592182"/>
                  <a:pt x="1403348" y="3585915"/>
                </a:cubicBezTo>
                <a:cubicBezTo>
                  <a:pt x="1411334" y="3581351"/>
                  <a:pt x="1461613" y="3554710"/>
                  <a:pt x="1476920" y="3554384"/>
                </a:cubicBezTo>
                <a:cubicBezTo>
                  <a:pt x="1795681" y="3547602"/>
                  <a:pt x="2114547" y="3547377"/>
                  <a:pt x="2433361" y="3543874"/>
                </a:cubicBezTo>
                <a:cubicBezTo>
                  <a:pt x="2547384" y="3505868"/>
                  <a:pt x="2486633" y="3522853"/>
                  <a:pt x="2738161" y="3522853"/>
                </a:cubicBezTo>
                <a:cubicBezTo>
                  <a:pt x="2818816" y="3522853"/>
                  <a:pt x="2899320" y="3529860"/>
                  <a:pt x="2979899" y="3533364"/>
                </a:cubicBezTo>
                <a:cubicBezTo>
                  <a:pt x="3130427" y="3550089"/>
                  <a:pt x="3021884" y="3535264"/>
                  <a:pt x="3127044" y="3554384"/>
                </a:cubicBezTo>
                <a:cubicBezTo>
                  <a:pt x="3208430" y="3569182"/>
                  <a:pt x="3166044" y="3556875"/>
                  <a:pt x="3221637" y="3575405"/>
                </a:cubicBezTo>
                <a:cubicBezTo>
                  <a:pt x="3235651" y="3596426"/>
                  <a:pt x="3245815" y="3620603"/>
                  <a:pt x="3263679" y="3638467"/>
                </a:cubicBezTo>
                <a:cubicBezTo>
                  <a:pt x="3335673" y="3710461"/>
                  <a:pt x="3310251" y="3676794"/>
                  <a:pt x="3347761" y="3733060"/>
                </a:cubicBezTo>
                <a:cubicBezTo>
                  <a:pt x="3353636" y="3756558"/>
                  <a:pt x="3369059" y="3822815"/>
                  <a:pt x="3379292" y="3838164"/>
                </a:cubicBezTo>
                <a:lnTo>
                  <a:pt x="3400313" y="3869695"/>
                </a:lnTo>
                <a:cubicBezTo>
                  <a:pt x="3435384" y="3974912"/>
                  <a:pt x="3418174" y="3910767"/>
                  <a:pt x="3400313" y="4142964"/>
                </a:cubicBezTo>
                <a:cubicBezTo>
                  <a:pt x="3399463" y="4154010"/>
                  <a:pt x="3394758" y="4164586"/>
                  <a:pt x="3389803" y="4174495"/>
                </a:cubicBezTo>
                <a:cubicBezTo>
                  <a:pt x="3384154" y="4185793"/>
                  <a:pt x="3375789" y="4195516"/>
                  <a:pt x="3368782" y="4206026"/>
                </a:cubicBezTo>
                <a:cubicBezTo>
                  <a:pt x="3334013" y="4310336"/>
                  <a:pt x="3392346" y="4150999"/>
                  <a:pt x="3326741" y="4269088"/>
                </a:cubicBezTo>
                <a:cubicBezTo>
                  <a:pt x="3289872" y="4335451"/>
                  <a:pt x="3330914" y="4324809"/>
                  <a:pt x="3274189" y="4353171"/>
                </a:cubicBezTo>
                <a:cubicBezTo>
                  <a:pt x="3264280" y="4358126"/>
                  <a:pt x="3253168" y="4360178"/>
                  <a:pt x="3242658" y="4363681"/>
                </a:cubicBezTo>
                <a:cubicBezTo>
                  <a:pt x="3232148" y="4374191"/>
                  <a:pt x="3225953" y="4394153"/>
                  <a:pt x="3211127" y="4395212"/>
                </a:cubicBezTo>
                <a:cubicBezTo>
                  <a:pt x="3164959" y="4398510"/>
                  <a:pt x="2986544" y="4398935"/>
                  <a:pt x="2895817" y="4374191"/>
                </a:cubicBezTo>
                <a:cubicBezTo>
                  <a:pt x="2874440" y="4368361"/>
                  <a:pt x="2854610" y="4356814"/>
                  <a:pt x="2832754" y="4353171"/>
                </a:cubicBezTo>
                <a:cubicBezTo>
                  <a:pt x="2811733" y="4349667"/>
                  <a:pt x="2790366" y="4347829"/>
                  <a:pt x="2769692" y="4342660"/>
                </a:cubicBezTo>
                <a:cubicBezTo>
                  <a:pt x="2748196" y="4337286"/>
                  <a:pt x="2728763" y="4322694"/>
                  <a:pt x="2706630" y="4321640"/>
                </a:cubicBezTo>
                <a:cubicBezTo>
                  <a:pt x="1950223" y="4285620"/>
                  <a:pt x="2412498" y="4302256"/>
                  <a:pt x="1319265" y="4290109"/>
                </a:cubicBezTo>
                <a:cubicBezTo>
                  <a:pt x="1206238" y="4252433"/>
                  <a:pt x="1278312" y="4270562"/>
                  <a:pt x="1098548" y="4258578"/>
                </a:cubicBezTo>
                <a:cubicBezTo>
                  <a:pt x="1070443" y="4253894"/>
                  <a:pt x="1012308" y="4244900"/>
                  <a:pt x="982934" y="4237557"/>
                </a:cubicBezTo>
                <a:cubicBezTo>
                  <a:pt x="972186" y="4234870"/>
                  <a:pt x="961913" y="4230550"/>
                  <a:pt x="951403" y="4227047"/>
                </a:cubicBezTo>
                <a:cubicBezTo>
                  <a:pt x="940893" y="4220040"/>
                  <a:pt x="931170" y="4211675"/>
                  <a:pt x="919872" y="4206026"/>
                </a:cubicBezTo>
                <a:cubicBezTo>
                  <a:pt x="909963" y="4201071"/>
                  <a:pt x="897559" y="4201661"/>
                  <a:pt x="888341" y="4195515"/>
                </a:cubicBezTo>
                <a:cubicBezTo>
                  <a:pt x="875974" y="4187270"/>
                  <a:pt x="868229" y="4173500"/>
                  <a:pt x="856810" y="4163984"/>
                </a:cubicBezTo>
                <a:cubicBezTo>
                  <a:pt x="847106" y="4155897"/>
                  <a:pt x="834983" y="4151051"/>
                  <a:pt x="825279" y="4142964"/>
                </a:cubicBezTo>
                <a:cubicBezTo>
                  <a:pt x="813860" y="4133448"/>
                  <a:pt x="805843" y="4120072"/>
                  <a:pt x="793748" y="4111433"/>
                </a:cubicBezTo>
                <a:cubicBezTo>
                  <a:pt x="771018" y="4095198"/>
                  <a:pt x="745908" y="4088479"/>
                  <a:pt x="720175" y="4079902"/>
                </a:cubicBezTo>
                <a:cubicBezTo>
                  <a:pt x="668816" y="4028543"/>
                  <a:pt x="711161" y="4064241"/>
                  <a:pt x="646603" y="4027350"/>
                </a:cubicBezTo>
                <a:cubicBezTo>
                  <a:pt x="607788" y="4005170"/>
                  <a:pt x="619235" y="4002636"/>
                  <a:pt x="573030" y="3985309"/>
                </a:cubicBezTo>
                <a:cubicBezTo>
                  <a:pt x="559505" y="3980237"/>
                  <a:pt x="545003" y="3978302"/>
                  <a:pt x="530989" y="3974798"/>
                </a:cubicBezTo>
                <a:cubicBezTo>
                  <a:pt x="474930" y="3890711"/>
                  <a:pt x="548509" y="3992319"/>
                  <a:pt x="478437" y="3922247"/>
                </a:cubicBezTo>
                <a:cubicBezTo>
                  <a:pt x="411778" y="3855588"/>
                  <a:pt x="488812" y="3896968"/>
                  <a:pt x="394354" y="3859184"/>
                </a:cubicBezTo>
                <a:cubicBezTo>
                  <a:pt x="390851" y="3845170"/>
                  <a:pt x="389534" y="3830420"/>
                  <a:pt x="383844" y="3817143"/>
                </a:cubicBezTo>
                <a:cubicBezTo>
                  <a:pt x="372870" y="3791536"/>
                  <a:pt x="350231" y="3773020"/>
                  <a:pt x="331292" y="3754081"/>
                </a:cubicBezTo>
                <a:cubicBezTo>
                  <a:pt x="327789" y="3740067"/>
                  <a:pt x="324750" y="3725929"/>
                  <a:pt x="320782" y="3712040"/>
                </a:cubicBezTo>
                <a:cubicBezTo>
                  <a:pt x="317738" y="3701387"/>
                  <a:pt x="312959" y="3691257"/>
                  <a:pt x="310272" y="3680509"/>
                </a:cubicBezTo>
                <a:cubicBezTo>
                  <a:pt x="305939" y="3663178"/>
                  <a:pt x="306034" y="3644684"/>
                  <a:pt x="299761" y="3627957"/>
                </a:cubicBezTo>
                <a:cubicBezTo>
                  <a:pt x="295326" y="3616130"/>
                  <a:pt x="283871" y="3607969"/>
                  <a:pt x="278741" y="3596426"/>
                </a:cubicBezTo>
                <a:cubicBezTo>
                  <a:pt x="269742" y="3576178"/>
                  <a:pt x="257720" y="3533364"/>
                  <a:pt x="257720" y="3533364"/>
                </a:cubicBezTo>
                <a:cubicBezTo>
                  <a:pt x="232296" y="3151985"/>
                  <a:pt x="260711" y="3614083"/>
                  <a:pt x="236699" y="2881722"/>
                </a:cubicBezTo>
                <a:cubicBezTo>
                  <a:pt x="235088" y="2832575"/>
                  <a:pt x="234273" y="2783082"/>
                  <a:pt x="226189" y="2734578"/>
                </a:cubicBezTo>
                <a:cubicBezTo>
                  <a:pt x="223613" y="2719123"/>
                  <a:pt x="211340" y="2706937"/>
                  <a:pt x="205168" y="2692536"/>
                </a:cubicBezTo>
                <a:cubicBezTo>
                  <a:pt x="179059" y="2631615"/>
                  <a:pt x="214034" y="2690069"/>
                  <a:pt x="173637" y="2629474"/>
                </a:cubicBezTo>
                <a:cubicBezTo>
                  <a:pt x="170134" y="2615460"/>
                  <a:pt x="167095" y="2601322"/>
                  <a:pt x="163127" y="2587433"/>
                </a:cubicBezTo>
                <a:cubicBezTo>
                  <a:pt x="160083" y="2576780"/>
                  <a:pt x="153199" y="2566966"/>
                  <a:pt x="152617" y="2555902"/>
                </a:cubicBezTo>
                <a:cubicBezTo>
                  <a:pt x="146169" y="2433401"/>
                  <a:pt x="147109" y="2310609"/>
                  <a:pt x="142106" y="2188040"/>
                </a:cubicBezTo>
                <a:cubicBezTo>
                  <a:pt x="140101" y="2138908"/>
                  <a:pt x="133935" y="2090013"/>
                  <a:pt x="131596" y="2040895"/>
                </a:cubicBezTo>
                <a:cubicBezTo>
                  <a:pt x="126927" y="1942847"/>
                  <a:pt x="126849" y="1844595"/>
                  <a:pt x="121085" y="1746605"/>
                </a:cubicBezTo>
                <a:cubicBezTo>
                  <a:pt x="116335" y="1665861"/>
                  <a:pt x="125644" y="1581599"/>
                  <a:pt x="100065" y="1504867"/>
                </a:cubicBezTo>
                <a:cubicBezTo>
                  <a:pt x="74870" y="1429286"/>
                  <a:pt x="105430" y="1523650"/>
                  <a:pt x="79044" y="1431295"/>
                </a:cubicBezTo>
                <a:cubicBezTo>
                  <a:pt x="76000" y="1420642"/>
                  <a:pt x="71025" y="1410559"/>
                  <a:pt x="68534" y="1399764"/>
                </a:cubicBezTo>
                <a:cubicBezTo>
                  <a:pt x="60500" y="1364950"/>
                  <a:pt x="54520" y="1329695"/>
                  <a:pt x="47513" y="1294660"/>
                </a:cubicBezTo>
                <a:cubicBezTo>
                  <a:pt x="44010" y="1277143"/>
                  <a:pt x="42652" y="1259056"/>
                  <a:pt x="37003" y="1242109"/>
                </a:cubicBezTo>
                <a:lnTo>
                  <a:pt x="15982" y="1179047"/>
                </a:lnTo>
                <a:cubicBezTo>
                  <a:pt x="12479" y="1105474"/>
                  <a:pt x="5472" y="1031985"/>
                  <a:pt x="5472" y="958329"/>
                </a:cubicBezTo>
                <a:cubicBezTo>
                  <a:pt x="5472" y="664585"/>
                  <a:pt x="-16126" y="739346"/>
                  <a:pt x="26492" y="611488"/>
                </a:cubicBezTo>
                <a:cubicBezTo>
                  <a:pt x="29996" y="586964"/>
                  <a:pt x="29884" y="561644"/>
                  <a:pt x="37003" y="537915"/>
                </a:cubicBezTo>
                <a:cubicBezTo>
                  <a:pt x="40633" y="525816"/>
                  <a:pt x="54028" y="518368"/>
                  <a:pt x="58023" y="506384"/>
                </a:cubicBezTo>
                <a:cubicBezTo>
                  <a:pt x="64762" y="486167"/>
                  <a:pt x="63911" y="464125"/>
                  <a:pt x="68534" y="443322"/>
                </a:cubicBezTo>
                <a:cubicBezTo>
                  <a:pt x="74721" y="415482"/>
                  <a:pt x="87210" y="395459"/>
                  <a:pt x="100065" y="369750"/>
                </a:cubicBezTo>
                <a:cubicBezTo>
                  <a:pt x="103568" y="355736"/>
                  <a:pt x="104885" y="340986"/>
                  <a:pt x="110575" y="327709"/>
                </a:cubicBezTo>
                <a:cubicBezTo>
                  <a:pt x="136742" y="266653"/>
                  <a:pt x="128478" y="325972"/>
                  <a:pt x="142106" y="264647"/>
                </a:cubicBezTo>
                <a:cubicBezTo>
                  <a:pt x="181008" y="89591"/>
                  <a:pt x="124108" y="291620"/>
                  <a:pt x="173637" y="159543"/>
                </a:cubicBezTo>
                <a:cubicBezTo>
                  <a:pt x="188109" y="120951"/>
                  <a:pt x="175351" y="115789"/>
                  <a:pt x="205168" y="85971"/>
                </a:cubicBezTo>
                <a:cubicBezTo>
                  <a:pt x="225543" y="65596"/>
                  <a:pt x="242584" y="62988"/>
                  <a:pt x="268230" y="54440"/>
                </a:cubicBezTo>
                <a:cubicBezTo>
                  <a:pt x="278740" y="47433"/>
                  <a:pt x="287181" y="34563"/>
                  <a:pt x="299761" y="33419"/>
                </a:cubicBezTo>
                <a:cubicBezTo>
                  <a:pt x="418187" y="22653"/>
                  <a:pt x="537216" y="56154"/>
                  <a:pt x="646603" y="12398"/>
                </a:cubicBezTo>
                <a:cubicBezTo>
                  <a:pt x="653876" y="9489"/>
                  <a:pt x="681637" y="12398"/>
                  <a:pt x="688644" y="12398"/>
                </a:cubicBezTo>
                <a:close/>
              </a:path>
            </a:pathLst>
          </a:cu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8345214" y="2680138"/>
            <a:ext cx="3681227" cy="3090041"/>
          </a:xfrm>
          <a:custGeom>
            <a:avLst/>
            <a:gdLst>
              <a:gd name="connsiteX0" fmla="*/ 1807779 w 3681227"/>
              <a:gd name="connsiteY0" fmla="*/ 0 h 3090041"/>
              <a:gd name="connsiteX1" fmla="*/ 1807779 w 3681227"/>
              <a:gd name="connsiteY1" fmla="*/ 0 h 3090041"/>
              <a:gd name="connsiteX2" fmla="*/ 2301765 w 3681227"/>
              <a:gd name="connsiteY2" fmla="*/ 10510 h 3090041"/>
              <a:gd name="connsiteX3" fmla="*/ 2333296 w 3681227"/>
              <a:gd name="connsiteY3" fmla="*/ 21021 h 3090041"/>
              <a:gd name="connsiteX4" fmla="*/ 2406869 w 3681227"/>
              <a:gd name="connsiteY4" fmla="*/ 31531 h 3090041"/>
              <a:gd name="connsiteX5" fmla="*/ 2837793 w 3681227"/>
              <a:gd name="connsiteY5" fmla="*/ 42041 h 3090041"/>
              <a:gd name="connsiteX6" fmla="*/ 3026979 w 3681227"/>
              <a:gd name="connsiteY6" fmla="*/ 84083 h 3090041"/>
              <a:gd name="connsiteX7" fmla="*/ 3090041 w 3681227"/>
              <a:gd name="connsiteY7" fmla="*/ 115614 h 3090041"/>
              <a:gd name="connsiteX8" fmla="*/ 3132083 w 3681227"/>
              <a:gd name="connsiteY8" fmla="*/ 126124 h 3090041"/>
              <a:gd name="connsiteX9" fmla="*/ 3184634 w 3681227"/>
              <a:gd name="connsiteY9" fmla="*/ 136634 h 3090041"/>
              <a:gd name="connsiteX10" fmla="*/ 3247696 w 3681227"/>
              <a:gd name="connsiteY10" fmla="*/ 157655 h 3090041"/>
              <a:gd name="connsiteX11" fmla="*/ 3321269 w 3681227"/>
              <a:gd name="connsiteY11" fmla="*/ 189186 h 3090041"/>
              <a:gd name="connsiteX12" fmla="*/ 3352800 w 3681227"/>
              <a:gd name="connsiteY12" fmla="*/ 210207 h 3090041"/>
              <a:gd name="connsiteX13" fmla="*/ 3415862 w 3681227"/>
              <a:gd name="connsiteY13" fmla="*/ 231228 h 3090041"/>
              <a:gd name="connsiteX14" fmla="*/ 3436883 w 3681227"/>
              <a:gd name="connsiteY14" fmla="*/ 315310 h 3090041"/>
              <a:gd name="connsiteX15" fmla="*/ 3447393 w 3681227"/>
              <a:gd name="connsiteY15" fmla="*/ 357352 h 3090041"/>
              <a:gd name="connsiteX16" fmla="*/ 3468414 w 3681227"/>
              <a:gd name="connsiteY16" fmla="*/ 420414 h 3090041"/>
              <a:gd name="connsiteX17" fmla="*/ 3489434 w 3681227"/>
              <a:gd name="connsiteY17" fmla="*/ 451945 h 3090041"/>
              <a:gd name="connsiteX18" fmla="*/ 3520965 w 3681227"/>
              <a:gd name="connsiteY18" fmla="*/ 515007 h 3090041"/>
              <a:gd name="connsiteX19" fmla="*/ 3531476 w 3681227"/>
              <a:gd name="connsiteY19" fmla="*/ 567559 h 3090041"/>
              <a:gd name="connsiteX20" fmla="*/ 3541986 w 3681227"/>
              <a:gd name="connsiteY20" fmla="*/ 609600 h 3090041"/>
              <a:gd name="connsiteX21" fmla="*/ 3552496 w 3681227"/>
              <a:gd name="connsiteY21" fmla="*/ 714703 h 3090041"/>
              <a:gd name="connsiteX22" fmla="*/ 3520965 w 3681227"/>
              <a:gd name="connsiteY22" fmla="*/ 893379 h 3090041"/>
              <a:gd name="connsiteX23" fmla="*/ 3510455 w 3681227"/>
              <a:gd name="connsiteY23" fmla="*/ 924910 h 3090041"/>
              <a:gd name="connsiteX24" fmla="*/ 3457903 w 3681227"/>
              <a:gd name="connsiteY24" fmla="*/ 987972 h 3090041"/>
              <a:gd name="connsiteX25" fmla="*/ 3415862 w 3681227"/>
              <a:gd name="connsiteY25" fmla="*/ 1051034 h 3090041"/>
              <a:gd name="connsiteX26" fmla="*/ 3352800 w 3681227"/>
              <a:gd name="connsiteY26" fmla="*/ 1093076 h 3090041"/>
              <a:gd name="connsiteX27" fmla="*/ 3258207 w 3681227"/>
              <a:gd name="connsiteY27" fmla="*/ 1124607 h 3090041"/>
              <a:gd name="connsiteX28" fmla="*/ 3226676 w 3681227"/>
              <a:gd name="connsiteY28" fmla="*/ 1135117 h 3090041"/>
              <a:gd name="connsiteX29" fmla="*/ 3195145 w 3681227"/>
              <a:gd name="connsiteY29" fmla="*/ 1145628 h 3090041"/>
              <a:gd name="connsiteX30" fmla="*/ 2743200 w 3681227"/>
              <a:gd name="connsiteY30" fmla="*/ 1124607 h 3090041"/>
              <a:gd name="connsiteX31" fmla="*/ 2711669 w 3681227"/>
              <a:gd name="connsiteY31" fmla="*/ 1114096 h 3090041"/>
              <a:gd name="connsiteX32" fmla="*/ 2501462 w 3681227"/>
              <a:gd name="connsiteY32" fmla="*/ 1124607 h 3090041"/>
              <a:gd name="connsiteX33" fmla="*/ 2469931 w 3681227"/>
              <a:gd name="connsiteY33" fmla="*/ 1156138 h 3090041"/>
              <a:gd name="connsiteX34" fmla="*/ 2448910 w 3681227"/>
              <a:gd name="connsiteY34" fmla="*/ 1219200 h 3090041"/>
              <a:gd name="connsiteX35" fmla="*/ 2427889 w 3681227"/>
              <a:gd name="connsiteY35" fmla="*/ 1250731 h 3090041"/>
              <a:gd name="connsiteX36" fmla="*/ 2417379 w 3681227"/>
              <a:gd name="connsiteY36" fmla="*/ 1502979 h 3090041"/>
              <a:gd name="connsiteX37" fmla="*/ 2427889 w 3681227"/>
              <a:gd name="connsiteY37" fmla="*/ 1534510 h 3090041"/>
              <a:gd name="connsiteX38" fmla="*/ 2490952 w 3681227"/>
              <a:gd name="connsiteY38" fmla="*/ 1566041 h 3090041"/>
              <a:gd name="connsiteX39" fmla="*/ 2554014 w 3681227"/>
              <a:gd name="connsiteY39" fmla="*/ 1608083 h 3090041"/>
              <a:gd name="connsiteX40" fmla="*/ 2606565 w 3681227"/>
              <a:gd name="connsiteY40" fmla="*/ 1660634 h 3090041"/>
              <a:gd name="connsiteX41" fmla="*/ 2669627 w 3681227"/>
              <a:gd name="connsiteY41" fmla="*/ 1681655 h 3090041"/>
              <a:gd name="connsiteX42" fmla="*/ 2701158 w 3681227"/>
              <a:gd name="connsiteY42" fmla="*/ 1692165 h 3090041"/>
              <a:gd name="connsiteX43" fmla="*/ 2732689 w 3681227"/>
              <a:gd name="connsiteY43" fmla="*/ 1702676 h 3090041"/>
              <a:gd name="connsiteX44" fmla="*/ 2795752 w 3681227"/>
              <a:gd name="connsiteY44" fmla="*/ 1713186 h 3090041"/>
              <a:gd name="connsiteX45" fmla="*/ 2869324 w 3681227"/>
              <a:gd name="connsiteY45" fmla="*/ 1734207 h 3090041"/>
              <a:gd name="connsiteX46" fmla="*/ 2995448 w 3681227"/>
              <a:gd name="connsiteY46" fmla="*/ 1755228 h 3090041"/>
              <a:gd name="connsiteX47" fmla="*/ 3048000 w 3681227"/>
              <a:gd name="connsiteY47" fmla="*/ 1765738 h 3090041"/>
              <a:gd name="connsiteX48" fmla="*/ 3268717 w 3681227"/>
              <a:gd name="connsiteY48" fmla="*/ 1776248 h 3090041"/>
              <a:gd name="connsiteX49" fmla="*/ 3300248 w 3681227"/>
              <a:gd name="connsiteY49" fmla="*/ 1786759 h 3090041"/>
              <a:gd name="connsiteX50" fmla="*/ 3373820 w 3681227"/>
              <a:gd name="connsiteY50" fmla="*/ 1807779 h 3090041"/>
              <a:gd name="connsiteX51" fmla="*/ 3457903 w 3681227"/>
              <a:gd name="connsiteY51" fmla="*/ 1839310 h 3090041"/>
              <a:gd name="connsiteX52" fmla="*/ 3489434 w 3681227"/>
              <a:gd name="connsiteY52" fmla="*/ 1860331 h 3090041"/>
              <a:gd name="connsiteX53" fmla="*/ 3520965 w 3681227"/>
              <a:gd name="connsiteY53" fmla="*/ 1870841 h 3090041"/>
              <a:gd name="connsiteX54" fmla="*/ 3626069 w 3681227"/>
              <a:gd name="connsiteY54" fmla="*/ 1975945 h 3090041"/>
              <a:gd name="connsiteX55" fmla="*/ 3647089 w 3681227"/>
              <a:gd name="connsiteY55" fmla="*/ 2007476 h 3090041"/>
              <a:gd name="connsiteX56" fmla="*/ 3668110 w 3681227"/>
              <a:gd name="connsiteY56" fmla="*/ 2070538 h 3090041"/>
              <a:gd name="connsiteX57" fmla="*/ 3668110 w 3681227"/>
              <a:gd name="connsiteY57" fmla="*/ 2396359 h 3090041"/>
              <a:gd name="connsiteX58" fmla="*/ 3647089 w 3681227"/>
              <a:gd name="connsiteY58" fmla="*/ 2501462 h 3090041"/>
              <a:gd name="connsiteX59" fmla="*/ 3636579 w 3681227"/>
              <a:gd name="connsiteY59" fmla="*/ 2543503 h 3090041"/>
              <a:gd name="connsiteX60" fmla="*/ 3605048 w 3681227"/>
              <a:gd name="connsiteY60" fmla="*/ 2585545 h 3090041"/>
              <a:gd name="connsiteX61" fmla="*/ 3573517 w 3681227"/>
              <a:gd name="connsiteY61" fmla="*/ 2680138 h 3090041"/>
              <a:gd name="connsiteX62" fmla="*/ 3552496 w 3681227"/>
              <a:gd name="connsiteY62" fmla="*/ 2753710 h 3090041"/>
              <a:gd name="connsiteX63" fmla="*/ 3531476 w 3681227"/>
              <a:gd name="connsiteY63" fmla="*/ 2785241 h 3090041"/>
              <a:gd name="connsiteX64" fmla="*/ 3436883 w 3681227"/>
              <a:gd name="connsiteY64" fmla="*/ 2869324 h 3090041"/>
              <a:gd name="connsiteX65" fmla="*/ 3405352 w 3681227"/>
              <a:gd name="connsiteY65" fmla="*/ 2900855 h 3090041"/>
              <a:gd name="connsiteX66" fmla="*/ 3384331 w 3681227"/>
              <a:gd name="connsiteY66" fmla="*/ 2932386 h 3090041"/>
              <a:gd name="connsiteX67" fmla="*/ 3342289 w 3681227"/>
              <a:gd name="connsiteY67" fmla="*/ 2953407 h 3090041"/>
              <a:gd name="connsiteX68" fmla="*/ 3321269 w 3681227"/>
              <a:gd name="connsiteY68" fmla="*/ 2984938 h 3090041"/>
              <a:gd name="connsiteX69" fmla="*/ 3289738 w 3681227"/>
              <a:gd name="connsiteY69" fmla="*/ 2995448 h 3090041"/>
              <a:gd name="connsiteX70" fmla="*/ 3258207 w 3681227"/>
              <a:gd name="connsiteY70" fmla="*/ 3016469 h 3090041"/>
              <a:gd name="connsiteX71" fmla="*/ 3226676 w 3681227"/>
              <a:gd name="connsiteY71" fmla="*/ 3026979 h 3090041"/>
              <a:gd name="connsiteX72" fmla="*/ 3184634 w 3681227"/>
              <a:gd name="connsiteY72" fmla="*/ 3048000 h 3090041"/>
              <a:gd name="connsiteX73" fmla="*/ 3153103 w 3681227"/>
              <a:gd name="connsiteY73" fmla="*/ 3058510 h 3090041"/>
              <a:gd name="connsiteX74" fmla="*/ 3111062 w 3681227"/>
              <a:gd name="connsiteY74" fmla="*/ 3079531 h 3090041"/>
              <a:gd name="connsiteX75" fmla="*/ 3016469 w 3681227"/>
              <a:gd name="connsiteY75" fmla="*/ 3090041 h 3090041"/>
              <a:gd name="connsiteX76" fmla="*/ 2732689 w 3681227"/>
              <a:gd name="connsiteY76" fmla="*/ 3079531 h 3090041"/>
              <a:gd name="connsiteX77" fmla="*/ 2669627 w 3681227"/>
              <a:gd name="connsiteY77" fmla="*/ 3069021 h 3090041"/>
              <a:gd name="connsiteX78" fmla="*/ 2564524 w 3681227"/>
              <a:gd name="connsiteY78" fmla="*/ 3058510 h 3090041"/>
              <a:gd name="connsiteX79" fmla="*/ 2480441 w 3681227"/>
              <a:gd name="connsiteY79" fmla="*/ 3037490 h 3090041"/>
              <a:gd name="connsiteX80" fmla="*/ 2396358 w 3681227"/>
              <a:gd name="connsiteY80" fmla="*/ 3016469 h 3090041"/>
              <a:gd name="connsiteX81" fmla="*/ 2354317 w 3681227"/>
              <a:gd name="connsiteY81" fmla="*/ 3005959 h 3090041"/>
              <a:gd name="connsiteX82" fmla="*/ 2280745 w 3681227"/>
              <a:gd name="connsiteY82" fmla="*/ 2995448 h 3090041"/>
              <a:gd name="connsiteX83" fmla="*/ 2207172 w 3681227"/>
              <a:gd name="connsiteY83" fmla="*/ 2974428 h 3090041"/>
              <a:gd name="connsiteX84" fmla="*/ 2081048 w 3681227"/>
              <a:gd name="connsiteY84" fmla="*/ 2963917 h 3090041"/>
              <a:gd name="connsiteX85" fmla="*/ 1891862 w 3681227"/>
              <a:gd name="connsiteY85" fmla="*/ 2953407 h 3090041"/>
              <a:gd name="connsiteX86" fmla="*/ 1807779 w 3681227"/>
              <a:gd name="connsiteY86" fmla="*/ 2932386 h 3090041"/>
              <a:gd name="connsiteX87" fmla="*/ 1776248 w 3681227"/>
              <a:gd name="connsiteY87" fmla="*/ 2911365 h 3090041"/>
              <a:gd name="connsiteX88" fmla="*/ 1723696 w 3681227"/>
              <a:gd name="connsiteY88" fmla="*/ 2848303 h 3090041"/>
              <a:gd name="connsiteX89" fmla="*/ 1681655 w 3681227"/>
              <a:gd name="connsiteY89" fmla="*/ 2816772 h 3090041"/>
              <a:gd name="connsiteX90" fmla="*/ 1618593 w 3681227"/>
              <a:gd name="connsiteY90" fmla="*/ 2774731 h 3090041"/>
              <a:gd name="connsiteX91" fmla="*/ 1587062 w 3681227"/>
              <a:gd name="connsiteY91" fmla="*/ 2743200 h 3090041"/>
              <a:gd name="connsiteX92" fmla="*/ 1566041 w 3681227"/>
              <a:gd name="connsiteY92" fmla="*/ 2711669 h 3090041"/>
              <a:gd name="connsiteX93" fmla="*/ 1534510 w 3681227"/>
              <a:gd name="connsiteY93" fmla="*/ 2701159 h 3090041"/>
              <a:gd name="connsiteX94" fmla="*/ 1481958 w 3681227"/>
              <a:gd name="connsiteY94" fmla="*/ 2606565 h 3090041"/>
              <a:gd name="connsiteX95" fmla="*/ 1450427 w 3681227"/>
              <a:gd name="connsiteY95" fmla="*/ 2585545 h 3090041"/>
              <a:gd name="connsiteX96" fmla="*/ 1429407 w 3681227"/>
              <a:gd name="connsiteY96" fmla="*/ 2522483 h 3090041"/>
              <a:gd name="connsiteX97" fmla="*/ 1418896 w 3681227"/>
              <a:gd name="connsiteY97" fmla="*/ 2490952 h 3090041"/>
              <a:gd name="connsiteX98" fmla="*/ 1387365 w 3681227"/>
              <a:gd name="connsiteY98" fmla="*/ 2427890 h 3090041"/>
              <a:gd name="connsiteX99" fmla="*/ 1366345 w 3681227"/>
              <a:gd name="connsiteY99" fmla="*/ 2312276 h 3090041"/>
              <a:gd name="connsiteX100" fmla="*/ 1345324 w 3681227"/>
              <a:gd name="connsiteY100" fmla="*/ 2207172 h 3090041"/>
              <a:gd name="connsiteX101" fmla="*/ 1324303 w 3681227"/>
              <a:gd name="connsiteY101" fmla="*/ 2102069 h 3090041"/>
              <a:gd name="connsiteX102" fmla="*/ 1303283 w 3681227"/>
              <a:gd name="connsiteY102" fmla="*/ 2039007 h 3090041"/>
              <a:gd name="connsiteX103" fmla="*/ 1282262 w 3681227"/>
              <a:gd name="connsiteY103" fmla="*/ 1975945 h 3090041"/>
              <a:gd name="connsiteX104" fmla="*/ 1250731 w 3681227"/>
              <a:gd name="connsiteY104" fmla="*/ 1912883 h 3090041"/>
              <a:gd name="connsiteX105" fmla="*/ 1219200 w 3681227"/>
              <a:gd name="connsiteY105" fmla="*/ 1891862 h 3090041"/>
              <a:gd name="connsiteX106" fmla="*/ 1187669 w 3681227"/>
              <a:gd name="connsiteY106" fmla="*/ 1828800 h 3090041"/>
              <a:gd name="connsiteX107" fmla="*/ 1156138 w 3681227"/>
              <a:gd name="connsiteY107" fmla="*/ 1807779 h 3090041"/>
              <a:gd name="connsiteX108" fmla="*/ 1093076 w 3681227"/>
              <a:gd name="connsiteY108" fmla="*/ 1765738 h 3090041"/>
              <a:gd name="connsiteX109" fmla="*/ 1019503 w 3681227"/>
              <a:gd name="connsiteY109" fmla="*/ 1723696 h 3090041"/>
              <a:gd name="connsiteX110" fmla="*/ 935420 w 3681227"/>
              <a:gd name="connsiteY110" fmla="*/ 1650124 h 3090041"/>
              <a:gd name="connsiteX111" fmla="*/ 777765 w 3681227"/>
              <a:gd name="connsiteY111" fmla="*/ 1618593 h 3090041"/>
              <a:gd name="connsiteX112" fmla="*/ 746234 w 3681227"/>
              <a:gd name="connsiteY112" fmla="*/ 1608083 h 3090041"/>
              <a:gd name="connsiteX113" fmla="*/ 714703 w 3681227"/>
              <a:gd name="connsiteY113" fmla="*/ 1587062 h 3090041"/>
              <a:gd name="connsiteX114" fmla="*/ 567558 w 3681227"/>
              <a:gd name="connsiteY114" fmla="*/ 1566041 h 3090041"/>
              <a:gd name="connsiteX115" fmla="*/ 515007 w 3681227"/>
              <a:gd name="connsiteY115" fmla="*/ 1545021 h 3090041"/>
              <a:gd name="connsiteX116" fmla="*/ 451945 w 3681227"/>
              <a:gd name="connsiteY116" fmla="*/ 1524000 h 3090041"/>
              <a:gd name="connsiteX117" fmla="*/ 409903 w 3681227"/>
              <a:gd name="connsiteY117" fmla="*/ 1502979 h 3090041"/>
              <a:gd name="connsiteX118" fmla="*/ 315310 w 3681227"/>
              <a:gd name="connsiteY118" fmla="*/ 1471448 h 3090041"/>
              <a:gd name="connsiteX119" fmla="*/ 283779 w 3681227"/>
              <a:gd name="connsiteY119" fmla="*/ 1460938 h 3090041"/>
              <a:gd name="connsiteX120" fmla="*/ 157655 w 3681227"/>
              <a:gd name="connsiteY120" fmla="*/ 1355834 h 3090041"/>
              <a:gd name="connsiteX121" fmla="*/ 126124 w 3681227"/>
              <a:gd name="connsiteY121" fmla="*/ 1324303 h 3090041"/>
              <a:gd name="connsiteX122" fmla="*/ 115614 w 3681227"/>
              <a:gd name="connsiteY122" fmla="*/ 1292772 h 3090041"/>
              <a:gd name="connsiteX123" fmla="*/ 94593 w 3681227"/>
              <a:gd name="connsiteY123" fmla="*/ 1261241 h 3090041"/>
              <a:gd name="connsiteX124" fmla="*/ 52552 w 3681227"/>
              <a:gd name="connsiteY124" fmla="*/ 1114096 h 3090041"/>
              <a:gd name="connsiteX125" fmla="*/ 31531 w 3681227"/>
              <a:gd name="connsiteY125" fmla="*/ 1082565 h 3090041"/>
              <a:gd name="connsiteX126" fmla="*/ 21020 w 3681227"/>
              <a:gd name="connsiteY126" fmla="*/ 1040524 h 3090041"/>
              <a:gd name="connsiteX127" fmla="*/ 10510 w 3681227"/>
              <a:gd name="connsiteY127" fmla="*/ 977462 h 3090041"/>
              <a:gd name="connsiteX128" fmla="*/ 0 w 3681227"/>
              <a:gd name="connsiteY128" fmla="*/ 924910 h 3090041"/>
              <a:gd name="connsiteX129" fmla="*/ 10510 w 3681227"/>
              <a:gd name="connsiteY129" fmla="*/ 861848 h 3090041"/>
              <a:gd name="connsiteX130" fmla="*/ 21020 w 3681227"/>
              <a:gd name="connsiteY130" fmla="*/ 777765 h 3090041"/>
              <a:gd name="connsiteX131" fmla="*/ 73572 w 3681227"/>
              <a:gd name="connsiteY131" fmla="*/ 714703 h 3090041"/>
              <a:gd name="connsiteX132" fmla="*/ 115614 w 3681227"/>
              <a:gd name="connsiteY132" fmla="*/ 651641 h 3090041"/>
              <a:gd name="connsiteX133" fmla="*/ 126124 w 3681227"/>
              <a:gd name="connsiteY133" fmla="*/ 620110 h 3090041"/>
              <a:gd name="connsiteX134" fmla="*/ 157655 w 3681227"/>
              <a:gd name="connsiteY134" fmla="*/ 599090 h 3090041"/>
              <a:gd name="connsiteX135" fmla="*/ 189186 w 3681227"/>
              <a:gd name="connsiteY135" fmla="*/ 567559 h 3090041"/>
              <a:gd name="connsiteX136" fmla="*/ 220717 w 3681227"/>
              <a:gd name="connsiteY136" fmla="*/ 546538 h 3090041"/>
              <a:gd name="connsiteX137" fmla="*/ 252248 w 3681227"/>
              <a:gd name="connsiteY137" fmla="*/ 515007 h 3090041"/>
              <a:gd name="connsiteX138" fmla="*/ 283779 w 3681227"/>
              <a:gd name="connsiteY138" fmla="*/ 504496 h 3090041"/>
              <a:gd name="connsiteX139" fmla="*/ 346841 w 3681227"/>
              <a:gd name="connsiteY139" fmla="*/ 462455 h 3090041"/>
              <a:gd name="connsiteX140" fmla="*/ 378372 w 3681227"/>
              <a:gd name="connsiteY140" fmla="*/ 441434 h 3090041"/>
              <a:gd name="connsiteX141" fmla="*/ 441434 w 3681227"/>
              <a:gd name="connsiteY141" fmla="*/ 430924 h 3090041"/>
              <a:gd name="connsiteX142" fmla="*/ 536027 w 3681227"/>
              <a:gd name="connsiteY142" fmla="*/ 378372 h 3090041"/>
              <a:gd name="connsiteX143" fmla="*/ 630620 w 3681227"/>
              <a:gd name="connsiteY143" fmla="*/ 315310 h 3090041"/>
              <a:gd name="connsiteX144" fmla="*/ 683172 w 3681227"/>
              <a:gd name="connsiteY144" fmla="*/ 294290 h 3090041"/>
              <a:gd name="connsiteX145" fmla="*/ 756745 w 3681227"/>
              <a:gd name="connsiteY145" fmla="*/ 262759 h 3090041"/>
              <a:gd name="connsiteX146" fmla="*/ 788276 w 3681227"/>
              <a:gd name="connsiteY146" fmla="*/ 241738 h 3090041"/>
              <a:gd name="connsiteX147" fmla="*/ 872358 w 3681227"/>
              <a:gd name="connsiteY147" fmla="*/ 220717 h 3090041"/>
              <a:gd name="connsiteX148" fmla="*/ 914400 w 3681227"/>
              <a:gd name="connsiteY148" fmla="*/ 210207 h 3090041"/>
              <a:gd name="connsiteX149" fmla="*/ 1030014 w 3681227"/>
              <a:gd name="connsiteY149" fmla="*/ 199696 h 3090041"/>
              <a:gd name="connsiteX150" fmla="*/ 1114096 w 3681227"/>
              <a:gd name="connsiteY150" fmla="*/ 189186 h 3090041"/>
              <a:gd name="connsiteX151" fmla="*/ 1208689 w 3681227"/>
              <a:gd name="connsiteY151" fmla="*/ 157655 h 3090041"/>
              <a:gd name="connsiteX152" fmla="*/ 1240220 w 3681227"/>
              <a:gd name="connsiteY152" fmla="*/ 136634 h 3090041"/>
              <a:gd name="connsiteX153" fmla="*/ 1303283 w 3681227"/>
              <a:gd name="connsiteY153" fmla="*/ 126124 h 3090041"/>
              <a:gd name="connsiteX154" fmla="*/ 1618593 w 3681227"/>
              <a:gd name="connsiteY154" fmla="*/ 94593 h 3090041"/>
              <a:gd name="connsiteX155" fmla="*/ 1650124 w 3681227"/>
              <a:gd name="connsiteY155" fmla="*/ 84083 h 3090041"/>
              <a:gd name="connsiteX156" fmla="*/ 1744717 w 3681227"/>
              <a:gd name="connsiteY156" fmla="*/ 63062 h 3090041"/>
              <a:gd name="connsiteX157" fmla="*/ 1786758 w 3681227"/>
              <a:gd name="connsiteY157" fmla="*/ 31531 h 3090041"/>
              <a:gd name="connsiteX158" fmla="*/ 1807779 w 3681227"/>
              <a:gd name="connsiteY158" fmla="*/ 0 h 309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3681227" h="3090041">
                <a:moveTo>
                  <a:pt x="1807779" y="0"/>
                </a:moveTo>
                <a:lnTo>
                  <a:pt x="1807779" y="0"/>
                </a:lnTo>
                <a:lnTo>
                  <a:pt x="2301765" y="10510"/>
                </a:lnTo>
                <a:cubicBezTo>
                  <a:pt x="2312835" y="10953"/>
                  <a:pt x="2322432" y="18848"/>
                  <a:pt x="2333296" y="21021"/>
                </a:cubicBezTo>
                <a:cubicBezTo>
                  <a:pt x="2357588" y="25879"/>
                  <a:pt x="2382117" y="30500"/>
                  <a:pt x="2406869" y="31531"/>
                </a:cubicBezTo>
                <a:cubicBezTo>
                  <a:pt x="2550428" y="37512"/>
                  <a:pt x="2694152" y="38538"/>
                  <a:pt x="2837793" y="42041"/>
                </a:cubicBezTo>
                <a:cubicBezTo>
                  <a:pt x="2853059" y="44585"/>
                  <a:pt x="2992478" y="61083"/>
                  <a:pt x="3026979" y="84083"/>
                </a:cubicBezTo>
                <a:cubicBezTo>
                  <a:pt x="3061524" y="107112"/>
                  <a:pt x="3051968" y="104736"/>
                  <a:pt x="3090041" y="115614"/>
                </a:cubicBezTo>
                <a:cubicBezTo>
                  <a:pt x="3103930" y="119582"/>
                  <a:pt x="3117982" y="122990"/>
                  <a:pt x="3132083" y="126124"/>
                </a:cubicBezTo>
                <a:cubicBezTo>
                  <a:pt x="3149522" y="129999"/>
                  <a:pt x="3167400" y="131934"/>
                  <a:pt x="3184634" y="136634"/>
                </a:cubicBezTo>
                <a:cubicBezTo>
                  <a:pt x="3206011" y="142464"/>
                  <a:pt x="3227877" y="147746"/>
                  <a:pt x="3247696" y="157655"/>
                </a:cubicBezTo>
                <a:cubicBezTo>
                  <a:pt x="3299647" y="183631"/>
                  <a:pt x="3274874" y="173721"/>
                  <a:pt x="3321269" y="189186"/>
                </a:cubicBezTo>
                <a:cubicBezTo>
                  <a:pt x="3331779" y="196193"/>
                  <a:pt x="3341257" y="205077"/>
                  <a:pt x="3352800" y="210207"/>
                </a:cubicBezTo>
                <a:cubicBezTo>
                  <a:pt x="3373048" y="219206"/>
                  <a:pt x="3415862" y="231228"/>
                  <a:pt x="3415862" y="231228"/>
                </a:cubicBezTo>
                <a:lnTo>
                  <a:pt x="3436883" y="315310"/>
                </a:lnTo>
                <a:cubicBezTo>
                  <a:pt x="3440386" y="329324"/>
                  <a:pt x="3442825" y="343648"/>
                  <a:pt x="3447393" y="357352"/>
                </a:cubicBezTo>
                <a:cubicBezTo>
                  <a:pt x="3454400" y="378373"/>
                  <a:pt x="3456123" y="401977"/>
                  <a:pt x="3468414" y="420414"/>
                </a:cubicBezTo>
                <a:cubicBezTo>
                  <a:pt x="3475421" y="430924"/>
                  <a:pt x="3483785" y="440647"/>
                  <a:pt x="3489434" y="451945"/>
                </a:cubicBezTo>
                <a:cubicBezTo>
                  <a:pt x="3532948" y="538974"/>
                  <a:pt x="3460725" y="424644"/>
                  <a:pt x="3520965" y="515007"/>
                </a:cubicBezTo>
                <a:cubicBezTo>
                  <a:pt x="3524469" y="532524"/>
                  <a:pt x="3527601" y="550120"/>
                  <a:pt x="3531476" y="567559"/>
                </a:cubicBezTo>
                <a:cubicBezTo>
                  <a:pt x="3534610" y="581660"/>
                  <a:pt x="3539943" y="595300"/>
                  <a:pt x="3541986" y="609600"/>
                </a:cubicBezTo>
                <a:cubicBezTo>
                  <a:pt x="3546965" y="644455"/>
                  <a:pt x="3548993" y="679669"/>
                  <a:pt x="3552496" y="714703"/>
                </a:cubicBezTo>
                <a:cubicBezTo>
                  <a:pt x="3539980" y="852388"/>
                  <a:pt x="3554223" y="793604"/>
                  <a:pt x="3520965" y="893379"/>
                </a:cubicBezTo>
                <a:cubicBezTo>
                  <a:pt x="3517462" y="903889"/>
                  <a:pt x="3516600" y="915692"/>
                  <a:pt x="3510455" y="924910"/>
                </a:cubicBezTo>
                <a:cubicBezTo>
                  <a:pt x="3435332" y="1037593"/>
                  <a:pt x="3552325" y="866571"/>
                  <a:pt x="3457903" y="987972"/>
                </a:cubicBezTo>
                <a:cubicBezTo>
                  <a:pt x="3442393" y="1007914"/>
                  <a:pt x="3436883" y="1037020"/>
                  <a:pt x="3415862" y="1051034"/>
                </a:cubicBezTo>
                <a:cubicBezTo>
                  <a:pt x="3394841" y="1065048"/>
                  <a:pt x="3376767" y="1085087"/>
                  <a:pt x="3352800" y="1093076"/>
                </a:cubicBezTo>
                <a:lnTo>
                  <a:pt x="3258207" y="1124607"/>
                </a:lnTo>
                <a:lnTo>
                  <a:pt x="3226676" y="1135117"/>
                </a:lnTo>
                <a:lnTo>
                  <a:pt x="3195145" y="1145628"/>
                </a:lnTo>
                <a:cubicBezTo>
                  <a:pt x="3115751" y="1143482"/>
                  <a:pt x="2879811" y="1154965"/>
                  <a:pt x="2743200" y="1124607"/>
                </a:cubicBezTo>
                <a:cubicBezTo>
                  <a:pt x="2732385" y="1122204"/>
                  <a:pt x="2722179" y="1117600"/>
                  <a:pt x="2711669" y="1114096"/>
                </a:cubicBezTo>
                <a:cubicBezTo>
                  <a:pt x="2641600" y="1117600"/>
                  <a:pt x="2570581" y="1112586"/>
                  <a:pt x="2501462" y="1124607"/>
                </a:cubicBezTo>
                <a:cubicBezTo>
                  <a:pt x="2486818" y="1127154"/>
                  <a:pt x="2477150" y="1143145"/>
                  <a:pt x="2469931" y="1156138"/>
                </a:cubicBezTo>
                <a:cubicBezTo>
                  <a:pt x="2459170" y="1175507"/>
                  <a:pt x="2461201" y="1200764"/>
                  <a:pt x="2448910" y="1219200"/>
                </a:cubicBezTo>
                <a:lnTo>
                  <a:pt x="2427889" y="1250731"/>
                </a:lnTo>
                <a:cubicBezTo>
                  <a:pt x="2389185" y="1366847"/>
                  <a:pt x="2399118" y="1311235"/>
                  <a:pt x="2417379" y="1502979"/>
                </a:cubicBezTo>
                <a:cubicBezTo>
                  <a:pt x="2418429" y="1514008"/>
                  <a:pt x="2420968" y="1525859"/>
                  <a:pt x="2427889" y="1534510"/>
                </a:cubicBezTo>
                <a:cubicBezTo>
                  <a:pt x="2442708" y="1553034"/>
                  <a:pt x="2470179" y="1559117"/>
                  <a:pt x="2490952" y="1566041"/>
                </a:cubicBezTo>
                <a:cubicBezTo>
                  <a:pt x="2511973" y="1580055"/>
                  <a:pt x="2540000" y="1587062"/>
                  <a:pt x="2554014" y="1608083"/>
                </a:cubicBezTo>
                <a:cubicBezTo>
                  <a:pt x="2573191" y="1636849"/>
                  <a:pt x="2573373" y="1645882"/>
                  <a:pt x="2606565" y="1660634"/>
                </a:cubicBezTo>
                <a:cubicBezTo>
                  <a:pt x="2626813" y="1669633"/>
                  <a:pt x="2648606" y="1674648"/>
                  <a:pt x="2669627" y="1681655"/>
                </a:cubicBezTo>
                <a:lnTo>
                  <a:pt x="2701158" y="1692165"/>
                </a:lnTo>
                <a:cubicBezTo>
                  <a:pt x="2711668" y="1695669"/>
                  <a:pt x="2721761" y="1700855"/>
                  <a:pt x="2732689" y="1702676"/>
                </a:cubicBezTo>
                <a:lnTo>
                  <a:pt x="2795752" y="1713186"/>
                </a:lnTo>
                <a:cubicBezTo>
                  <a:pt x="2823630" y="1722478"/>
                  <a:pt x="2839166" y="1728552"/>
                  <a:pt x="2869324" y="1734207"/>
                </a:cubicBezTo>
                <a:cubicBezTo>
                  <a:pt x="2911215" y="1742062"/>
                  <a:pt x="2953654" y="1746870"/>
                  <a:pt x="2995448" y="1755228"/>
                </a:cubicBezTo>
                <a:cubicBezTo>
                  <a:pt x="3012965" y="1758731"/>
                  <a:pt x="3030188" y="1764368"/>
                  <a:pt x="3048000" y="1765738"/>
                </a:cubicBezTo>
                <a:cubicBezTo>
                  <a:pt x="3121439" y="1771387"/>
                  <a:pt x="3195145" y="1772745"/>
                  <a:pt x="3268717" y="1776248"/>
                </a:cubicBezTo>
                <a:cubicBezTo>
                  <a:pt x="3279227" y="1779752"/>
                  <a:pt x="3289595" y="1783715"/>
                  <a:pt x="3300248" y="1786759"/>
                </a:cubicBezTo>
                <a:cubicBezTo>
                  <a:pt x="3392656" y="1813162"/>
                  <a:pt x="3298199" y="1782573"/>
                  <a:pt x="3373820" y="1807779"/>
                </a:cubicBezTo>
                <a:cubicBezTo>
                  <a:pt x="3447770" y="1857078"/>
                  <a:pt x="3353999" y="1800346"/>
                  <a:pt x="3457903" y="1839310"/>
                </a:cubicBezTo>
                <a:cubicBezTo>
                  <a:pt x="3469731" y="1843745"/>
                  <a:pt x="3478136" y="1854682"/>
                  <a:pt x="3489434" y="1860331"/>
                </a:cubicBezTo>
                <a:cubicBezTo>
                  <a:pt x="3499343" y="1865286"/>
                  <a:pt x="3510455" y="1867338"/>
                  <a:pt x="3520965" y="1870841"/>
                </a:cubicBezTo>
                <a:cubicBezTo>
                  <a:pt x="3605046" y="1926896"/>
                  <a:pt x="3570015" y="1891863"/>
                  <a:pt x="3626069" y="1975945"/>
                </a:cubicBezTo>
                <a:cubicBezTo>
                  <a:pt x="3633076" y="1986455"/>
                  <a:pt x="3643094" y="1995493"/>
                  <a:pt x="3647089" y="2007476"/>
                </a:cubicBezTo>
                <a:lnTo>
                  <a:pt x="3668110" y="2070538"/>
                </a:lnTo>
                <a:cubicBezTo>
                  <a:pt x="3687194" y="2223216"/>
                  <a:pt x="3683929" y="2159062"/>
                  <a:pt x="3668110" y="2396359"/>
                </a:cubicBezTo>
                <a:cubicBezTo>
                  <a:pt x="3662651" y="2478254"/>
                  <a:pt x="3662475" y="2447612"/>
                  <a:pt x="3647089" y="2501462"/>
                </a:cubicBezTo>
                <a:cubicBezTo>
                  <a:pt x="3643121" y="2515351"/>
                  <a:pt x="3643039" y="2530583"/>
                  <a:pt x="3636579" y="2543503"/>
                </a:cubicBezTo>
                <a:cubicBezTo>
                  <a:pt x="3628745" y="2559171"/>
                  <a:pt x="3615558" y="2571531"/>
                  <a:pt x="3605048" y="2585545"/>
                </a:cubicBezTo>
                <a:cubicBezTo>
                  <a:pt x="3579862" y="2686292"/>
                  <a:pt x="3613095" y="2561404"/>
                  <a:pt x="3573517" y="2680138"/>
                </a:cubicBezTo>
                <a:cubicBezTo>
                  <a:pt x="3566779" y="2700353"/>
                  <a:pt x="3562622" y="2733459"/>
                  <a:pt x="3552496" y="2753710"/>
                </a:cubicBezTo>
                <a:cubicBezTo>
                  <a:pt x="3546847" y="2765008"/>
                  <a:pt x="3539868" y="2775800"/>
                  <a:pt x="3531476" y="2785241"/>
                </a:cubicBezTo>
                <a:cubicBezTo>
                  <a:pt x="3414676" y="2916642"/>
                  <a:pt x="3512188" y="2806570"/>
                  <a:pt x="3436883" y="2869324"/>
                </a:cubicBezTo>
                <a:cubicBezTo>
                  <a:pt x="3425464" y="2878840"/>
                  <a:pt x="3414868" y="2889436"/>
                  <a:pt x="3405352" y="2900855"/>
                </a:cubicBezTo>
                <a:cubicBezTo>
                  <a:pt x="3397265" y="2910559"/>
                  <a:pt x="3394035" y="2924299"/>
                  <a:pt x="3384331" y="2932386"/>
                </a:cubicBezTo>
                <a:cubicBezTo>
                  <a:pt x="3372294" y="2942416"/>
                  <a:pt x="3356303" y="2946400"/>
                  <a:pt x="3342289" y="2953407"/>
                </a:cubicBezTo>
                <a:cubicBezTo>
                  <a:pt x="3335282" y="2963917"/>
                  <a:pt x="3331133" y="2977047"/>
                  <a:pt x="3321269" y="2984938"/>
                </a:cubicBezTo>
                <a:cubicBezTo>
                  <a:pt x="3312618" y="2991859"/>
                  <a:pt x="3299647" y="2990493"/>
                  <a:pt x="3289738" y="2995448"/>
                </a:cubicBezTo>
                <a:cubicBezTo>
                  <a:pt x="3278440" y="3001097"/>
                  <a:pt x="3269505" y="3010820"/>
                  <a:pt x="3258207" y="3016469"/>
                </a:cubicBezTo>
                <a:cubicBezTo>
                  <a:pt x="3248298" y="3021424"/>
                  <a:pt x="3236859" y="3022615"/>
                  <a:pt x="3226676" y="3026979"/>
                </a:cubicBezTo>
                <a:cubicBezTo>
                  <a:pt x="3212275" y="3033151"/>
                  <a:pt x="3199035" y="3041828"/>
                  <a:pt x="3184634" y="3048000"/>
                </a:cubicBezTo>
                <a:cubicBezTo>
                  <a:pt x="3174451" y="3052364"/>
                  <a:pt x="3163286" y="3054146"/>
                  <a:pt x="3153103" y="3058510"/>
                </a:cubicBezTo>
                <a:cubicBezTo>
                  <a:pt x="3138702" y="3064682"/>
                  <a:pt x="3126329" y="3076008"/>
                  <a:pt x="3111062" y="3079531"/>
                </a:cubicBezTo>
                <a:cubicBezTo>
                  <a:pt x="3080149" y="3086665"/>
                  <a:pt x="3048000" y="3086538"/>
                  <a:pt x="3016469" y="3090041"/>
                </a:cubicBezTo>
                <a:cubicBezTo>
                  <a:pt x="2921876" y="3086538"/>
                  <a:pt x="2827174" y="3085257"/>
                  <a:pt x="2732689" y="3079531"/>
                </a:cubicBezTo>
                <a:cubicBezTo>
                  <a:pt x="2711417" y="3078242"/>
                  <a:pt x="2690773" y="3071664"/>
                  <a:pt x="2669627" y="3069021"/>
                </a:cubicBezTo>
                <a:cubicBezTo>
                  <a:pt x="2634690" y="3064654"/>
                  <a:pt x="2599558" y="3062014"/>
                  <a:pt x="2564524" y="3058510"/>
                </a:cubicBezTo>
                <a:cubicBezTo>
                  <a:pt x="2504243" y="3038417"/>
                  <a:pt x="2562887" y="3056516"/>
                  <a:pt x="2480441" y="3037490"/>
                </a:cubicBezTo>
                <a:cubicBezTo>
                  <a:pt x="2452291" y="3030994"/>
                  <a:pt x="2424386" y="3023476"/>
                  <a:pt x="2396358" y="3016469"/>
                </a:cubicBezTo>
                <a:cubicBezTo>
                  <a:pt x="2382344" y="3012966"/>
                  <a:pt x="2368617" y="3008002"/>
                  <a:pt x="2354317" y="3005959"/>
                </a:cubicBezTo>
                <a:lnTo>
                  <a:pt x="2280745" y="2995448"/>
                </a:lnTo>
                <a:cubicBezTo>
                  <a:pt x="2259801" y="2988467"/>
                  <a:pt x="2228290" y="2977068"/>
                  <a:pt x="2207172" y="2974428"/>
                </a:cubicBezTo>
                <a:cubicBezTo>
                  <a:pt x="2165311" y="2969195"/>
                  <a:pt x="2123142" y="2966723"/>
                  <a:pt x="2081048" y="2963917"/>
                </a:cubicBezTo>
                <a:cubicBezTo>
                  <a:pt x="2018029" y="2959716"/>
                  <a:pt x="1954924" y="2956910"/>
                  <a:pt x="1891862" y="2953407"/>
                </a:cubicBezTo>
                <a:cubicBezTo>
                  <a:pt x="1871879" y="2949410"/>
                  <a:pt x="1829322" y="2943158"/>
                  <a:pt x="1807779" y="2932386"/>
                </a:cubicBezTo>
                <a:cubicBezTo>
                  <a:pt x="1796481" y="2926737"/>
                  <a:pt x="1786758" y="2918372"/>
                  <a:pt x="1776248" y="2911365"/>
                </a:cubicBezTo>
                <a:cubicBezTo>
                  <a:pt x="1754624" y="2878929"/>
                  <a:pt x="1755167" y="2875278"/>
                  <a:pt x="1723696" y="2848303"/>
                </a:cubicBezTo>
                <a:cubicBezTo>
                  <a:pt x="1710396" y="2836903"/>
                  <a:pt x="1694955" y="2828172"/>
                  <a:pt x="1681655" y="2816772"/>
                </a:cubicBezTo>
                <a:cubicBezTo>
                  <a:pt x="1631555" y="2773829"/>
                  <a:pt x="1672227" y="2792608"/>
                  <a:pt x="1618593" y="2774731"/>
                </a:cubicBezTo>
                <a:cubicBezTo>
                  <a:pt x="1608083" y="2764221"/>
                  <a:pt x="1596578" y="2754619"/>
                  <a:pt x="1587062" y="2743200"/>
                </a:cubicBezTo>
                <a:cubicBezTo>
                  <a:pt x="1578975" y="2733496"/>
                  <a:pt x="1575905" y="2719560"/>
                  <a:pt x="1566041" y="2711669"/>
                </a:cubicBezTo>
                <a:cubicBezTo>
                  <a:pt x="1557390" y="2704748"/>
                  <a:pt x="1545020" y="2704662"/>
                  <a:pt x="1534510" y="2701159"/>
                </a:cubicBezTo>
                <a:cubicBezTo>
                  <a:pt x="1523558" y="2668301"/>
                  <a:pt x="1512936" y="2627216"/>
                  <a:pt x="1481958" y="2606565"/>
                </a:cubicBezTo>
                <a:lnTo>
                  <a:pt x="1450427" y="2585545"/>
                </a:lnTo>
                <a:lnTo>
                  <a:pt x="1429407" y="2522483"/>
                </a:lnTo>
                <a:cubicBezTo>
                  <a:pt x="1425904" y="2511973"/>
                  <a:pt x="1425041" y="2500170"/>
                  <a:pt x="1418896" y="2490952"/>
                </a:cubicBezTo>
                <a:cubicBezTo>
                  <a:pt x="1398347" y="2460128"/>
                  <a:pt x="1396067" y="2462699"/>
                  <a:pt x="1387365" y="2427890"/>
                </a:cubicBezTo>
                <a:cubicBezTo>
                  <a:pt x="1378058" y="2390661"/>
                  <a:pt x="1373372" y="2349752"/>
                  <a:pt x="1366345" y="2312276"/>
                </a:cubicBezTo>
                <a:cubicBezTo>
                  <a:pt x="1359761" y="2277159"/>
                  <a:pt x="1351198" y="2242414"/>
                  <a:pt x="1345324" y="2207172"/>
                </a:cubicBezTo>
                <a:cubicBezTo>
                  <a:pt x="1338220" y="2164544"/>
                  <a:pt x="1336065" y="2141275"/>
                  <a:pt x="1324303" y="2102069"/>
                </a:cubicBezTo>
                <a:cubicBezTo>
                  <a:pt x="1317936" y="2080846"/>
                  <a:pt x="1310290" y="2060028"/>
                  <a:pt x="1303283" y="2039007"/>
                </a:cubicBezTo>
                <a:lnTo>
                  <a:pt x="1282262" y="1975945"/>
                </a:lnTo>
                <a:cubicBezTo>
                  <a:pt x="1273714" y="1950299"/>
                  <a:pt x="1271107" y="1933259"/>
                  <a:pt x="1250731" y="1912883"/>
                </a:cubicBezTo>
                <a:cubicBezTo>
                  <a:pt x="1241799" y="1903951"/>
                  <a:pt x="1229710" y="1898869"/>
                  <a:pt x="1219200" y="1891862"/>
                </a:cubicBezTo>
                <a:cubicBezTo>
                  <a:pt x="1210652" y="1866219"/>
                  <a:pt x="1208042" y="1849173"/>
                  <a:pt x="1187669" y="1828800"/>
                </a:cubicBezTo>
                <a:cubicBezTo>
                  <a:pt x="1178737" y="1819868"/>
                  <a:pt x="1165842" y="1815866"/>
                  <a:pt x="1156138" y="1807779"/>
                </a:cubicBezTo>
                <a:cubicBezTo>
                  <a:pt x="1103652" y="1764041"/>
                  <a:pt x="1148488" y="1784208"/>
                  <a:pt x="1093076" y="1765738"/>
                </a:cubicBezTo>
                <a:cubicBezTo>
                  <a:pt x="978706" y="1651368"/>
                  <a:pt x="1146545" y="1808392"/>
                  <a:pt x="1019503" y="1723696"/>
                </a:cubicBezTo>
                <a:cubicBezTo>
                  <a:pt x="962863" y="1685936"/>
                  <a:pt x="1052206" y="1669588"/>
                  <a:pt x="935420" y="1650124"/>
                </a:cubicBezTo>
                <a:cubicBezTo>
                  <a:pt x="865871" y="1638533"/>
                  <a:pt x="854703" y="1637828"/>
                  <a:pt x="777765" y="1618593"/>
                </a:cubicBezTo>
                <a:cubicBezTo>
                  <a:pt x="767017" y="1615906"/>
                  <a:pt x="756744" y="1611586"/>
                  <a:pt x="746234" y="1608083"/>
                </a:cubicBezTo>
                <a:cubicBezTo>
                  <a:pt x="735724" y="1601076"/>
                  <a:pt x="726999" y="1589955"/>
                  <a:pt x="714703" y="1587062"/>
                </a:cubicBezTo>
                <a:cubicBezTo>
                  <a:pt x="666474" y="1575714"/>
                  <a:pt x="567558" y="1566041"/>
                  <a:pt x="567558" y="1566041"/>
                </a:cubicBezTo>
                <a:cubicBezTo>
                  <a:pt x="550041" y="1559034"/>
                  <a:pt x="532737" y="1551468"/>
                  <a:pt x="515007" y="1545021"/>
                </a:cubicBezTo>
                <a:cubicBezTo>
                  <a:pt x="494183" y="1537449"/>
                  <a:pt x="471764" y="1533909"/>
                  <a:pt x="451945" y="1524000"/>
                </a:cubicBezTo>
                <a:cubicBezTo>
                  <a:pt x="437931" y="1516993"/>
                  <a:pt x="424527" y="1508604"/>
                  <a:pt x="409903" y="1502979"/>
                </a:cubicBezTo>
                <a:cubicBezTo>
                  <a:pt x="378882" y="1491048"/>
                  <a:pt x="346841" y="1481958"/>
                  <a:pt x="315310" y="1471448"/>
                </a:cubicBezTo>
                <a:lnTo>
                  <a:pt x="283779" y="1460938"/>
                </a:lnTo>
                <a:cubicBezTo>
                  <a:pt x="195982" y="1402406"/>
                  <a:pt x="238581" y="1436760"/>
                  <a:pt x="157655" y="1355834"/>
                </a:cubicBezTo>
                <a:lnTo>
                  <a:pt x="126124" y="1324303"/>
                </a:lnTo>
                <a:cubicBezTo>
                  <a:pt x="122621" y="1313793"/>
                  <a:pt x="120569" y="1302681"/>
                  <a:pt x="115614" y="1292772"/>
                </a:cubicBezTo>
                <a:cubicBezTo>
                  <a:pt x="109965" y="1281474"/>
                  <a:pt x="98910" y="1273112"/>
                  <a:pt x="94593" y="1261241"/>
                </a:cubicBezTo>
                <a:cubicBezTo>
                  <a:pt x="88990" y="1245832"/>
                  <a:pt x="66760" y="1135408"/>
                  <a:pt x="52552" y="1114096"/>
                </a:cubicBezTo>
                <a:lnTo>
                  <a:pt x="31531" y="1082565"/>
                </a:lnTo>
                <a:cubicBezTo>
                  <a:pt x="28027" y="1068551"/>
                  <a:pt x="23853" y="1054688"/>
                  <a:pt x="21020" y="1040524"/>
                </a:cubicBezTo>
                <a:cubicBezTo>
                  <a:pt x="16841" y="1019627"/>
                  <a:pt x="14322" y="998429"/>
                  <a:pt x="10510" y="977462"/>
                </a:cubicBezTo>
                <a:cubicBezTo>
                  <a:pt x="7314" y="959886"/>
                  <a:pt x="3503" y="942427"/>
                  <a:pt x="0" y="924910"/>
                </a:cubicBezTo>
                <a:cubicBezTo>
                  <a:pt x="3503" y="903889"/>
                  <a:pt x="7496" y="882944"/>
                  <a:pt x="10510" y="861848"/>
                </a:cubicBezTo>
                <a:cubicBezTo>
                  <a:pt x="14504" y="833886"/>
                  <a:pt x="13588" y="805016"/>
                  <a:pt x="21020" y="777765"/>
                </a:cubicBezTo>
                <a:cubicBezTo>
                  <a:pt x="26507" y="757646"/>
                  <a:pt x="61089" y="727186"/>
                  <a:pt x="73572" y="714703"/>
                </a:cubicBezTo>
                <a:cubicBezTo>
                  <a:pt x="98566" y="639727"/>
                  <a:pt x="63125" y="730375"/>
                  <a:pt x="115614" y="651641"/>
                </a:cubicBezTo>
                <a:cubicBezTo>
                  <a:pt x="121759" y="642423"/>
                  <a:pt x="119203" y="628761"/>
                  <a:pt x="126124" y="620110"/>
                </a:cubicBezTo>
                <a:cubicBezTo>
                  <a:pt x="134015" y="610246"/>
                  <a:pt x="147951" y="607177"/>
                  <a:pt x="157655" y="599090"/>
                </a:cubicBezTo>
                <a:cubicBezTo>
                  <a:pt x="169074" y="589574"/>
                  <a:pt x="177767" y="577075"/>
                  <a:pt x="189186" y="567559"/>
                </a:cubicBezTo>
                <a:cubicBezTo>
                  <a:pt x="198890" y="559472"/>
                  <a:pt x="211013" y="554625"/>
                  <a:pt x="220717" y="546538"/>
                </a:cubicBezTo>
                <a:cubicBezTo>
                  <a:pt x="232136" y="537022"/>
                  <a:pt x="239881" y="523252"/>
                  <a:pt x="252248" y="515007"/>
                </a:cubicBezTo>
                <a:cubicBezTo>
                  <a:pt x="261466" y="508861"/>
                  <a:pt x="273269" y="508000"/>
                  <a:pt x="283779" y="504496"/>
                </a:cubicBezTo>
                <a:cubicBezTo>
                  <a:pt x="343553" y="444722"/>
                  <a:pt x="285997" y="492877"/>
                  <a:pt x="346841" y="462455"/>
                </a:cubicBezTo>
                <a:cubicBezTo>
                  <a:pt x="358139" y="456806"/>
                  <a:pt x="366388" y="445429"/>
                  <a:pt x="378372" y="441434"/>
                </a:cubicBezTo>
                <a:cubicBezTo>
                  <a:pt x="398589" y="434695"/>
                  <a:pt x="420413" y="434427"/>
                  <a:pt x="441434" y="430924"/>
                </a:cubicBezTo>
                <a:cubicBezTo>
                  <a:pt x="510817" y="361541"/>
                  <a:pt x="425794" y="437163"/>
                  <a:pt x="536027" y="378372"/>
                </a:cubicBezTo>
                <a:cubicBezTo>
                  <a:pt x="569464" y="360539"/>
                  <a:pt x="595435" y="329384"/>
                  <a:pt x="630620" y="315310"/>
                </a:cubicBezTo>
                <a:cubicBezTo>
                  <a:pt x="648137" y="308303"/>
                  <a:pt x="665931" y="301952"/>
                  <a:pt x="683172" y="294290"/>
                </a:cubicBezTo>
                <a:cubicBezTo>
                  <a:pt x="761102" y="259655"/>
                  <a:pt x="691980" y="284347"/>
                  <a:pt x="756745" y="262759"/>
                </a:cubicBezTo>
                <a:cubicBezTo>
                  <a:pt x="767255" y="255752"/>
                  <a:pt x="776978" y="247387"/>
                  <a:pt x="788276" y="241738"/>
                </a:cubicBezTo>
                <a:cubicBezTo>
                  <a:pt x="810810" y="230471"/>
                  <a:pt x="850777" y="225513"/>
                  <a:pt x="872358" y="220717"/>
                </a:cubicBezTo>
                <a:cubicBezTo>
                  <a:pt x="886459" y="217583"/>
                  <a:pt x="900081" y="212116"/>
                  <a:pt x="914400" y="210207"/>
                </a:cubicBezTo>
                <a:cubicBezTo>
                  <a:pt x="952757" y="205093"/>
                  <a:pt x="991530" y="203747"/>
                  <a:pt x="1030014" y="199696"/>
                </a:cubicBezTo>
                <a:cubicBezTo>
                  <a:pt x="1058104" y="196739"/>
                  <a:pt x="1086069" y="192689"/>
                  <a:pt x="1114096" y="189186"/>
                </a:cubicBezTo>
                <a:cubicBezTo>
                  <a:pt x="1145627" y="178676"/>
                  <a:pt x="1181035" y="176092"/>
                  <a:pt x="1208689" y="157655"/>
                </a:cubicBezTo>
                <a:cubicBezTo>
                  <a:pt x="1219199" y="150648"/>
                  <a:pt x="1228236" y="140629"/>
                  <a:pt x="1240220" y="136634"/>
                </a:cubicBezTo>
                <a:cubicBezTo>
                  <a:pt x="1260437" y="129895"/>
                  <a:pt x="1282445" y="130589"/>
                  <a:pt x="1303283" y="126124"/>
                </a:cubicBezTo>
                <a:cubicBezTo>
                  <a:pt x="1495843" y="84861"/>
                  <a:pt x="1268700" y="110497"/>
                  <a:pt x="1618593" y="94593"/>
                </a:cubicBezTo>
                <a:cubicBezTo>
                  <a:pt x="1629103" y="91090"/>
                  <a:pt x="1639309" y="86486"/>
                  <a:pt x="1650124" y="84083"/>
                </a:cubicBezTo>
                <a:cubicBezTo>
                  <a:pt x="1761109" y="59419"/>
                  <a:pt x="1673736" y="86722"/>
                  <a:pt x="1744717" y="63062"/>
                </a:cubicBezTo>
                <a:cubicBezTo>
                  <a:pt x="1758731" y="52552"/>
                  <a:pt x="1771549" y="40222"/>
                  <a:pt x="1786758" y="31531"/>
                </a:cubicBezTo>
                <a:cubicBezTo>
                  <a:pt x="1796377" y="26034"/>
                  <a:pt x="1818289" y="21021"/>
                  <a:pt x="1807779" y="0"/>
                </a:cubicBezTo>
                <a:close/>
              </a:path>
            </a:pathLst>
          </a:cu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11266" y="231228"/>
            <a:ext cx="6674328" cy="1088987"/>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3099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Abstraction</a:t>
            </a:r>
            <a:endParaRPr lang="en-US" dirty="0"/>
          </a:p>
        </p:txBody>
      </p:sp>
      <p:pic>
        <p:nvPicPr>
          <p:cNvPr id="3" name="Picture 2"/>
          <p:cNvPicPr>
            <a:picLocks noChangeAspect="1"/>
          </p:cNvPicPr>
          <p:nvPr/>
        </p:nvPicPr>
        <p:blipFill>
          <a:blip r:embed="rId3"/>
          <a:stretch>
            <a:fillRect/>
          </a:stretch>
        </p:blipFill>
        <p:spPr>
          <a:xfrm>
            <a:off x="6668568" y="576325"/>
            <a:ext cx="4341263" cy="5778501"/>
          </a:xfrm>
          <a:prstGeom prst="rect">
            <a:avLst/>
          </a:prstGeom>
        </p:spPr>
      </p:pic>
      <p:sp>
        <p:nvSpPr>
          <p:cNvPr id="4" name="TextBox 3"/>
          <p:cNvSpPr txBox="1"/>
          <p:nvPr/>
        </p:nvSpPr>
        <p:spPr>
          <a:xfrm>
            <a:off x="469354" y="2226359"/>
            <a:ext cx="4969630" cy="369332"/>
          </a:xfrm>
          <a:prstGeom prst="rect">
            <a:avLst/>
          </a:prstGeom>
          <a:noFill/>
        </p:spPr>
        <p:txBody>
          <a:bodyPr wrap="none" rtlCol="0">
            <a:spAutoFit/>
          </a:bodyPr>
          <a:lstStyle/>
          <a:p>
            <a:r>
              <a:rPr lang="en-US" dirty="0" smtClean="0">
                <a:solidFill>
                  <a:srgbClr val="FF0000"/>
                </a:solidFill>
              </a:rPr>
              <a:t>[\n][</a:t>
            </a:r>
            <a:r>
              <a:rPr lang="en-US" dirty="0" err="1" smtClean="0">
                <a:solidFill>
                  <a:srgbClr val="FF0000"/>
                </a:solidFill>
              </a:rPr>
              <a:t>UpLo</a:t>
            </a:r>
            <a:r>
              <a:rPr lang="en-US" dirty="0" smtClean="0">
                <a:solidFill>
                  <a:srgbClr val="FF0000"/>
                </a:solidFill>
              </a:rPr>
              <a:t>],[</a:t>
            </a:r>
            <a:r>
              <a:rPr lang="en-US" dirty="0" err="1" smtClean="0">
                <a:solidFill>
                  <a:srgbClr val="FF0000"/>
                </a:solidFill>
              </a:rPr>
              <a:t>Sp</a:t>
            </a:r>
            <a:r>
              <a:rPr lang="en-US" dirty="0" smtClean="0">
                <a:solidFill>
                  <a:srgbClr val="FF0000"/>
                </a:solidFill>
              </a:rPr>
              <a:t>][Dg][</a:t>
            </a:r>
            <a:r>
              <a:rPr lang="en-US" dirty="0" err="1" smtClean="0">
                <a:solidFill>
                  <a:srgbClr val="FF0000"/>
                </a:solidFill>
              </a:rPr>
              <a:t>Sp</a:t>
            </a:r>
            <a:r>
              <a:rPr lang="en-US" dirty="0" smtClean="0">
                <a:solidFill>
                  <a:srgbClr val="FF0000"/>
                </a:solidFill>
              </a:rPr>
              <a:t>][</a:t>
            </a:r>
            <a:r>
              <a:rPr lang="en-US" dirty="0" err="1" smtClean="0">
                <a:solidFill>
                  <a:srgbClr val="FF0000"/>
                </a:solidFill>
              </a:rPr>
              <a:t>UpLo</a:t>
            </a:r>
            <a:r>
              <a:rPr lang="en-US" dirty="0" smtClean="0">
                <a:solidFill>
                  <a:srgbClr val="FF0000"/>
                </a:solidFill>
              </a:rPr>
              <a:t>].[</a:t>
            </a:r>
            <a:r>
              <a:rPr lang="en-US" dirty="0" err="1" smtClean="0">
                <a:solidFill>
                  <a:srgbClr val="FF0000"/>
                </a:solidFill>
              </a:rPr>
              <a:t>Sp</a:t>
            </a:r>
            <a:r>
              <a:rPr lang="en-US" dirty="0" smtClean="0">
                <a:solidFill>
                  <a:srgbClr val="FF0000"/>
                </a:solidFill>
              </a:rPr>
              <a:t>][</a:t>
            </a:r>
            <a:r>
              <a:rPr lang="en-US" dirty="0" err="1" smtClean="0">
                <a:solidFill>
                  <a:srgbClr val="FF0000"/>
                </a:solidFill>
              </a:rPr>
              <a:t>DgDgDgDg</a:t>
            </a:r>
            <a:r>
              <a:rPr lang="en-US" dirty="0" smtClean="0">
                <a:solidFill>
                  <a:srgbClr val="FF0000"/>
                </a:solidFill>
              </a:rPr>
              <a:t>].[\n]</a:t>
            </a:r>
            <a:endParaRPr lang="en-US" dirty="0">
              <a:solidFill>
                <a:srgbClr val="FF0000"/>
              </a:solidFill>
            </a:endParaRPr>
          </a:p>
        </p:txBody>
      </p:sp>
      <p:cxnSp>
        <p:nvCxnSpPr>
          <p:cNvPr id="6" name="Straight Connector 5"/>
          <p:cNvCxnSpPr>
            <a:stCxn id="4" idx="3"/>
          </p:cNvCxnSpPr>
          <p:nvPr/>
        </p:nvCxnSpPr>
        <p:spPr>
          <a:xfrm flipV="1">
            <a:off x="5438984" y="1353312"/>
            <a:ext cx="1921936" cy="105771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 idx="3"/>
          </p:cNvCxnSpPr>
          <p:nvPr/>
        </p:nvCxnSpPr>
        <p:spPr>
          <a:xfrm flipV="1">
            <a:off x="5438984" y="2318692"/>
            <a:ext cx="1921936" cy="9233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3"/>
          </p:cNvCxnSpPr>
          <p:nvPr/>
        </p:nvCxnSpPr>
        <p:spPr>
          <a:xfrm flipV="1">
            <a:off x="5438984" y="2226359"/>
            <a:ext cx="1921936" cy="18466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4" idx="3"/>
          </p:cNvCxnSpPr>
          <p:nvPr/>
        </p:nvCxnSpPr>
        <p:spPr>
          <a:xfrm>
            <a:off x="5438984" y="2411025"/>
            <a:ext cx="1921936" cy="105455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4" idx="3"/>
          </p:cNvCxnSpPr>
          <p:nvPr/>
        </p:nvCxnSpPr>
        <p:spPr>
          <a:xfrm>
            <a:off x="5438984" y="2411025"/>
            <a:ext cx="1921936" cy="270961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 idx="3"/>
          </p:cNvCxnSpPr>
          <p:nvPr/>
        </p:nvCxnSpPr>
        <p:spPr>
          <a:xfrm>
            <a:off x="5438984" y="2411025"/>
            <a:ext cx="1921936" cy="294773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69354" y="3864347"/>
            <a:ext cx="5925020" cy="1754326"/>
          </a:xfrm>
          <a:prstGeom prst="rect">
            <a:avLst/>
          </a:prstGeom>
          <a:noFill/>
        </p:spPr>
        <p:txBody>
          <a:bodyPr wrap="none" rtlCol="0">
            <a:spAutoFit/>
          </a:bodyPr>
          <a:lstStyle/>
          <a:p>
            <a:r>
              <a:rPr lang="en-US" dirty="0" smtClean="0"/>
              <a:t>… [\n][</a:t>
            </a:r>
            <a:r>
              <a:rPr lang="en-US" sz="1200" dirty="0" smtClean="0">
                <a:sym typeface="Symbol" panose="05050102010706020507" pitchFamily="18" charset="2"/>
              </a:rPr>
              <a:t></a:t>
            </a:r>
            <a:r>
              <a:rPr lang="en-US" dirty="0" smtClean="0"/>
              <a:t>][\n][</a:t>
            </a:r>
            <a:r>
              <a:rPr lang="en-US" dirty="0" err="1" smtClean="0"/>
              <a:t>DgDg</a:t>
            </a:r>
            <a:r>
              <a:rPr lang="en-US" dirty="0" smtClean="0"/>
              <a:t>][</a:t>
            </a:r>
            <a:r>
              <a:rPr lang="en-US" dirty="0" err="1" smtClean="0"/>
              <a:t>Sp</a:t>
            </a:r>
            <a:r>
              <a:rPr lang="en-US" dirty="0" smtClean="0"/>
              <a:t>][</a:t>
            </a:r>
            <a:r>
              <a:rPr lang="en-US" dirty="0" err="1" smtClean="0"/>
              <a:t>UpLo</a:t>
            </a:r>
            <a:r>
              <a:rPr lang="en-US" dirty="0" smtClean="0"/>
              <a:t>][</a:t>
            </a:r>
            <a:r>
              <a:rPr lang="en-US" dirty="0" err="1" smtClean="0"/>
              <a:t>Sp</a:t>
            </a:r>
            <a:r>
              <a:rPr lang="en-US" dirty="0" smtClean="0"/>
              <a:t>][of][</a:t>
            </a:r>
            <a:r>
              <a:rPr lang="en-US" dirty="0" err="1" smtClean="0"/>
              <a:t>Sp</a:t>
            </a:r>
            <a:r>
              <a:rPr lang="en-US" dirty="0" smtClean="0"/>
              <a:t>][</a:t>
            </a:r>
            <a:r>
              <a:rPr lang="en-US" dirty="0" err="1" smtClean="0"/>
              <a:t>UpLo</a:t>
            </a:r>
            <a:r>
              <a:rPr lang="en-US" dirty="0" smtClean="0"/>
              <a:t>].[\n][-][\n]</a:t>
            </a:r>
          </a:p>
          <a:p>
            <a:r>
              <a:rPr lang="en-US" dirty="0" smtClean="0"/>
              <a:t>[</a:t>
            </a:r>
            <a:r>
              <a:rPr lang="en-US" dirty="0" err="1" smtClean="0"/>
              <a:t>UpLo</a:t>
            </a:r>
            <a:r>
              <a:rPr lang="en-US" dirty="0" smtClean="0"/>
              <a:t>],[</a:t>
            </a:r>
            <a:r>
              <a:rPr lang="en-US" dirty="0" err="1" smtClean="0"/>
              <a:t>Sp</a:t>
            </a:r>
            <a:r>
              <a:rPr lang="en-US" dirty="0" smtClean="0"/>
              <a:t>][</a:t>
            </a:r>
            <a:r>
              <a:rPr lang="en-US" dirty="0" err="1" smtClean="0"/>
              <a:t>UpLo</a:t>
            </a:r>
            <a:r>
              <a:rPr lang="en-US" dirty="0" smtClean="0"/>
              <a:t>],[</a:t>
            </a:r>
            <a:r>
              <a:rPr lang="en-US" dirty="0" err="1" smtClean="0"/>
              <a:t>Sp</a:t>
            </a:r>
            <a:r>
              <a:rPr lang="en-US" dirty="0" smtClean="0"/>
              <a:t>][in][</a:t>
            </a:r>
            <a:r>
              <a:rPr lang="en-US" dirty="0" err="1" smtClean="0"/>
              <a:t>Sp</a:t>
            </a:r>
            <a:r>
              <a:rPr lang="en-US" dirty="0" smtClean="0"/>
              <a:t>][</a:t>
            </a:r>
            <a:r>
              <a:rPr lang="en-US" dirty="0" err="1" smtClean="0"/>
              <a:t>UpLo</a:t>
            </a:r>
            <a:r>
              <a:rPr lang="en-US" dirty="0" smtClean="0"/>
              <a:t>]</a:t>
            </a:r>
            <a:r>
              <a:rPr lang="en-US" dirty="0" smtClean="0">
                <a:solidFill>
                  <a:srgbClr val="FF0000"/>
                </a:solidFill>
              </a:rPr>
              <a:t>[\n][</a:t>
            </a:r>
            <a:r>
              <a:rPr lang="en-US" dirty="0" err="1" smtClean="0">
                <a:solidFill>
                  <a:srgbClr val="FF0000"/>
                </a:solidFill>
              </a:rPr>
              <a:t>UpLo</a:t>
            </a:r>
            <a:r>
              <a:rPr lang="en-US" dirty="0" smtClean="0">
                <a:solidFill>
                  <a:srgbClr val="FF0000"/>
                </a:solidFill>
              </a:rPr>
              <a:t>],[</a:t>
            </a:r>
            <a:r>
              <a:rPr lang="en-US" dirty="0" err="1" smtClean="0">
                <a:solidFill>
                  <a:srgbClr val="FF0000"/>
                </a:solidFill>
              </a:rPr>
              <a:t>Sp</a:t>
            </a:r>
            <a:r>
              <a:rPr lang="en-US" dirty="0" smtClean="0">
                <a:solidFill>
                  <a:srgbClr val="FF0000"/>
                </a:solidFill>
              </a:rPr>
              <a:t>][Dg][</a:t>
            </a:r>
            <a:r>
              <a:rPr lang="en-US" dirty="0" err="1" smtClean="0">
                <a:solidFill>
                  <a:srgbClr val="FF0000"/>
                </a:solidFill>
              </a:rPr>
              <a:t>Sp</a:t>
            </a:r>
            <a:r>
              <a:rPr lang="en-US" dirty="0" smtClean="0">
                <a:solidFill>
                  <a:srgbClr val="FF0000"/>
                </a:solidFill>
              </a:rPr>
              <a:t>]</a:t>
            </a:r>
          </a:p>
          <a:p>
            <a:r>
              <a:rPr lang="en-US" dirty="0" smtClean="0">
                <a:solidFill>
                  <a:srgbClr val="FF0000"/>
                </a:solidFill>
              </a:rPr>
              <a:t>[</a:t>
            </a:r>
            <a:r>
              <a:rPr lang="en-US" dirty="0" err="1" smtClean="0">
                <a:solidFill>
                  <a:srgbClr val="FF0000"/>
                </a:solidFill>
              </a:rPr>
              <a:t>UpLo</a:t>
            </a:r>
            <a:r>
              <a:rPr lang="en-US" dirty="0" smtClean="0">
                <a:solidFill>
                  <a:srgbClr val="FF0000"/>
                </a:solidFill>
              </a:rPr>
              <a:t>].[</a:t>
            </a:r>
            <a:r>
              <a:rPr lang="en-US" dirty="0" err="1" smtClean="0">
                <a:solidFill>
                  <a:srgbClr val="FF0000"/>
                </a:solidFill>
              </a:rPr>
              <a:t>Sp</a:t>
            </a:r>
            <a:r>
              <a:rPr lang="en-US" dirty="0" smtClean="0">
                <a:solidFill>
                  <a:srgbClr val="FF0000"/>
                </a:solidFill>
              </a:rPr>
              <a:t>][</a:t>
            </a:r>
            <a:r>
              <a:rPr lang="en-US" dirty="0" err="1" smtClean="0">
                <a:solidFill>
                  <a:srgbClr val="FF0000"/>
                </a:solidFill>
              </a:rPr>
              <a:t>DgDgDgDg</a:t>
            </a:r>
            <a:r>
              <a:rPr lang="en-US" dirty="0" smtClean="0">
                <a:solidFill>
                  <a:srgbClr val="FF0000"/>
                </a:solidFill>
              </a:rPr>
              <a:t>].[\n]</a:t>
            </a:r>
            <a:r>
              <a:rPr lang="en-US" dirty="0" smtClean="0"/>
              <a:t>[</a:t>
            </a:r>
            <a:r>
              <a:rPr lang="en-US" dirty="0" err="1" smtClean="0"/>
              <a:t>UpLo</a:t>
            </a:r>
            <a:r>
              <a:rPr lang="en-US" dirty="0" smtClean="0"/>
              <a:t>],[</a:t>
            </a:r>
            <a:r>
              <a:rPr lang="en-US" dirty="0" err="1" smtClean="0"/>
              <a:t>Sp</a:t>
            </a:r>
            <a:r>
              <a:rPr lang="en-US" dirty="0" smtClean="0"/>
              <a:t>][</a:t>
            </a:r>
            <a:r>
              <a:rPr lang="en-US" dirty="0" err="1" smtClean="0"/>
              <a:t>DgDg</a:t>
            </a:r>
            <a:r>
              <a:rPr lang="en-US" dirty="0" smtClean="0"/>
              <a:t>][</a:t>
            </a:r>
            <a:r>
              <a:rPr lang="en-US" dirty="0" err="1" smtClean="0"/>
              <a:t>Sp</a:t>
            </a:r>
            <a:r>
              <a:rPr lang="en-US" dirty="0" smtClean="0"/>
              <a:t>][</a:t>
            </a:r>
            <a:r>
              <a:rPr lang="en-US" dirty="0" err="1" smtClean="0"/>
              <a:t>UpLo</a:t>
            </a:r>
            <a:r>
              <a:rPr lang="en-US" dirty="0" smtClean="0"/>
              <a:t>].[</a:t>
            </a:r>
            <a:r>
              <a:rPr lang="en-US" dirty="0" err="1" smtClean="0"/>
              <a:t>Sp</a:t>
            </a:r>
            <a:r>
              <a:rPr lang="en-US" dirty="0" smtClean="0"/>
              <a:t>]</a:t>
            </a:r>
          </a:p>
          <a:p>
            <a:r>
              <a:rPr lang="en-US" dirty="0" smtClean="0"/>
              <a:t>[</a:t>
            </a:r>
            <a:r>
              <a:rPr lang="en-US" dirty="0" err="1" smtClean="0"/>
              <a:t>DgDgDgDg</a:t>
            </a:r>
            <a:r>
              <a:rPr lang="en-US" dirty="0" smtClean="0"/>
              <a:t>].[\n][</a:t>
            </a:r>
            <a:r>
              <a:rPr lang="en-US" dirty="0" err="1" smtClean="0"/>
              <a:t>UpLo</a:t>
            </a:r>
            <a:r>
              <a:rPr lang="en-US" dirty="0" smtClean="0"/>
              <a:t>],[</a:t>
            </a:r>
            <a:r>
              <a:rPr lang="en-US" dirty="0" err="1" smtClean="0"/>
              <a:t>Sp</a:t>
            </a:r>
            <a:r>
              <a:rPr lang="en-US" dirty="0" smtClean="0"/>
              <a:t>][</a:t>
            </a:r>
            <a:r>
              <a:rPr lang="en-US" dirty="0" err="1" smtClean="0"/>
              <a:t>UpLo</a:t>
            </a:r>
            <a:r>
              <a:rPr lang="en-US" dirty="0" smtClean="0"/>
              <a:t>],[</a:t>
            </a:r>
            <a:r>
              <a:rPr lang="en-US" dirty="0" err="1" smtClean="0"/>
              <a:t>Sp</a:t>
            </a:r>
            <a:r>
              <a:rPr lang="en-US" dirty="0" smtClean="0"/>
              <a:t>][in][</a:t>
            </a:r>
            <a:r>
              <a:rPr lang="en-US" dirty="0" err="1" smtClean="0"/>
              <a:t>Sp</a:t>
            </a:r>
            <a:r>
              <a:rPr lang="en-US" dirty="0" smtClean="0"/>
              <a:t>][</a:t>
            </a:r>
            <a:r>
              <a:rPr lang="en-US" dirty="0" err="1" smtClean="0"/>
              <a:t>UpLo</a:t>
            </a:r>
            <a:r>
              <a:rPr lang="en-US" dirty="0" smtClean="0"/>
              <a:t>][</a:t>
            </a:r>
            <a:r>
              <a:rPr lang="en-US" dirty="0" err="1" smtClean="0"/>
              <a:t>Sp</a:t>
            </a:r>
            <a:r>
              <a:rPr lang="en-US" dirty="0" smtClean="0"/>
              <a:t>]</a:t>
            </a:r>
          </a:p>
          <a:p>
            <a:r>
              <a:rPr lang="en-US" dirty="0" smtClean="0"/>
              <a:t>[</a:t>
            </a:r>
            <a:r>
              <a:rPr lang="en-US" dirty="0" err="1" smtClean="0"/>
              <a:t>UpLo</a:t>
            </a:r>
            <a:r>
              <a:rPr lang="en-US" dirty="0" smtClean="0"/>
              <a:t>][\n][</a:t>
            </a:r>
            <a:r>
              <a:rPr lang="en-US" dirty="0" err="1" smtClean="0"/>
              <a:t>UpLo</a:t>
            </a:r>
            <a:r>
              <a:rPr lang="en-US" dirty="0" smtClean="0"/>
              <a:t>],[</a:t>
            </a:r>
            <a:r>
              <a:rPr lang="en-US" dirty="0" err="1" smtClean="0"/>
              <a:t>Sp</a:t>
            </a:r>
            <a:r>
              <a:rPr lang="en-US" dirty="0" smtClean="0"/>
              <a:t>][</a:t>
            </a:r>
            <a:r>
              <a:rPr lang="en-US" dirty="0" err="1" smtClean="0"/>
              <a:t>DgDg</a:t>
            </a:r>
            <a:r>
              <a:rPr lang="en-US" dirty="0" smtClean="0"/>
              <a:t>][</a:t>
            </a:r>
            <a:r>
              <a:rPr lang="en-US" dirty="0" err="1" smtClean="0"/>
              <a:t>Sp</a:t>
            </a:r>
            <a:r>
              <a:rPr lang="en-US" dirty="0" smtClean="0"/>
              <a:t>][</a:t>
            </a:r>
            <a:r>
              <a:rPr lang="en-US" dirty="0" err="1" smtClean="0"/>
              <a:t>UpLo</a:t>
            </a:r>
            <a:r>
              <a:rPr lang="en-US" dirty="0" smtClean="0"/>
              <a:t>][</a:t>
            </a:r>
            <a:r>
              <a:rPr lang="en-US" dirty="0" err="1" smtClean="0"/>
              <a:t>Sp</a:t>
            </a:r>
            <a:r>
              <a:rPr lang="en-US" dirty="0" smtClean="0"/>
              <a:t>][</a:t>
            </a:r>
            <a:r>
              <a:rPr lang="en-US" dirty="0" err="1" smtClean="0"/>
              <a:t>DgDgDgDg</a:t>
            </a:r>
            <a:r>
              <a:rPr lang="en-US" dirty="0" smtClean="0"/>
              <a:t>].[\n]</a:t>
            </a:r>
          </a:p>
          <a:p>
            <a:r>
              <a:rPr lang="en-US" dirty="0" smtClean="0"/>
              <a:t>[</a:t>
            </a:r>
            <a:r>
              <a:rPr lang="en-US" dirty="0" err="1" smtClean="0"/>
              <a:t>UpLo</a:t>
            </a:r>
            <a:r>
              <a:rPr lang="en-US" dirty="0" smtClean="0"/>
              <a:t>],[</a:t>
            </a:r>
            <a:r>
              <a:rPr lang="en-US" dirty="0" err="1" smtClean="0"/>
              <a:t>Sp</a:t>
            </a:r>
            <a:r>
              <a:rPr lang="en-US" dirty="0" smtClean="0"/>
              <a:t>][</a:t>
            </a:r>
            <a:r>
              <a:rPr lang="en-US" dirty="0" err="1" smtClean="0"/>
              <a:t>UpLo</a:t>
            </a:r>
            <a:r>
              <a:rPr lang="en-US" dirty="0" smtClean="0"/>
              <a:t>],[</a:t>
            </a:r>
            <a:r>
              <a:rPr lang="en-US" dirty="0" err="1" smtClean="0"/>
              <a:t>Sp</a:t>
            </a:r>
            <a:r>
              <a:rPr lang="en-US" dirty="0" smtClean="0"/>
              <a:t>][of][</a:t>
            </a:r>
            <a:r>
              <a:rPr lang="en-US" dirty="0" err="1" smtClean="0"/>
              <a:t>Sp</a:t>
            </a:r>
            <a:r>
              <a:rPr lang="en-US" dirty="0" smtClean="0"/>
              <a:t>][</a:t>
            </a:r>
            <a:r>
              <a:rPr lang="en-US" dirty="0" err="1" smtClean="0"/>
              <a:t>UpLo</a:t>
            </a:r>
            <a:r>
              <a:rPr lang="en-US" dirty="0" smtClean="0"/>
              <a:t>],[</a:t>
            </a:r>
            <a:r>
              <a:rPr lang="en-US" dirty="0" err="1" smtClean="0"/>
              <a:t>Sp</a:t>
            </a:r>
            <a:r>
              <a:rPr lang="en-US" dirty="0" smtClean="0"/>
              <a:t>][and][</a:t>
            </a:r>
            <a:r>
              <a:rPr lang="en-US" dirty="0" err="1" smtClean="0"/>
              <a:t>Sp</a:t>
            </a:r>
            <a:r>
              <a:rPr lang="en-US" dirty="0" smtClean="0"/>
              <a:t>][</a:t>
            </a:r>
            <a:r>
              <a:rPr lang="en-US" dirty="0" err="1" smtClean="0"/>
              <a:t>UpLo</a:t>
            </a:r>
            <a:r>
              <a:rPr lang="en-US" dirty="0" smtClean="0"/>
              <a:t>] …</a:t>
            </a:r>
            <a:endParaRPr lang="en-US" dirty="0"/>
          </a:p>
        </p:txBody>
      </p:sp>
    </p:spTree>
    <p:extLst>
      <p:ext uri="{BB962C8B-B14F-4D97-AF65-F5344CB8AC3E}">
        <p14:creationId xmlns:p14="http://schemas.microsoft.com/office/powerpoint/2010/main" val="1900806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Candidate Record Clusters</a:t>
            </a:r>
            <a:endParaRPr lang="en-US" dirty="0"/>
          </a:p>
        </p:txBody>
      </p:sp>
      <p:sp>
        <p:nvSpPr>
          <p:cNvPr id="3" name="TextBox 2"/>
          <p:cNvSpPr txBox="1"/>
          <p:nvPr/>
        </p:nvSpPr>
        <p:spPr>
          <a:xfrm>
            <a:off x="1345340" y="1097673"/>
            <a:ext cx="9501319" cy="5632311"/>
          </a:xfrm>
          <a:prstGeom prst="rect">
            <a:avLst/>
          </a:prstGeom>
          <a:noFill/>
        </p:spPr>
        <p:txBody>
          <a:bodyPr wrap="none" rtlCol="0">
            <a:spAutoFit/>
          </a:bodyPr>
          <a:lstStyle/>
          <a:p>
            <a:r>
              <a:rPr lang="en-US" dirty="0" smtClean="0"/>
              <a:t>[\n][</a:t>
            </a:r>
            <a:r>
              <a:rPr lang="en-US" dirty="0" err="1" smtClean="0"/>
              <a:t>Sp</a:t>
            </a:r>
            <a:r>
              <a:rPr lang="en-US" dirty="0"/>
              <a:t>][</a:t>
            </a:r>
            <a:r>
              <a:rPr lang="en-US" dirty="0" err="1" smtClean="0"/>
              <a:t>UpLo</a:t>
            </a:r>
            <a:r>
              <a:rPr lang="en-US" dirty="0" smtClean="0"/>
              <a:t>],[</a:t>
            </a:r>
            <a:r>
              <a:rPr lang="en-US" dirty="0" err="1"/>
              <a:t>Sp</a:t>
            </a:r>
            <a:r>
              <a:rPr lang="en-US" dirty="0"/>
              <a:t>][</a:t>
            </a:r>
            <a:r>
              <a:rPr lang="en-US" dirty="0" err="1"/>
              <a:t>DgDg</a:t>
            </a:r>
            <a:r>
              <a:rPr lang="en-US" dirty="0"/>
              <a:t>][</a:t>
            </a:r>
            <a:r>
              <a:rPr lang="en-US" dirty="0" err="1"/>
              <a:t>Sp</a:t>
            </a:r>
            <a:r>
              <a:rPr lang="en-US" dirty="0"/>
              <a:t>][</a:t>
            </a:r>
            <a:r>
              <a:rPr lang="en-US" dirty="0" err="1" smtClean="0"/>
              <a:t>UpLo</a:t>
            </a:r>
            <a:r>
              <a:rPr lang="en-US" dirty="0" smtClean="0"/>
              <a:t>].[</a:t>
            </a:r>
            <a:r>
              <a:rPr lang="en-US" dirty="0" err="1"/>
              <a:t>Sp</a:t>
            </a:r>
            <a:r>
              <a:rPr lang="en-US" dirty="0"/>
              <a:t>][</a:t>
            </a:r>
            <a:r>
              <a:rPr lang="en-US" dirty="0" err="1"/>
              <a:t>DgDgDgDg</a:t>
            </a:r>
            <a:r>
              <a:rPr lang="en-US" dirty="0"/>
              <a:t>].[</a:t>
            </a:r>
            <a:r>
              <a:rPr lang="en-US" dirty="0" err="1"/>
              <a:t>Sp</a:t>
            </a:r>
            <a:r>
              <a:rPr lang="en-US" dirty="0" smtClean="0"/>
              <a:t>][\n]</a:t>
            </a:r>
            <a:endParaRPr lang="en-US" dirty="0"/>
          </a:p>
          <a:p>
            <a:r>
              <a:rPr lang="en-US" dirty="0"/>
              <a:t>Record instance count: 1296</a:t>
            </a:r>
          </a:p>
          <a:p>
            <a:r>
              <a:rPr lang="pt-BR" dirty="0"/>
              <a:t>\nJames, 15 Dec. 1672.\n</a:t>
            </a:r>
          </a:p>
          <a:p>
            <a:r>
              <a:rPr lang="en-US" dirty="0"/>
              <a:t>\</a:t>
            </a:r>
            <a:r>
              <a:rPr lang="en-US" dirty="0" err="1"/>
              <a:t>nRobert</a:t>
            </a:r>
            <a:r>
              <a:rPr lang="en-US" dirty="0"/>
              <a:t>, 15 Oct. 1676.\n</a:t>
            </a:r>
          </a:p>
          <a:p>
            <a:r>
              <a:rPr lang="en-US" dirty="0" smtClean="0"/>
              <a:t>...</a:t>
            </a:r>
          </a:p>
          <a:p>
            <a:r>
              <a:rPr lang="en-US" dirty="0" smtClean="0"/>
              <a:t>[\n][</a:t>
            </a:r>
            <a:r>
              <a:rPr lang="en-US" dirty="0" err="1" smtClean="0"/>
              <a:t>Sp</a:t>
            </a:r>
            <a:r>
              <a:rPr lang="en-US" dirty="0"/>
              <a:t>][</a:t>
            </a:r>
            <a:r>
              <a:rPr lang="en-US" dirty="0" err="1"/>
              <a:t>UpLo</a:t>
            </a:r>
            <a:r>
              <a:rPr lang="en-US" dirty="0"/>
              <a:t>+],[</a:t>
            </a:r>
            <a:r>
              <a:rPr lang="en-US" dirty="0" err="1"/>
              <a:t>Sp</a:t>
            </a:r>
            <a:r>
              <a:rPr lang="en-US" dirty="0"/>
              <a:t>][</a:t>
            </a:r>
            <a:r>
              <a:rPr lang="en-US" dirty="0" err="1"/>
              <a:t>DgDg</a:t>
            </a:r>
            <a:r>
              <a:rPr lang="en-US" dirty="0"/>
              <a:t>][</a:t>
            </a:r>
            <a:r>
              <a:rPr lang="en-US" dirty="0" err="1"/>
              <a:t>Sp</a:t>
            </a:r>
            <a:r>
              <a:rPr lang="en-US" dirty="0"/>
              <a:t>][</a:t>
            </a:r>
            <a:r>
              <a:rPr lang="en-US" dirty="0" err="1"/>
              <a:t>UpLo</a:t>
            </a:r>
            <a:r>
              <a:rPr lang="en-US" dirty="0"/>
              <a:t>+][</a:t>
            </a:r>
            <a:r>
              <a:rPr lang="en-US" dirty="0" err="1"/>
              <a:t>Sp</a:t>
            </a:r>
            <a:r>
              <a:rPr lang="en-US" dirty="0"/>
              <a:t>][</a:t>
            </a:r>
            <a:r>
              <a:rPr lang="en-US" dirty="0" err="1"/>
              <a:t>DgDgDgDg</a:t>
            </a:r>
            <a:r>
              <a:rPr lang="en-US" dirty="0"/>
              <a:t>].[</a:t>
            </a:r>
            <a:r>
              <a:rPr lang="en-US" dirty="0" err="1"/>
              <a:t>Sp</a:t>
            </a:r>
            <a:r>
              <a:rPr lang="en-US" dirty="0" smtClean="0"/>
              <a:t>][\n]</a:t>
            </a:r>
            <a:endParaRPr lang="en-US" dirty="0"/>
          </a:p>
          <a:p>
            <a:r>
              <a:rPr lang="en-US" dirty="0"/>
              <a:t>Record instance count: 710</a:t>
            </a:r>
          </a:p>
          <a:p>
            <a:r>
              <a:rPr lang="en-US" dirty="0"/>
              <a:t>\</a:t>
            </a:r>
            <a:r>
              <a:rPr lang="en-US" dirty="0" err="1"/>
              <a:t>nJoan</a:t>
            </a:r>
            <a:r>
              <a:rPr lang="en-US" dirty="0"/>
              <a:t>, 25 April 1651.\n</a:t>
            </a:r>
          </a:p>
          <a:p>
            <a:r>
              <a:rPr lang="en-US" dirty="0"/>
              <a:t>\</a:t>
            </a:r>
            <a:r>
              <a:rPr lang="en-US" dirty="0" err="1"/>
              <a:t>nJohn</a:t>
            </a:r>
            <a:r>
              <a:rPr lang="en-US" dirty="0"/>
              <a:t>, 30 May 1652.\n</a:t>
            </a:r>
          </a:p>
          <a:p>
            <a:r>
              <a:rPr lang="en-US" dirty="0"/>
              <a:t>...</a:t>
            </a:r>
          </a:p>
          <a:p>
            <a:r>
              <a:rPr lang="en-US" dirty="0" smtClean="0"/>
              <a:t>[\n][</a:t>
            </a:r>
            <a:r>
              <a:rPr lang="en-US" dirty="0" err="1" smtClean="0"/>
              <a:t>Sp</a:t>
            </a:r>
            <a:r>
              <a:rPr lang="en-US" dirty="0"/>
              <a:t>][</a:t>
            </a:r>
            <a:r>
              <a:rPr lang="en-US" dirty="0" err="1" smtClean="0"/>
              <a:t>UpLo</a:t>
            </a:r>
            <a:r>
              <a:rPr lang="en-US" dirty="0" smtClean="0"/>
              <a:t>],[</a:t>
            </a:r>
            <a:r>
              <a:rPr lang="en-US" dirty="0" err="1"/>
              <a:t>Sp</a:t>
            </a:r>
            <a:r>
              <a:rPr lang="en-US" dirty="0"/>
              <a:t>][born][</a:t>
            </a:r>
            <a:r>
              <a:rPr lang="en-US" dirty="0" err="1"/>
              <a:t>Sp</a:t>
            </a:r>
            <a:r>
              <a:rPr lang="en-US" dirty="0"/>
              <a:t>][</a:t>
            </a:r>
            <a:r>
              <a:rPr lang="en-US" dirty="0" err="1"/>
              <a:t>DgDg</a:t>
            </a:r>
            <a:r>
              <a:rPr lang="en-US" dirty="0"/>
              <a:t>][</a:t>
            </a:r>
            <a:r>
              <a:rPr lang="en-US" dirty="0" err="1"/>
              <a:t>Sp</a:t>
            </a:r>
            <a:r>
              <a:rPr lang="en-US" dirty="0"/>
              <a:t>][</a:t>
            </a:r>
            <a:r>
              <a:rPr lang="en-US" dirty="0" err="1" smtClean="0"/>
              <a:t>UpLo</a:t>
            </a:r>
            <a:r>
              <a:rPr lang="en-US" dirty="0" smtClean="0"/>
              <a:t>].[</a:t>
            </a:r>
            <a:r>
              <a:rPr lang="en-US" dirty="0" err="1"/>
              <a:t>Sp</a:t>
            </a:r>
            <a:r>
              <a:rPr lang="en-US" dirty="0"/>
              <a:t>][</a:t>
            </a:r>
            <a:r>
              <a:rPr lang="en-US" dirty="0" err="1"/>
              <a:t>DgDgDgDg</a:t>
            </a:r>
            <a:r>
              <a:rPr lang="en-US" dirty="0"/>
              <a:t>].[</a:t>
            </a:r>
            <a:r>
              <a:rPr lang="en-US" dirty="0" err="1"/>
              <a:t>Sp</a:t>
            </a:r>
            <a:r>
              <a:rPr lang="en-US" dirty="0" smtClean="0"/>
              <a:t>][\n]</a:t>
            </a:r>
            <a:endParaRPr lang="en-US" dirty="0"/>
          </a:p>
          <a:p>
            <a:r>
              <a:rPr lang="en-US" dirty="0"/>
              <a:t>Record instance count: 441</a:t>
            </a:r>
          </a:p>
          <a:p>
            <a:r>
              <a:rPr lang="en-US" dirty="0"/>
              <a:t>\</a:t>
            </a:r>
            <a:r>
              <a:rPr lang="en-US" dirty="0" err="1"/>
              <a:t>nWilliam</a:t>
            </a:r>
            <a:r>
              <a:rPr lang="en-US" dirty="0"/>
              <a:t>, born 10 Dec. 1755.\n</a:t>
            </a:r>
          </a:p>
          <a:p>
            <a:r>
              <a:rPr lang="en-US" dirty="0"/>
              <a:t>\</a:t>
            </a:r>
            <a:r>
              <a:rPr lang="en-US" dirty="0" err="1"/>
              <a:t>nJames</a:t>
            </a:r>
            <a:r>
              <a:rPr lang="en-US" dirty="0"/>
              <a:t>, born 24 Oct. 1758.\n</a:t>
            </a:r>
          </a:p>
          <a:p>
            <a:r>
              <a:rPr lang="en-US" dirty="0"/>
              <a:t>...</a:t>
            </a:r>
          </a:p>
          <a:p>
            <a:r>
              <a:rPr lang="en-US" dirty="0" smtClean="0"/>
              <a:t>[\n][</a:t>
            </a:r>
            <a:r>
              <a:rPr lang="en-US" dirty="0" err="1" smtClean="0"/>
              <a:t>Sp</a:t>
            </a:r>
            <a:r>
              <a:rPr lang="en-US" dirty="0"/>
              <a:t>][</a:t>
            </a:r>
            <a:r>
              <a:rPr lang="en-US" dirty="0" err="1" smtClean="0"/>
              <a:t>UpLo</a:t>
            </a:r>
            <a:r>
              <a:rPr lang="en-US" dirty="0" smtClean="0"/>
              <a:t>],[</a:t>
            </a:r>
            <a:r>
              <a:rPr lang="en-US" dirty="0" err="1"/>
              <a:t>Sp</a:t>
            </a:r>
            <a:r>
              <a:rPr lang="en-US" dirty="0"/>
              <a:t>][</a:t>
            </a:r>
            <a:r>
              <a:rPr lang="en-US" dirty="0" err="1" smtClean="0"/>
              <a:t>UpLo</a:t>
            </a:r>
            <a:r>
              <a:rPr lang="en-US" dirty="0" smtClean="0"/>
              <a:t>],[</a:t>
            </a:r>
            <a:r>
              <a:rPr lang="en-US" dirty="0" err="1"/>
              <a:t>Sp</a:t>
            </a:r>
            <a:r>
              <a:rPr lang="en-US" dirty="0"/>
              <a:t>][and][</a:t>
            </a:r>
            <a:r>
              <a:rPr lang="en-US" dirty="0" err="1"/>
              <a:t>Sp</a:t>
            </a:r>
            <a:r>
              <a:rPr lang="en-US" dirty="0"/>
              <a:t>][</a:t>
            </a:r>
            <a:r>
              <a:rPr lang="en-US" dirty="0" err="1" smtClean="0"/>
              <a:t>UpLo</a:t>
            </a:r>
            <a:r>
              <a:rPr lang="en-US" dirty="0" smtClean="0"/>
              <a:t>][</a:t>
            </a:r>
            <a:r>
              <a:rPr lang="en-US" dirty="0" err="1"/>
              <a:t>Sp</a:t>
            </a:r>
            <a:r>
              <a:rPr lang="en-US" dirty="0"/>
              <a:t>][m].[</a:t>
            </a:r>
            <a:r>
              <a:rPr lang="en-US" dirty="0" err="1"/>
              <a:t>Sp</a:t>
            </a:r>
            <a:r>
              <a:rPr lang="en-US" dirty="0"/>
              <a:t>][</a:t>
            </a:r>
            <a:r>
              <a:rPr lang="en-US" dirty="0" err="1"/>
              <a:t>DgDg</a:t>
            </a:r>
            <a:r>
              <a:rPr lang="en-US" dirty="0"/>
              <a:t>][</a:t>
            </a:r>
            <a:r>
              <a:rPr lang="en-US" dirty="0" err="1"/>
              <a:t>Sp</a:t>
            </a:r>
            <a:r>
              <a:rPr lang="en-US" dirty="0"/>
              <a:t>][</a:t>
            </a:r>
            <a:r>
              <a:rPr lang="en-US" dirty="0" err="1" smtClean="0"/>
              <a:t>UpLo</a:t>
            </a:r>
            <a:r>
              <a:rPr lang="en-US" dirty="0" smtClean="0"/>
              <a:t>].[</a:t>
            </a:r>
            <a:r>
              <a:rPr lang="en-US" dirty="0" err="1"/>
              <a:t>Sp</a:t>
            </a:r>
            <a:r>
              <a:rPr lang="en-US" dirty="0"/>
              <a:t>][</a:t>
            </a:r>
            <a:r>
              <a:rPr lang="en-US" dirty="0" err="1"/>
              <a:t>DgDgDgDg</a:t>
            </a:r>
            <a:r>
              <a:rPr lang="en-US" dirty="0"/>
              <a:t>][</a:t>
            </a:r>
            <a:r>
              <a:rPr lang="en-US" dirty="0" err="1"/>
              <a:t>Sp</a:t>
            </a:r>
            <a:r>
              <a:rPr lang="en-US" dirty="0" smtClean="0"/>
              <a:t>][\n]</a:t>
            </a:r>
            <a:endParaRPr lang="en-US" dirty="0"/>
          </a:p>
          <a:p>
            <a:r>
              <a:rPr lang="en-US" dirty="0"/>
              <a:t>Record instance count: 61</a:t>
            </a:r>
          </a:p>
          <a:p>
            <a:r>
              <a:rPr lang="sv-SE" dirty="0"/>
              <a:t>\nAiken, David, and Janet Stevenson m. 29 Sept. 1691\n</a:t>
            </a:r>
          </a:p>
          <a:p>
            <a:r>
              <a:rPr lang="en-US" dirty="0"/>
              <a:t>\</a:t>
            </a:r>
            <a:r>
              <a:rPr lang="en-US" dirty="0" err="1"/>
              <a:t>nAitkine</a:t>
            </a:r>
            <a:r>
              <a:rPr lang="en-US" dirty="0"/>
              <a:t>, Thomas, and </a:t>
            </a:r>
            <a:r>
              <a:rPr lang="en-US" dirty="0" err="1"/>
              <a:t>Geills</a:t>
            </a:r>
            <a:r>
              <a:rPr lang="en-US" dirty="0"/>
              <a:t> Ore m. 21 Dec. 1661\n</a:t>
            </a:r>
          </a:p>
          <a:p>
            <a:r>
              <a:rPr lang="en-US" dirty="0"/>
              <a:t>...</a:t>
            </a:r>
          </a:p>
        </p:txBody>
      </p:sp>
      <p:sp>
        <p:nvSpPr>
          <p:cNvPr id="4" name="TextBox 3"/>
          <p:cNvSpPr txBox="1"/>
          <p:nvPr/>
        </p:nvSpPr>
        <p:spPr>
          <a:xfrm>
            <a:off x="2075688" y="6273225"/>
            <a:ext cx="497252" cy="584775"/>
          </a:xfrm>
          <a:prstGeom prst="rect">
            <a:avLst/>
          </a:prstGeom>
          <a:noFill/>
        </p:spPr>
        <p:txBody>
          <a:bodyPr wrap="none" rtlCol="0">
            <a:spAutoFit/>
          </a:bodyPr>
          <a:lstStyle/>
          <a:p>
            <a:r>
              <a:rPr lang="en-US" sz="3200" dirty="0" smtClean="0"/>
              <a:t>...</a:t>
            </a:r>
            <a:endParaRPr lang="en-US" sz="3200" dirty="0"/>
          </a:p>
        </p:txBody>
      </p:sp>
      <p:pic>
        <p:nvPicPr>
          <p:cNvPr id="5" name="Picture 4"/>
          <p:cNvPicPr>
            <a:picLocks noChangeAspect="1"/>
          </p:cNvPicPr>
          <p:nvPr/>
        </p:nvPicPr>
        <p:blipFill>
          <a:blip r:embed="rId2"/>
          <a:stretch>
            <a:fillRect/>
          </a:stretch>
        </p:blipFill>
        <p:spPr>
          <a:xfrm>
            <a:off x="8402916" y="505066"/>
            <a:ext cx="3274217" cy="4358194"/>
          </a:xfrm>
          <a:prstGeom prst="rect">
            <a:avLst/>
          </a:prstGeom>
        </p:spPr>
      </p:pic>
    </p:spTree>
    <p:extLst>
      <p:ext uri="{BB962C8B-B14F-4D97-AF65-F5344CB8AC3E}">
        <p14:creationId xmlns:p14="http://schemas.microsoft.com/office/powerpoint/2010/main" val="3765705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1149</TotalTime>
  <Words>2095</Words>
  <Application>Microsoft Office PowerPoint</Application>
  <PresentationFormat>Widescreen</PresentationFormat>
  <Paragraphs>349</Paragraphs>
  <Slides>24</Slides>
  <Notes>18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Calibri Light</vt:lpstr>
      <vt:lpstr>Symbol</vt:lpstr>
      <vt:lpstr>Office Theme</vt:lpstr>
      <vt:lpstr>Acrobat Document</vt:lpstr>
      <vt:lpstr>Cost-Effective Information Extraction from Lists in OCRed Historical Documents</vt:lpstr>
      <vt:lpstr>Information Extraction Issues</vt:lpstr>
      <vt:lpstr>Information Extraction Issues</vt:lpstr>
      <vt:lpstr>ListReader</vt:lpstr>
      <vt:lpstr>ListReader</vt:lpstr>
      <vt:lpstr>ListReader</vt:lpstr>
      <vt:lpstr>ListReader</vt:lpstr>
      <vt:lpstr>Text Abstraction</vt:lpstr>
      <vt:lpstr>Candidate Record Clusters</vt:lpstr>
      <vt:lpstr>Record and Field Group Templates</vt:lpstr>
      <vt:lpstr>HMM Fragment</vt:lpstr>
      <vt:lpstr>Full HMM</vt:lpstr>
      <vt:lpstr>Labeling</vt:lpstr>
      <vt:lpstr>Test Set Characteristics</vt:lpstr>
      <vt:lpstr>Learning Curve Results</vt:lpstr>
      <vt:lpstr>Area under Learning Curve Metrics (%)</vt:lpstr>
      <vt:lpstr>Space / Time Characteristics</vt:lpstr>
      <vt:lpstr>ListReader Status</vt:lpstr>
      <vt:lpstr>Conclusion</vt:lpstr>
      <vt:lpstr>Conclusion</vt:lpstr>
      <vt:lpstr>PowerPoint Presentation</vt:lpstr>
      <vt:lpstr>PowerPoint Presentation</vt:lpstr>
      <vt:lpstr>PowerPoint Presentation</vt:lpstr>
      <vt:lpstr>PowerPoint Presentation</vt:lpstr>
    </vt:vector>
  </TitlesOfParts>
  <Company>LDS Church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Cost-Effective Information Extraction from Lists in OCRed Historical Documents</dc:title>
  <dc:creator>David Wayne Embley</dc:creator>
  <cp:lastModifiedBy>David Wayne Embley</cp:lastModifiedBy>
  <cp:revision>85</cp:revision>
  <dcterms:created xsi:type="dcterms:W3CDTF">2015-07-29T20:21:11Z</dcterms:created>
  <dcterms:modified xsi:type="dcterms:W3CDTF">2015-08-12T16:57:18Z</dcterms:modified>
</cp:coreProperties>
</file>