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4DE2CA-059A-483F-B653-DFC8CD02C723}">
          <p14:sldIdLst>
            <p14:sldId id="256"/>
            <p14:sldId id="257"/>
            <p14:sldId id="258"/>
            <p14:sldId id="259"/>
          </p14:sldIdLst>
        </p14:section>
        <p14:section name="Extract Facts" id="{1C613A6B-A45C-4B33-A8E1-E4A838D49394}">
          <p14:sldIdLst>
            <p14:sldId id="260"/>
            <p14:sldId id="261"/>
            <p14:sldId id="262"/>
            <p14:sldId id="263"/>
            <p14:sldId id="264"/>
          </p14:sldIdLst>
        </p14:section>
        <p14:section name="Organize Facts" id="{D49B025D-67E3-46A7-9942-5C305988DF5F}">
          <p14:sldIdLst>
            <p14:sldId id="268"/>
            <p14:sldId id="265"/>
            <p14:sldId id="266"/>
            <p14:sldId id="26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D587E-2FE1-4162-AFE0-E82619F25B4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7D2ED-76A2-47B5-B2F7-E67C8913A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8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Historians, genealogists, and enthusiasts</a:t>
            </a:r>
            <a:r>
              <a:rPr lang="en-US" baseline="0" dirty="0" smtClean="0"/>
              <a:t> are interested in extracting facts about persons and places found in historical documents and organizing these facts into disambiguated entity records.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7D2ED-76A2-47B5-B2F7-E67C8913A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A58A25-EB6F-4F19-932D-9F24062A787E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29AEB54-E5D8-4397-865B-CAE9ED6346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 smtClean="0"/>
              <a:t>FROntIER</a:t>
            </a:r>
            <a:r>
              <a:rPr lang="en-US" sz="4000" dirty="0" smtClean="0"/>
              <a:t>: A Framework for Extracting and Organizing Biographical Facts in Historical Documents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Joseph Park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1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Canonicalization</a:t>
            </a:r>
            <a:endParaRPr lang="en-US" dirty="0"/>
          </a:p>
        </p:txBody>
      </p:sp>
      <p:pic>
        <p:nvPicPr>
          <p:cNvPr id="1028" name="Picture 4" descr="C:\Users\Joseph\Documents\MastersThesis\thesisImages\elyPage89Canonicaliz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36" y="2286000"/>
            <a:ext cx="4628364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oseph\Documents\MastersThesis\thesisImages\nameCanonicaliz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520700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 facts in conformance to a target ontology</a:t>
            </a:r>
          </a:p>
          <a:p>
            <a:r>
              <a:rPr lang="en-US" dirty="0" smtClean="0"/>
              <a:t>Specify schema mapping</a:t>
            </a:r>
          </a:p>
          <a:p>
            <a:pPr lvl="1"/>
            <a:r>
              <a:rPr lang="en-US" dirty="0" smtClean="0"/>
              <a:t>Logic</a:t>
            </a:r>
          </a:p>
          <a:p>
            <a:pPr lvl="1"/>
            <a:r>
              <a:rPr lang="en-US" dirty="0" err="1" smtClean="0"/>
              <a:t>Onomastics</a:t>
            </a:r>
            <a:endParaRPr lang="en-US" dirty="0" smtClean="0"/>
          </a:p>
          <a:p>
            <a:pPr lvl="1"/>
            <a:r>
              <a:rPr lang="en-US" dirty="0" smtClean="0"/>
              <a:t>Cultural pragmatics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Rules</a:t>
            </a:r>
            <a:endParaRPr lang="en-US" dirty="0"/>
          </a:p>
        </p:txBody>
      </p:sp>
      <p:pic>
        <p:nvPicPr>
          <p:cNvPr id="5122" name="Picture 2" descr="C:\Users\Joseph\Documents\MastersThesis\thesisImages\GenealogicalPer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127" y="3505200"/>
            <a:ext cx="4578273" cy="283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27" y="4496699"/>
            <a:ext cx="2616273" cy="184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810000" y="5419779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148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Inference Rules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286000"/>
            <a:ext cx="7010400" cy="41549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[(?x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source:Person</a:t>
            </a:r>
            <a:r>
              <a:rPr lang="en-US" sz="1200" dirty="0"/>
              <a:t>) -&gt; (?x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target:Person</a:t>
            </a:r>
            <a:r>
              <a:rPr lang="en-US" sz="1200" dirty="0" smtClean="0"/>
              <a:t>)]</a:t>
            </a:r>
          </a:p>
          <a:p>
            <a:endParaRPr lang="en-US" sz="1200" dirty="0"/>
          </a:p>
          <a:p>
            <a:r>
              <a:rPr lang="en-US" sz="1200" dirty="0"/>
              <a:t>[(?x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source:Birthdate</a:t>
            </a:r>
            <a:r>
              <a:rPr lang="en-US" sz="1200" dirty="0"/>
              <a:t>),(?x </a:t>
            </a:r>
            <a:r>
              <a:rPr lang="en-US" sz="1200" dirty="0" err="1"/>
              <a:t>source:BirthdateValue</a:t>
            </a:r>
            <a:r>
              <a:rPr lang="en-US" sz="1200" dirty="0"/>
              <a:t> ?</a:t>
            </a:r>
            <a:r>
              <a:rPr lang="en-US" sz="1200" dirty="0" err="1"/>
              <a:t>bv</a:t>
            </a:r>
            <a:r>
              <a:rPr lang="en-US" sz="1200" dirty="0"/>
              <a:t>) -&gt; </a:t>
            </a:r>
          </a:p>
          <a:p>
            <a:r>
              <a:rPr lang="en-US" sz="1200" dirty="0"/>
              <a:t>(?x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target:Birthdate</a:t>
            </a:r>
            <a:r>
              <a:rPr lang="en-US" sz="1200" dirty="0"/>
              <a:t>),(?x </a:t>
            </a:r>
            <a:r>
              <a:rPr lang="en-US" sz="1200" dirty="0" err="1"/>
              <a:t>target:BirthdateValue</a:t>
            </a:r>
            <a:r>
              <a:rPr lang="en-US" sz="1200" dirty="0"/>
              <a:t> ?</a:t>
            </a:r>
            <a:r>
              <a:rPr lang="en-US" sz="1200" dirty="0" err="1"/>
              <a:t>bv</a:t>
            </a:r>
            <a:r>
              <a:rPr lang="en-US" sz="1200" dirty="0" smtClean="0"/>
              <a:t>)]</a:t>
            </a:r>
          </a:p>
          <a:p>
            <a:endParaRPr lang="en-US" sz="1200" dirty="0"/>
          </a:p>
          <a:p>
            <a:r>
              <a:rPr lang="en-US" sz="1200" dirty="0"/>
              <a:t>[(?n </a:t>
            </a:r>
            <a:r>
              <a:rPr lang="en-US" sz="1200" dirty="0" err="1"/>
              <a:t>source:NameValue</a:t>
            </a:r>
            <a:r>
              <a:rPr lang="en-US" sz="1200" dirty="0"/>
              <a:t> ?</a:t>
            </a:r>
            <a:r>
              <a:rPr lang="en-US" sz="1200" dirty="0" err="1"/>
              <a:t>nv</a:t>
            </a:r>
            <a:r>
              <a:rPr lang="en-US" sz="1200" dirty="0"/>
              <a:t>),(?n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source:Name</a:t>
            </a:r>
            <a:r>
              <a:rPr lang="en-US" sz="1200" dirty="0"/>
              <a:t>),</a:t>
            </a:r>
          </a:p>
          <a:p>
            <a:r>
              <a:rPr lang="en-US" sz="1200" dirty="0"/>
              <a:t>regex(?</a:t>
            </a:r>
            <a:r>
              <a:rPr lang="en-US" sz="1200" dirty="0" err="1"/>
              <a:t>nv</a:t>
            </a:r>
            <a:r>
              <a:rPr lang="en-US" sz="1200" dirty="0"/>
              <a:t>, '\b([A-Z][a-z]+)\b\s\b([A-Z][a-z]+)\b', ?x, ?y),</a:t>
            </a:r>
            <a:r>
              <a:rPr lang="en-US" sz="1200" dirty="0" err="1"/>
              <a:t>makeTemp</a:t>
            </a:r>
            <a:r>
              <a:rPr lang="en-US" sz="1200" dirty="0"/>
              <a:t>(?g) -&gt; </a:t>
            </a:r>
          </a:p>
          <a:p>
            <a:r>
              <a:rPr lang="en-US" sz="1200" dirty="0"/>
              <a:t>(?g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target:GivenName</a:t>
            </a:r>
            <a:r>
              <a:rPr lang="en-US" sz="1200" dirty="0"/>
              <a:t>),(?g </a:t>
            </a:r>
            <a:r>
              <a:rPr lang="en-US" sz="1200" dirty="0" err="1"/>
              <a:t>target:GivenNameValue</a:t>
            </a:r>
            <a:r>
              <a:rPr lang="en-US" sz="1200" dirty="0"/>
              <a:t> ?x),(?g </a:t>
            </a:r>
            <a:r>
              <a:rPr lang="en-US" sz="1200" dirty="0" err="1"/>
              <a:t>target:GivenName-Name</a:t>
            </a:r>
            <a:r>
              <a:rPr lang="en-US" sz="1200" dirty="0"/>
              <a:t> ?n)]</a:t>
            </a:r>
          </a:p>
          <a:p>
            <a:endParaRPr lang="en-US" sz="1200" dirty="0"/>
          </a:p>
          <a:p>
            <a:r>
              <a:rPr lang="en-US" sz="1200" dirty="0"/>
              <a:t>[male: (?x </a:t>
            </a:r>
            <a:r>
              <a:rPr lang="en-US" sz="1200" dirty="0" err="1"/>
              <a:t>target:Person-Name</a:t>
            </a:r>
            <a:r>
              <a:rPr lang="en-US" sz="1200" dirty="0"/>
              <a:t> ?n),(?n </a:t>
            </a:r>
            <a:r>
              <a:rPr lang="en-US" sz="1200" dirty="0" err="1"/>
              <a:t>target:Name-GivenName</a:t>
            </a:r>
            <a:r>
              <a:rPr lang="en-US" sz="1200" dirty="0"/>
              <a:t> ?g),</a:t>
            </a:r>
          </a:p>
          <a:p>
            <a:r>
              <a:rPr lang="en-US" sz="1200" dirty="0"/>
              <a:t>(?g </a:t>
            </a:r>
            <a:r>
              <a:rPr lang="en-US" sz="1200" dirty="0" err="1"/>
              <a:t>target:GivenNameValue</a:t>
            </a:r>
            <a:r>
              <a:rPr lang="en-US" sz="1200" dirty="0"/>
              <a:t> ?</a:t>
            </a:r>
            <a:r>
              <a:rPr lang="en-US" sz="1200" dirty="0" err="1"/>
              <a:t>gv</a:t>
            </a:r>
            <a:r>
              <a:rPr lang="en-US" sz="1200" dirty="0"/>
              <a:t>),</a:t>
            </a:r>
            <a:r>
              <a:rPr lang="en-US" sz="1200" dirty="0" err="1"/>
              <a:t>isMale</a:t>
            </a:r>
            <a:r>
              <a:rPr lang="en-US" sz="1200" dirty="0"/>
              <a:t>(?</a:t>
            </a:r>
            <a:r>
              <a:rPr lang="en-US" sz="1200" dirty="0" err="1"/>
              <a:t>gv</a:t>
            </a:r>
            <a:r>
              <a:rPr lang="en-US" sz="1200" dirty="0"/>
              <a:t>),</a:t>
            </a:r>
            <a:r>
              <a:rPr lang="en-US" sz="1200" dirty="0" err="1"/>
              <a:t>makeTemp</a:t>
            </a:r>
            <a:r>
              <a:rPr lang="en-US" sz="1200" dirty="0"/>
              <a:t>(?gender) -&gt; </a:t>
            </a:r>
          </a:p>
          <a:p>
            <a:r>
              <a:rPr lang="en-US" sz="1200" dirty="0"/>
              <a:t>(?x </a:t>
            </a:r>
            <a:r>
              <a:rPr lang="en-US" sz="1200" dirty="0" err="1"/>
              <a:t>target:Person-Gender</a:t>
            </a:r>
            <a:r>
              <a:rPr lang="en-US" sz="1200" dirty="0"/>
              <a:t> ?gender),(?gender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target:Gender</a:t>
            </a:r>
            <a:r>
              <a:rPr lang="en-US" sz="1200" dirty="0"/>
              <a:t>),</a:t>
            </a:r>
          </a:p>
          <a:p>
            <a:r>
              <a:rPr lang="en-US" sz="1200" dirty="0"/>
              <a:t>(?gender </a:t>
            </a:r>
            <a:r>
              <a:rPr lang="en-US" sz="1200" dirty="0" err="1"/>
              <a:t>target:GenderValue</a:t>
            </a:r>
            <a:r>
              <a:rPr lang="en-US" sz="1200" dirty="0"/>
              <a:t> 'Male'^^</a:t>
            </a:r>
            <a:r>
              <a:rPr lang="en-US" sz="1200" dirty="0" err="1"/>
              <a:t>xsd:string</a:t>
            </a:r>
            <a:r>
              <a:rPr lang="en-US" sz="1200" dirty="0"/>
              <a:t>)]</a:t>
            </a:r>
          </a:p>
          <a:p>
            <a:endParaRPr lang="en-US" sz="1200" dirty="0" smtClean="0"/>
          </a:p>
          <a:p>
            <a:r>
              <a:rPr lang="en-US" sz="1200" dirty="0"/>
              <a:t>[</a:t>
            </a:r>
            <a:r>
              <a:rPr lang="en-US" sz="1200" dirty="0" err="1"/>
              <a:t>childInheritsFatherSurname</a:t>
            </a:r>
            <a:r>
              <a:rPr lang="en-US" sz="1200" dirty="0"/>
              <a:t>: (?p </a:t>
            </a:r>
            <a:r>
              <a:rPr lang="en-US" sz="1200" dirty="0" err="1"/>
              <a:t>source:Person-Child</a:t>
            </a:r>
            <a:r>
              <a:rPr lang="en-US" sz="1200" dirty="0"/>
              <a:t> ?c),(?c </a:t>
            </a:r>
            <a:r>
              <a:rPr lang="en-US" sz="1200" dirty="0" err="1"/>
              <a:t>target:Person-Name</a:t>
            </a:r>
            <a:r>
              <a:rPr lang="en-US" sz="1200" dirty="0"/>
              <a:t> ?</a:t>
            </a:r>
            <a:r>
              <a:rPr lang="en-US" sz="1200" dirty="0" err="1"/>
              <a:t>cn</a:t>
            </a:r>
            <a:r>
              <a:rPr lang="en-US" sz="1200" dirty="0"/>
              <a:t>),</a:t>
            </a:r>
          </a:p>
          <a:p>
            <a:r>
              <a:rPr lang="en-US" sz="1200" dirty="0"/>
              <a:t>(?</a:t>
            </a:r>
            <a:r>
              <a:rPr lang="en-US" sz="1200" dirty="0" err="1"/>
              <a:t>cn</a:t>
            </a:r>
            <a:r>
              <a:rPr lang="en-US" sz="1200" dirty="0"/>
              <a:t> </a:t>
            </a:r>
            <a:r>
              <a:rPr lang="en-US" sz="1200" dirty="0" err="1"/>
              <a:t>target:Name-Surname</a:t>
            </a:r>
            <a:r>
              <a:rPr lang="en-US" sz="1200" dirty="0"/>
              <a:t> ?</a:t>
            </a:r>
            <a:r>
              <a:rPr lang="en-US" sz="1200" dirty="0" err="1"/>
              <a:t>middleName</a:t>
            </a:r>
            <a:r>
              <a:rPr lang="en-US" sz="1200" dirty="0"/>
              <a:t>),(?</a:t>
            </a:r>
            <a:r>
              <a:rPr lang="en-US" sz="1200" dirty="0" err="1"/>
              <a:t>middleName</a:t>
            </a:r>
            <a:r>
              <a:rPr lang="en-US" sz="1200" dirty="0"/>
              <a:t>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target:Surname</a:t>
            </a:r>
            <a:r>
              <a:rPr lang="en-US" sz="1200" dirty="0"/>
              <a:t>),</a:t>
            </a:r>
          </a:p>
          <a:p>
            <a:r>
              <a:rPr lang="en-US" sz="1200" dirty="0"/>
              <a:t>(?p </a:t>
            </a:r>
            <a:r>
              <a:rPr lang="en-US" sz="1200" dirty="0" err="1"/>
              <a:t>target:Person-Name</a:t>
            </a:r>
            <a:r>
              <a:rPr lang="en-US" sz="1200" dirty="0"/>
              <a:t> ?</a:t>
            </a:r>
            <a:r>
              <a:rPr lang="en-US" sz="1200" dirty="0" err="1"/>
              <a:t>pn</a:t>
            </a:r>
            <a:r>
              <a:rPr lang="en-US" sz="1200" dirty="0"/>
              <a:t>),(?</a:t>
            </a:r>
            <a:r>
              <a:rPr lang="en-US" sz="1200" dirty="0" err="1"/>
              <a:t>pn</a:t>
            </a:r>
            <a:r>
              <a:rPr lang="en-US" sz="1200" dirty="0"/>
              <a:t> </a:t>
            </a:r>
            <a:r>
              <a:rPr lang="en-US" sz="1200" dirty="0" err="1"/>
              <a:t>target:Name-Surname</a:t>
            </a:r>
            <a:r>
              <a:rPr lang="en-US" sz="1200" dirty="0"/>
              <a:t> ?</a:t>
            </a:r>
            <a:r>
              <a:rPr lang="en-US" sz="1200" dirty="0" err="1"/>
              <a:t>sn</a:t>
            </a:r>
            <a:r>
              <a:rPr lang="en-US" sz="1200" dirty="0"/>
              <a:t>),(?</a:t>
            </a:r>
            <a:r>
              <a:rPr lang="en-US" sz="1200" dirty="0" err="1"/>
              <a:t>sn</a:t>
            </a:r>
            <a:r>
              <a:rPr lang="en-US" sz="1200" dirty="0"/>
              <a:t> </a:t>
            </a:r>
            <a:r>
              <a:rPr lang="en-US" sz="1200" dirty="0" err="1"/>
              <a:t>target:SurnameValue</a:t>
            </a:r>
            <a:r>
              <a:rPr lang="en-US" sz="1200" dirty="0"/>
              <a:t> ?</a:t>
            </a:r>
            <a:r>
              <a:rPr lang="en-US" sz="1200" dirty="0" err="1"/>
              <a:t>snv</a:t>
            </a:r>
            <a:r>
              <a:rPr lang="en-US" sz="1200" dirty="0"/>
              <a:t>),</a:t>
            </a:r>
          </a:p>
          <a:p>
            <a:r>
              <a:rPr lang="en-US" sz="1200" dirty="0"/>
              <a:t>(?p </a:t>
            </a:r>
            <a:r>
              <a:rPr lang="en-US" sz="1200" dirty="0" err="1"/>
              <a:t>target:Person-Gender</a:t>
            </a:r>
            <a:r>
              <a:rPr lang="en-US" sz="1200" dirty="0"/>
              <a:t> ?gender),(?gender </a:t>
            </a:r>
            <a:r>
              <a:rPr lang="en-US" sz="1200" dirty="0" err="1"/>
              <a:t>target:GenderValue</a:t>
            </a:r>
            <a:r>
              <a:rPr lang="en-US" sz="1200" dirty="0"/>
              <a:t> 'Male'^^</a:t>
            </a:r>
            <a:r>
              <a:rPr lang="en-US" sz="1200" dirty="0" err="1"/>
              <a:t>xsd:string</a:t>
            </a:r>
            <a:r>
              <a:rPr lang="en-US" sz="1200" dirty="0"/>
              <a:t>),</a:t>
            </a:r>
          </a:p>
          <a:p>
            <a:r>
              <a:rPr lang="en-US" sz="1200" dirty="0" err="1"/>
              <a:t>makeTemp</a:t>
            </a:r>
            <a:r>
              <a:rPr lang="en-US" sz="1200" dirty="0"/>
              <a:t>(?</a:t>
            </a:r>
            <a:r>
              <a:rPr lang="en-US" sz="1200" dirty="0" err="1"/>
              <a:t>newSurname</a:t>
            </a:r>
            <a:r>
              <a:rPr lang="en-US" sz="1200" dirty="0"/>
              <a:t>) -&gt; </a:t>
            </a:r>
          </a:p>
          <a:p>
            <a:r>
              <a:rPr lang="en-US" sz="1200" dirty="0"/>
              <a:t>(?</a:t>
            </a:r>
            <a:r>
              <a:rPr lang="en-US" sz="1200" dirty="0" err="1"/>
              <a:t>newSurname</a:t>
            </a:r>
            <a:r>
              <a:rPr lang="en-US" sz="1200" dirty="0"/>
              <a:t>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target:Surname</a:t>
            </a:r>
            <a:r>
              <a:rPr lang="en-US" sz="1200" dirty="0"/>
              <a:t>),(?</a:t>
            </a:r>
            <a:r>
              <a:rPr lang="en-US" sz="1200" dirty="0" err="1"/>
              <a:t>newSurname</a:t>
            </a:r>
            <a:r>
              <a:rPr lang="en-US" sz="1200" dirty="0"/>
              <a:t> </a:t>
            </a:r>
            <a:r>
              <a:rPr lang="en-US" sz="1200" dirty="0" err="1"/>
              <a:t>target:SurnameValue</a:t>
            </a:r>
            <a:r>
              <a:rPr lang="en-US" sz="1200" dirty="0"/>
              <a:t> ?</a:t>
            </a:r>
            <a:r>
              <a:rPr lang="en-US" sz="1200" dirty="0" err="1"/>
              <a:t>snv</a:t>
            </a:r>
            <a:r>
              <a:rPr lang="en-US" sz="1200" dirty="0"/>
              <a:t>),</a:t>
            </a:r>
          </a:p>
          <a:p>
            <a:r>
              <a:rPr lang="en-US" sz="1200" dirty="0"/>
              <a:t>(?</a:t>
            </a:r>
            <a:r>
              <a:rPr lang="en-US" sz="1200" dirty="0" err="1"/>
              <a:t>cn</a:t>
            </a:r>
            <a:r>
              <a:rPr lang="en-US" sz="1200" dirty="0"/>
              <a:t> </a:t>
            </a:r>
            <a:r>
              <a:rPr lang="en-US" sz="1200" dirty="0" err="1"/>
              <a:t>target:Name-Surname</a:t>
            </a:r>
            <a:r>
              <a:rPr lang="en-US" sz="1200" dirty="0"/>
              <a:t> ?</a:t>
            </a:r>
            <a:r>
              <a:rPr lang="en-US" sz="1200" dirty="0" err="1"/>
              <a:t>newSurname</a:t>
            </a:r>
            <a:r>
              <a:rPr lang="en-US" sz="1200" dirty="0"/>
              <a:t>),(?</a:t>
            </a:r>
            <a:r>
              <a:rPr lang="en-US" sz="1200" dirty="0" err="1"/>
              <a:t>middleName</a:t>
            </a:r>
            <a:r>
              <a:rPr lang="en-US" sz="1200" dirty="0"/>
              <a:t> </a:t>
            </a:r>
            <a:r>
              <a:rPr lang="en-US" sz="1200" dirty="0" err="1"/>
              <a:t>rdf:type</a:t>
            </a:r>
            <a:r>
              <a:rPr lang="en-US" sz="1200" dirty="0"/>
              <a:t> </a:t>
            </a:r>
            <a:r>
              <a:rPr lang="en-US" sz="1200" dirty="0" err="1"/>
              <a:t>target:GivenName</a:t>
            </a:r>
            <a:r>
              <a:rPr lang="en-US" sz="1200" dirty="0"/>
              <a:t>),remove(2,3)]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06622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Disambiguate entity references using attribute-value pairs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Resolution</a:t>
            </a:r>
            <a:endParaRPr lang="en-US" dirty="0"/>
          </a:p>
        </p:txBody>
      </p:sp>
      <p:pic>
        <p:nvPicPr>
          <p:cNvPr id="6146" name="Picture 2" descr="C:\Users\Joseph\Documents\MastersThesis\thesisImages\maryEly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4" y="3276600"/>
            <a:ext cx="8258176" cy="289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773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919729"/>
              </p:ext>
            </p:extLst>
          </p:nvPr>
        </p:nvGraphicFramePr>
        <p:xfrm>
          <a:off x="3886200" y="2133600"/>
          <a:ext cx="4572001" cy="1784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6341"/>
                <a:gridCol w="747424"/>
                <a:gridCol w="702236"/>
                <a:gridCol w="762000"/>
                <a:gridCol w="762000"/>
                <a:gridCol w="762000"/>
              </a:tblGrid>
              <a:tr h="297366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70046" marR="70046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Mary_Ely_1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Mary_Ely_2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Mary_Ely_3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Mary_Ely_4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Mary_Ely_5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3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Mary_Ely_1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0.605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0.875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0. 875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0. 889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973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Mary_Ely_2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0.605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0.605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0.313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</a:tr>
              <a:tr h="2973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Mary_Ely_3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0. 875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0. 889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</a:tr>
              <a:tr h="2973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Mary_Ely_4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0. 889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</a:tr>
              <a:tr h="2973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Mary_Ely_5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70046" marR="70046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Example Entity Resolution</a:t>
            </a:r>
            <a:endParaRPr lang="en-US" sz="4800" dirty="0"/>
          </a:p>
        </p:txBody>
      </p:sp>
      <p:pic>
        <p:nvPicPr>
          <p:cNvPr id="7169" name="Picture 1" descr="C:\Users\Joseph\Documents\MastersThesis\presentation\disambiguatedMaryEly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91000"/>
            <a:ext cx="418461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29718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Clusters</a:t>
            </a:r>
          </a:p>
          <a:p>
            <a:r>
              <a:rPr lang="en-US" dirty="0" smtClean="0"/>
              <a:t>{Mary_Ely_1, Mary_Ely_3,</a:t>
            </a:r>
          </a:p>
          <a:p>
            <a:r>
              <a:rPr lang="en-US" dirty="0" smtClean="0"/>
              <a:t>Mary_Ely_4, Mary_Ely_5}</a:t>
            </a:r>
          </a:p>
          <a:p>
            <a:endParaRPr lang="en-US" dirty="0"/>
          </a:p>
          <a:p>
            <a:r>
              <a:rPr lang="en-US" dirty="0" smtClean="0"/>
              <a:t>{Mary_Ely_2}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66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 documents from corpus of over 50,000 scanned </a:t>
            </a:r>
            <a:r>
              <a:rPr lang="en-US" dirty="0" err="1" smtClean="0"/>
              <a:t>OCRed</a:t>
            </a:r>
            <a:r>
              <a:rPr lang="en-US" dirty="0" smtClean="0"/>
              <a:t> books provided by the LDS church</a:t>
            </a:r>
          </a:p>
          <a:p>
            <a:r>
              <a:rPr lang="en-US" dirty="0" smtClean="0"/>
              <a:t>Development test and blind test sets</a:t>
            </a:r>
          </a:p>
          <a:p>
            <a:r>
              <a:rPr lang="en-US" dirty="0" smtClean="0"/>
              <a:t>Gold standards using annotator tool</a:t>
            </a:r>
          </a:p>
          <a:p>
            <a:r>
              <a:rPr lang="en-US" dirty="0" smtClean="0"/>
              <a:t>Precision and recall</a:t>
            </a:r>
          </a:p>
          <a:p>
            <a:pPr lvl="1"/>
            <a:r>
              <a:rPr lang="en-US" dirty="0" smtClean="0"/>
              <a:t>Extracted facts of interest</a:t>
            </a:r>
          </a:p>
          <a:p>
            <a:pPr lvl="1"/>
            <a:r>
              <a:rPr lang="en-US" dirty="0" smtClean="0"/>
              <a:t>Inferred facts of interest</a:t>
            </a:r>
          </a:p>
          <a:p>
            <a:pPr lvl="1"/>
            <a:r>
              <a:rPr lang="en-US" dirty="0" smtClean="0"/>
              <a:t>Clustered entities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07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Framework—</a:t>
            </a:r>
            <a:r>
              <a:rPr lang="en-US" dirty="0" err="1" smtClean="0"/>
              <a:t>FROntIER</a:t>
            </a:r>
            <a:r>
              <a:rPr lang="en-US" dirty="0" smtClean="0"/>
              <a:t>: </a:t>
            </a:r>
            <a:r>
              <a:rPr lang="en-US" i="1" dirty="0" smtClean="0"/>
              <a:t>F</a:t>
            </a:r>
            <a:r>
              <a:rPr lang="en-US" dirty="0" smtClean="0"/>
              <a:t>act </a:t>
            </a:r>
            <a:r>
              <a:rPr lang="en-US" i="1" dirty="0" smtClean="0"/>
              <a:t>R</a:t>
            </a:r>
            <a:r>
              <a:rPr lang="en-US" dirty="0" smtClean="0"/>
              <a:t>ecognizer for </a:t>
            </a:r>
            <a:r>
              <a:rPr lang="en-US" i="1" dirty="0" smtClean="0"/>
              <a:t>Ont</a:t>
            </a:r>
            <a:r>
              <a:rPr lang="en-US" dirty="0" smtClean="0"/>
              <a:t>ologies with </a:t>
            </a:r>
            <a:r>
              <a:rPr lang="en-US" i="1" dirty="0" smtClean="0"/>
              <a:t>I</a:t>
            </a:r>
            <a:r>
              <a:rPr lang="en-US" dirty="0" smtClean="0"/>
              <a:t>nference and </a:t>
            </a:r>
            <a:r>
              <a:rPr lang="en-US" i="1" dirty="0" smtClean="0"/>
              <a:t>E</a:t>
            </a:r>
            <a:r>
              <a:rPr lang="en-US" dirty="0" smtClean="0"/>
              <a:t>ntity </a:t>
            </a:r>
            <a:r>
              <a:rPr lang="en-US" i="1" dirty="0" smtClean="0"/>
              <a:t>R</a:t>
            </a:r>
            <a:r>
              <a:rPr lang="en-US" dirty="0" smtClean="0"/>
              <a:t>esolution</a:t>
            </a:r>
          </a:p>
          <a:p>
            <a:r>
              <a:rPr lang="en-US" dirty="0" smtClean="0"/>
              <a:t>Extracts stated </a:t>
            </a:r>
            <a:r>
              <a:rPr lang="en-US" dirty="0" smtClean="0"/>
              <a:t>facts of interest</a:t>
            </a:r>
            <a:endParaRPr lang="en-US" dirty="0" smtClean="0"/>
          </a:p>
          <a:p>
            <a:r>
              <a:rPr lang="en-US" dirty="0" smtClean="0"/>
              <a:t>Organizes facts of interest using inference rules and entity resolution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15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pic>
        <p:nvPicPr>
          <p:cNvPr id="4099" name="Picture 3" descr="C:\Users\Joseph\Documents\MastersThesis\thesisImages\morpholog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48200"/>
            <a:ext cx="6831013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352800" y="2895600"/>
            <a:ext cx="1981200" cy="20574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029200" y="2895600"/>
            <a:ext cx="457200" cy="22098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30364" y="4267200"/>
            <a:ext cx="489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male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4267200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female</a:t>
            </a:r>
            <a:endParaRPr lang="en-US" sz="11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8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Onomastics</a:t>
            </a:r>
            <a:endParaRPr lang="en-US" dirty="0"/>
          </a:p>
        </p:txBody>
      </p:sp>
      <p:pic>
        <p:nvPicPr>
          <p:cNvPr id="4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Joseph\Documents\MastersThesis\thesisImages\onomastic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068" y="5067300"/>
            <a:ext cx="4965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Pragmatics</a:t>
            </a:r>
            <a:endParaRPr lang="en-US" dirty="0"/>
          </a:p>
        </p:txBody>
      </p:sp>
      <p:pic>
        <p:nvPicPr>
          <p:cNvPr id="4" name="Picture 3" descr="C:\Users\Joseph\Documents\MastersThesis\thesisImages\GenealogicalPersonHighligh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237" y="2209800"/>
            <a:ext cx="2879363" cy="197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Joseph\Documents\MastersThesis\thesisImages\elyPage419WilliamGerardOC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7" y="4521200"/>
            <a:ext cx="6856413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47800" y="5410200"/>
            <a:ext cx="5334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5410200"/>
            <a:ext cx="838200" cy="152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7" idx="0"/>
          </p:cNvCxnSpPr>
          <p:nvPr/>
        </p:nvCxnSpPr>
        <p:spPr>
          <a:xfrm flipV="1">
            <a:off x="1714500" y="3962400"/>
            <a:ext cx="1485900" cy="1447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476500" y="3962400"/>
            <a:ext cx="876300" cy="1447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429000" y="4521200"/>
            <a:ext cx="762000" cy="1651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3810000" y="3962400"/>
            <a:ext cx="152400" cy="5588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5328-C9EF-4848-8B01-174E353E52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7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1026" name="Picture 2" descr="C:\Users\Joseph\Documents\MastersThesis\thesisImages\elyPage419Excerp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00" y="2280557"/>
            <a:ext cx="6940100" cy="404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5" name="Picture 2" descr="C:\Users\Joseph\Documents\MastersThesis\presentation\disambiguatedRecor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14" y="2895600"/>
            <a:ext cx="8517272" cy="2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82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 facts—extraction ontologies</a:t>
            </a:r>
          </a:p>
          <a:p>
            <a:r>
              <a:rPr lang="en-US" dirty="0" smtClean="0"/>
              <a:t>Organize facts</a:t>
            </a:r>
          </a:p>
          <a:p>
            <a:pPr lvl="1"/>
            <a:r>
              <a:rPr lang="en-US" dirty="0" smtClean="0"/>
              <a:t>Inference rules</a:t>
            </a:r>
          </a:p>
          <a:p>
            <a:pPr lvl="1"/>
            <a:r>
              <a:rPr lang="en-US" dirty="0" smtClean="0"/>
              <a:t>Entity resolution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FROntIER</a:t>
            </a:r>
            <a:r>
              <a:rPr lang="en-US" sz="3200" dirty="0" smtClean="0"/>
              <a:t>: </a:t>
            </a:r>
            <a:r>
              <a:rPr lang="en-US" sz="3200" i="1" dirty="0" smtClean="0"/>
              <a:t>F</a:t>
            </a:r>
            <a:r>
              <a:rPr lang="en-US" sz="3200" dirty="0" smtClean="0"/>
              <a:t>act </a:t>
            </a:r>
            <a:r>
              <a:rPr lang="en-US" sz="3200" i="1" dirty="0" smtClean="0"/>
              <a:t>R</a:t>
            </a:r>
            <a:r>
              <a:rPr lang="en-US" sz="3200" dirty="0" smtClean="0"/>
              <a:t>ecognizer for </a:t>
            </a:r>
            <a:r>
              <a:rPr lang="en-US" sz="3200" i="1" dirty="0" smtClean="0"/>
              <a:t>Ont</a:t>
            </a:r>
            <a:r>
              <a:rPr lang="en-US" sz="3200" dirty="0" smtClean="0"/>
              <a:t>ologies with </a:t>
            </a:r>
            <a:r>
              <a:rPr lang="en-US" sz="3200" i="1" dirty="0" smtClean="0"/>
              <a:t>I</a:t>
            </a:r>
            <a:r>
              <a:rPr lang="en-US" sz="3200" dirty="0" smtClean="0"/>
              <a:t>nference and </a:t>
            </a:r>
            <a:r>
              <a:rPr lang="en-US" sz="3200" i="1" dirty="0" smtClean="0"/>
              <a:t>E</a:t>
            </a:r>
            <a:r>
              <a:rPr lang="en-US" sz="3200" dirty="0" smtClean="0"/>
              <a:t>ntity </a:t>
            </a:r>
            <a:r>
              <a:rPr lang="en-US" sz="3200" i="1" dirty="0" smtClean="0"/>
              <a:t>R</a:t>
            </a:r>
            <a:r>
              <a:rPr lang="en-US" sz="3200" dirty="0" smtClean="0"/>
              <a:t>esolution</a:t>
            </a:r>
            <a:endParaRPr lang="en-US" sz="32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411376" y="4659811"/>
            <a:ext cx="973248" cy="1372495"/>
            <a:chOff x="570444" y="4103215"/>
            <a:chExt cx="973248" cy="1372495"/>
          </a:xfrm>
        </p:grpSpPr>
        <p:pic>
          <p:nvPicPr>
            <p:cNvPr id="7" name="Picture 6" descr="ElyPage417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0444" y="4103215"/>
              <a:ext cx="492613" cy="7900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0" name="Picture 9" descr="ElyPage421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6750" y="4419600"/>
              <a:ext cx="492902" cy="7900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1" name="Picture 10" descr="ElyPage422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3128" y="4673404"/>
              <a:ext cx="500564" cy="80230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cxnSp>
        <p:nvCxnSpPr>
          <p:cNvPr id="14" name="Straight Arrow Connector 13"/>
          <p:cNvCxnSpPr/>
          <p:nvPr/>
        </p:nvCxnSpPr>
        <p:spPr>
          <a:xfrm>
            <a:off x="1524000" y="5257800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90103"/>
            <a:ext cx="1828800" cy="129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209800" y="5462919"/>
            <a:ext cx="2286000" cy="11387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400" dirty="0" smtClean="0"/>
              <a:t> Name</a:t>
            </a:r>
          </a:p>
          <a:p>
            <a:r>
              <a:rPr lang="en-US" sz="400" dirty="0" smtClean="0"/>
              <a:t>        </a:t>
            </a:r>
            <a:r>
              <a:rPr lang="en-US" sz="400" b="1" dirty="0" smtClean="0"/>
              <a:t>external representation:</a:t>
            </a:r>
            <a:r>
              <a:rPr lang="en-US" sz="400" dirty="0" smtClean="0"/>
              <a:t> \b{</a:t>
            </a:r>
            <a:r>
              <a:rPr lang="en-US" sz="400" dirty="0" err="1" smtClean="0"/>
              <a:t>FirstName</a:t>
            </a:r>
            <a:r>
              <a:rPr lang="en-US" sz="400" dirty="0" smtClean="0"/>
              <a:t>}\s{</a:t>
            </a:r>
            <a:r>
              <a:rPr lang="en-US" sz="400" dirty="0" err="1" smtClean="0"/>
              <a:t>LastName</a:t>
            </a:r>
            <a:r>
              <a:rPr lang="en-US" sz="400" dirty="0" smtClean="0"/>
              <a:t>}\b</a:t>
            </a:r>
          </a:p>
          <a:p>
            <a:r>
              <a:rPr lang="en-US" sz="400" dirty="0" smtClean="0"/>
              <a:t>        </a:t>
            </a:r>
            <a:r>
              <a:rPr lang="en-US" sz="400" b="1" dirty="0" smtClean="0"/>
              <a:t>external representation:</a:t>
            </a:r>
            <a:r>
              <a:rPr lang="en-US" sz="400" dirty="0" smtClean="0"/>
              <a:t> \b{</a:t>
            </a:r>
            <a:r>
              <a:rPr lang="en-US" sz="400" dirty="0" err="1" smtClean="0"/>
              <a:t>FirstName</a:t>
            </a:r>
            <a:r>
              <a:rPr lang="en-US" sz="400" dirty="0" smtClean="0"/>
              <a:t>}\s [A-Z]\w+\b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left context:</a:t>
            </a:r>
            <a:r>
              <a:rPr lang="en-US" sz="400" dirty="0" smtClean="0"/>
              <a:t> \d{1,2}\.\s</a:t>
            </a:r>
          </a:p>
          <a:p>
            <a:r>
              <a:rPr lang="en-US" sz="400" dirty="0" smtClean="0"/>
              <a:t>        …</a:t>
            </a:r>
          </a:p>
          <a:p>
            <a:r>
              <a:rPr lang="en-US" sz="400" dirty="0" smtClean="0"/>
              <a:t>    Residence</a:t>
            </a:r>
          </a:p>
          <a:p>
            <a:r>
              <a:rPr lang="en-US" sz="400" dirty="0" smtClean="0"/>
              <a:t>        </a:t>
            </a:r>
            <a:r>
              <a:rPr lang="en-US" sz="400" b="1" dirty="0" smtClean="0"/>
              <a:t>external representation:</a:t>
            </a:r>
            <a:r>
              <a:rPr lang="en-US" sz="400" dirty="0" smtClean="0"/>
              <a:t> \b{City},\s{State}\b</a:t>
            </a:r>
          </a:p>
          <a:p>
            <a:r>
              <a:rPr lang="en-US" sz="400" dirty="0" smtClean="0"/>
              <a:t>        …</a:t>
            </a:r>
          </a:p>
          <a:p>
            <a:r>
              <a:rPr lang="en-US" sz="400" dirty="0" smtClean="0"/>
              <a:t>    Birthdate</a:t>
            </a:r>
          </a:p>
          <a:p>
            <a:r>
              <a:rPr lang="en-US" sz="400" dirty="0" smtClean="0"/>
              <a:t>        </a:t>
            </a:r>
            <a:r>
              <a:rPr lang="en-US" sz="400" b="1" dirty="0" smtClean="0"/>
              <a:t>external representation:</a:t>
            </a:r>
            <a:r>
              <a:rPr lang="en-US" sz="400" dirty="0" smtClean="0"/>
              <a:t> \b{Month}\.?\s*(1\d|2\d|30|31|\d)[.,]?\s*\b[1][6-9]\d\d\b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left context:</a:t>
            </a:r>
            <a:r>
              <a:rPr lang="en-US" sz="400" dirty="0" smtClean="0"/>
              <a:t> b\.\s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right context:</a:t>
            </a:r>
            <a:r>
              <a:rPr lang="en-US" sz="400" dirty="0" smtClean="0"/>
              <a:t> [.,]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exclusion: </a:t>
            </a:r>
            <a:r>
              <a:rPr lang="en-US" sz="400" dirty="0" smtClean="0"/>
              <a:t>\b(</a:t>
            </a:r>
            <a:r>
              <a:rPr lang="en-US" sz="400" dirty="0" err="1" smtClean="0"/>
              <a:t>February|Feb</a:t>
            </a:r>
            <a:r>
              <a:rPr lang="en-US" sz="400" dirty="0" smtClean="0"/>
              <a:t>\.?)\s*(30|31)\b|…</a:t>
            </a:r>
          </a:p>
          <a:p>
            <a:r>
              <a:rPr lang="en-US" sz="400" dirty="0" smtClean="0"/>
              <a:t>        </a:t>
            </a:r>
            <a:r>
              <a:rPr lang="en-US" sz="400" b="1" dirty="0" smtClean="0"/>
              <a:t>external representation:</a:t>
            </a:r>
            <a:r>
              <a:rPr lang="en-US" sz="400" dirty="0" smtClean="0"/>
              <a:t> \b[1][6-9]\d\d\b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left context:</a:t>
            </a:r>
            <a:r>
              <a:rPr lang="en-US" sz="400" dirty="0" smtClean="0"/>
              <a:t> b\.\s</a:t>
            </a:r>
          </a:p>
          <a:p>
            <a:r>
              <a:rPr lang="en-US" sz="400" dirty="0" smtClean="0"/>
              <a:t>            </a:t>
            </a:r>
            <a:r>
              <a:rPr lang="en-US" sz="400" b="1" dirty="0" smtClean="0"/>
              <a:t>right context:</a:t>
            </a:r>
            <a:r>
              <a:rPr lang="en-US" sz="400" dirty="0" smtClean="0"/>
              <a:t> [.,]</a:t>
            </a:r>
          </a:p>
          <a:p>
            <a:r>
              <a:rPr lang="en-US" sz="400" dirty="0" smtClean="0"/>
              <a:t>        …</a:t>
            </a:r>
            <a:endParaRPr lang="en-US" sz="4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572000" y="4090103"/>
            <a:ext cx="914400" cy="113989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638799" y="3329226"/>
            <a:ext cx="3048001" cy="9387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500" dirty="0" smtClean="0"/>
              <a:t>[(?x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source:Person</a:t>
            </a:r>
            <a:r>
              <a:rPr lang="en-US" sz="500" dirty="0" smtClean="0"/>
              <a:t>) -&gt; 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target:Person</a:t>
            </a:r>
            <a:r>
              <a:rPr lang="en-US" sz="500" dirty="0" smtClean="0"/>
              <a:t>)]</a:t>
            </a:r>
          </a:p>
          <a:p>
            <a:r>
              <a:rPr lang="en-US" sz="500" dirty="0" smtClean="0"/>
              <a:t>[(?x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source:Name</a:t>
            </a:r>
            <a:r>
              <a:rPr lang="en-US" sz="500" dirty="0" smtClean="0"/>
              <a:t>) -&gt; 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target:Name</a:t>
            </a:r>
            <a:r>
              <a:rPr lang="en-US" sz="500" dirty="0" smtClean="0"/>
              <a:t>)]</a:t>
            </a:r>
          </a:p>
          <a:p>
            <a:r>
              <a:rPr lang="en-US" sz="500" dirty="0" smtClean="0"/>
              <a:t>[(?x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source:Birthdate</a:t>
            </a:r>
            <a:r>
              <a:rPr lang="en-US" sz="500" dirty="0" smtClean="0"/>
              <a:t>),(?x </a:t>
            </a:r>
            <a:r>
              <a:rPr lang="en-US" sz="500" dirty="0" err="1" smtClean="0"/>
              <a:t>source:BirthdateValue</a:t>
            </a:r>
            <a:r>
              <a:rPr lang="en-US" sz="500" dirty="0" smtClean="0"/>
              <a:t> ?</a:t>
            </a:r>
            <a:r>
              <a:rPr lang="en-US" sz="500" dirty="0" err="1" smtClean="0"/>
              <a:t>bv</a:t>
            </a:r>
            <a:r>
              <a:rPr lang="en-US" sz="500" dirty="0" smtClean="0"/>
              <a:t>) -&gt; </a:t>
            </a:r>
          </a:p>
          <a:p>
            <a:r>
              <a:rPr lang="en-US" sz="500" dirty="0" smtClean="0"/>
              <a:t>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target:Birthdate</a:t>
            </a:r>
            <a:r>
              <a:rPr lang="en-US" sz="500" dirty="0" smtClean="0"/>
              <a:t>),(?x </a:t>
            </a:r>
            <a:r>
              <a:rPr lang="en-US" sz="500" dirty="0" err="1" smtClean="0"/>
              <a:t>target:BirthdateValue</a:t>
            </a:r>
            <a:r>
              <a:rPr lang="en-US" sz="500" dirty="0" smtClean="0"/>
              <a:t> ?</a:t>
            </a:r>
            <a:r>
              <a:rPr lang="en-US" sz="500" dirty="0" err="1" smtClean="0"/>
              <a:t>bv</a:t>
            </a:r>
            <a:r>
              <a:rPr lang="en-US" sz="500" dirty="0" smtClean="0"/>
              <a:t>)]</a:t>
            </a:r>
          </a:p>
          <a:p>
            <a:r>
              <a:rPr lang="en-US" sz="500" dirty="0" smtClean="0"/>
              <a:t>[(?x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source:Deathdate</a:t>
            </a:r>
            <a:r>
              <a:rPr lang="en-US" sz="500" dirty="0" smtClean="0"/>
              <a:t>),(?x </a:t>
            </a:r>
            <a:r>
              <a:rPr lang="en-US" sz="500" dirty="0" err="1" smtClean="0"/>
              <a:t>source:DeathdateValue</a:t>
            </a:r>
            <a:r>
              <a:rPr lang="en-US" sz="500" dirty="0" smtClean="0"/>
              <a:t> ?dv) -&gt; </a:t>
            </a:r>
          </a:p>
          <a:p>
            <a:r>
              <a:rPr lang="en-US" sz="500" dirty="0" smtClean="0"/>
              <a:t>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target:Deathdate</a:t>
            </a:r>
            <a:r>
              <a:rPr lang="en-US" sz="500" dirty="0" smtClean="0"/>
              <a:t>),(?x </a:t>
            </a:r>
            <a:r>
              <a:rPr lang="en-US" sz="500" dirty="0" err="1" smtClean="0"/>
              <a:t>target:DeathdateValue</a:t>
            </a:r>
            <a:r>
              <a:rPr lang="en-US" sz="500" dirty="0" smtClean="0"/>
              <a:t> ?dv)]</a:t>
            </a:r>
          </a:p>
          <a:p>
            <a:r>
              <a:rPr lang="en-US" sz="500" dirty="0" smtClean="0"/>
              <a:t>[(?p </a:t>
            </a:r>
            <a:r>
              <a:rPr lang="en-US" sz="500" dirty="0" err="1" smtClean="0"/>
              <a:t>source:Person-Birthdate</a:t>
            </a:r>
            <a:r>
              <a:rPr lang="en-US" sz="500" dirty="0" smtClean="0"/>
              <a:t> ?y),(?p </a:t>
            </a:r>
            <a:r>
              <a:rPr lang="en-US" sz="500" dirty="0" err="1" smtClean="0"/>
              <a:t>source:Person-Residence</a:t>
            </a:r>
            <a:r>
              <a:rPr lang="en-US" sz="500" dirty="0" smtClean="0"/>
              <a:t> ?x),(?x </a:t>
            </a:r>
            <a:r>
              <a:rPr lang="en-US" sz="500" dirty="0" err="1" smtClean="0"/>
              <a:t>source:ResidenceValue</a:t>
            </a:r>
            <a:r>
              <a:rPr lang="en-US" sz="500" dirty="0" smtClean="0"/>
              <a:t> ?</a:t>
            </a:r>
            <a:r>
              <a:rPr lang="en-US" sz="500" dirty="0" err="1" smtClean="0"/>
              <a:t>rv</a:t>
            </a:r>
            <a:r>
              <a:rPr lang="en-US" sz="500" dirty="0" smtClean="0"/>
              <a:t>) -&gt;</a:t>
            </a:r>
          </a:p>
          <a:p>
            <a:r>
              <a:rPr lang="en-US" sz="500" dirty="0" smtClean="0"/>
              <a:t> 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target:Birthplace</a:t>
            </a:r>
            <a:r>
              <a:rPr lang="en-US" sz="500" dirty="0" smtClean="0"/>
              <a:t>),(?x </a:t>
            </a:r>
            <a:r>
              <a:rPr lang="en-US" sz="500" dirty="0" err="1" smtClean="0"/>
              <a:t>target:BirthplaceValue</a:t>
            </a:r>
            <a:r>
              <a:rPr lang="en-US" sz="500" dirty="0" smtClean="0"/>
              <a:t> ?</a:t>
            </a:r>
            <a:r>
              <a:rPr lang="en-US" sz="500" dirty="0" err="1" smtClean="0"/>
              <a:t>rv</a:t>
            </a:r>
            <a:r>
              <a:rPr lang="en-US" sz="500" dirty="0" smtClean="0"/>
              <a:t>),(?p </a:t>
            </a:r>
            <a:r>
              <a:rPr lang="en-US" sz="500" dirty="0" err="1" smtClean="0"/>
              <a:t>target:Person-Birthplace</a:t>
            </a:r>
            <a:r>
              <a:rPr lang="en-US" sz="500" dirty="0" smtClean="0"/>
              <a:t> ?x)]</a:t>
            </a:r>
          </a:p>
          <a:p>
            <a:r>
              <a:rPr lang="en-US" sz="500" dirty="0" smtClean="0"/>
              <a:t>[(?p </a:t>
            </a:r>
            <a:r>
              <a:rPr lang="en-US" sz="500" dirty="0" err="1" smtClean="0"/>
              <a:t>source:Person-Deathdate</a:t>
            </a:r>
            <a:r>
              <a:rPr lang="en-US" sz="500" dirty="0" smtClean="0"/>
              <a:t> ?y),(?p </a:t>
            </a:r>
            <a:r>
              <a:rPr lang="en-US" sz="500" dirty="0" err="1" smtClean="0"/>
              <a:t>source:Person-Residence</a:t>
            </a:r>
            <a:r>
              <a:rPr lang="en-US" sz="500" dirty="0" smtClean="0"/>
              <a:t> ?x),(?x </a:t>
            </a:r>
            <a:r>
              <a:rPr lang="en-US" sz="500" dirty="0" err="1" smtClean="0"/>
              <a:t>source:ResidenceValue</a:t>
            </a:r>
            <a:r>
              <a:rPr lang="en-US" sz="500" dirty="0" smtClean="0"/>
              <a:t> ?</a:t>
            </a:r>
            <a:r>
              <a:rPr lang="en-US" sz="500" dirty="0" err="1" smtClean="0"/>
              <a:t>rv</a:t>
            </a:r>
            <a:r>
              <a:rPr lang="en-US" sz="500" dirty="0" smtClean="0"/>
              <a:t>) -&gt; </a:t>
            </a:r>
          </a:p>
          <a:p>
            <a:r>
              <a:rPr lang="en-US" sz="500" dirty="0" smtClean="0"/>
              <a:t>(?x </a:t>
            </a:r>
            <a:r>
              <a:rPr lang="en-US" sz="500" dirty="0" err="1" smtClean="0"/>
              <a:t>rdf:type</a:t>
            </a:r>
            <a:r>
              <a:rPr lang="en-US" sz="500" dirty="0" smtClean="0"/>
              <a:t> </a:t>
            </a:r>
            <a:r>
              <a:rPr lang="en-US" sz="500" dirty="0" err="1" smtClean="0"/>
              <a:t>target:Deathplace</a:t>
            </a:r>
            <a:r>
              <a:rPr lang="en-US" sz="500" dirty="0" smtClean="0"/>
              <a:t>),(?x </a:t>
            </a:r>
            <a:r>
              <a:rPr lang="en-US" sz="500" dirty="0" err="1" smtClean="0"/>
              <a:t>target:DeathplaceValue</a:t>
            </a:r>
            <a:r>
              <a:rPr lang="en-US" sz="500" dirty="0" smtClean="0"/>
              <a:t> ?</a:t>
            </a:r>
            <a:r>
              <a:rPr lang="en-US" sz="500" dirty="0" err="1" smtClean="0"/>
              <a:t>rv</a:t>
            </a:r>
            <a:r>
              <a:rPr lang="en-US" sz="500" dirty="0" smtClean="0"/>
              <a:t>),(?p </a:t>
            </a:r>
            <a:r>
              <a:rPr lang="en-US" sz="500" dirty="0" err="1" smtClean="0"/>
              <a:t>target:Person-Deathplace</a:t>
            </a:r>
            <a:r>
              <a:rPr lang="en-US" sz="500" dirty="0" smtClean="0"/>
              <a:t> ?x)]</a:t>
            </a:r>
          </a:p>
          <a:p>
            <a:r>
              <a:rPr lang="en-US" sz="500" dirty="0" smtClean="0"/>
              <a:t>…</a:t>
            </a:r>
            <a:endParaRPr lang="en-US" sz="5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553200" y="4330145"/>
            <a:ext cx="0" cy="105044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Joseph\Documents\MastersThesis\presentation\disambiguatedRecord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86400"/>
            <a:ext cx="3535779" cy="109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3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Linguistically grounded conceptual model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Ontologies</a:t>
            </a:r>
            <a:endParaRPr lang="en-US" dirty="0"/>
          </a:p>
        </p:txBody>
      </p:sp>
      <p:pic>
        <p:nvPicPr>
          <p:cNvPr id="3074" name="Picture 2" descr="C:\Users\Joseph\Documents\MastersThesis\thesisImages\ExtractedPer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56" y="2895600"/>
            <a:ext cx="5232544" cy="369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65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Frames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3357489"/>
            <a:ext cx="6561406" cy="32316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 Name</a:t>
            </a:r>
          </a:p>
          <a:p>
            <a:r>
              <a:rPr lang="en-US" sz="1200" dirty="0" smtClean="0"/>
              <a:t>        </a:t>
            </a:r>
            <a:r>
              <a:rPr lang="en-US" sz="1200" b="1" dirty="0" smtClean="0"/>
              <a:t>external representation:</a:t>
            </a:r>
            <a:r>
              <a:rPr lang="en-US" sz="1200" dirty="0" smtClean="0"/>
              <a:t> \b{</a:t>
            </a:r>
            <a:r>
              <a:rPr lang="en-US" sz="1200" dirty="0" err="1" smtClean="0"/>
              <a:t>FirstName</a:t>
            </a:r>
            <a:r>
              <a:rPr lang="en-US" sz="1200" dirty="0" smtClean="0"/>
              <a:t>}\s{</a:t>
            </a:r>
            <a:r>
              <a:rPr lang="en-US" sz="1200" dirty="0" err="1" smtClean="0"/>
              <a:t>LastName</a:t>
            </a:r>
            <a:r>
              <a:rPr lang="en-US" sz="1200" dirty="0" smtClean="0"/>
              <a:t>}\b</a:t>
            </a:r>
          </a:p>
          <a:p>
            <a:r>
              <a:rPr lang="en-US" sz="1200" dirty="0" smtClean="0"/>
              <a:t>        </a:t>
            </a:r>
            <a:r>
              <a:rPr lang="en-US" sz="1200" b="1" dirty="0" smtClean="0"/>
              <a:t>external representation:</a:t>
            </a:r>
            <a:r>
              <a:rPr lang="en-US" sz="1200" dirty="0" smtClean="0"/>
              <a:t> \b{</a:t>
            </a:r>
            <a:r>
              <a:rPr lang="en-US" sz="1200" dirty="0" err="1" smtClean="0"/>
              <a:t>FirstName</a:t>
            </a:r>
            <a:r>
              <a:rPr lang="en-US" sz="1200" dirty="0" smtClean="0"/>
              <a:t>}\s [A-Z]\w+\b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left context:</a:t>
            </a:r>
            <a:r>
              <a:rPr lang="en-US" sz="1200" dirty="0" smtClean="0"/>
              <a:t> \d{1,2}\.\s</a:t>
            </a:r>
          </a:p>
          <a:p>
            <a:r>
              <a:rPr lang="en-US" sz="1200" dirty="0" smtClean="0"/>
              <a:t>        …</a:t>
            </a:r>
          </a:p>
          <a:p>
            <a:r>
              <a:rPr lang="en-US" sz="1200" dirty="0" smtClean="0"/>
              <a:t>    Residence</a:t>
            </a:r>
          </a:p>
          <a:p>
            <a:r>
              <a:rPr lang="en-US" sz="1200" dirty="0" smtClean="0"/>
              <a:t>        </a:t>
            </a:r>
            <a:r>
              <a:rPr lang="en-US" sz="1200" b="1" dirty="0" smtClean="0"/>
              <a:t>external representation:</a:t>
            </a:r>
            <a:r>
              <a:rPr lang="en-US" sz="1200" dirty="0" smtClean="0"/>
              <a:t> \b{City},\s{State}\b</a:t>
            </a:r>
          </a:p>
          <a:p>
            <a:r>
              <a:rPr lang="en-US" sz="1200" dirty="0" smtClean="0"/>
              <a:t>        …</a:t>
            </a:r>
          </a:p>
          <a:p>
            <a:r>
              <a:rPr lang="en-US" sz="1200" dirty="0" smtClean="0"/>
              <a:t>    Birthdate</a:t>
            </a:r>
          </a:p>
          <a:p>
            <a:r>
              <a:rPr lang="en-US" sz="1200" dirty="0" smtClean="0"/>
              <a:t>        </a:t>
            </a:r>
            <a:r>
              <a:rPr lang="en-US" sz="1200" b="1" dirty="0" smtClean="0"/>
              <a:t>external representation:</a:t>
            </a:r>
            <a:r>
              <a:rPr lang="en-US" sz="1200" dirty="0" smtClean="0"/>
              <a:t> \b{Month}\.?\s*(1\d|2\d|30|31|\d)[.,]?\s*\b[1][6-9]\d\d\b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left context:</a:t>
            </a:r>
            <a:r>
              <a:rPr lang="en-US" sz="1200" dirty="0" smtClean="0"/>
              <a:t> b\.\s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right context:</a:t>
            </a:r>
            <a:r>
              <a:rPr lang="en-US" sz="1200" dirty="0" smtClean="0"/>
              <a:t> [.,]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exclusion: </a:t>
            </a:r>
            <a:r>
              <a:rPr lang="en-US" sz="1200" dirty="0" smtClean="0"/>
              <a:t>\b(</a:t>
            </a:r>
            <a:r>
              <a:rPr lang="en-US" sz="1200" dirty="0" err="1" smtClean="0"/>
              <a:t>February|Feb</a:t>
            </a:r>
            <a:r>
              <a:rPr lang="en-US" sz="1200" dirty="0" smtClean="0"/>
              <a:t>\.?)\s*(30|31)\b|…</a:t>
            </a:r>
          </a:p>
          <a:p>
            <a:r>
              <a:rPr lang="en-US" sz="1200" dirty="0" smtClean="0"/>
              <a:t>        </a:t>
            </a:r>
            <a:r>
              <a:rPr lang="en-US" sz="1200" b="1" dirty="0" smtClean="0"/>
              <a:t>external representation:</a:t>
            </a:r>
            <a:r>
              <a:rPr lang="en-US" sz="1200" dirty="0" smtClean="0"/>
              <a:t> \b[1][6-9]\d\d\b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left context:</a:t>
            </a:r>
            <a:r>
              <a:rPr lang="en-US" sz="1200" dirty="0" smtClean="0"/>
              <a:t> b\.\s</a:t>
            </a:r>
          </a:p>
          <a:p>
            <a:r>
              <a:rPr lang="en-US" sz="1200" dirty="0" smtClean="0"/>
              <a:t>            </a:t>
            </a:r>
            <a:r>
              <a:rPr lang="en-US" sz="1200" b="1" dirty="0" smtClean="0"/>
              <a:t>right context:</a:t>
            </a:r>
            <a:r>
              <a:rPr lang="en-US" sz="1200" dirty="0" smtClean="0"/>
              <a:t> [.,]</a:t>
            </a:r>
          </a:p>
          <a:p>
            <a:r>
              <a:rPr lang="en-US" sz="1200" dirty="0" smtClean="0"/>
              <a:t>        …</a:t>
            </a:r>
            <a:endParaRPr lang="en-US" sz="12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877815"/>
          </a:xfrm>
        </p:spPr>
        <p:txBody>
          <a:bodyPr/>
          <a:lstStyle/>
          <a:p>
            <a:r>
              <a:rPr lang="en-US" dirty="0" smtClean="0"/>
              <a:t>Instance recognizers</a:t>
            </a:r>
          </a:p>
          <a:p>
            <a:r>
              <a:rPr lang="en-US" dirty="0" smtClean="0"/>
              <a:t>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Joseph\Documents\MastersThesis\presentation\sonConcep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421146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dirty="0" err="1" smtClean="0"/>
              <a:t>nonlexical</a:t>
            </a:r>
            <a:r>
              <a:rPr lang="en-US" dirty="0" smtClean="0"/>
              <a:t> objects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Recognizers for </a:t>
            </a:r>
            <a:r>
              <a:rPr lang="en-US" sz="4800" dirty="0" err="1" smtClean="0"/>
              <a:t>Nonlexical</a:t>
            </a:r>
            <a:r>
              <a:rPr lang="en-US" sz="4800" dirty="0" smtClean="0"/>
              <a:t> Object Sets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81000" y="2895598"/>
            <a:ext cx="4191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Person</a:t>
            </a:r>
          </a:p>
          <a:p>
            <a:r>
              <a:rPr lang="en-US" sz="1200" dirty="0"/>
              <a:t>        </a:t>
            </a:r>
            <a:r>
              <a:rPr lang="en-US" sz="1200" b="1" dirty="0"/>
              <a:t>object existence rule:</a:t>
            </a:r>
            <a:r>
              <a:rPr lang="en-US" sz="1200" dirty="0"/>
              <a:t> {Name}</a:t>
            </a:r>
          </a:p>
          <a:p>
            <a:r>
              <a:rPr lang="en-US" sz="1200" dirty="0"/>
              <a:t>        … </a:t>
            </a:r>
          </a:p>
          <a:p>
            <a:r>
              <a:rPr lang="en-US" sz="1200" dirty="0"/>
              <a:t>    Son</a:t>
            </a:r>
          </a:p>
          <a:p>
            <a:r>
              <a:rPr lang="en-US" sz="1200" dirty="0"/>
              <a:t>        </a:t>
            </a:r>
            <a:r>
              <a:rPr lang="en-US" sz="1200" b="1" dirty="0"/>
              <a:t>object existence rule</a:t>
            </a:r>
            <a:r>
              <a:rPr lang="en-US" sz="1200" b="1" dirty="0" smtClean="0"/>
              <a:t>: </a:t>
            </a:r>
            <a:r>
              <a:rPr lang="en-US" sz="1200" dirty="0" smtClean="0"/>
              <a:t>{</a:t>
            </a:r>
            <a:r>
              <a:rPr lang="en-US" sz="1200" dirty="0"/>
              <a:t>Person}[.,]?.{0,50}\s[</a:t>
            </a:r>
            <a:r>
              <a:rPr lang="en-US" sz="1200" dirty="0" err="1"/>
              <a:t>sS</a:t>
            </a:r>
            <a:r>
              <a:rPr lang="en-US" sz="1200" dirty="0"/>
              <a:t>]on\b</a:t>
            </a:r>
          </a:p>
          <a:p>
            <a:r>
              <a:rPr lang="en-US" sz="1200" dirty="0"/>
              <a:t>        …</a:t>
            </a:r>
          </a:p>
        </p:txBody>
      </p:sp>
      <p:pic>
        <p:nvPicPr>
          <p:cNvPr id="4098" name="Picture 2" descr="C:\Users\Joseph\Documents\MastersThesis\presentation\recognizedS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77" y="4495800"/>
            <a:ext cx="4201551" cy="30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19600" y="42041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William Gerard Lathrop</a:t>
            </a:r>
            <a:endParaRPr lang="en-US" sz="800" dirty="0"/>
          </a:p>
        </p:txBody>
      </p:sp>
      <p:sp>
        <p:nvSpPr>
          <p:cNvPr id="13" name="Oval 12"/>
          <p:cNvSpPr/>
          <p:nvPr/>
        </p:nvSpPr>
        <p:spPr>
          <a:xfrm>
            <a:off x="6400800" y="4267200"/>
            <a:ext cx="571050" cy="11430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63150" y="4213477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Person_14</a:t>
            </a:r>
            <a:endParaRPr lang="en-US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5795753" y="5697676"/>
            <a:ext cx="68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Person_14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041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phrases that relate objects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Recognizers for Relationship Sets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838200" y="2997875"/>
            <a:ext cx="7239000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Person-Birthdate</a:t>
            </a:r>
          </a:p>
          <a:p>
            <a:r>
              <a:rPr lang="en-US" sz="1400" dirty="0"/>
              <a:t>        </a:t>
            </a:r>
            <a:r>
              <a:rPr lang="en-US" sz="1400" b="1" dirty="0"/>
              <a:t>external representation:</a:t>
            </a:r>
            <a:r>
              <a:rPr lang="en-US" sz="1400" dirty="0"/>
              <a:t> ^\d{1,3}\.\s{Person},\</a:t>
            </a:r>
            <a:r>
              <a:rPr lang="en-US" sz="1400" dirty="0" err="1"/>
              <a:t>sb</a:t>
            </a:r>
            <a:r>
              <a:rPr lang="en-US" sz="1400" dirty="0"/>
              <a:t>\.\s{Birthdate}[.,]</a:t>
            </a:r>
          </a:p>
          <a:p>
            <a:r>
              <a:rPr lang="en-US" sz="1400" dirty="0"/>
              <a:t>        …</a:t>
            </a:r>
          </a:p>
          <a:p>
            <a:r>
              <a:rPr lang="en-US" sz="1400" dirty="0"/>
              <a:t>    Son-Person </a:t>
            </a:r>
          </a:p>
          <a:p>
            <a:r>
              <a:rPr lang="en-US" sz="1400" dirty="0"/>
              <a:t>        </a:t>
            </a:r>
            <a:r>
              <a:rPr lang="en-US" sz="1400" b="1" dirty="0"/>
              <a:t>external representation:</a:t>
            </a:r>
            <a:r>
              <a:rPr lang="en-US" sz="1400" dirty="0"/>
              <a:t> {Son}[.,]?.{0,50}\s[</a:t>
            </a:r>
            <a:r>
              <a:rPr lang="en-US" sz="1400" dirty="0" err="1"/>
              <a:t>sS</a:t>
            </a:r>
            <a:r>
              <a:rPr lang="en-US" sz="1400" dirty="0"/>
              <a:t>]on\</a:t>
            </a:r>
            <a:r>
              <a:rPr lang="en-US" sz="1400" dirty="0" err="1"/>
              <a:t>s+of</a:t>
            </a:r>
            <a:r>
              <a:rPr lang="en-US" sz="1400" dirty="0"/>
              <a:t>\s.*?\s{Person}</a:t>
            </a:r>
          </a:p>
          <a:p>
            <a:r>
              <a:rPr lang="en-US" sz="1400" dirty="0"/>
              <a:t>        …</a:t>
            </a:r>
          </a:p>
          <a:p>
            <a:r>
              <a:rPr lang="en-US" sz="1400" dirty="0"/>
              <a:t>    Person-</a:t>
            </a:r>
            <a:r>
              <a:rPr lang="en-US" sz="1400" dirty="0" err="1"/>
              <a:t>Marriagedate</a:t>
            </a:r>
            <a:r>
              <a:rPr lang="en-US" sz="1400" dirty="0"/>
              <a:t>-Spouse</a:t>
            </a:r>
          </a:p>
          <a:p>
            <a:r>
              <a:rPr lang="en-US" sz="1400" dirty="0"/>
              <a:t>        </a:t>
            </a:r>
            <a:r>
              <a:rPr lang="en-US" sz="1400" b="1" dirty="0"/>
              <a:t>external representation:</a:t>
            </a:r>
            <a:r>
              <a:rPr lang="en-US" sz="1400" dirty="0"/>
              <a:t> {Person}[.,]?.{0,50};\s*m[.,]\s{</a:t>
            </a:r>
            <a:r>
              <a:rPr lang="en-US" sz="1400" dirty="0" err="1"/>
              <a:t>MarriageDate</a:t>
            </a:r>
            <a:r>
              <a:rPr lang="en-US" sz="1400" dirty="0"/>
              <a:t>}[,]?\s*{Spouse}</a:t>
            </a:r>
          </a:p>
          <a:p>
            <a:r>
              <a:rPr lang="en-US" sz="1400" dirty="0"/>
              <a:t>        …</a:t>
            </a:r>
          </a:p>
        </p:txBody>
      </p:sp>
    </p:spTree>
    <p:extLst>
      <p:ext uri="{BB962C8B-B14F-4D97-AF65-F5344CB8AC3E}">
        <p14:creationId xmlns:p14="http://schemas.microsoft.com/office/powerpoint/2010/main" val="25828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Recognizers identify patterns for identify multiple lexical instances</a:t>
            </a:r>
          </a:p>
          <a:p>
            <a:r>
              <a:rPr lang="en-US" dirty="0" smtClean="0"/>
              <a:t>Predicate mappings generate objects and relationships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Data Frames for Ontology Snippets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914400" y="4330005"/>
            <a:ext cx="7391400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 err="1"/>
              <a:t>ChildRecord</a:t>
            </a:r>
            <a:endParaRPr lang="en-US" sz="1400" dirty="0"/>
          </a:p>
          <a:p>
            <a:r>
              <a:rPr lang="en-US" sz="1400" dirty="0"/>
              <a:t>        </a:t>
            </a:r>
            <a:r>
              <a:rPr lang="en-US" sz="1400" b="1" dirty="0"/>
              <a:t>external representation:</a:t>
            </a:r>
            <a:r>
              <a:rPr lang="en-US" sz="1400" dirty="0"/>
              <a:t> ^(\d{1,3})\.\s+([A-Z]\w+\s[A-Z]\w+) </a:t>
            </a:r>
          </a:p>
          <a:p>
            <a:r>
              <a:rPr lang="en-US" sz="1400" dirty="0"/>
              <a:t>   	           (,\</a:t>
            </a:r>
            <a:r>
              <a:rPr lang="en-US" sz="1400" dirty="0" err="1"/>
              <a:t>sb</a:t>
            </a:r>
            <a:r>
              <a:rPr lang="en-US" sz="1400" dirty="0"/>
              <a:t>\.\s([1][6-9]\d\d))?(,\</a:t>
            </a:r>
            <a:r>
              <a:rPr lang="en-US" sz="1400" dirty="0" err="1"/>
              <a:t>sd</a:t>
            </a:r>
            <a:r>
              <a:rPr lang="en-US" sz="1400" dirty="0"/>
              <a:t>\.\s([1][6-9]\d\d))?\.</a:t>
            </a:r>
          </a:p>
          <a:p>
            <a:r>
              <a:rPr lang="en-US" sz="1400" dirty="0"/>
              <a:t>        </a:t>
            </a:r>
            <a:r>
              <a:rPr lang="en-US" sz="1400" b="1" dirty="0"/>
              <a:t>predicate</a:t>
            </a:r>
            <a:r>
              <a:rPr lang="en-US" sz="1400" dirty="0"/>
              <a:t> </a:t>
            </a:r>
            <a:r>
              <a:rPr lang="en-US" sz="1400" b="1" dirty="0"/>
              <a:t>mappings:</a:t>
            </a:r>
            <a:r>
              <a:rPr lang="en-US" sz="1400" dirty="0"/>
              <a:t> </a:t>
            </a:r>
            <a:r>
              <a:rPr lang="en-US" sz="1400" i="1" dirty="0"/>
              <a:t>Child</a:t>
            </a:r>
            <a:r>
              <a:rPr lang="en-US" sz="1400" dirty="0"/>
              <a:t>(x);	 </a:t>
            </a:r>
            <a:r>
              <a:rPr lang="en-US" sz="1400" dirty="0" smtClean="0"/>
              <a:t>                        </a:t>
            </a:r>
            <a:r>
              <a:rPr lang="en-US" sz="1400" i="1" dirty="0" smtClean="0"/>
              <a:t>Person-</a:t>
            </a:r>
            <a:r>
              <a:rPr lang="en-US" sz="1400" i="1" dirty="0" err="1" smtClean="0"/>
              <a:t>ChildNr</a:t>
            </a:r>
            <a:r>
              <a:rPr lang="en-US" sz="1400" dirty="0" smtClean="0"/>
              <a:t>(x,1);      </a:t>
            </a:r>
            <a:r>
              <a:rPr lang="en-US" sz="1400" i="1" dirty="0" smtClean="0"/>
              <a:t>Person-Name</a:t>
            </a:r>
            <a:r>
              <a:rPr lang="en-US" sz="1400" dirty="0" smtClean="0"/>
              <a:t>(x,2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	 	     </a:t>
            </a:r>
            <a:r>
              <a:rPr lang="en-US" sz="1400" i="1" dirty="0"/>
              <a:t>Person-Birthdate</a:t>
            </a:r>
            <a:r>
              <a:rPr lang="en-US" sz="1400" dirty="0"/>
              <a:t>(x,4); </a:t>
            </a:r>
            <a:r>
              <a:rPr lang="en-US" sz="1400" dirty="0" smtClean="0"/>
              <a:t>   </a:t>
            </a:r>
            <a:r>
              <a:rPr lang="en-US" sz="1400" i="1" dirty="0" smtClean="0"/>
              <a:t>Person-</a:t>
            </a:r>
            <a:r>
              <a:rPr lang="en-US" sz="1400" i="1" dirty="0" err="1" smtClean="0"/>
              <a:t>Deathdate</a:t>
            </a:r>
            <a:r>
              <a:rPr lang="en-US" sz="1400" dirty="0" smtClean="0"/>
              <a:t>(x,6</a:t>
            </a:r>
            <a:r>
              <a:rPr lang="en-US" sz="1400" dirty="0"/>
              <a:t>)</a:t>
            </a:r>
          </a:p>
          <a:p>
            <a:r>
              <a:rPr lang="en-US" sz="1400" dirty="0"/>
              <a:t>    …</a:t>
            </a:r>
          </a:p>
        </p:txBody>
      </p:sp>
    </p:spTree>
    <p:extLst>
      <p:ext uri="{BB962C8B-B14F-4D97-AF65-F5344CB8AC3E}">
        <p14:creationId xmlns:p14="http://schemas.microsoft.com/office/powerpoint/2010/main" val="784308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180</TotalTime>
  <Words>969</Words>
  <Application>Microsoft Office PowerPoint</Application>
  <PresentationFormat>On-screen Show (4:3)</PresentationFormat>
  <Paragraphs>186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Hardcover</vt:lpstr>
      <vt:lpstr>FROntIER: A Framework for Extracting and Organizing Biographical Facts in Historical Documents</vt:lpstr>
      <vt:lpstr>Motivation</vt:lpstr>
      <vt:lpstr>Motivation</vt:lpstr>
      <vt:lpstr>FROntIER: Fact Recognizer for Ontologies with Inference and Entity Resolution</vt:lpstr>
      <vt:lpstr>Extraction Ontologies</vt:lpstr>
      <vt:lpstr>Data Frames</vt:lpstr>
      <vt:lpstr>Recognizers for Nonlexical Object Sets</vt:lpstr>
      <vt:lpstr>Recognizers for Relationship Sets</vt:lpstr>
      <vt:lpstr>Data Frames for Ontology Snippets</vt:lpstr>
      <vt:lpstr>Canonicalization</vt:lpstr>
      <vt:lpstr>Inference Rules</vt:lpstr>
      <vt:lpstr>Example Inference Rules</vt:lpstr>
      <vt:lpstr>Entity Resolution</vt:lpstr>
      <vt:lpstr>Example Entity Resolution</vt:lpstr>
      <vt:lpstr>Validation</vt:lpstr>
      <vt:lpstr>Conclusions</vt:lpstr>
      <vt:lpstr>Morphology</vt:lpstr>
      <vt:lpstr>Onomastics</vt:lpstr>
      <vt:lpstr>Cultural Pragmatics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</dc:creator>
  <cp:lastModifiedBy>Joseph</cp:lastModifiedBy>
  <cp:revision>15</cp:revision>
  <dcterms:created xsi:type="dcterms:W3CDTF">2012-12-04T17:15:59Z</dcterms:created>
  <dcterms:modified xsi:type="dcterms:W3CDTF">2012-12-04T20:57:18Z</dcterms:modified>
</cp:coreProperties>
</file>