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3"/>
  </p:notesMasterIdLst>
  <p:sldIdLst>
    <p:sldId id="296" r:id="rId2"/>
  </p:sldIdLst>
  <p:sldSz cx="21945600" cy="18288000"/>
  <p:notesSz cx="7556500" cy="10691813"/>
  <p:defaultTextStyle>
    <a:defPPr>
      <a:defRPr lang="en-GB"/>
    </a:defPPr>
    <a:lvl1pPr algn="l" defTabSz="10240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693495" indent="-651341" algn="l" defTabSz="10240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605367" indent="-521075" algn="l" defTabSz="10240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647521" indent="-521075" algn="l" defTabSz="10240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689669" indent="-521075" algn="l" defTabSz="102405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210745" algn="l" defTabSz="2084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252896" algn="l" defTabSz="2084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295042" algn="l" defTabSz="2084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337193" algn="l" defTabSz="2084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FF00"/>
    <a:srgbClr val="7030A0"/>
    <a:srgbClr val="E6B9B8"/>
    <a:srgbClr val="EBF1DE"/>
    <a:srgbClr val="DCE6F2"/>
    <a:srgbClr val="000000"/>
    <a:srgbClr val="984807"/>
    <a:srgbClr val="FF0000"/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88267" autoAdjust="0"/>
  </p:normalViewPr>
  <p:slideViewPr>
    <p:cSldViewPr>
      <p:cViewPr>
        <p:scale>
          <a:sx n="40" d="100"/>
          <a:sy n="40" d="100"/>
        </p:scale>
        <p:origin x="-630" y="-96"/>
      </p:cViewPr>
      <p:guideLst>
        <p:guide orient="horz" pos="5229"/>
        <p:guide pos="627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812800"/>
            <a:ext cx="4806950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6825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6393B148-AC3B-40EB-9069-9811519D8A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240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693495" indent="-651341" algn="l" defTabSz="10240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605367" indent="-521075" algn="l" defTabSz="10240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647521" indent="-521075" algn="l" defTabSz="10240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689669" indent="-521075" algn="l" defTabSz="10240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5210745" algn="l" defTabSz="208429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252896" algn="l" defTabSz="208429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295042" algn="l" defTabSz="208429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337193" algn="l" defTabSz="208429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812800"/>
            <a:ext cx="480695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393B148-AC3B-40EB-9069-9811519D8A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681145"/>
            <a:ext cx="18653760" cy="3920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0363200"/>
            <a:ext cx="1536192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4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9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4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9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4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89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4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19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A04-B9C9-4222-B65E-A5B702148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E32-1795-4755-80E7-A9FEDA764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732380"/>
            <a:ext cx="4937760" cy="156040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732380"/>
            <a:ext cx="14447520" cy="156040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79A-3740-4F88-AFDA-250CBF342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564-21A0-44A8-90E3-57E7E415A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1751737"/>
            <a:ext cx="18653760" cy="3632200"/>
          </a:xfrm>
        </p:spPr>
        <p:txBody>
          <a:bodyPr anchor="t"/>
          <a:lstStyle>
            <a:lvl1pPr algn="l">
              <a:defRPr sz="10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7751247"/>
            <a:ext cx="18653760" cy="4000499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1pPr>
            <a:lvl2pPr marL="11490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2pPr>
            <a:lvl3pPr marL="229803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44705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4pPr>
            <a:lvl5pPr marL="4596078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5pPr>
            <a:lvl6pPr marL="574510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6pPr>
            <a:lvl7pPr marL="689411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7pPr>
            <a:lvl8pPr marL="8043142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8pPr>
            <a:lvl9pPr marL="919216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666F-87E1-4B14-A022-79EAA6F16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4267212"/>
            <a:ext cx="9692640" cy="12069235"/>
          </a:xfrm>
        </p:spPr>
        <p:txBody>
          <a:bodyPr/>
          <a:lstStyle>
            <a:lvl1pPr>
              <a:defRPr sz="7000"/>
            </a:lvl1pPr>
            <a:lvl2pPr>
              <a:defRPr sz="60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4267212"/>
            <a:ext cx="9692640" cy="12069235"/>
          </a:xfrm>
        </p:spPr>
        <p:txBody>
          <a:bodyPr/>
          <a:lstStyle>
            <a:lvl1pPr>
              <a:defRPr sz="7000"/>
            </a:lvl1pPr>
            <a:lvl2pPr>
              <a:defRPr sz="60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35C4-4FC3-406D-A08F-6B835E54B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093635"/>
            <a:ext cx="9696451" cy="1706032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9020" indent="0">
              <a:buNone/>
              <a:defRPr sz="5000" b="1"/>
            </a:lvl2pPr>
            <a:lvl3pPr marL="2298039" indent="0">
              <a:buNone/>
              <a:defRPr sz="4500" b="1"/>
            </a:lvl3pPr>
            <a:lvl4pPr marL="3447059" indent="0">
              <a:buNone/>
              <a:defRPr sz="4000" b="1"/>
            </a:lvl4pPr>
            <a:lvl5pPr marL="4596078" indent="0">
              <a:buNone/>
              <a:defRPr sz="4000" b="1"/>
            </a:lvl5pPr>
            <a:lvl6pPr marL="5745100" indent="0">
              <a:buNone/>
              <a:defRPr sz="4000" b="1"/>
            </a:lvl6pPr>
            <a:lvl7pPr marL="6894117" indent="0">
              <a:buNone/>
              <a:defRPr sz="4000" b="1"/>
            </a:lvl7pPr>
            <a:lvl8pPr marL="8043142" indent="0">
              <a:buNone/>
              <a:defRPr sz="4000" b="1"/>
            </a:lvl8pPr>
            <a:lvl9pPr marL="9192164" indent="0">
              <a:buNone/>
              <a:defRPr sz="4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5799667"/>
            <a:ext cx="9696451" cy="10536768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4093635"/>
            <a:ext cx="9700260" cy="1706032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49020" indent="0">
              <a:buNone/>
              <a:defRPr sz="5000" b="1"/>
            </a:lvl2pPr>
            <a:lvl3pPr marL="2298039" indent="0">
              <a:buNone/>
              <a:defRPr sz="4500" b="1"/>
            </a:lvl3pPr>
            <a:lvl4pPr marL="3447059" indent="0">
              <a:buNone/>
              <a:defRPr sz="4000" b="1"/>
            </a:lvl4pPr>
            <a:lvl5pPr marL="4596078" indent="0">
              <a:buNone/>
              <a:defRPr sz="4000" b="1"/>
            </a:lvl5pPr>
            <a:lvl6pPr marL="5745100" indent="0">
              <a:buNone/>
              <a:defRPr sz="4000" b="1"/>
            </a:lvl6pPr>
            <a:lvl7pPr marL="6894117" indent="0">
              <a:buNone/>
              <a:defRPr sz="4000" b="1"/>
            </a:lvl7pPr>
            <a:lvl8pPr marL="8043142" indent="0">
              <a:buNone/>
              <a:defRPr sz="4000" b="1"/>
            </a:lvl8pPr>
            <a:lvl9pPr marL="9192164" indent="0">
              <a:buNone/>
              <a:defRPr sz="4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5799667"/>
            <a:ext cx="9700260" cy="10536768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C3E9C-7B54-4898-A42F-16E679CEE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DAD3-EE99-4C3B-81D9-277DD16DE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CEE-7993-45BB-8AB3-05D25E8B6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91" y="728133"/>
            <a:ext cx="7219951" cy="3098800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728146"/>
            <a:ext cx="12268200" cy="15608301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60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91" y="3826946"/>
            <a:ext cx="7219951" cy="12509501"/>
          </a:xfrm>
        </p:spPr>
        <p:txBody>
          <a:bodyPr/>
          <a:lstStyle>
            <a:lvl1pPr marL="0" indent="0">
              <a:buNone/>
              <a:defRPr sz="3500"/>
            </a:lvl1pPr>
            <a:lvl2pPr marL="1149020" indent="0">
              <a:buNone/>
              <a:defRPr sz="3000"/>
            </a:lvl2pPr>
            <a:lvl3pPr marL="2298039" indent="0">
              <a:buNone/>
              <a:defRPr sz="2500"/>
            </a:lvl3pPr>
            <a:lvl4pPr marL="3447059" indent="0">
              <a:buNone/>
              <a:defRPr sz="2300"/>
            </a:lvl4pPr>
            <a:lvl5pPr marL="4596078" indent="0">
              <a:buNone/>
              <a:defRPr sz="2300"/>
            </a:lvl5pPr>
            <a:lvl6pPr marL="5745100" indent="0">
              <a:buNone/>
              <a:defRPr sz="2300"/>
            </a:lvl6pPr>
            <a:lvl7pPr marL="6894117" indent="0">
              <a:buNone/>
              <a:defRPr sz="2300"/>
            </a:lvl7pPr>
            <a:lvl8pPr marL="8043142" indent="0">
              <a:buNone/>
              <a:defRPr sz="2300"/>
            </a:lvl8pPr>
            <a:lvl9pPr marL="9192164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CDA7-CD50-4F54-A0BF-5C9BD4FC8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12801600"/>
            <a:ext cx="13167360" cy="1511301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634067"/>
            <a:ext cx="13167360" cy="10972800"/>
          </a:xfrm>
        </p:spPr>
        <p:txBody>
          <a:bodyPr/>
          <a:lstStyle>
            <a:lvl1pPr marL="0" indent="0">
              <a:buNone/>
              <a:defRPr sz="8000"/>
            </a:lvl1pPr>
            <a:lvl2pPr marL="1149020" indent="0">
              <a:buNone/>
              <a:defRPr sz="7000"/>
            </a:lvl2pPr>
            <a:lvl3pPr marL="2298039" indent="0">
              <a:buNone/>
              <a:defRPr sz="6000"/>
            </a:lvl3pPr>
            <a:lvl4pPr marL="3447059" indent="0">
              <a:buNone/>
              <a:defRPr sz="5000"/>
            </a:lvl4pPr>
            <a:lvl5pPr marL="4596078" indent="0">
              <a:buNone/>
              <a:defRPr sz="5000"/>
            </a:lvl5pPr>
            <a:lvl6pPr marL="5745100" indent="0">
              <a:buNone/>
              <a:defRPr sz="5000"/>
            </a:lvl6pPr>
            <a:lvl7pPr marL="6894117" indent="0">
              <a:buNone/>
              <a:defRPr sz="5000"/>
            </a:lvl7pPr>
            <a:lvl8pPr marL="8043142" indent="0">
              <a:buNone/>
              <a:defRPr sz="5000"/>
            </a:lvl8pPr>
            <a:lvl9pPr marL="9192164" indent="0">
              <a:buNone/>
              <a:defRPr sz="5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14312901"/>
            <a:ext cx="13167360" cy="2146299"/>
          </a:xfrm>
        </p:spPr>
        <p:txBody>
          <a:bodyPr/>
          <a:lstStyle>
            <a:lvl1pPr marL="0" indent="0">
              <a:buNone/>
              <a:defRPr sz="3500"/>
            </a:lvl1pPr>
            <a:lvl2pPr marL="1149020" indent="0">
              <a:buNone/>
              <a:defRPr sz="3000"/>
            </a:lvl2pPr>
            <a:lvl3pPr marL="2298039" indent="0">
              <a:buNone/>
              <a:defRPr sz="2500"/>
            </a:lvl3pPr>
            <a:lvl4pPr marL="3447059" indent="0">
              <a:buNone/>
              <a:defRPr sz="2300"/>
            </a:lvl4pPr>
            <a:lvl5pPr marL="4596078" indent="0">
              <a:buNone/>
              <a:defRPr sz="2300"/>
            </a:lvl5pPr>
            <a:lvl6pPr marL="5745100" indent="0">
              <a:buNone/>
              <a:defRPr sz="2300"/>
            </a:lvl6pPr>
            <a:lvl7pPr marL="6894117" indent="0">
              <a:buNone/>
              <a:defRPr sz="2300"/>
            </a:lvl7pPr>
            <a:lvl8pPr marL="8043142" indent="0">
              <a:buNone/>
              <a:defRPr sz="2300"/>
            </a:lvl8pPr>
            <a:lvl9pPr marL="9192164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895B-BFE1-4260-9594-DB1F579AA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732368"/>
            <a:ext cx="19751040" cy="3048000"/>
          </a:xfrm>
          <a:prstGeom prst="rect">
            <a:avLst/>
          </a:prstGeom>
        </p:spPr>
        <p:txBody>
          <a:bodyPr vert="horz" lIns="229803" tIns="114901" rIns="229803" bIns="1149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267212"/>
            <a:ext cx="19751040" cy="12069235"/>
          </a:xfrm>
          <a:prstGeom prst="rect">
            <a:avLst/>
          </a:prstGeom>
        </p:spPr>
        <p:txBody>
          <a:bodyPr vert="horz" lIns="229803" tIns="114901" rIns="229803" bIns="1149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6950279"/>
            <a:ext cx="5120640" cy="973667"/>
          </a:xfrm>
          <a:prstGeom prst="rect">
            <a:avLst/>
          </a:prstGeom>
        </p:spPr>
        <p:txBody>
          <a:bodyPr vert="horz" lIns="229803" tIns="114901" rIns="229803" bIns="114901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6950279"/>
            <a:ext cx="6949440" cy="973667"/>
          </a:xfrm>
          <a:prstGeom prst="rect">
            <a:avLst/>
          </a:prstGeom>
        </p:spPr>
        <p:txBody>
          <a:bodyPr vert="horz" lIns="229803" tIns="114901" rIns="229803" bIns="114901" rtlCol="0" anchor="ctr"/>
          <a:lstStyle>
            <a:lvl1pPr algn="ct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6950279"/>
            <a:ext cx="5120640" cy="973667"/>
          </a:xfrm>
          <a:prstGeom prst="rect">
            <a:avLst/>
          </a:prstGeom>
        </p:spPr>
        <p:txBody>
          <a:bodyPr vert="horz" lIns="229803" tIns="114901" rIns="229803" bIns="114901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5174-7E23-4812-96BD-1829FCCFF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2298039" rtl="0" eaLnBrk="1" latinLnBrk="0" hangingPunct="1">
        <a:spcBef>
          <a:spcPct val="0"/>
        </a:spcBef>
        <a:buNone/>
        <a:defRPr sz="1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1767" indent="-861767" algn="l" defTabSz="2298039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1867161" indent="-718141" algn="l" defTabSz="2298039" rtl="0" eaLnBrk="1" latinLnBrk="0" hangingPunct="1">
        <a:spcBef>
          <a:spcPct val="20000"/>
        </a:spcBef>
        <a:buFont typeface="Arial" pitchFamily="34" charset="0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2872551" indent="-574510" algn="l" defTabSz="2298039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021574" indent="-574510" algn="l" defTabSz="2298039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170593" indent="-574510" algn="l" defTabSz="2298039" rtl="0" eaLnBrk="1" latinLnBrk="0" hangingPunct="1">
        <a:spcBef>
          <a:spcPct val="20000"/>
        </a:spcBef>
        <a:buFont typeface="Arial" pitchFamily="34" charset="0"/>
        <a:buChar char="»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319613" indent="-574510" algn="l" defTabSz="2298039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468632" indent="-574510" algn="l" defTabSz="2298039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617652" indent="-574510" algn="l" defTabSz="2298039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9766671" indent="-574510" algn="l" defTabSz="2298039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020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98039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47059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96078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45100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94117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43142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92164" algn="l" defTabSz="2298039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tif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Joseph\Pictures\DEG\backgr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163"/>
            <a:ext cx="21982113" cy="183181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-76199"/>
            <a:ext cx="15392400" cy="2362200"/>
          </a:xfrm>
        </p:spPr>
        <p:txBody>
          <a:bodyPr>
            <a:normAutofit/>
          </a:bodyPr>
          <a:lstStyle/>
          <a:p>
            <a:pPr algn="l"/>
            <a:r>
              <a:rPr lang="en-US" sz="5000" dirty="0" smtClean="0">
                <a:latin typeface="Arial" pitchFamily="34" charset="0"/>
                <a:cs typeface="Arial" pitchFamily="34" charset="0"/>
              </a:rPr>
              <a:t>Person-Name Disambiguation using Extracted Facts</a:t>
            </a:r>
            <a:endParaRPr lang="en-US" sz="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1447800"/>
            <a:ext cx="15468600" cy="2743200"/>
          </a:xfrm>
        </p:spPr>
        <p:txBody>
          <a:bodyPr>
            <a:normAutofit/>
          </a:bodyPr>
          <a:lstStyle/>
          <a:p>
            <a:pPr algn="l"/>
            <a:r>
              <a:rPr lang="fi-FI" sz="3300" dirty="0" smtClean="0">
                <a:solidFill>
                  <a:schemeClr val="tx1"/>
                </a:solidFill>
                <a:latin typeface="Arial" pitchFamily="34" charset="0"/>
                <a:ea typeface="msmincho" charset="0"/>
                <a:cs typeface="Arial" pitchFamily="34" charset="0"/>
              </a:rPr>
              <a:t>Joseph S. Park</a:t>
            </a:r>
          </a:p>
          <a:p>
            <a:pPr algn="l"/>
            <a:r>
              <a:rPr lang="fi-FI" sz="3300" dirty="0" smtClean="0">
                <a:solidFill>
                  <a:schemeClr val="tx1"/>
                </a:solidFill>
                <a:latin typeface="Arial" pitchFamily="34" charset="0"/>
                <a:ea typeface="msmincho" charset="0"/>
                <a:cs typeface="Arial" pitchFamily="34" charset="0"/>
              </a:rPr>
              <a:t>Data Extraction Research Group</a:t>
            </a:r>
          </a:p>
          <a:p>
            <a:pPr algn="l"/>
            <a:r>
              <a:rPr lang="fi-FI" sz="3300" dirty="0" smtClean="0">
                <a:solidFill>
                  <a:schemeClr val="tx1"/>
                </a:solidFill>
                <a:latin typeface="Arial" pitchFamily="34" charset="0"/>
                <a:ea typeface="msmincho" charset="0"/>
                <a:cs typeface="Arial" pitchFamily="34" charset="0"/>
              </a:rPr>
              <a:t>Department of Computer Science, Brigham Young University, Provo, UT, 84602</a:t>
            </a:r>
          </a:p>
          <a:p>
            <a:endParaRPr lang="fi-FI" sz="3500" dirty="0" smtClean="0">
              <a:solidFill>
                <a:schemeClr val="tx1"/>
              </a:solidFill>
              <a:latin typeface="Times New Roman" pitchFamily="16" charset="0"/>
              <a:ea typeface="msmincho" charset="0"/>
              <a:cs typeface="msmincho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Joseph\Pictures\DEG\byucsde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855035"/>
            <a:ext cx="2286000" cy="234536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2332212" y="3419356"/>
            <a:ext cx="8250941" cy="7096244"/>
            <a:chOff x="16413446" y="3911660"/>
            <a:chExt cx="5227354" cy="4495800"/>
          </a:xfrm>
        </p:grpSpPr>
        <p:grpSp>
          <p:nvGrpSpPr>
            <p:cNvPr id="30" name="Group 29"/>
            <p:cNvGrpSpPr/>
            <p:nvPr/>
          </p:nvGrpSpPr>
          <p:grpSpPr>
            <a:xfrm>
              <a:off x="16413446" y="3911660"/>
              <a:ext cx="5151154" cy="4495800"/>
              <a:chOff x="30446" y="9525000"/>
              <a:chExt cx="5151154" cy="44958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33400" y="9525000"/>
                <a:ext cx="4648200" cy="449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30446" y="9862898"/>
                <a:ext cx="3097400" cy="1182644"/>
              </a:xfrm>
              <a:prstGeom prst="rect">
                <a:avLst/>
              </a:prstGeom>
            </p:spPr>
            <p:txBody>
              <a:bodyPr vert="horz" lIns="229898" tIns="114949" rIns="229898" bIns="114949" rtlCol="0" anchor="ctr">
                <a:normAutofit/>
              </a:bodyPr>
              <a:lstStyle/>
              <a:p>
                <a:pPr algn="ctr" defTabSz="2298039" fontAlgn="auto" hangingPunct="1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defRPr/>
                </a:pPr>
                <a:r>
                  <a:rPr lang="en-US" sz="60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HIP </a:t>
                </a:r>
                <a:r>
                  <a:rPr lang="en-US" sz="60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2011</a:t>
                </a:r>
                <a:endParaRPr lang="en-US" sz="60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981054" y="5105399"/>
              <a:ext cx="4659746" cy="3034870"/>
            </a:xfrm>
            <a:prstGeom prst="rect">
              <a:avLst/>
            </a:prstGeom>
            <a:noFill/>
          </p:spPr>
          <p:txBody>
            <a:bodyPr wrap="square" lIns="208537" tIns="104268" rIns="208537" bIns="104268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The Ely Ancestry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has 830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pages</a:t>
              </a:r>
            </a:p>
            <a:p>
              <a:pPr>
                <a:buFont typeface="Arial" pitchFamily="34" charset="0"/>
                <a:buChar char="•"/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22,251 extracted facts: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8,740 Person-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Birthdate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facts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3,803 Person-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Deathdate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facts</a:t>
              </a:r>
            </a:p>
            <a:p>
              <a:pPr>
                <a:buFont typeface="Arial" pitchFamily="34" charset="0"/>
                <a:buChar char="•"/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9,708 children facts, including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5,020 Child-has-parent-Person facts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2,394 Son-of-Person facts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2,294 Daughter-of-Person facts</a:t>
              </a:r>
            </a:p>
            <a:p>
              <a:pPr lvl="2">
                <a:buFont typeface="Arial" pitchFamily="34" charset="0"/>
                <a:buChar char="•"/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Precision: 0.52 (by randomly selecting &amp; checking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	 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100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of the 22,251 facts)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Recall: 0.33 &amp; Precision: 0.40 (by randomly 	selecting 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and checking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 family pages)</a:t>
              </a:r>
            </a:p>
            <a:p>
              <a:pPr>
                <a:buFont typeface="Arial" pitchFamily="34" charset="0"/>
                <a:buChar char="•"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900644" y="12420599"/>
            <a:ext cx="10663956" cy="3352802"/>
            <a:chOff x="914400" y="3062926"/>
            <a:chExt cx="7696200" cy="2419726"/>
          </a:xfrm>
        </p:grpSpPr>
        <p:pic>
          <p:nvPicPr>
            <p:cNvPr id="70" name="Picture 69" descr="ontology.DE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7400" y="3893874"/>
              <a:ext cx="1195387" cy="759600"/>
            </a:xfrm>
            <a:prstGeom prst="rect">
              <a:avLst/>
            </a:prstGeom>
          </p:spPr>
        </p:pic>
        <p:sp>
          <p:nvSpPr>
            <p:cNvPr id="71" name="Cloud 70"/>
            <p:cNvSpPr/>
            <p:nvPr/>
          </p:nvSpPr>
          <p:spPr>
            <a:xfrm>
              <a:off x="914400" y="3641030"/>
              <a:ext cx="7696200" cy="13716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ontology.NT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0" y="3832546"/>
              <a:ext cx="1247775" cy="831047"/>
            </a:xfrm>
            <a:prstGeom prst="rect">
              <a:avLst/>
            </a:prstGeom>
          </p:spPr>
        </p:pic>
        <p:pic>
          <p:nvPicPr>
            <p:cNvPr id="73" name="Picture 72" descr="ontology.JP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3816081"/>
              <a:ext cx="1109663" cy="888701"/>
            </a:xfrm>
            <a:prstGeom prst="rect">
              <a:avLst/>
            </a:prstGeom>
          </p:spPr>
        </p:pic>
        <p:cxnSp>
          <p:nvCxnSpPr>
            <p:cNvPr id="74" name="Straight Connector 73"/>
            <p:cNvCxnSpPr/>
            <p:nvPr/>
          </p:nvCxnSpPr>
          <p:spPr>
            <a:xfrm rot="10800000">
              <a:off x="2915414" y="4602168"/>
              <a:ext cx="965728" cy="8804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7" idx="0"/>
            </p:cNvCxnSpPr>
            <p:nvPr/>
          </p:nvCxnSpPr>
          <p:spPr>
            <a:xfrm rot="5400000" flipH="1" flipV="1">
              <a:off x="3740685" y="4855603"/>
              <a:ext cx="864787" cy="3579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101116" y="4653475"/>
              <a:ext cx="2098008" cy="829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111230" y="4932714"/>
              <a:ext cx="466458" cy="438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…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44519" y="4932714"/>
              <a:ext cx="466458" cy="438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…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rot="16200000" flipV="1">
              <a:off x="5224272" y="3832545"/>
              <a:ext cx="1180084" cy="513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19383" y="3293974"/>
              <a:ext cx="691585" cy="6399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558465" y="3062926"/>
              <a:ext cx="1666819" cy="2565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children of Mary Ely</a:t>
              </a:r>
              <a:endParaRPr lang="en-US" dirty="0"/>
            </a:p>
          </p:txBody>
        </p:sp>
      </p:grpSp>
      <p:sp>
        <p:nvSpPr>
          <p:cNvPr id="83" name="Title 1"/>
          <p:cNvSpPr txBox="1">
            <a:spLocks/>
          </p:cNvSpPr>
          <p:nvPr/>
        </p:nvSpPr>
        <p:spPr>
          <a:xfrm>
            <a:off x="11963400" y="10896600"/>
            <a:ext cx="8839616" cy="1219200"/>
          </a:xfrm>
          <a:prstGeom prst="rect">
            <a:avLst/>
          </a:prstGeom>
        </p:spPr>
        <p:txBody>
          <a:bodyPr vert="horz" lIns="229803" tIns="114901" rIns="229803" bIns="114901" rtlCol="0" anchor="ctr">
            <a:normAutofit fontScale="37500" lnSpcReduction="20000"/>
          </a:bodyPr>
          <a:lstStyle/>
          <a:p>
            <a:pPr marL="0" marR="0" lvl="0" indent="0" algn="ctr" defTabSz="22980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WoK</a:t>
            </a:r>
            <a:r>
              <a:rPr kumimoji="0" 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-HD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 Web of Knowledge Superimposed over Historical Documents)</a:t>
            </a:r>
            <a:endParaRPr kumimoji="0" lang="en-US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18135597" y="31032"/>
            <a:ext cx="3518912" cy="2940768"/>
            <a:chOff x="18135597" y="-304800"/>
            <a:chExt cx="3518912" cy="2940768"/>
          </a:xfrm>
        </p:grpSpPr>
        <p:grpSp>
          <p:nvGrpSpPr>
            <p:cNvPr id="24" name="Group 23"/>
            <p:cNvGrpSpPr/>
            <p:nvPr/>
          </p:nvGrpSpPr>
          <p:grpSpPr>
            <a:xfrm>
              <a:off x="18135597" y="-304800"/>
              <a:ext cx="3518912" cy="2567453"/>
              <a:chOff x="18364200" y="23348"/>
              <a:chExt cx="3518916" cy="2567452"/>
            </a:xfrm>
          </p:grpSpPr>
          <p:pic>
            <p:nvPicPr>
              <p:cNvPr id="1027" name="Picture 3" descr="C:\Users\Joseph\Pictures\DEG\byudeglogo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8821400" y="23348"/>
                <a:ext cx="2289454" cy="2544105"/>
              </a:xfrm>
              <a:prstGeom prst="rect">
                <a:avLst/>
              </a:prstGeom>
              <a:noFill/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8364200" y="2240832"/>
                <a:ext cx="3518916" cy="34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u="sng" dirty="0" smtClean="0"/>
                  <a:t>D</a:t>
                </a:r>
                <a:r>
                  <a:rPr lang="en-US" dirty="0" smtClean="0"/>
                  <a:t>ata </a:t>
                </a:r>
                <a:r>
                  <a:rPr lang="en-US" u="sng" dirty="0" smtClean="0"/>
                  <a:t>E</a:t>
                </a:r>
                <a:r>
                  <a:rPr lang="en-US" dirty="0" smtClean="0"/>
                  <a:t>xtraction Research </a:t>
                </a:r>
                <a:r>
                  <a:rPr lang="en-US" u="sng" dirty="0" smtClean="0"/>
                  <a:t>G</a:t>
                </a:r>
                <a:r>
                  <a:rPr lang="en-US" dirty="0" smtClean="0"/>
                  <a:t>roup</a:t>
                </a:r>
                <a:endParaRPr lang="en-US" dirty="0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18897600" y="2286000"/>
              <a:ext cx="21336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www.deg.byu.edu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39762" y="4495800"/>
            <a:ext cx="11957038" cy="10225195"/>
            <a:chOff x="539762" y="4648200"/>
            <a:chExt cx="11957038" cy="10225195"/>
          </a:xfrm>
        </p:grpSpPr>
        <p:pic>
          <p:nvPicPr>
            <p:cNvPr id="5" name="Picture 2" descr="C:\Users\Joseph\Pictures\DEG\mary_ely_other.t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04438" y="4800600"/>
              <a:ext cx="3193186" cy="4388023"/>
            </a:xfrm>
            <a:prstGeom prst="rect">
              <a:avLst/>
            </a:prstGeom>
            <a:noFill/>
          </p:spPr>
        </p:pic>
        <p:pic>
          <p:nvPicPr>
            <p:cNvPr id="1030" name="Picture 6" descr="C:\Users\Joseph\Pictures\DEG\mary_ely_older.t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9762" y="9601200"/>
              <a:ext cx="4032238" cy="5272195"/>
            </a:xfrm>
            <a:prstGeom prst="rect">
              <a:avLst/>
            </a:prstGeom>
            <a:noFill/>
          </p:spPr>
        </p:pic>
        <p:grpSp>
          <p:nvGrpSpPr>
            <p:cNvPr id="85" name="Group 84"/>
            <p:cNvGrpSpPr/>
            <p:nvPr/>
          </p:nvGrpSpPr>
          <p:grpSpPr>
            <a:xfrm>
              <a:off x="5155009" y="8153400"/>
              <a:ext cx="5741591" cy="5638800"/>
              <a:chOff x="-7467600" y="5867400"/>
              <a:chExt cx="7758906" cy="7620000"/>
            </a:xfrm>
          </p:grpSpPr>
          <p:pic>
            <p:nvPicPr>
              <p:cNvPr id="8" name="Picture 5" descr="C:\Users\Joseph\Pictures\DEG\ORCAposterMaryElyOriginalcombined433and434.tif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-7467600" y="5867400"/>
                <a:ext cx="7758906" cy="7620000"/>
              </a:xfrm>
              <a:prstGeom prst="rect">
                <a:avLst/>
              </a:prstGeom>
              <a:noFill/>
            </p:spPr>
          </p:pic>
          <p:grpSp>
            <p:nvGrpSpPr>
              <p:cNvPr id="84" name="Group 83"/>
              <p:cNvGrpSpPr/>
              <p:nvPr/>
            </p:nvGrpSpPr>
            <p:grpSpPr>
              <a:xfrm>
                <a:off x="-7010400" y="8382000"/>
                <a:ext cx="6781800" cy="535459"/>
                <a:chOff x="4953000" y="12420600"/>
                <a:chExt cx="6781800" cy="535459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6019800" y="12446689"/>
                  <a:ext cx="945053" cy="202511"/>
                </a:xfrm>
                <a:prstGeom prst="rect">
                  <a:avLst/>
                </a:prstGeom>
                <a:solidFill>
                  <a:srgbClr val="00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1" tIns="45701" rIns="91401" bIns="45701"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8547678" y="12686270"/>
                  <a:ext cx="1510720" cy="269789"/>
                </a:xfrm>
                <a:prstGeom prst="rect">
                  <a:avLst/>
                </a:prstGeom>
                <a:solidFill>
                  <a:srgbClr val="0070C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8686800" y="12420600"/>
                  <a:ext cx="685800" cy="228600"/>
                </a:xfrm>
                <a:prstGeom prst="rect">
                  <a:avLst/>
                </a:prstGeom>
                <a:solidFill>
                  <a:srgbClr val="7030A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9448800" y="12420600"/>
                  <a:ext cx="685800" cy="228600"/>
                </a:xfrm>
                <a:prstGeom prst="rect">
                  <a:avLst/>
                </a:prstGeom>
                <a:solidFill>
                  <a:srgbClr val="FF00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0210800" y="12420600"/>
                  <a:ext cx="457200" cy="228600"/>
                </a:xfrm>
                <a:prstGeom prst="rect">
                  <a:avLst/>
                </a:prstGeom>
                <a:solidFill>
                  <a:srgbClr val="E6B9B8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0896600" y="12420600"/>
                  <a:ext cx="838200" cy="2286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4953000" y="12725400"/>
                  <a:ext cx="2590800" cy="2286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6801937" y="4648200"/>
              <a:ext cx="5694863" cy="5244838"/>
              <a:chOff x="5669453" y="4876799"/>
              <a:chExt cx="7830436" cy="7211652"/>
            </a:xfrm>
          </p:grpSpPr>
          <p:pic>
            <p:nvPicPr>
              <p:cNvPr id="1029" name="Picture 5" descr="C:\Users\Joseph\Pictures\DEG\ORCAposterMaryElyspg573.tif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669453" y="4876799"/>
                <a:ext cx="7830436" cy="7211652"/>
              </a:xfrm>
              <a:prstGeom prst="rect">
                <a:avLst/>
              </a:prstGeom>
              <a:noFill/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6858000" y="10820400"/>
                <a:ext cx="945053" cy="270014"/>
              </a:xfrm>
              <a:prstGeom prst="rect">
                <a:avLst/>
              </a:prstGeom>
              <a:solidFill>
                <a:srgbClr val="00FF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1" tIns="45701" rIns="91401" bIns="45701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979747" y="8610600"/>
                <a:ext cx="945053" cy="202511"/>
              </a:xfrm>
              <a:prstGeom prst="rect">
                <a:avLst/>
              </a:prstGeom>
              <a:solidFill>
                <a:srgbClr val="00FF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1" tIns="45701" rIns="91401" bIns="45701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504451" y="6720591"/>
                <a:ext cx="877549" cy="270015"/>
              </a:xfrm>
              <a:prstGeom prst="rect">
                <a:avLst/>
              </a:prstGeom>
              <a:solidFill>
                <a:srgbClr val="00FF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1" tIns="45701" rIns="91401" bIns="45701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086600" y="7798488"/>
                <a:ext cx="810045" cy="202512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1" tIns="45701" rIns="91401" bIns="45701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153400" y="10820400"/>
                <a:ext cx="1524000" cy="228600"/>
              </a:xfrm>
              <a:prstGeom prst="rect">
                <a:avLst/>
              </a:prstGeom>
              <a:solidFill>
                <a:srgbClr val="0070C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458200" y="8610600"/>
                <a:ext cx="1524000" cy="228600"/>
              </a:xfrm>
              <a:prstGeom prst="rect">
                <a:avLst/>
              </a:prstGeom>
              <a:solidFill>
                <a:srgbClr val="0070C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839200" y="6705600"/>
                <a:ext cx="1524000" cy="304800"/>
              </a:xfrm>
              <a:prstGeom prst="rect">
                <a:avLst/>
              </a:prstGeom>
              <a:solidFill>
                <a:srgbClr val="0070C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924800" y="7772400"/>
                <a:ext cx="609600" cy="228600"/>
              </a:xfrm>
              <a:prstGeom prst="rect">
                <a:avLst/>
              </a:prstGeom>
              <a:solidFill>
                <a:srgbClr val="7030A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8610600" y="7772400"/>
                <a:ext cx="609600" cy="228600"/>
              </a:xfrm>
              <a:prstGeom prst="rect">
                <a:avLst/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467600" y="6477000"/>
                <a:ext cx="2667000" cy="2286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705600" y="6781800"/>
                <a:ext cx="457200" cy="152400"/>
              </a:xfrm>
              <a:prstGeom prst="rect">
                <a:avLst/>
              </a:prstGeom>
              <a:solidFill>
                <a:srgbClr val="E6B9B8">
                  <a:alpha val="60000"/>
                </a:srgbClr>
              </a:solidFill>
              <a:ln>
                <a:solidFill>
                  <a:srgbClr val="E6B9B8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391400" y="8305800"/>
                <a:ext cx="2362200" cy="3048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172200" y="8610600"/>
                <a:ext cx="381000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91400" y="10591800"/>
                <a:ext cx="2743200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172200" y="10820400"/>
                <a:ext cx="381000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162800" y="7467600"/>
                <a:ext cx="914400" cy="228600"/>
              </a:xfrm>
              <a:prstGeom prst="rect">
                <a:avLst/>
              </a:prstGeom>
              <a:solidFill>
                <a:srgbClr val="98480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1404389" y="6705600"/>
                <a:ext cx="1473411" cy="26669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72200" y="7010400"/>
                <a:ext cx="3048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6345382" y="12330545"/>
              <a:ext cx="665018" cy="166255"/>
            </a:xfrm>
            <a:prstGeom prst="rect">
              <a:avLst/>
            </a:prstGeom>
            <a:solidFill>
              <a:srgbClr val="98480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72200" y="12573000"/>
              <a:ext cx="1295400" cy="152400"/>
            </a:xfrm>
            <a:prstGeom prst="rect">
              <a:avLst/>
            </a:prstGeom>
            <a:solidFill>
              <a:srgbClr val="E6B9B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72200" y="13335000"/>
              <a:ext cx="914400" cy="152400"/>
            </a:xfrm>
            <a:prstGeom prst="rect">
              <a:avLst/>
            </a:prstGeom>
            <a:solidFill>
              <a:srgbClr val="E6B9B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172200" y="13487400"/>
              <a:ext cx="990600" cy="152400"/>
            </a:xfrm>
            <a:prstGeom prst="rect">
              <a:avLst/>
            </a:prstGeom>
            <a:solidFill>
              <a:srgbClr val="E6B9B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72200" y="13182600"/>
              <a:ext cx="7620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72200" y="13030200"/>
              <a:ext cx="12954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2200" y="12877800"/>
              <a:ext cx="6096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72200" y="12725400"/>
              <a:ext cx="9906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Connector 97"/>
          <p:cNvCxnSpPr>
            <a:stCxn id="38" idx="1"/>
          </p:cNvCxnSpPr>
          <p:nvPr/>
        </p:nvCxnSpPr>
        <p:spPr>
          <a:xfrm rot="10800000" flipV="1">
            <a:off x="4114801" y="9956038"/>
            <a:ext cx="2167969" cy="116916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9" idx="1"/>
          </p:cNvCxnSpPr>
          <p:nvPr/>
        </p:nvCxnSpPr>
        <p:spPr>
          <a:xfrm rot="10800000" flipV="1">
            <a:off x="3962401" y="8916606"/>
            <a:ext cx="3703935" cy="182759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0" idx="1"/>
          </p:cNvCxnSpPr>
          <p:nvPr/>
        </p:nvCxnSpPr>
        <p:spPr>
          <a:xfrm rot="10800000" flipV="1">
            <a:off x="3810000" y="7284932"/>
            <a:ext cx="3944878" cy="315446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1" idx="1"/>
          </p:cNvCxnSpPr>
          <p:nvPr/>
        </p:nvCxnSpPr>
        <p:spPr>
          <a:xfrm rot="10800000" flipV="1">
            <a:off x="3429001" y="5934928"/>
            <a:ext cx="4707481" cy="419967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2" idx="1"/>
          </p:cNvCxnSpPr>
          <p:nvPr/>
        </p:nvCxnSpPr>
        <p:spPr>
          <a:xfrm rot="10800000" flipV="1">
            <a:off x="4038601" y="6694306"/>
            <a:ext cx="3793989" cy="112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0896601" y="15751650"/>
            <a:ext cx="10047270" cy="1926750"/>
            <a:chOff x="10485957" y="15925800"/>
            <a:chExt cx="10455128" cy="2004964"/>
          </a:xfrm>
        </p:grpSpPr>
        <p:grpSp>
          <p:nvGrpSpPr>
            <p:cNvPr id="63" name="Group 62"/>
            <p:cNvGrpSpPr/>
            <p:nvPr/>
          </p:nvGrpSpPr>
          <p:grpSpPr>
            <a:xfrm>
              <a:off x="11277600" y="15925800"/>
              <a:ext cx="8839200" cy="2004964"/>
              <a:chOff x="10820400" y="16459200"/>
              <a:chExt cx="5761208" cy="1306794"/>
            </a:xfrm>
          </p:grpSpPr>
          <p:pic>
            <p:nvPicPr>
              <p:cNvPr id="57" name="Picture 56" descr="ElyPage419.bmp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801600" y="16459200"/>
                <a:ext cx="799621" cy="12761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8" name="Picture 57" descr="ElyPage417.bmp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820400" y="16459200"/>
                <a:ext cx="807735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9" name="Picture 58" descr="ElyPage418.bmp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1811000" y="16459200"/>
                <a:ext cx="808208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0" name="Picture 59" descr="ElyPage420.bmp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792200" y="16459200"/>
                <a:ext cx="807735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1" name="Picture 60" descr="ElyPage421.bmp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4782800" y="16459200"/>
                <a:ext cx="815318" cy="13067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2" name="Picture 61" descr="ElyPage422.bmp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5773400" y="16459200"/>
                <a:ext cx="808208" cy="129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10485957" y="16635060"/>
              <a:ext cx="10455128" cy="632212"/>
              <a:chOff x="12760763" y="16840190"/>
              <a:chExt cx="6721632" cy="406451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2760763" y="16840190"/>
                <a:ext cx="432396" cy="40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…</a:t>
                </a:r>
                <a:endParaRPr lang="en-US" sz="3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049999" y="16840197"/>
                <a:ext cx="432396" cy="40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…</a:t>
                </a:r>
                <a:endParaRPr lang="en-US" sz="3600" dirty="0"/>
              </a:p>
            </p:txBody>
          </p:sp>
        </p:grpSp>
      </p:grpSp>
      <p:sp>
        <p:nvSpPr>
          <p:cNvPr id="155" name="Rectangle 154"/>
          <p:cNvSpPr/>
          <p:nvPr/>
        </p:nvSpPr>
        <p:spPr>
          <a:xfrm>
            <a:off x="11887200" y="5638800"/>
            <a:ext cx="228600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162800" y="5791200"/>
            <a:ext cx="381000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467600" y="12420600"/>
            <a:ext cx="4572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239000" y="12573000"/>
            <a:ext cx="4572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543800" y="12877800"/>
            <a:ext cx="4572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696200" y="12573000"/>
            <a:ext cx="457200" cy="1524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8001000" y="12877800"/>
            <a:ext cx="457200" cy="1524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0972800" y="70104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1506200" y="7010400"/>
            <a:ext cx="533400" cy="1524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0972800" y="8610600"/>
            <a:ext cx="533400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1506200" y="8610600"/>
            <a:ext cx="533400" cy="2286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371602" y="14478000"/>
          <a:ext cx="8610598" cy="3124200"/>
        </p:xfrm>
        <a:graphic>
          <a:graphicData uri="http://schemas.openxmlformats.org/drawingml/2006/table">
            <a:tbl>
              <a:tblPr/>
              <a:tblGrid>
                <a:gridCol w="1407773"/>
                <a:gridCol w="1469965"/>
                <a:gridCol w="1447349"/>
                <a:gridCol w="1407773"/>
                <a:gridCol w="1469965"/>
                <a:gridCol w="1407773"/>
              </a:tblGrid>
              <a:tr h="5207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Mary_Ely_1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Mary_Ely_2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Mary_Ely_3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Mary_Ely_4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Mary_Ely_5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Mary_Ely_1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0.542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0.574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0.574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Mary_Ely_2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Mary_Ely_3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Mary_Ely_4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Mary_Ely_5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17145" marR="17145" marT="1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1" name="Rectangle 170"/>
          <p:cNvSpPr/>
          <p:nvPr/>
        </p:nvSpPr>
        <p:spPr>
          <a:xfrm>
            <a:off x="3505200" y="15163800"/>
            <a:ext cx="762000" cy="3048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4953000" y="15773400"/>
            <a:ext cx="762000" cy="3048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848600" y="16764000"/>
            <a:ext cx="762000" cy="3048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9220200" y="17297400"/>
            <a:ext cx="762000" cy="3048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953000" y="15240000"/>
            <a:ext cx="762000" cy="3048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848600" y="15240000"/>
            <a:ext cx="762000" cy="3048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9220200" y="15240000"/>
            <a:ext cx="762000" cy="304800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6324600" y="16230600"/>
            <a:ext cx="762000" cy="3048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92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Person-Name Disambiguation using Extracted Facts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Name Disambiguation using Extracted Attributes in Web People Searches</dc:title>
  <dc:creator>Joseph Park</dc:creator>
  <cp:lastModifiedBy>Joseph</cp:lastModifiedBy>
  <cp:revision>207</cp:revision>
  <cp:lastPrinted>1601-01-01T00:00:00Z</cp:lastPrinted>
  <dcterms:created xsi:type="dcterms:W3CDTF">2010-10-14T16:18:26Z</dcterms:created>
  <dcterms:modified xsi:type="dcterms:W3CDTF">2011-09-23T22:36:42Z</dcterms:modified>
</cp:coreProperties>
</file>