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7"/>
  </p:notesMasterIdLst>
  <p:sldIdLst>
    <p:sldId id="256" r:id="rId2"/>
    <p:sldId id="257" r:id="rId3"/>
    <p:sldId id="263" r:id="rId4"/>
    <p:sldId id="264" r:id="rId5"/>
    <p:sldId id="307" r:id="rId6"/>
    <p:sldId id="308" r:id="rId7"/>
    <p:sldId id="265" r:id="rId8"/>
    <p:sldId id="310" r:id="rId9"/>
    <p:sldId id="289" r:id="rId10"/>
    <p:sldId id="291" r:id="rId11"/>
    <p:sldId id="280" r:id="rId12"/>
    <p:sldId id="270" r:id="rId13"/>
    <p:sldId id="271" r:id="rId14"/>
    <p:sldId id="272" r:id="rId15"/>
    <p:sldId id="273" r:id="rId16"/>
    <p:sldId id="282" r:id="rId17"/>
    <p:sldId id="261" r:id="rId18"/>
    <p:sldId id="290" r:id="rId19"/>
    <p:sldId id="304" r:id="rId20"/>
    <p:sldId id="305" r:id="rId21"/>
    <p:sldId id="284" r:id="rId22"/>
    <p:sldId id="288" r:id="rId23"/>
    <p:sldId id="309" r:id="rId24"/>
    <p:sldId id="269" r:id="rId25"/>
    <p:sldId id="279" r:id="rId26"/>
    <p:sldId id="292" r:id="rId27"/>
    <p:sldId id="295" r:id="rId28"/>
    <p:sldId id="293" r:id="rId29"/>
    <p:sldId id="296" r:id="rId30"/>
    <p:sldId id="297" r:id="rId31"/>
    <p:sldId id="298" r:id="rId32"/>
    <p:sldId id="299" r:id="rId33"/>
    <p:sldId id="300" r:id="rId34"/>
    <p:sldId id="276" r:id="rId35"/>
    <p:sldId id="30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FF00"/>
    <a:srgbClr val="6D355D"/>
    <a:srgbClr val="00FFFF"/>
    <a:srgbClr val="A26800"/>
    <a:srgbClr val="9900CC"/>
    <a:srgbClr val="006600"/>
    <a:srgbClr val="FF99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3739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DC712-21F3-4C65-A7C9-B9E2929E1EB0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CE26D-DB3D-462C-8A1D-0F9E7856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CE26D-DB3D-462C-8A1D-0F9E78561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0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CE26D-DB3D-462C-8A1D-0F9E78561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6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CE26D-DB3D-462C-8A1D-0F9E78561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4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CE26D-DB3D-462C-8A1D-0F9E78561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CE26D-DB3D-462C-8A1D-0F9E78561A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D56-62B8-474C-92EE-DDF44447794D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9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C0A9-1E6F-4139-B8CC-6D061138EA00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0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514C-118E-427B-BC2A-6B8C28C9D7C2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2F6-A063-4EEE-AD92-B5F2F667CE0D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9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7589-290C-44EB-977A-19C73CED4528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27D1-E420-4D40-A97D-9FCA24E77BFA}" type="datetime1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0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B2B6-C8DA-4046-A464-8F3D7F1758EC}" type="datetime1">
              <a:rPr lang="en-US" smtClean="0"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0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7168-8EDC-47D2-BA45-4A00C5096A6E}" type="datetime1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0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FABF-E4CD-4A53-8204-F918D67A4B0C}" type="datetime1">
              <a:rPr lang="en-US" smtClean="0"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5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D27B-CF49-4FAA-9FD1-811032BB6E5F}" type="datetime1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3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602C-4D8B-4E0D-92D9-970DE3D812C9}" type="datetime1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5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1DF4-0232-47D7-B161-E4657059E27F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C8B25-36EF-4F12-8F15-0B5709D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9.png"/><Relationship Id="rId7" Type="http://schemas.openxmlformats.org/officeDocument/2006/relationships/image" Target="../media/image2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4.gif"/><Relationship Id="rId4" Type="http://schemas.openxmlformats.org/officeDocument/2006/relationships/image" Target="../media/image19.gif"/><Relationship Id="rId9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9.png"/><Relationship Id="rId7" Type="http://schemas.openxmlformats.org/officeDocument/2006/relationships/image" Target="../media/image24.gif"/><Relationship Id="rId12" Type="http://schemas.openxmlformats.org/officeDocument/2006/relationships/image" Target="../media/image1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6.gif"/><Relationship Id="rId5" Type="http://schemas.openxmlformats.org/officeDocument/2006/relationships/image" Target="../media/image14.gif"/><Relationship Id="rId10" Type="http://schemas.openxmlformats.org/officeDocument/2006/relationships/image" Target="../media/image21.gif"/><Relationship Id="rId4" Type="http://schemas.openxmlformats.org/officeDocument/2006/relationships/image" Target="../media/image23.gif"/><Relationship Id="rId9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google.com/p/duke/wiki/HowItWork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FROntIER</a:t>
            </a:r>
            <a:r>
              <a:rPr lang="en-US" dirty="0"/>
              <a:t>: A Framework for Extracting and Organizing Biographical</a:t>
            </a:r>
            <a:br>
              <a:rPr lang="en-US" dirty="0"/>
            </a:br>
            <a:r>
              <a:rPr lang="en-US" dirty="0"/>
              <a:t>Facts in Historical Documents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 smtClean="0"/>
              <a:t>Joseph Park</a:t>
            </a:r>
          </a:p>
        </p:txBody>
      </p:sp>
    </p:spTree>
    <p:extLst>
      <p:ext uri="{BB962C8B-B14F-4D97-AF65-F5344CB8AC3E}">
        <p14:creationId xmlns:p14="http://schemas.microsoft.com/office/powerpoint/2010/main" val="42361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  <a:solidFill>
            <a:srgbClr val="00B0F0"/>
          </a:solidFill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5582529" y="5283492"/>
            <a:ext cx="1295400" cy="891204"/>
          </a:xfrm>
          <a:prstGeom prst="can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18242" y="5638800"/>
            <a:ext cx="106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Duke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  <p:pic>
        <p:nvPicPr>
          <p:cNvPr id="40" name="Picture 3" descr="C:\Users\Joseph\Desktop\thesis12042014\thesisImages\TargetOntolog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0024"/>
            <a:ext cx="2198662" cy="158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3074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 model</a:t>
            </a:r>
          </a:p>
          <a:p>
            <a:r>
              <a:rPr lang="en-US" dirty="0"/>
              <a:t>Instance recognizers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7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 descr="C:\Users\Joseph\Documents\MastersThesis\thesisImages\highlightedBirthdat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4" name="Group 2063"/>
          <p:cNvGrpSpPr/>
          <p:nvPr/>
        </p:nvGrpSpPr>
        <p:grpSpPr>
          <a:xfrm>
            <a:off x="1067188" y="4081375"/>
            <a:ext cx="7010012" cy="2489301"/>
            <a:chOff x="1067188" y="4081375"/>
            <a:chExt cx="7010012" cy="248930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1067188" y="4081375"/>
              <a:ext cx="3200012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1067188" y="4233775"/>
              <a:ext cx="5181212" cy="1096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1067188" y="4233775"/>
              <a:ext cx="4647812" cy="585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1067188" y="4233775"/>
              <a:ext cx="5028812" cy="719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1067188" y="4233775"/>
              <a:ext cx="7010012" cy="10407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067188" y="4233775"/>
              <a:ext cx="5867012" cy="1333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1067188" y="4233775"/>
              <a:ext cx="5028812" cy="167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1143000" y="4233775"/>
              <a:ext cx="495300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1143000" y="4233775"/>
              <a:ext cx="4953000" cy="1981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1143000" y="4233775"/>
              <a:ext cx="4953000" cy="2133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1143000" y="4233775"/>
              <a:ext cx="4953000" cy="233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C:\Users\Joseph\Documents\MastersThesis\thesisImages\recognizedBirthdat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Lexical Object-Set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2222718"/>
            <a:ext cx="586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BirthDate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Value expression: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\b(\d\d\d\d)\b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Left context expression: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b[.,]?\s*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Right context expression: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[.,]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…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Joseph\Documents\MastersThesis\thesisImages\birthdateRegexHighlight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0526"/>
            <a:ext cx="4800601" cy="27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2743200"/>
            <a:ext cx="685800" cy="228600"/>
          </a:xfrm>
          <a:prstGeom prst="rect">
            <a:avLst/>
          </a:prstGeom>
          <a:solidFill>
            <a:srgbClr val="A268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83858" y="2514600"/>
            <a:ext cx="1116842" cy="2286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72100" y="3016359"/>
            <a:ext cx="336076" cy="228600"/>
          </a:xfrm>
          <a:prstGeom prst="rect">
            <a:avLst/>
          </a:prstGeom>
          <a:solidFill>
            <a:srgbClr val="9900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6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85800" y="4081375"/>
            <a:ext cx="5410200" cy="2489301"/>
            <a:chOff x="685800" y="4081375"/>
            <a:chExt cx="5410200" cy="2489301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685800" y="4081375"/>
              <a:ext cx="4495800" cy="838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85800" y="4081375"/>
              <a:ext cx="5410200" cy="838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85800" y="4819547"/>
              <a:ext cx="4267200" cy="10002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685800" y="4919575"/>
              <a:ext cx="4267200" cy="109625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5800" y="4919575"/>
              <a:ext cx="4114800" cy="457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85800" y="4919575"/>
              <a:ext cx="5181600" cy="457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85800" y="4919575"/>
              <a:ext cx="4495800" cy="8382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685800" y="4919575"/>
              <a:ext cx="4267200" cy="9906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85800" y="4919575"/>
              <a:ext cx="4267200" cy="11430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685800" y="4919575"/>
              <a:ext cx="4267200" cy="12954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85800" y="4919575"/>
              <a:ext cx="4267200" cy="14478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85800" y="4919575"/>
              <a:ext cx="4267200" cy="16511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Joseph\Documents\MastersThesis\thesisImages\highlightedPers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Joseph\Documents\MastersThesis\thesisImages\recognizedNam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Non-lexical Object-Set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9400" y="2217003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Person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Object Existence Rule expression: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{Name}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0" y="2732782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Name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Value expression: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\b{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FirstName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}\s{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LastName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}\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3048000"/>
            <a:ext cx="2590800" cy="228600"/>
          </a:xfrm>
          <a:prstGeom prst="rect">
            <a:avLst/>
          </a:prstGeom>
          <a:solidFill>
            <a:srgbClr val="00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6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Joseph\Documents\MastersThesis\thesisImages\recognizedPersonBirthdat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762502" cy="27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Relationship-set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7800" y="2369403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Person-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BirthDate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RelPhrase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expression: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^\d{1,3}\.\s{Person},\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\.\s{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BirthDate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}[.,]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6" descr="C:\Users\Joseph\Documents\MastersThesis\thesisImages\highlightedBirthdat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Joseph\Documents\MastersThesis\thesisImages\highlightedPersonBirthDat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516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85800" y="4919575"/>
            <a:ext cx="4343400" cy="1651101"/>
            <a:chOff x="685800" y="4919575"/>
            <a:chExt cx="4343400" cy="1651101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685800" y="4952999"/>
              <a:ext cx="4343400" cy="762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85800" y="4919575"/>
              <a:ext cx="4267200" cy="9906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85800" y="4919575"/>
              <a:ext cx="4267200" cy="11430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85800" y="4919575"/>
              <a:ext cx="4267200" cy="12954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685800" y="4919575"/>
              <a:ext cx="4267200" cy="14478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685800" y="4919575"/>
              <a:ext cx="4267200" cy="16511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67188" y="4233775"/>
            <a:ext cx="5028812" cy="2336901"/>
            <a:chOff x="1067188" y="4233775"/>
            <a:chExt cx="5028812" cy="2336901"/>
          </a:xfrm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1067188" y="4233775"/>
              <a:ext cx="4647812" cy="585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1067188" y="4233775"/>
              <a:ext cx="5028812" cy="719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1067188" y="4233775"/>
              <a:ext cx="5028812" cy="167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43000" y="4233775"/>
              <a:ext cx="495300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143000" y="4233775"/>
              <a:ext cx="4953000" cy="1981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1143000" y="4233775"/>
              <a:ext cx="4953000" cy="2133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1143000" y="4233775"/>
              <a:ext cx="4953000" cy="233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 flipH="1">
            <a:off x="685800" y="4819547"/>
            <a:ext cx="4419600" cy="13345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Joseph\Documents\MastersThesis\thesisImages\recognizedChildBirthdate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86200"/>
            <a:ext cx="4724402" cy="27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Joseph\Documents\MastersThesis\thesisImages\highlightedPerso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Joseph\Documents\MastersThesis\thesisImages\recognizedChildName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99848" y="2670601"/>
            <a:ext cx="976952" cy="228600"/>
          </a:xfrm>
          <a:prstGeom prst="rect">
            <a:avLst/>
          </a:prstGeom>
          <a:solidFill>
            <a:srgbClr val="6D355D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2670601"/>
            <a:ext cx="685800" cy="228600"/>
          </a:xfrm>
          <a:prstGeom prst="rect">
            <a:avLst/>
          </a:prstGeom>
          <a:solidFill>
            <a:srgbClr val="00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62600" y="2670601"/>
            <a:ext cx="533400" cy="228600"/>
          </a:xfrm>
          <a:prstGeom prst="rect">
            <a:avLst/>
          </a:prstGeom>
          <a:solidFill>
            <a:srgbClr val="6D355D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2670601"/>
            <a:ext cx="990600" cy="2286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3810000"/>
            <a:ext cx="8839202" cy="2852825"/>
            <a:chOff x="152400" y="3810000"/>
            <a:chExt cx="8839202" cy="2852825"/>
          </a:xfrm>
        </p:grpSpPr>
        <p:pic>
          <p:nvPicPr>
            <p:cNvPr id="6" name="Picture 2" descr="C:\Users\Joseph\Documents\MastersThesis\thesisImages\elyPage419Excerp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886200"/>
              <a:ext cx="4800602" cy="277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Joseph\Documents\MastersThesis\thesisImages\ExtractedPers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4074155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Joseph\Documents\MastersThesis\thesisImages\recognizedChildLis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199"/>
            <a:ext cx="4765047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Joseph\Documents\MastersThesis\thesisImages\highlightedBirthdat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7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Joseph\Documents\MastersThesis\thesisImages\highlightedPersonBirthDat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7516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685800" y="4919575"/>
            <a:ext cx="4343400" cy="1651101"/>
            <a:chOff x="685800" y="4919575"/>
            <a:chExt cx="4343400" cy="1651101"/>
          </a:xfrm>
        </p:grpSpPr>
        <p:cxnSp>
          <p:nvCxnSpPr>
            <p:cNvPr id="27" name="Straight Connector 26"/>
            <p:cNvCxnSpPr/>
            <p:nvPr/>
          </p:nvCxnSpPr>
          <p:spPr>
            <a:xfrm flipH="1" flipV="1">
              <a:off x="685800" y="4952999"/>
              <a:ext cx="4343400" cy="762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685800" y="4919575"/>
              <a:ext cx="4267200" cy="9906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685800" y="4919575"/>
              <a:ext cx="4267200" cy="11430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685800" y="4919575"/>
              <a:ext cx="4267200" cy="12954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85800" y="4919575"/>
              <a:ext cx="4267200" cy="144780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685800" y="4919575"/>
              <a:ext cx="4267200" cy="1651101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067188" y="4233775"/>
            <a:ext cx="5028812" cy="2336901"/>
            <a:chOff x="1067188" y="4233775"/>
            <a:chExt cx="5028812" cy="2336901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1067188" y="4233775"/>
              <a:ext cx="4647812" cy="585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1067188" y="4233775"/>
              <a:ext cx="5028812" cy="719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1067188" y="4233775"/>
              <a:ext cx="5028812" cy="167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43000" y="4233775"/>
              <a:ext cx="4953000" cy="1828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143000" y="4233775"/>
              <a:ext cx="4953000" cy="1981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1143000" y="4233775"/>
              <a:ext cx="4953000" cy="2133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1143000" y="4233775"/>
              <a:ext cx="4953000" cy="233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flipH="1">
            <a:off x="685800" y="4819547"/>
            <a:ext cx="4419600" cy="13345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:\Users\Joseph\Documents\MastersThesis\thesisImages\recognizedChildNumber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199"/>
            <a:ext cx="4765047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62000" y="4114800"/>
            <a:ext cx="5829300" cy="2438400"/>
            <a:chOff x="762000" y="7239000"/>
            <a:chExt cx="5829300" cy="2438400"/>
          </a:xfrm>
        </p:grpSpPr>
        <p:cxnSp>
          <p:nvCxnSpPr>
            <p:cNvPr id="119" name="Straight Connector 118"/>
            <p:cNvCxnSpPr/>
            <p:nvPr/>
          </p:nvCxnSpPr>
          <p:spPr>
            <a:xfrm flipH="1">
              <a:off x="762000" y="8001000"/>
              <a:ext cx="3962400" cy="9906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762000" y="8153400"/>
              <a:ext cx="3962400" cy="8382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 flipV="1">
              <a:off x="762000" y="8991600"/>
              <a:ext cx="3962400" cy="97896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 flipV="1">
              <a:off x="838200" y="8991600"/>
              <a:ext cx="3962400" cy="3048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838200" y="8991600"/>
              <a:ext cx="3962400" cy="4572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838200" y="8991600"/>
              <a:ext cx="3962400" cy="6096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838200" y="8991600"/>
              <a:ext cx="3962400" cy="685800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2057400" y="7239000"/>
              <a:ext cx="4114800" cy="762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2057400" y="7239000"/>
              <a:ext cx="4419600" cy="1905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2057400" y="7239000"/>
              <a:ext cx="4533900" cy="21336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1" name="Picture 5" descr="C:\Users\Joseph\Documents\MastersThesis\thesisImages\recognizedDeathdate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199"/>
            <a:ext cx="4765047" cy="27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Joseph\Documents\MastersThesis\thesisImages\recognizedChildName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00602" cy="27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Joseph\Documents\MastersThesis\thesisImages\recognizedChildBirthdates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86200"/>
            <a:ext cx="4724402" cy="27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oseph\Documents\MastersThesis\thesisImages\highlightedSnippet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82581"/>
            <a:ext cx="4074155" cy="28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Joseph\Documents\MastersThesis\thesisImages\highlightedPerson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038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Ontology-snippet Recognizers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369403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ChildRecord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Ontology Snippet expression: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^(\d{1,3})\.\s+([A-Z]\w+\s[A-Z]\w+)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	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	     (,\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\.\s([1][6-9]\d\d))?(,\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\.\s([1][6-9]\d\d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))?\.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29100" y="2667000"/>
            <a:ext cx="800100" cy="228600"/>
          </a:xfrm>
          <a:prstGeom prst="rect">
            <a:avLst/>
          </a:prstGeom>
          <a:solidFill>
            <a:srgbClr val="00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029200" y="2652784"/>
            <a:ext cx="400050" cy="228600"/>
          </a:xfrm>
          <a:prstGeom prst="rect">
            <a:avLst/>
          </a:prstGeom>
          <a:solidFill>
            <a:srgbClr val="6D355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441760" y="2670601"/>
            <a:ext cx="1873440" cy="210783"/>
          </a:xfrm>
          <a:prstGeom prst="rect">
            <a:avLst/>
          </a:prstGeom>
          <a:solidFill>
            <a:srgbClr val="00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267200" y="2929720"/>
            <a:ext cx="533400" cy="228600"/>
          </a:xfrm>
          <a:prstGeom prst="rect">
            <a:avLst/>
          </a:prstGeom>
          <a:solidFill>
            <a:srgbClr val="6D355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810836" y="2929720"/>
            <a:ext cx="1056564" cy="2286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111780" y="2929720"/>
            <a:ext cx="533400" cy="228600"/>
          </a:xfrm>
          <a:prstGeom prst="rect">
            <a:avLst/>
          </a:prstGeom>
          <a:solidFill>
            <a:srgbClr val="6D355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45180" y="2909248"/>
            <a:ext cx="1051020" cy="249072"/>
          </a:xfrm>
          <a:prstGeom prst="rect">
            <a:avLst/>
          </a:prstGeom>
          <a:solidFill>
            <a:srgbClr val="0000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848600" y="2929720"/>
            <a:ext cx="152400" cy="228600"/>
          </a:xfrm>
          <a:prstGeom prst="rect">
            <a:avLst/>
          </a:prstGeom>
          <a:solidFill>
            <a:srgbClr val="6D355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5582529" y="5283492"/>
            <a:ext cx="1295400" cy="891204"/>
          </a:xfrm>
          <a:prstGeom prst="can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18242" y="5638800"/>
            <a:ext cx="106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Duke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  <p:pic>
        <p:nvPicPr>
          <p:cNvPr id="40" name="Picture 3" descr="C:\Users\Joseph\Desktop\thesis12042014\thesisImages\TargetOntolog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0024"/>
            <a:ext cx="2198662" cy="1587327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Schema Mapping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810000" cy="26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114800" y="4160600"/>
            <a:ext cx="762000" cy="381000"/>
          </a:xfrm>
          <a:prstGeom prst="straightConnector1">
            <a:avLst/>
          </a:prstGeom>
          <a:ln w="101600" cap="flat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71600" y="5117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author’s 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3200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view</a:t>
            </a:r>
            <a:endParaRPr lang="en-US" dirty="0"/>
          </a:p>
        </p:txBody>
      </p:sp>
      <p:pic>
        <p:nvPicPr>
          <p:cNvPr id="9" name="Picture 3" descr="C:\Users\Joseph\Desktop\thesis12042014\thesisImages\TargetOntolog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47936"/>
            <a:ext cx="3581400" cy="25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Joseph\Desktop\thesis12042014\thesisImages\TargetOntolog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8004"/>
            <a:ext cx="3581400" cy="25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Direct Transfer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3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0741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33600" y="2286000"/>
            <a:ext cx="510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 -&gt;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42026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/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4191000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940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and Infer 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3" descr="C:\Users\Joseph\Desktop\thesis12042014\thesisImages\TargetOntolog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8004"/>
            <a:ext cx="3581400" cy="25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9C8B25-36EF-4F12-8F15-0B5709D34B8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3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0741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4188023"/>
            <a:ext cx="67999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Name</a:t>
            </a:r>
            <a:r>
              <a:rPr lang="en-US" sz="1400" baseline="-25000" dirty="0"/>
              <a:t>8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4791312"/>
            <a:ext cx="74090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  <a:p>
            <a:r>
              <a:rPr lang="en-US" sz="1400" dirty="0" smtClean="0"/>
              <a:t>Gerard</a:t>
            </a:r>
          </a:p>
        </p:txBody>
      </p:sp>
      <p:cxnSp>
        <p:nvCxnSpPr>
          <p:cNvPr id="10" name="Straight Arrow Connector 9"/>
          <p:cNvCxnSpPr>
            <a:endCxn id="9" idx="0"/>
          </p:cNvCxnSpPr>
          <p:nvPr/>
        </p:nvCxnSpPr>
        <p:spPr>
          <a:xfrm>
            <a:off x="446654" y="4495800"/>
            <a:ext cx="0" cy="295512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8" idx="3"/>
          </p:cNvCxnSpPr>
          <p:nvPr/>
        </p:nvCxnSpPr>
        <p:spPr>
          <a:xfrm flipH="1" flipV="1">
            <a:off x="756194" y="4341912"/>
            <a:ext cx="767808" cy="1488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21" idx="3"/>
          </p:cNvCxnSpPr>
          <p:nvPr/>
        </p:nvCxnSpPr>
        <p:spPr>
          <a:xfrm flipH="1">
            <a:off x="5498982" y="4418111"/>
            <a:ext cx="673218" cy="1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052062" y="4539734"/>
            <a:ext cx="2668" cy="565666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676400" y="5269468"/>
            <a:ext cx="375661" cy="31787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95938" y="5562600"/>
            <a:ext cx="9807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 smtClean="0"/>
              <a:t>35</a:t>
            </a:r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>
            <a:off x="1864230" y="5052942"/>
            <a:ext cx="381001" cy="281058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24000" y="4202668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/>
              <a:t>8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4191000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/>
              <a:t>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18988" y="4264223"/>
            <a:ext cx="67999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Name</a:t>
            </a:r>
            <a:r>
              <a:rPr lang="en-US" sz="1400" baseline="-25000" dirty="0"/>
              <a:t>8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818988" y="4974847"/>
            <a:ext cx="749179" cy="73866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  <a:p>
            <a:r>
              <a:rPr lang="en-US" sz="1400" dirty="0" smtClean="0"/>
              <a:t>Gerard</a:t>
            </a:r>
          </a:p>
          <a:p>
            <a:r>
              <a:rPr lang="en-US" sz="1400" dirty="0" smtClean="0"/>
              <a:t>Lathrop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19098" y="4582179"/>
            <a:ext cx="0" cy="392668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447056" y="4582179"/>
            <a:ext cx="451118" cy="980421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40" idx="0"/>
          </p:cNvCxnSpPr>
          <p:nvPr/>
        </p:nvCxnSpPr>
        <p:spPr>
          <a:xfrm flipH="1">
            <a:off x="1437537" y="5931932"/>
            <a:ext cx="48792" cy="240268"/>
          </a:xfrm>
          <a:prstGeom prst="straightConnector1">
            <a:avLst/>
          </a:prstGeom>
          <a:ln w="254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1078" y="6172200"/>
            <a:ext cx="129291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Gerard Lathrop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33400" y="1524000"/>
            <a:ext cx="80420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[(?p t:Person-Child ?c), (?p s:Person-Name ?n), (?n s:NameValue ?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), (?p t:Person-Gender ?g), (?g t:GenderValue 'Male'), (?c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s:Child), (?c s:Person-Name ?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),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s:NameValue ?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cnv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noValue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(?c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s:Son),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noValue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(?c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s:Daughter),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getsurname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'^(([A-Z][A-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-z]+)[- ]*)+', ?x),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strConcat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cnv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' ', ?x, ?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-&gt; (?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t:Name), (?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t:NameValue ?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remove(7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30247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C:\Users\Joseph\Documents\MastersThesis\thesisImages\book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9909"/>
            <a:ext cx="6400800" cy="381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872067" y="19050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Large collection of scanned, </a:t>
            </a:r>
            <a:r>
              <a:rPr lang="en-US" dirty="0" err="1"/>
              <a:t>OCRed</a:t>
            </a:r>
            <a:r>
              <a:rPr lang="en-US" dirty="0"/>
              <a:t> </a:t>
            </a:r>
            <a:r>
              <a:rPr lang="en-US" dirty="0" smtClean="0"/>
              <a:t>books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08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Infer Inverse Marriage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3" descr="C:\Users\Joseph\Desktop\thesis12042014\thesisImages\TargetOntolog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8004"/>
            <a:ext cx="3581400" cy="25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0741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4188023"/>
            <a:ext cx="74090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Name</a:t>
            </a:r>
            <a:r>
              <a:rPr lang="en-US" sz="1400" baseline="-25000" dirty="0" smtClean="0"/>
              <a:t>24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4791312"/>
            <a:ext cx="749179" cy="73866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  <a:p>
            <a:r>
              <a:rPr lang="en-US" sz="1400" dirty="0" smtClean="0"/>
              <a:t>Gerard</a:t>
            </a:r>
          </a:p>
          <a:p>
            <a:r>
              <a:rPr lang="en-US" sz="1400" dirty="0" smtClean="0"/>
              <a:t>Lathrop</a:t>
            </a:r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>
          <a:xfrm>
            <a:off x="446654" y="4495800"/>
            <a:ext cx="4136" cy="295512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3"/>
          </p:cNvCxnSpPr>
          <p:nvPr/>
        </p:nvCxnSpPr>
        <p:spPr>
          <a:xfrm flipH="1" flipV="1">
            <a:off x="817108" y="4341912"/>
            <a:ext cx="706894" cy="1488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8" idx="3"/>
          </p:cNvCxnSpPr>
          <p:nvPr/>
        </p:nvCxnSpPr>
        <p:spPr>
          <a:xfrm flipH="1">
            <a:off x="5559896" y="4418111"/>
            <a:ext cx="612306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6" idx="3"/>
            <a:endCxn id="15" idx="0"/>
          </p:cNvCxnSpPr>
          <p:nvPr/>
        </p:nvCxnSpPr>
        <p:spPr>
          <a:xfrm>
            <a:off x="2504781" y="4387334"/>
            <a:ext cx="292853" cy="6431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5" idx="3"/>
          </p:cNvCxnSpPr>
          <p:nvPr/>
        </p:nvCxnSpPr>
        <p:spPr>
          <a:xfrm>
            <a:off x="3069767" y="4521918"/>
            <a:ext cx="587833" cy="500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 rot="17068686">
            <a:off x="2743200" y="4346256"/>
            <a:ext cx="381001" cy="28105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18988" y="4264223"/>
            <a:ext cx="740908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Name</a:t>
            </a:r>
            <a:r>
              <a:rPr lang="en-US" sz="1400" baseline="-25000" dirty="0" smtClean="0"/>
              <a:t>18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818988" y="4974847"/>
            <a:ext cx="867866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Charlotte</a:t>
            </a:r>
          </a:p>
          <a:p>
            <a:r>
              <a:rPr lang="en-US" sz="1400" dirty="0" smtClean="0"/>
              <a:t>Brackett</a:t>
            </a:r>
          </a:p>
          <a:p>
            <a:r>
              <a:rPr lang="en-US" sz="1400" dirty="0" smtClean="0"/>
              <a:t>Jennings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219098" y="4582179"/>
            <a:ext cx="0" cy="392668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27837" y="4327210"/>
            <a:ext cx="689557" cy="297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2"/>
            <a:endCxn id="23" idx="0"/>
          </p:cNvCxnSpPr>
          <p:nvPr/>
        </p:nvCxnSpPr>
        <p:spPr>
          <a:xfrm>
            <a:off x="4012938" y="4690855"/>
            <a:ext cx="2395" cy="273756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81400" y="4964611"/>
            <a:ext cx="867866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Charlotte</a:t>
            </a:r>
          </a:p>
          <a:p>
            <a:r>
              <a:rPr lang="en-US" sz="1400" dirty="0" smtClean="0"/>
              <a:t>Brackett</a:t>
            </a:r>
          </a:p>
          <a:p>
            <a:r>
              <a:rPr lang="en-US" sz="1400" dirty="0" smtClean="0"/>
              <a:t>Jennings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00" y="1589782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[(?x s:PersonSpouseMarriageDate-MarriageDate ?md), (?x s:PersonSpouseMarriageDate-Person ?p),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 s:PersonSpouseMarriageDate-Spouse ?q),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notEqual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(?p, ?q),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makeSkolem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?p, ?q, ?md)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-&gt; (?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t:PersonSpouseMarriageDate),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t:PersonSpouseMarriageDate-Person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?q),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t:PersonSpouseMarriageDate-Spouse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?p),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t:PersonSpouseMarriageDate-MarriageDate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?md)]</a:t>
            </a:r>
          </a:p>
        </p:txBody>
      </p:sp>
      <p:sp>
        <p:nvSpPr>
          <p:cNvPr id="31" name="Rectangle 30"/>
          <p:cNvSpPr/>
          <p:nvPr/>
        </p:nvSpPr>
        <p:spPr>
          <a:xfrm rot="18478016">
            <a:off x="3158203" y="4198369"/>
            <a:ext cx="202237" cy="2022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321531" y="4086031"/>
            <a:ext cx="336069" cy="181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2"/>
          </p:cNvCxnSpPr>
          <p:nvPr/>
        </p:nvCxnSpPr>
        <p:spPr>
          <a:xfrm>
            <a:off x="3339040" y="4361696"/>
            <a:ext cx="470960" cy="1852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2547" y="4321523"/>
            <a:ext cx="98078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 smtClean="0"/>
              <a:t>18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15213" y="3807023"/>
            <a:ext cx="69303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1837</a:t>
            </a:r>
          </a:p>
        </p:txBody>
      </p:sp>
      <p:cxnSp>
        <p:nvCxnSpPr>
          <p:cNvPr id="40" name="Straight Connector 39"/>
          <p:cNvCxnSpPr>
            <a:endCxn id="42" idx="0"/>
          </p:cNvCxnSpPr>
          <p:nvPr/>
        </p:nvCxnSpPr>
        <p:spPr>
          <a:xfrm>
            <a:off x="6717380" y="4486785"/>
            <a:ext cx="49880" cy="437276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2" idx="3"/>
          </p:cNvCxnSpPr>
          <p:nvPr/>
        </p:nvCxnSpPr>
        <p:spPr>
          <a:xfrm>
            <a:off x="6788816" y="5204291"/>
            <a:ext cx="0" cy="385759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/>
          <p:cNvSpPr/>
          <p:nvPr/>
        </p:nvSpPr>
        <p:spPr>
          <a:xfrm rot="21336074">
            <a:off x="6587537" y="4923647"/>
            <a:ext cx="381001" cy="281058"/>
          </a:xfrm>
          <a:prstGeom prst="triangl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6873007" y="4521918"/>
            <a:ext cx="153588" cy="75047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9" idx="2"/>
            <a:endCxn id="45" idx="0"/>
          </p:cNvCxnSpPr>
          <p:nvPr/>
        </p:nvCxnSpPr>
        <p:spPr>
          <a:xfrm>
            <a:off x="7005818" y="5959382"/>
            <a:ext cx="34800" cy="270652"/>
          </a:xfrm>
          <a:prstGeom prst="straightConnector1">
            <a:avLst/>
          </a:prstGeom>
          <a:ln w="25400">
            <a:solidFill>
              <a:srgbClr val="0066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96000" y="6230034"/>
            <a:ext cx="188923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 Gerard Lathrop</a:t>
            </a:r>
          </a:p>
        </p:txBody>
      </p:sp>
      <p:sp>
        <p:nvSpPr>
          <p:cNvPr id="46" name="Rectangle 45"/>
          <p:cNvSpPr/>
          <p:nvPr/>
        </p:nvSpPr>
        <p:spPr>
          <a:xfrm rot="18478016">
            <a:off x="6904700" y="5003740"/>
            <a:ext cx="202237" cy="202237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2" idx="5"/>
          </p:cNvCxnSpPr>
          <p:nvPr/>
        </p:nvCxnSpPr>
        <p:spPr>
          <a:xfrm>
            <a:off x="6873007" y="5056871"/>
            <a:ext cx="800396" cy="3435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978756" y="4909450"/>
            <a:ext cx="95679" cy="68060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515427" y="5590050"/>
            <a:ext cx="9807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 smtClean="0"/>
              <a:t>24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665324" y="4910288"/>
            <a:ext cx="693031" cy="307777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1837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4191000"/>
            <a:ext cx="98078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 smtClean="0"/>
              <a:t>18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4202668"/>
            <a:ext cx="98078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C:\Users\Joseph\Desktop\thesis12042014\thesisImages\TargetOntolog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0801"/>
            <a:ext cx="3581400" cy="25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Infer Gender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3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93197"/>
            <a:ext cx="407415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19200" y="17526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[(?x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source:Son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makeSkolem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(?gender, ?x)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?gender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), (?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'Male'^^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" y="4180820"/>
            <a:ext cx="67999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Name</a:t>
            </a:r>
            <a:r>
              <a:rPr lang="en-US" sz="1400" baseline="-25000" dirty="0"/>
              <a:t>7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" y="4892933"/>
            <a:ext cx="749179" cy="73866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  <a:p>
            <a:r>
              <a:rPr lang="en-US" sz="1400" dirty="0" smtClean="0"/>
              <a:t>Gerard</a:t>
            </a:r>
          </a:p>
          <a:p>
            <a:r>
              <a:rPr lang="en-US" sz="1400" dirty="0" smtClean="0"/>
              <a:t>Lathrop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6310" y="4500265"/>
            <a:ext cx="0" cy="392668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3"/>
          </p:cNvCxnSpPr>
          <p:nvPr/>
        </p:nvCxnSpPr>
        <p:spPr>
          <a:xfrm flipH="1" flipV="1">
            <a:off x="756194" y="4334709"/>
            <a:ext cx="767807" cy="1488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6" idx="3"/>
          </p:cNvCxnSpPr>
          <p:nvPr/>
        </p:nvCxnSpPr>
        <p:spPr>
          <a:xfrm flipH="1">
            <a:off x="5498982" y="4410908"/>
            <a:ext cx="673218" cy="1"/>
          </a:xfrm>
          <a:prstGeom prst="straightConnector1">
            <a:avLst/>
          </a:prstGeom>
          <a:ln w="25400">
            <a:solidFill>
              <a:srgbClr val="0066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48600" y="4195465"/>
            <a:ext cx="66075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2052062" y="4532531"/>
            <a:ext cx="2668" cy="565666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7074435" y="4380131"/>
            <a:ext cx="774165" cy="2928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676400" y="5262265"/>
            <a:ext cx="375661" cy="31787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5938" y="5555397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/>
              <a:t>8</a:t>
            </a:r>
            <a:endParaRPr lang="en-US" dirty="0"/>
          </a:p>
        </p:txBody>
      </p:sp>
      <p:sp>
        <p:nvSpPr>
          <p:cNvPr id="37" name="Isosceles Triangle 36"/>
          <p:cNvSpPr/>
          <p:nvPr/>
        </p:nvSpPr>
        <p:spPr>
          <a:xfrm>
            <a:off x="1864230" y="5045739"/>
            <a:ext cx="381001" cy="281058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0" y="4195465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/>
              <a:t>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4183797"/>
            <a:ext cx="90223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Person</a:t>
            </a:r>
            <a:r>
              <a:rPr lang="en-US" baseline="-25000" dirty="0"/>
              <a:t>8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18988" y="4257020"/>
            <a:ext cx="67999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Name</a:t>
            </a:r>
            <a:r>
              <a:rPr lang="en-US" sz="1400" baseline="-25000" dirty="0"/>
              <a:t>7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4818988" y="4967644"/>
            <a:ext cx="749179" cy="738664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William</a:t>
            </a:r>
          </a:p>
          <a:p>
            <a:r>
              <a:rPr lang="en-US" sz="1400" dirty="0" smtClean="0"/>
              <a:t>Gerard</a:t>
            </a:r>
          </a:p>
          <a:p>
            <a:r>
              <a:rPr lang="en-US" sz="1400" dirty="0" smtClean="0"/>
              <a:t>Lathrop</a:t>
            </a:r>
            <a:endParaRPr lang="en-US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219098" y="4574976"/>
            <a:ext cx="0" cy="392668"/>
          </a:xfrm>
          <a:prstGeom prst="straightConnector1">
            <a:avLst/>
          </a:prstGeom>
          <a:ln w="25400">
            <a:solidFill>
              <a:srgbClr val="00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6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582529" y="5283492"/>
            <a:ext cx="1295400" cy="891204"/>
            <a:chOff x="5582529" y="5283492"/>
            <a:chExt cx="1295400" cy="891204"/>
          </a:xfrm>
          <a:solidFill>
            <a:srgbClr val="00B0F0"/>
          </a:solidFill>
        </p:grpSpPr>
        <p:sp>
          <p:nvSpPr>
            <p:cNvPr id="38" name="Can 37"/>
            <p:cNvSpPr/>
            <p:nvPr/>
          </p:nvSpPr>
          <p:spPr>
            <a:xfrm>
              <a:off x="5582529" y="5283492"/>
              <a:ext cx="1295400" cy="891204"/>
            </a:xfrm>
            <a:prstGeom prst="ca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18242" y="5638800"/>
              <a:ext cx="106355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Duke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  <p:pic>
        <p:nvPicPr>
          <p:cNvPr id="41" name="Picture 3" descr="C:\Users\Joseph\Desktop\thesis12042014\thesisImages\TargetOntolog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0024"/>
            <a:ext cx="2198662" cy="158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Duke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23</a:t>
            </a:fld>
            <a:endParaRPr lang="en-US"/>
          </a:p>
        </p:txBody>
      </p:sp>
      <p:pic>
        <p:nvPicPr>
          <p:cNvPr id="2051" name="Picture 3" descr="C:\Users\Joseph\Desktop\thesis12042014\thesisImages\dukeConfigGU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5" y="1295400"/>
            <a:ext cx="677370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oseph\Desktop\thesis12042014\thesisImages\settingUpDukeParame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91" y="3732094"/>
            <a:ext cx="6661150" cy="20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07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seph\Documents\MastersThesis\thesisImages\disambiguateMaryE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3886200"/>
            <a:ext cx="4800603" cy="279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oseph\Documents\MastersThesis\thesisImages\disambiguateMaryEl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3886200"/>
            <a:ext cx="4800603" cy="27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2" name="Group 4111"/>
          <p:cNvGrpSpPr/>
          <p:nvPr/>
        </p:nvGrpSpPr>
        <p:grpSpPr>
          <a:xfrm>
            <a:off x="2701545" y="3733800"/>
            <a:ext cx="2403855" cy="2286000"/>
            <a:chOff x="2701545" y="3733800"/>
            <a:chExt cx="2403855" cy="2286000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3124200" y="3886200"/>
              <a:ext cx="1981200" cy="2286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3124200" y="3887688"/>
              <a:ext cx="1752600" cy="98911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701545" y="3733800"/>
              <a:ext cx="4988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0.56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24200" y="4876800"/>
              <a:ext cx="1752600" cy="9906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124200" y="5486401"/>
              <a:ext cx="1676400" cy="38099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743200" y="5712023"/>
              <a:ext cx="4988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0.56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11" name="Group 4110"/>
          <p:cNvGrpSpPr/>
          <p:nvPr/>
        </p:nvGrpSpPr>
        <p:grpSpPr>
          <a:xfrm>
            <a:off x="872745" y="4114800"/>
            <a:ext cx="4232655" cy="1371601"/>
            <a:chOff x="872745" y="4114800"/>
            <a:chExt cx="4232655" cy="1371601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1295400" y="4114800"/>
              <a:ext cx="3810000" cy="76199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1295400" y="4876800"/>
              <a:ext cx="3505200" cy="60960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0" name="Rectangle 4099"/>
            <p:cNvSpPr/>
            <p:nvPr/>
          </p:nvSpPr>
          <p:spPr>
            <a:xfrm>
              <a:off x="872745" y="4739136"/>
              <a:ext cx="49885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0.82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Resolving Mary </a:t>
            </a:r>
            <a:r>
              <a:rPr lang="en-US" dirty="0" err="1" smtClean="0">
                <a:solidFill>
                  <a:schemeClr val="tx1"/>
                </a:solidFill>
              </a:rPr>
              <a:t>Elys</a:t>
            </a:r>
            <a:r>
              <a:rPr lang="en-US" dirty="0" smtClean="0">
                <a:solidFill>
                  <a:schemeClr val="tx1"/>
                </a:solidFill>
              </a:rPr>
              <a:t>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9999"/>
              </a:buClr>
            </a:pPr>
            <a:r>
              <a:rPr lang="en-US" sz="2800" dirty="0" smtClean="0"/>
              <a:t>Mary Ely (osmx226) </a:t>
            </a:r>
            <a:r>
              <a:rPr lang="en-US" sz="2800" i="1" dirty="0" err="1" smtClean="0"/>
              <a:t>owl:sameAs</a:t>
            </a:r>
            <a:endParaRPr lang="en-US" sz="2800" dirty="0" smtClean="0"/>
          </a:p>
          <a:p>
            <a:pPr marL="69279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Mary Ely (osmx75)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124200" y="2133600"/>
            <a:ext cx="2133600" cy="3238500"/>
            <a:chOff x="3124200" y="2133600"/>
            <a:chExt cx="2133600" cy="3238500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581400" y="2133600"/>
              <a:ext cx="1676400" cy="1907978"/>
            </a:xfrm>
            <a:prstGeom prst="line">
              <a:avLst/>
            </a:prstGeom>
            <a:ln>
              <a:solidFill>
                <a:srgbClr val="FF9999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3124200" y="2667000"/>
              <a:ext cx="1752600" cy="2705100"/>
            </a:xfrm>
            <a:prstGeom prst="line">
              <a:avLst/>
            </a:prstGeom>
            <a:ln>
              <a:solidFill>
                <a:srgbClr val="FF9999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47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seph\Documents\MastersThesis\thesisImages\disambiguate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3886200"/>
            <a:ext cx="4800602" cy="27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oseph\Documents\MastersThesis\thesisImages\disambiguateWilliamGerardLathro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886200"/>
            <a:ext cx="4800600" cy="27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3077736" y="4191000"/>
            <a:ext cx="3018264" cy="1254686"/>
            <a:chOff x="3077736" y="4191000"/>
            <a:chExt cx="3018264" cy="1254686"/>
          </a:xfrm>
        </p:grpSpPr>
        <p:sp>
          <p:nvSpPr>
            <p:cNvPr id="10" name="Rectangle 9"/>
            <p:cNvSpPr/>
            <p:nvPr/>
          </p:nvSpPr>
          <p:spPr>
            <a:xfrm>
              <a:off x="3077736" y="5137909"/>
              <a:ext cx="503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0.82</a:t>
              </a:r>
              <a:endParaRPr lang="en-US" sz="14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3505200" y="4191000"/>
              <a:ext cx="2590800" cy="109387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3505200" y="5284871"/>
              <a:ext cx="2362200" cy="160815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715536" y="3733800"/>
            <a:ext cx="5380464" cy="3103631"/>
            <a:chOff x="715536" y="3733800"/>
            <a:chExt cx="5380464" cy="3103631"/>
          </a:xfrm>
        </p:grpSpPr>
        <p:sp>
          <p:nvSpPr>
            <p:cNvPr id="9" name="Rectangle 8"/>
            <p:cNvSpPr/>
            <p:nvPr/>
          </p:nvSpPr>
          <p:spPr>
            <a:xfrm>
              <a:off x="3079339" y="6169223"/>
              <a:ext cx="5020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~</a:t>
              </a:r>
              <a:r>
                <a:rPr lang="en-US" sz="1400" dirty="0" smtClean="0"/>
                <a:t>0.0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01536" y="4570511"/>
              <a:ext cx="503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0.02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03139" y="3733800"/>
              <a:ext cx="5020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~</a:t>
              </a:r>
              <a:r>
                <a:rPr lang="en-US" sz="1400" dirty="0" smtClean="0"/>
                <a:t>0.0</a:t>
              </a:r>
              <a:endParaRPr lang="en-US" sz="14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3429000" y="3886200"/>
              <a:ext cx="2667000" cy="3048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3429000" y="3886200"/>
              <a:ext cx="1499755" cy="115387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459949" y="4191000"/>
              <a:ext cx="2636051" cy="5334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3459950" y="4724400"/>
              <a:ext cx="1621206" cy="53191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3536149" y="4191000"/>
              <a:ext cx="2559851" cy="21336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505200" y="6170711"/>
              <a:ext cx="1423556" cy="15388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622139" y="5914472"/>
              <a:ext cx="5020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~</a:t>
              </a:r>
              <a:r>
                <a:rPr lang="en-US" sz="1400" dirty="0" smtClean="0"/>
                <a:t>0.0</a:t>
              </a:r>
              <a:endParaRPr lang="en-US" sz="14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53736" y="4724400"/>
              <a:ext cx="503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0.56</a:t>
              </a:r>
              <a:endParaRPr lang="en-US" sz="14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82336" y="5594223"/>
              <a:ext cx="503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0.56</a:t>
              </a:r>
              <a:endParaRPr lang="en-US" sz="1400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 flipV="1">
              <a:off x="2050250" y="4878288"/>
              <a:ext cx="2878505" cy="153889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41" idx="3"/>
            </p:cNvCxnSpPr>
            <p:nvPr/>
          </p:nvCxnSpPr>
          <p:spPr>
            <a:xfrm flipH="1" flipV="1">
              <a:off x="2057400" y="4878289"/>
              <a:ext cx="3358297" cy="40658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43" idx="3"/>
            </p:cNvCxnSpPr>
            <p:nvPr/>
          </p:nvCxnSpPr>
          <p:spPr>
            <a:xfrm flipH="1">
              <a:off x="2286000" y="5040078"/>
              <a:ext cx="2710431" cy="70803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43" idx="3"/>
            </p:cNvCxnSpPr>
            <p:nvPr/>
          </p:nvCxnSpPr>
          <p:spPr>
            <a:xfrm flipH="1">
              <a:off x="2286000" y="5445686"/>
              <a:ext cx="3649077" cy="302426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070625" y="5040078"/>
              <a:ext cx="1858132" cy="105368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3101574" y="6093766"/>
              <a:ext cx="1827181" cy="4154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" name="Rectangle 1023"/>
            <p:cNvSpPr/>
            <p:nvPr/>
          </p:nvSpPr>
          <p:spPr>
            <a:xfrm>
              <a:off x="1325136" y="6529654"/>
              <a:ext cx="503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0.70</a:t>
              </a:r>
              <a:endParaRPr lang="en-US" sz="1400" dirty="0"/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1096536" y="5394094"/>
              <a:ext cx="503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0.03</a:t>
              </a:r>
              <a:endParaRPr lang="en-US" sz="1400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 flipH="1">
              <a:off x="1806369" y="5256311"/>
              <a:ext cx="3274789" cy="142723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1806369" y="6170711"/>
              <a:ext cx="3122387" cy="51283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555339" y="5445686"/>
              <a:ext cx="4312064" cy="12505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1555339" y="5291797"/>
              <a:ext cx="3525819" cy="256186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3" name="Rectangle 1042"/>
            <p:cNvSpPr/>
            <p:nvPr/>
          </p:nvSpPr>
          <p:spPr>
            <a:xfrm>
              <a:off x="715536" y="6056985"/>
              <a:ext cx="5036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0.56</a:t>
              </a:r>
              <a:endParaRPr lang="en-US" sz="1400" dirty="0"/>
            </a:p>
          </p:txBody>
        </p:sp>
        <p:cxnSp>
          <p:nvCxnSpPr>
            <p:cNvPr id="89" name="Straight Connector 88"/>
            <p:cNvCxnSpPr>
              <a:endCxn id="1043" idx="3"/>
            </p:cNvCxnSpPr>
            <p:nvPr/>
          </p:nvCxnSpPr>
          <p:spPr>
            <a:xfrm flipH="1">
              <a:off x="1219200" y="6125940"/>
              <a:ext cx="3875999" cy="84934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1043" idx="3"/>
            </p:cNvCxnSpPr>
            <p:nvPr/>
          </p:nvCxnSpPr>
          <p:spPr>
            <a:xfrm flipH="1">
              <a:off x="1219200" y="5397937"/>
              <a:ext cx="4814643" cy="812937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Resolving </a:t>
            </a:r>
            <a:r>
              <a:rPr lang="en-US" dirty="0" smtClean="0">
                <a:solidFill>
                  <a:schemeClr val="tx1"/>
                </a:solidFill>
              </a:rPr>
              <a:t>Gerard Lathrop </a:t>
            </a:r>
            <a:r>
              <a:rPr lang="en-US" dirty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999FF"/>
              </a:buClr>
            </a:pPr>
            <a:r>
              <a:rPr lang="en-US" sz="2800" dirty="0"/>
              <a:t>Gerard Lathrop (osmx85</a:t>
            </a:r>
            <a:r>
              <a:rPr lang="en-US" sz="2800" dirty="0" smtClean="0"/>
              <a:t>) </a:t>
            </a:r>
            <a:r>
              <a:rPr lang="en-US" sz="2800" i="1" dirty="0" err="1" smtClean="0"/>
              <a:t>owl:sameAs</a:t>
            </a:r>
            <a:r>
              <a:rPr lang="en-US" sz="2800" dirty="0" smtClean="0"/>
              <a:t> </a:t>
            </a:r>
          </a:p>
          <a:p>
            <a:pPr marL="69279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/>
              <a:t>Gerard Lathrop (osmx272)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25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736548" y="2057400"/>
            <a:ext cx="2511852" cy="3304416"/>
            <a:chOff x="3736548" y="2057400"/>
            <a:chExt cx="2511852" cy="3304416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3886200" y="2057400"/>
              <a:ext cx="2362200" cy="1984177"/>
            </a:xfrm>
            <a:prstGeom prst="line">
              <a:avLst/>
            </a:prstGeom>
            <a:ln>
              <a:solidFill>
                <a:srgbClr val="9999FF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3736548" y="2590800"/>
              <a:ext cx="2359452" cy="2771016"/>
            </a:xfrm>
            <a:prstGeom prst="line">
              <a:avLst/>
            </a:prstGeom>
            <a:ln>
              <a:solidFill>
                <a:srgbClr val="9999FF"/>
              </a:solidFill>
              <a:head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88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Ely Ancestry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2" descr="C:\Users\Joseph\Documents\MastersThesis\thesisImages\elyPage419Excer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459988"/>
            <a:ext cx="263489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oseph\Desktop\thesis12042014\thesisImages\elypage6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47394"/>
            <a:ext cx="2743200" cy="427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seph\Desktop\thesis12042014\thesisImages\elypage6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59" y="1905000"/>
            <a:ext cx="2566641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Kilbarchan</a:t>
            </a:r>
            <a:r>
              <a:rPr lang="en-US" i="1" dirty="0" smtClean="0"/>
              <a:t> Parish Record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27</a:t>
            </a:fld>
            <a:endParaRPr lang="en-US"/>
          </a:p>
        </p:txBody>
      </p:sp>
      <p:pic>
        <p:nvPicPr>
          <p:cNvPr id="2051" name="Picture 3" descr="C:\Users\Joseph\Desktop\thesis12042014\thesisImages\kilbarchanpage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53" y="2362198"/>
            <a:ext cx="2378447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oseph\Desktop\thesis12042014\thesisImages\kilbarchanpage9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04" y="2362200"/>
            <a:ext cx="2211196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oseph\Desktop\thesis12042014\thesisImages\kilbarchanpage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4" y="2354237"/>
            <a:ext cx="2199826" cy="42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Evaluation of Excerpt from Ely Ancestry page 419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2" descr="C:\Users\Joseph\Documents\MastersThesis\thesisImages\elyPage419Excer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79" y="3200400"/>
            <a:ext cx="3234521" cy="187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oseph\Desktop\thesis12042014\thesisImages\ely419resul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072725" cy="50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</a:t>
            </a:r>
            <a:r>
              <a:rPr lang="en-US" dirty="0" smtClean="0"/>
              <a:t>Ely Ancestry page 440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29</a:t>
            </a:fld>
            <a:endParaRPr lang="en-US"/>
          </a:p>
        </p:txBody>
      </p:sp>
      <p:pic>
        <p:nvPicPr>
          <p:cNvPr id="3074" name="Picture 2" descr="C:\Users\Joseph\Desktop\thesis12042014\thesisImages\ely602resul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" y="1600200"/>
            <a:ext cx="5499101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oseph\Desktop\thesis12042014\thesisImages\elypage6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743200" cy="427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seph\Documents\MastersThesis\thesisImages\factsWilliam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800600" cy="27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Stated Facts of Interest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738533" cy="3450696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</a:pPr>
            <a:r>
              <a:rPr lang="en-US" sz="2600" i="1" dirty="0"/>
              <a:t>William Gerard </a:t>
            </a:r>
            <a:r>
              <a:rPr lang="en-US" sz="2600" i="1" dirty="0" smtClean="0"/>
              <a:t>Lathrop</a:t>
            </a:r>
            <a:endParaRPr lang="en-US" sz="2600" dirty="0" smtClean="0"/>
          </a:p>
          <a:p>
            <a:pPr lvl="1">
              <a:buClr>
                <a:srgbClr val="FF00FF"/>
              </a:buClr>
            </a:pPr>
            <a:r>
              <a:rPr lang="en-US" i="1" dirty="0"/>
              <a:t>married Charlotte Brackett Jennings in 1837</a:t>
            </a:r>
          </a:p>
          <a:p>
            <a:pPr lvl="1">
              <a:buClr>
                <a:srgbClr val="0000FF"/>
              </a:buClr>
            </a:pPr>
            <a:r>
              <a:rPr lang="en-US" i="1" dirty="0"/>
              <a:t>is the son of Mary Ely</a:t>
            </a:r>
            <a:endParaRPr lang="en-US" dirty="0"/>
          </a:p>
          <a:p>
            <a:pPr lvl="1">
              <a:buClr>
                <a:srgbClr val="FF0000"/>
              </a:buClr>
            </a:pPr>
            <a:r>
              <a:rPr lang="en-US" i="1" dirty="0" smtClean="0"/>
              <a:t>was </a:t>
            </a:r>
            <a:r>
              <a:rPr lang="en-US" i="1" dirty="0"/>
              <a:t>born in </a:t>
            </a:r>
            <a:r>
              <a:rPr lang="en-US" i="1" dirty="0" smtClean="0"/>
              <a:t>1812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A59C8B25-36EF-4F12-8F15-0B5709D34B8A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48000" y="2514600"/>
            <a:ext cx="2514600" cy="2209800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10200" y="2971800"/>
            <a:ext cx="3200400" cy="1981200"/>
          </a:xfrm>
          <a:prstGeom prst="straightConnector1">
            <a:avLst/>
          </a:prstGeom>
          <a:ln w="25400">
            <a:solidFill>
              <a:srgbClr val="FF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5600" y="3276600"/>
            <a:ext cx="2133600" cy="16764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67000" y="3810000"/>
            <a:ext cx="5181600" cy="10176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9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Ely Ancestry page </a:t>
            </a:r>
            <a:r>
              <a:rPr lang="en-US" dirty="0" smtClean="0"/>
              <a:t>479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30</a:t>
            </a:fld>
            <a:endParaRPr lang="en-US"/>
          </a:p>
        </p:txBody>
      </p:sp>
      <p:pic>
        <p:nvPicPr>
          <p:cNvPr id="4098" name="Picture 2" descr="C:\Users\Joseph\Desktop\thesis12042014\thesisImages\ely649resul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" y="1600200"/>
            <a:ext cx="5499101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oseph\Desktop\thesis12042014\thesisImages\elypage6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566641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Evaluation of </a:t>
            </a:r>
            <a:r>
              <a:rPr lang="en-US" sz="3200" dirty="0" err="1" smtClean="0"/>
              <a:t>Kilbarchan</a:t>
            </a:r>
            <a:r>
              <a:rPr lang="en-US" sz="3200" dirty="0" smtClean="0"/>
              <a:t> Parish Record page 31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31</a:t>
            </a:fld>
            <a:endParaRPr lang="en-US"/>
          </a:p>
        </p:txBody>
      </p:sp>
      <p:pic>
        <p:nvPicPr>
          <p:cNvPr id="3075" name="Picture 3" descr="C:\Users\Joseph\Documents\MastersThesis\thesisImages\kilbarchan31cropp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50292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oseph\Desktop\thesis12042014\thesisImages\kilbarchancouple34resul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82036"/>
            <a:ext cx="5059722" cy="11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oseph\Desktop\thesis12042014\thesisImages\kilbarchanfamily34resul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4546601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oseph\Desktop\thesis12042014\thesisImages\kilbarchanCoup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499" y="3186683"/>
            <a:ext cx="2433419" cy="13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Joseph\Desktop\thesis12042014\thesisImages\kilbarchanFami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2" y="4704586"/>
            <a:ext cx="1824038" cy="19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Joseph\Desktop\thesis12042014\thesisImages\kilbarchanPers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62" y="1126555"/>
            <a:ext cx="2266338" cy="18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Joseph\Documents\MastersThesis\thesisImages\kilbarchanPersonHighlight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62" y="1143000"/>
            <a:ext cx="2266338" cy="184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Evaluation of </a:t>
            </a:r>
            <a:r>
              <a:rPr lang="en-US" sz="3200" dirty="0" err="1" smtClean="0"/>
              <a:t>Kilbarchan</a:t>
            </a:r>
            <a:r>
              <a:rPr lang="en-US" sz="3200" dirty="0" smtClean="0"/>
              <a:t> Parish Record page 32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32</a:t>
            </a:fld>
            <a:endParaRPr lang="en-US"/>
          </a:p>
        </p:txBody>
      </p:sp>
      <p:pic>
        <p:nvPicPr>
          <p:cNvPr id="4098" name="Picture 2" descr="C:\Users\Joseph\Documents\MastersThesis\thesisImages\kilbarchan32cropp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371600"/>
            <a:ext cx="5029201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oseph\Desktop\thesis12042014\thesisImages\kilbarchan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62" y="1126555"/>
            <a:ext cx="2266338" cy="18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oseph\Desktop\thesis12042014\thesisImages\kilbarchancouple35resul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67251"/>
            <a:ext cx="5124137" cy="11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Joseph\Desktop\thesis12042014\thesisImages\kilbarchanfamily35resul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45466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oseph\Desktop\thesis12042014\thesisImages\kilbarchanCoup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499" y="3186683"/>
            <a:ext cx="2433419" cy="13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Joseph\Desktop\thesis12042014\thesisImages\kilbarchanFami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2" y="4704586"/>
            <a:ext cx="1824038" cy="19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oseph\Documents\MastersThesis\thesisImages\kilbarchanPersonHighlighted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81" y="1130030"/>
            <a:ext cx="2258019" cy="1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Evaluation of </a:t>
            </a:r>
            <a:r>
              <a:rPr lang="en-US" sz="3200" dirty="0" err="1" smtClean="0"/>
              <a:t>Kilbarchan</a:t>
            </a:r>
            <a:r>
              <a:rPr lang="en-US" sz="3200" dirty="0" smtClean="0"/>
              <a:t> Parish Record page 96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 descr="C:\Users\Joseph\Desktop\thesis12042014\thesisImages\kilbarchanPers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62" y="1126555"/>
            <a:ext cx="2266338" cy="18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oseph\Desktop\thesis12042014\thesisImages\kilbarchanCou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499" y="3186683"/>
            <a:ext cx="2433419" cy="13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oseph\Desktop\thesis12042014\thesisImages\kilbarchanFami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2" y="4704586"/>
            <a:ext cx="1824038" cy="19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Joseph\Documents\MastersThesis\thesisImages\kilbarchanPersonHighlighte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81" y="1130030"/>
            <a:ext cx="2258019" cy="1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oseph\Documents\MastersThesis\thesisImages\kilbarchan96cropp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5029201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oseph\Desktop\thesis12042014\thesisImages\kilbarchancouple99resul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67251"/>
            <a:ext cx="5124137" cy="11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Joseph\Desktop\thesis12042014\thesisImages\kilbarchanfamily99result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4546601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Recognizers </a:t>
            </a:r>
          </a:p>
          <a:p>
            <a:pPr lvl="1"/>
            <a:r>
              <a:rPr lang="en-US" dirty="0" smtClean="0"/>
              <a:t>non-lexical object sets</a:t>
            </a:r>
          </a:p>
          <a:p>
            <a:pPr lvl="1"/>
            <a:r>
              <a:rPr lang="en-US" dirty="0" smtClean="0"/>
              <a:t>relationship sets</a:t>
            </a:r>
          </a:p>
          <a:p>
            <a:pPr lvl="1"/>
            <a:r>
              <a:rPr lang="en-US" dirty="0" smtClean="0"/>
              <a:t>ontology snippets</a:t>
            </a:r>
          </a:p>
          <a:p>
            <a:r>
              <a:rPr lang="en-US" dirty="0" smtClean="0"/>
              <a:t>Inference</a:t>
            </a:r>
          </a:p>
          <a:p>
            <a:r>
              <a:rPr lang="en-US" dirty="0" smtClean="0"/>
              <a:t>Object Identity Resolution</a:t>
            </a:r>
          </a:p>
          <a:p>
            <a:r>
              <a:rPr lang="en-US" dirty="0" smtClean="0"/>
              <a:t>Evaluation of Case Studies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 extraction precision</a:t>
            </a:r>
          </a:p>
          <a:p>
            <a:pPr lvl="1"/>
            <a:r>
              <a:rPr lang="en-US" dirty="0" smtClean="0"/>
              <a:t>need to improve recall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Duke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Naïve Bayes algorithm</a:t>
            </a:r>
          </a:p>
          <a:p>
            <a:r>
              <a:rPr lang="en-US" dirty="0" smtClean="0"/>
              <a:t>compare(String </a:t>
            </a:r>
            <a:r>
              <a:rPr lang="en-US" dirty="0"/>
              <a:t>v1, String v2) </a:t>
            </a:r>
            <a:r>
              <a:rPr lang="en-US" dirty="0" smtClean="0"/>
              <a:t>{ double </a:t>
            </a:r>
            <a:r>
              <a:rPr lang="en-US" dirty="0" err="1"/>
              <a:t>sim</a:t>
            </a:r>
            <a:r>
              <a:rPr lang="en-US" dirty="0"/>
              <a:t> = </a:t>
            </a:r>
            <a:r>
              <a:rPr lang="en-US" dirty="0" err="1"/>
              <a:t>comparator.compare</a:t>
            </a:r>
            <a:r>
              <a:rPr lang="en-US" dirty="0"/>
              <a:t>(v1, v2); if (</a:t>
            </a:r>
            <a:r>
              <a:rPr lang="en-US" dirty="0" err="1"/>
              <a:t>sim</a:t>
            </a:r>
            <a:r>
              <a:rPr lang="en-US" dirty="0"/>
              <a:t> &gt;= 0.5) return ((high - 0.5</a:t>
            </a:r>
            <a:r>
              <a:rPr lang="en-US" dirty="0" smtClean="0"/>
              <a:t>) * </a:t>
            </a:r>
            <a:r>
              <a:rPr lang="en-US" dirty="0"/>
              <a:t>(</a:t>
            </a:r>
            <a:r>
              <a:rPr lang="en-US" dirty="0" err="1"/>
              <a:t>sim</a:t>
            </a:r>
            <a:r>
              <a:rPr lang="en-US" dirty="0"/>
              <a:t> * </a:t>
            </a:r>
            <a:r>
              <a:rPr lang="en-US" dirty="0" err="1"/>
              <a:t>sim</a:t>
            </a:r>
            <a:r>
              <a:rPr lang="en-US" dirty="0"/>
              <a:t>)) + 0.5; else return low; } </a:t>
            </a:r>
            <a:endParaRPr lang="en-US" dirty="0" smtClean="0"/>
          </a:p>
          <a:p>
            <a:r>
              <a:rPr lang="en-US" dirty="0" err="1" smtClean="0"/>
              <a:t>computeBayes</a:t>
            </a:r>
            <a:r>
              <a:rPr lang="en-US" dirty="0" smtClean="0"/>
              <a:t>(double </a:t>
            </a:r>
            <a:r>
              <a:rPr lang="en-US" dirty="0"/>
              <a:t>prob1, double prob2) { return (</a:t>
            </a:r>
            <a:r>
              <a:rPr lang="en-US" dirty="0" smtClean="0"/>
              <a:t>prob1 * </a:t>
            </a:r>
            <a:r>
              <a:rPr lang="en-US" dirty="0"/>
              <a:t>prob2) / ((</a:t>
            </a:r>
            <a:r>
              <a:rPr lang="en-US" dirty="0" smtClean="0"/>
              <a:t>prob1 * </a:t>
            </a:r>
            <a:r>
              <a:rPr lang="en-US" dirty="0"/>
              <a:t>prob2) + ((1.0 - prob1) </a:t>
            </a:r>
            <a:r>
              <a:rPr lang="en-US" dirty="0" smtClean="0"/>
              <a:t>* (</a:t>
            </a:r>
            <a:r>
              <a:rPr lang="en-US" dirty="0"/>
              <a:t>1.0 - prob2))); </a:t>
            </a:r>
            <a:r>
              <a:rPr lang="en-US" dirty="0" smtClean="0"/>
              <a:t>}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code.google.com/p/duke/wiki/HowItWorks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oseph\Documents\MastersThesis\thesisImages\impliedWilliam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1"/>
            <a:ext cx="4800600" cy="27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3276600" y="2819400"/>
            <a:ext cx="1143000" cy="25146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Inferred Facts of Interest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3450696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en-US" i="1" dirty="0" smtClean="0"/>
              <a:t>William Gerard </a:t>
            </a:r>
            <a:r>
              <a:rPr lang="en-US" i="1" dirty="0"/>
              <a:t>Lathrop has gender </a:t>
            </a:r>
            <a:r>
              <a:rPr lang="en-US" i="1" dirty="0" smtClean="0"/>
              <a:t>Male</a:t>
            </a:r>
          </a:p>
          <a:p>
            <a:pPr>
              <a:buClr>
                <a:srgbClr val="FF6666"/>
              </a:buClr>
            </a:pPr>
            <a:r>
              <a:rPr lang="en-US" i="1" dirty="0" smtClean="0"/>
              <a:t>Maria Jennings has gender Female</a:t>
            </a:r>
          </a:p>
          <a:p>
            <a:pPr>
              <a:buClr>
                <a:srgbClr val="800080"/>
              </a:buClr>
            </a:pPr>
            <a:r>
              <a:rPr lang="en-US" i="1" dirty="0"/>
              <a:t>Maria Jennings has surname Lathrop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2819400"/>
            <a:ext cx="2552700" cy="2362200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6000" y="3733800"/>
            <a:ext cx="304800" cy="1447800"/>
          </a:xfrm>
          <a:prstGeom prst="straightConnector1">
            <a:avLst/>
          </a:prstGeom>
          <a:ln w="25400">
            <a:solidFill>
              <a:srgbClr val="99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90800" y="3276600"/>
            <a:ext cx="2743200" cy="2667000"/>
          </a:xfrm>
          <a:prstGeom prst="straightConnector1">
            <a:avLst/>
          </a:prstGeom>
          <a:ln w="25400">
            <a:solidFill>
              <a:srgbClr val="FF99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0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C:\Users\Joseph\Documents\MastersThesis\thesisImages\annotateP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458200" cy="417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9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C:\Users\Joseph\Documents\MastersThesis\thesisImages\annotatedPers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14198"/>
            <a:ext cx="3167188" cy="264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oseph\Desktop\thesis12042014\thesisImages\TargetOntolog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14852"/>
            <a:ext cx="2209800" cy="15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65510" y="3276600"/>
            <a:ext cx="389279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&lt;?xml version="1.0" encoding="UTF-8" standalone="yes</a:t>
            </a:r>
            <a:r>
              <a:rPr lang="en-US" sz="1200" dirty="0" smtClean="0"/>
              <a:t>"?&gt;</a:t>
            </a:r>
          </a:p>
          <a:p>
            <a:r>
              <a:rPr lang="en-US" sz="1200" dirty="0" smtClean="0"/>
              <a:t>&lt;</a:t>
            </a:r>
            <a:r>
              <a:rPr lang="en-US" sz="1200" dirty="0"/>
              <a:t>OSM id="osmx1" </a:t>
            </a:r>
            <a:r>
              <a:rPr lang="en-US" sz="1200" dirty="0" err="1" smtClean="0"/>
              <a:t>ontol</a:t>
            </a:r>
            <a:r>
              <a:rPr lang="en-US" sz="1200" dirty="0" smtClean="0"/>
              <a:t>…</a:t>
            </a:r>
          </a:p>
          <a:p>
            <a:r>
              <a:rPr lang="en-US" sz="1200" dirty="0"/>
              <a:t>   </a:t>
            </a:r>
            <a:r>
              <a:rPr lang="en-US" sz="1200" dirty="0" smtClean="0"/>
              <a:t>&lt;</a:t>
            </a:r>
            <a:r>
              <a:rPr lang="en-US" sz="1200" dirty="0" err="1"/>
              <a:t>obj</a:t>
            </a:r>
            <a:r>
              <a:rPr lang="en-US" sz="1200" dirty="0"/>
              <a:t> </a:t>
            </a:r>
            <a:r>
              <a:rPr lang="en-US" sz="1200" dirty="0" smtClean="0"/>
              <a:t>value</a:t>
            </a:r>
            <a:r>
              <a:rPr lang="en-US" sz="1200" dirty="0"/>
              <a:t>="Mary Eliza Warner" id="</a:t>
            </a:r>
            <a:r>
              <a:rPr lang="en-US" sz="1200" dirty="0" smtClean="0"/>
              <a:t>osmx325“ /&gt;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…</a:t>
            </a:r>
          </a:p>
          <a:p>
            <a:r>
              <a:rPr lang="en-US" sz="1200" dirty="0" smtClean="0"/>
              <a:t>&lt;/OSM&gt;</a:t>
            </a:r>
          </a:p>
          <a:p>
            <a:endParaRPr lang="en-US" dirty="0"/>
          </a:p>
        </p:txBody>
      </p:sp>
      <p:pic>
        <p:nvPicPr>
          <p:cNvPr id="2051" name="Picture 3" descr="C:\Users\Joseph\Desktop\thesis12042014\thesisImages\databa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57" y="4497392"/>
            <a:ext cx="1444502" cy="1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886200" y="3276600"/>
            <a:ext cx="762000" cy="501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Entity Resolution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3450696"/>
          </a:xfrm>
        </p:spPr>
        <p:txBody>
          <a:bodyPr/>
          <a:lstStyle/>
          <a:p>
            <a:pPr>
              <a:buClr>
                <a:srgbClr val="99FF99"/>
              </a:buClr>
            </a:pPr>
            <a:r>
              <a:rPr lang="en-US" dirty="0" smtClean="0"/>
              <a:t>William </a:t>
            </a:r>
            <a:r>
              <a:rPr lang="en-US" dirty="0"/>
              <a:t>Gerard </a:t>
            </a:r>
            <a:r>
              <a:rPr lang="en-US" dirty="0" smtClean="0"/>
              <a:t>Lathrop</a:t>
            </a:r>
            <a:endParaRPr lang="en-US" dirty="0"/>
          </a:p>
          <a:p>
            <a:pPr>
              <a:buClr>
                <a:srgbClr val="9999FF"/>
              </a:buClr>
            </a:pPr>
            <a:r>
              <a:rPr lang="en-US" dirty="0"/>
              <a:t>Gerard </a:t>
            </a:r>
            <a:r>
              <a:rPr lang="en-US" dirty="0" smtClean="0"/>
              <a:t>Lathrop</a:t>
            </a:r>
          </a:p>
          <a:p>
            <a:pPr>
              <a:buClr>
                <a:srgbClr val="FF9999"/>
              </a:buClr>
            </a:pPr>
            <a:r>
              <a:rPr lang="en-US" dirty="0" smtClean="0"/>
              <a:t>Mary Ely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7</a:t>
            </a:fld>
            <a:endParaRPr lang="en-US"/>
          </a:p>
        </p:txBody>
      </p:sp>
      <p:pic>
        <p:nvPicPr>
          <p:cNvPr id="1027" name="Picture 3" descr="C:\Users\Joseph\Documents\MastersThesis\thesisImages\disambiguateWilliamGerardLath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4800602" cy="279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724400" y="2590800"/>
            <a:ext cx="1143000" cy="2209800"/>
          </a:xfrm>
          <a:prstGeom prst="straightConnector1">
            <a:avLst/>
          </a:prstGeom>
          <a:ln w="25400">
            <a:solidFill>
              <a:srgbClr val="99FF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29050" y="3124200"/>
            <a:ext cx="2266950" cy="571500"/>
          </a:xfrm>
          <a:prstGeom prst="straightConnector1">
            <a:avLst/>
          </a:prstGeom>
          <a:ln w="25400">
            <a:solidFill>
              <a:srgbClr val="99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29050" y="3124200"/>
            <a:ext cx="2038350" cy="1981200"/>
          </a:xfrm>
          <a:prstGeom prst="straightConnector1">
            <a:avLst/>
          </a:prstGeom>
          <a:ln w="25400">
            <a:solidFill>
              <a:srgbClr val="9999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19400" y="3695700"/>
            <a:ext cx="2324100" cy="0"/>
          </a:xfrm>
          <a:prstGeom prst="straightConnector1">
            <a:avLst/>
          </a:prstGeom>
          <a:ln w="25400">
            <a:solidFill>
              <a:srgbClr val="FF99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3695700"/>
            <a:ext cx="2019300" cy="1409700"/>
          </a:xfrm>
          <a:prstGeom prst="straightConnector1">
            <a:avLst/>
          </a:prstGeom>
          <a:ln w="25400">
            <a:solidFill>
              <a:srgbClr val="FF999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7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Gathering</a:t>
            </a:r>
          </a:p>
          <a:p>
            <a:pPr lvl="1"/>
            <a:r>
              <a:rPr lang="en-US" sz="2400" dirty="0" smtClean="0"/>
              <a:t>Stated facts</a:t>
            </a:r>
          </a:p>
          <a:p>
            <a:pPr lvl="1"/>
            <a:r>
              <a:rPr lang="en-US" sz="2400" dirty="0" smtClean="0"/>
              <a:t>Inferred facts</a:t>
            </a:r>
          </a:p>
          <a:p>
            <a:pPr lvl="1"/>
            <a:endParaRPr lang="en-US" sz="2400" dirty="0" smtClean="0"/>
          </a:p>
          <a:p>
            <a:r>
              <a:rPr lang="en-US" sz="2000" dirty="0" smtClean="0"/>
              <a:t>Organizing</a:t>
            </a:r>
          </a:p>
          <a:p>
            <a:endParaRPr lang="en-US" sz="2000" dirty="0" smtClean="0"/>
          </a:p>
          <a:p>
            <a:r>
              <a:rPr lang="en-US" sz="1400" dirty="0" smtClean="0"/>
              <a:t>Resolve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oseph\Documents\MastersThesis\thesisImages\Extracted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2462786" cy="1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C8B25-36EF-4F12-8F15-0B5709D34B8A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067" y="2514600"/>
            <a:ext cx="7408333" cy="345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100" y="4191000"/>
            <a:ext cx="1295400" cy="891204"/>
            <a:chOff x="419100" y="5204796"/>
            <a:chExt cx="1295400" cy="891204"/>
          </a:xfrm>
        </p:grpSpPr>
        <p:sp>
          <p:nvSpPr>
            <p:cNvPr id="2" name="Can 1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021" y="5514535"/>
              <a:ext cx="1063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OntoES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38886" y="4137460"/>
            <a:ext cx="1600200" cy="547945"/>
            <a:chOff x="1738886" y="4137460"/>
            <a:chExt cx="1600200" cy="54794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28800" y="4260570"/>
              <a:ext cx="1143001" cy="424835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74455">
              <a:off x="1738886" y="4137460"/>
              <a:ext cx="16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convert to RDF</a:t>
              </a:r>
              <a:endParaRPr lang="en-US" sz="1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0" y="3833196"/>
            <a:ext cx="1295400" cy="891204"/>
            <a:chOff x="419100" y="5204796"/>
            <a:chExt cx="1295400" cy="891204"/>
          </a:xfrm>
        </p:grpSpPr>
        <p:sp>
          <p:nvSpPr>
            <p:cNvPr id="20" name="Can 19"/>
            <p:cNvSpPr/>
            <p:nvPr/>
          </p:nvSpPr>
          <p:spPr>
            <a:xfrm>
              <a:off x="419100" y="5204796"/>
              <a:ext cx="1295400" cy="891204"/>
            </a:xfrm>
            <a:prstGeom prst="can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021" y="5436745"/>
              <a:ext cx="1063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Jena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reasoner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4038599" y="3048000"/>
            <a:ext cx="1" cy="69310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5582529" y="5283492"/>
            <a:ext cx="1295400" cy="891204"/>
          </a:xfrm>
          <a:prstGeom prst="can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230229" y="4624835"/>
            <a:ext cx="0" cy="557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698450" y="4114800"/>
            <a:ext cx="1179479" cy="510035"/>
            <a:chOff x="5698450" y="4290565"/>
            <a:chExt cx="1179479" cy="510035"/>
          </a:xfrm>
        </p:grpSpPr>
        <p:sp>
          <p:nvSpPr>
            <p:cNvPr id="47" name="TextBox 46"/>
            <p:cNvSpPr txBox="1"/>
            <p:nvPr/>
          </p:nvSpPr>
          <p:spPr>
            <a:xfrm>
              <a:off x="5698450" y="449282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comparators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929" y="429056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cs typeface="Arial" pitchFamily="34" charset="0"/>
                </a:rPr>
                <a:t>parameters</a:t>
              </a:r>
              <a:endParaRPr lang="en-US" sz="1400" dirty="0">
                <a:cs typeface="Arial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419600" y="4724400"/>
            <a:ext cx="1066800" cy="100469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899053" y="4646711"/>
            <a:ext cx="1313480" cy="1082387"/>
            <a:chOff x="6899053" y="4646711"/>
            <a:chExt cx="1313480" cy="1082387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010400" y="4646711"/>
              <a:ext cx="1202133" cy="1082387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9105541">
              <a:off x="6899053" y="4931987"/>
              <a:ext cx="10898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owl:sameAs</a:t>
              </a:r>
              <a:endParaRPr lang="en-US" sz="1400" i="1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7543800" y="2294453"/>
            <a:ext cx="1337466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"&gt;Abigail&lt;/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"&gt;Huntington&lt;/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family:GivenNameValue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"&gt;Lathrop&lt;/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family:SurnameValue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"&gt;1810-00-00&lt;/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family:BirthDateValue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"&gt;1835-00-00&lt;/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family:MarriageDateValue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family;Gender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rdf:datatype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="&amp;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xsd;string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"&gt;Female&lt;/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family:GenderValue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family:Person-BirthDate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="#BirthDate_1"/&gt;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family:Person-Gender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="#Gender_1"/&gt;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="#Person_5"/&gt;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family:Person-Child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="#Person_6"/&gt;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="#Name_1"&gt;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family:Name-GivenName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="#GivenName_2"/&gt;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family:Name-Surname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="#Surname_1"/&gt;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owl:Thing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rdf:ID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="PersonMarriageDateMarriagePlaceSpouse_1"/&gt;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rdf:about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="#PersonMarriageDateMarriagePlaceSpouse_1"&gt;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family:PersonMarriageDateMarriagePlaceSpouse-Person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family:PersonMarriageDateMarriagePlaceSpouse-Spouse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="#Person_4"/&gt;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 &lt;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family:PersonMarriageDateMarriagePlaceSpouse-MarriageDate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rdf:resource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="#MarriageDate_1"/&gt;</a:t>
            </a:r>
          </a:p>
          <a:p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200" dirty="0" err="1">
                <a:latin typeface="Times New Roman" pitchFamily="18" charset="0"/>
                <a:cs typeface="Times New Roman" pitchFamily="18" charset="0"/>
              </a:rPr>
              <a:t>rdf:Description</a:t>
            </a:r>
            <a:r>
              <a:rPr lang="en-US" sz="200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05177" y="3276600"/>
            <a:ext cx="2962423" cy="929004"/>
            <a:chOff x="4505177" y="3276600"/>
            <a:chExt cx="2962423" cy="929004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4505177" y="3276600"/>
              <a:ext cx="2962423" cy="929004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572720">
              <a:off x="5415343" y="3421546"/>
              <a:ext cx="1116948" cy="308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RDF output</a:t>
              </a:r>
              <a:endParaRPr lang="en-US" sz="1400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 flipV="1">
            <a:off x="1066800" y="5181600"/>
            <a:ext cx="13855" cy="42902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057401" y="5874603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source:Person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 -&gt; (?x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" dirty="0" err="1">
                <a:latin typeface="Times New Roman" pitchFamily="18" charset="0"/>
                <a:cs typeface="Times New Roman" pitchFamily="18" charset="0"/>
              </a:rPr>
              <a:t>target:Person</a:t>
            </a:r>
            <a:r>
              <a:rPr lang="fr-FR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marL="342900" indent="-342900">
              <a:buAutoNum type="arabicParenR"/>
            </a:pPr>
            <a:endParaRPr lang="fr-FR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[(?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source:Person-Name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?n),(?n source: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NameValue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isMale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makeTemp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(?gender)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(?x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target:Person-Gender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?gender),(?gender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rdf:type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(?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gender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target:GenderValue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`Male'^^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xsd:string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)]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3733800" y="4850262"/>
            <a:ext cx="0" cy="87883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7200" y="5470179"/>
            <a:ext cx="876047" cy="1235421"/>
            <a:chOff x="570444" y="4103215"/>
            <a:chExt cx="973248" cy="1372495"/>
          </a:xfrm>
        </p:grpSpPr>
        <p:pic>
          <p:nvPicPr>
            <p:cNvPr id="7" name="Picture 6" descr="ElyPage417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444" y="4103215"/>
              <a:ext cx="492613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 descr="ElyPage421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750" y="4419600"/>
              <a:ext cx="492902" cy="7900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ElyPage422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128" y="4673404"/>
              <a:ext cx="500564" cy="802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92" name="Straight Arrow Connector 91"/>
          <p:cNvCxnSpPr/>
          <p:nvPr/>
        </p:nvCxnSpPr>
        <p:spPr>
          <a:xfrm flipH="1">
            <a:off x="1219200" y="3653338"/>
            <a:ext cx="13856" cy="46146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18242" y="5638800"/>
            <a:ext cx="1063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Duke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705227">
            <a:off x="4387109" y="4847293"/>
            <a:ext cx="127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convert to </a:t>
            </a:r>
            <a:r>
              <a:rPr lang="en-US" sz="1400" dirty="0" err="1" smtClean="0"/>
              <a:t>csv</a:t>
            </a:r>
            <a:endParaRPr lang="en-US" sz="1400" dirty="0"/>
          </a:p>
        </p:txBody>
      </p:sp>
      <p:pic>
        <p:nvPicPr>
          <p:cNvPr id="1027" name="Picture 3" descr="C:\Users\Joseph\Desktop\thesis12042014\thesisImages\TargetOntolog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0024"/>
            <a:ext cx="2198662" cy="158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</TotalTime>
  <Words>2704</Words>
  <Application>Microsoft Office PowerPoint</Application>
  <PresentationFormat>On-screen Show (4:3)</PresentationFormat>
  <Paragraphs>548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FROntIER: A Framework for Extracting and Organizing Biographical Facts in Historical Documents</vt:lpstr>
      <vt:lpstr>Motivation</vt:lpstr>
      <vt:lpstr>Stated Facts of Interest</vt:lpstr>
      <vt:lpstr>Inferred Facts of Interest</vt:lpstr>
      <vt:lpstr>Gathering Facts</vt:lpstr>
      <vt:lpstr>Organizing Facts</vt:lpstr>
      <vt:lpstr>Entity Resolution</vt:lpstr>
      <vt:lpstr>Focus of Research</vt:lpstr>
      <vt:lpstr>FROntIER</vt:lpstr>
      <vt:lpstr>FROntIER</vt:lpstr>
      <vt:lpstr>Extraction Ontologies</vt:lpstr>
      <vt:lpstr>Lexical Object-Set Recognizers</vt:lpstr>
      <vt:lpstr>Non-lexical Object-Set Recognizers</vt:lpstr>
      <vt:lpstr>Relationship-set Recognizers</vt:lpstr>
      <vt:lpstr>Ontology-snippet Recognizers</vt:lpstr>
      <vt:lpstr>FROntIER</vt:lpstr>
      <vt:lpstr>Schema Mapping</vt:lpstr>
      <vt:lpstr>Direct Transfer</vt:lpstr>
      <vt:lpstr>Transfer and Infer Names</vt:lpstr>
      <vt:lpstr>Infer Inverse Marriage Relationships</vt:lpstr>
      <vt:lpstr>Infer Gender</vt:lpstr>
      <vt:lpstr>FROntIER</vt:lpstr>
      <vt:lpstr>Setting Up Duke Config</vt:lpstr>
      <vt:lpstr>Resolving Mary Elys Example</vt:lpstr>
      <vt:lpstr>Resolving Gerard Lathrop Example</vt:lpstr>
      <vt:lpstr>Case Studies</vt:lpstr>
      <vt:lpstr>Case Studies</vt:lpstr>
      <vt:lpstr>Evaluation of Excerpt from Ely Ancestry page 419</vt:lpstr>
      <vt:lpstr>Evaluation of Ely Ancestry page 440 </vt:lpstr>
      <vt:lpstr>Evaluation of Ely Ancestry page 479</vt:lpstr>
      <vt:lpstr>Evaluation of Kilbarchan Parish Record page 31</vt:lpstr>
      <vt:lpstr>Evaluation of Kilbarchan Parish Record page 32</vt:lpstr>
      <vt:lpstr>Evaluation of Kilbarchan Parish Record page 96</vt:lpstr>
      <vt:lpstr>Conclusions</vt:lpstr>
      <vt:lpstr>Duke Probabilities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FROntIER: A Framework for Extracting and Organizing Biographical Facts in Historical Documents</dc:title>
  <dc:creator>Joseph</dc:creator>
  <cp:lastModifiedBy>Joseph</cp:lastModifiedBy>
  <cp:revision>228</cp:revision>
  <dcterms:created xsi:type="dcterms:W3CDTF">2013-01-25T19:16:41Z</dcterms:created>
  <dcterms:modified xsi:type="dcterms:W3CDTF">2015-01-16T20:26:14Z</dcterms:modified>
</cp:coreProperties>
</file>