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68" r:id="rId3"/>
    <p:sldId id="269" r:id="rId4"/>
    <p:sldId id="264" r:id="rId5"/>
    <p:sldId id="265" r:id="rId6"/>
    <p:sldId id="270" r:id="rId7"/>
    <p:sldId id="266" r:id="rId8"/>
    <p:sldId id="267" r:id="rId9"/>
    <p:sldId id="273" r:id="rId10"/>
    <p:sldId id="272" r:id="rId11"/>
    <p:sldId id="261" r:id="rId12"/>
    <p:sldId id="271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77" autoAdjust="0"/>
    <p:restoredTop sz="94660"/>
  </p:normalViewPr>
  <p:slideViewPr>
    <p:cSldViewPr>
      <p:cViewPr>
        <p:scale>
          <a:sx n="70" d="100"/>
          <a:sy n="70" d="100"/>
        </p:scale>
        <p:origin x="-822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D7502-5782-4C48-90BD-C74010903ABE}" type="datetimeFigureOut">
              <a:rPr lang="en-US" smtClean="0"/>
              <a:pPr/>
              <a:t>3/30/2012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2BA28-BAAD-4A1B-A246-543088A958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2BA28-BAAD-4A1B-A246-543088A958F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2BA28-BAAD-4A1B-A246-543088A958F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2BA28-BAAD-4A1B-A246-543088A958F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*refer to semantic index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2BA28-BAAD-4A1B-A246-543088A958F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2BA28-BAAD-4A1B-A246-543088A958F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2BA28-BAAD-4A1B-A246-543088A958F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*Say a few comments about SPARQL and RDF; include an example of a SPARQL query</a:t>
            </a:r>
            <a:r>
              <a:rPr lang="en-US" baseline="0" dirty="0" smtClean="0"/>
              <a:t> using the above query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2BA28-BAAD-4A1B-A246-543088A958F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*say a few words about query processing time that we’ve done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2BA28-BAAD-4A1B-A246-543088A958F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*explain recognizing patterns rather than using dictionaries</a:t>
            </a:r>
            <a:r>
              <a:rPr lang="en-US" baseline="0" dirty="0" smtClean="0"/>
              <a:t> for OCR error toleration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2BA28-BAAD-4A1B-A246-543088A958F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E326A30-5567-4D8A-A9F2-FE1305F39E6C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4E446B-72E7-4C4C-9856-AD90CFDB9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8957-4ED3-406C-A562-68304B5330CD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E446B-72E7-4C4C-9856-AD90CFDB9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56F7B5E-902C-497E-BABB-B94E5A524A60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14E446B-72E7-4C4C-9856-AD90CFDB9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811C6-F1C3-47BD-B7DC-5C9A358675DF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14E446B-72E7-4C4C-9856-AD90CFDB9A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344D-289B-425F-9DA1-B3D3EEE56A45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14E446B-72E7-4C4C-9856-AD90CFDB9A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710DDF-1FAA-4EBB-A457-1B66ADBA53BF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14E446B-72E7-4C4C-9856-AD90CFDB9A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D697A38-1F8F-4414-8BAE-B1AD229F88C0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14E446B-72E7-4C4C-9856-AD90CFDB9A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D3679-76CA-4A45-8999-857739FDA6F9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14E446B-72E7-4C4C-9856-AD90CFDB9A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1C36A-1C48-4367-9756-DDE61559C58B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4E446B-72E7-4C4C-9856-AD90CFDB9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D18CE-D852-47A2-B2D7-D89B64DF0339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14E446B-72E7-4C4C-9856-AD90CFDB9A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62C8E3B-F52D-4ADB-9648-2EB58BAB395C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14E446B-72E7-4C4C-9856-AD90CFDB9A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679F54F-3057-41BF-9DEF-192204E5CA65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14E446B-72E7-4C4C-9856-AD90CFDB9A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Joseph Park	        Brigham Young University</a:t>
            </a:r>
            <a:endParaRPr lang="en-US" dirty="0"/>
          </a:p>
        </p:txBody>
      </p:sp>
      <p:pic>
        <p:nvPicPr>
          <p:cNvPr id="1031" name="Picture 7" descr="C:\Users\Joseph\Pictures\DEG\SamuelMillsEly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733967"/>
            <a:ext cx="1981200" cy="250085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438400" y="1600200"/>
            <a:ext cx="6400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tx2"/>
                </a:solidFill>
              </a:rPr>
              <a:t>Toward Automatically Extracting Facts about People in </a:t>
            </a:r>
            <a:r>
              <a:rPr lang="en-US" sz="4400" dirty="0" err="1" smtClean="0">
                <a:solidFill>
                  <a:schemeClr val="tx2"/>
                </a:solidFill>
              </a:rPr>
              <a:t>OCRed</a:t>
            </a:r>
            <a:r>
              <a:rPr lang="en-US" sz="4400" dirty="0" smtClean="0">
                <a:solidFill>
                  <a:schemeClr val="tx2"/>
                </a:solidFill>
              </a:rPr>
              <a:t> Historical Documents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6248400"/>
            <a:ext cx="21868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2"/>
                </a:solidFill>
              </a:rPr>
              <a:t>jspark2012@gmail.com</a:t>
            </a:r>
            <a:endParaRPr lang="en-US" sz="14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Ely Ancestry Facts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752600"/>
            <a:ext cx="8534400" cy="4953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Number of facts extracted: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178,713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154,761 Person-Name facts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8,740 Person-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Birthdate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facts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3,803 Person-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Deathdate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facts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12,491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Child-has-parent-Person facts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1,080 Person-Spouse-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MarriageDate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facts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Processing time: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~54 seconds per page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CPU time: ~12 hours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Processing in parallel: ~15 minutes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3048000" y="5334000"/>
            <a:ext cx="685800" cy="30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Ely Ancestry page 440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pic>
        <p:nvPicPr>
          <p:cNvPr id="5122" name="Picture 2" descr="C:\Users\Joseph\Pictures\DEG\elyPage44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799" y="1685925"/>
            <a:ext cx="3276601" cy="4942205"/>
          </a:xfrm>
          <a:prstGeom prst="rect">
            <a:avLst/>
          </a:prstGeom>
          <a:noFill/>
        </p:spPr>
      </p:pic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33400" y="1711800"/>
          <a:ext cx="4745652" cy="2740064"/>
        </p:xfrm>
        <a:graphic>
          <a:graphicData uri="http://schemas.openxmlformats.org/drawingml/2006/table">
            <a:tbl>
              <a:tblPr/>
              <a:tblGrid>
                <a:gridCol w="2209800"/>
                <a:gridCol w="1371600"/>
                <a:gridCol w="1164252"/>
              </a:tblGrid>
              <a:tr h="26940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Precision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Recall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Person-Name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0.80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28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Person-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Birthdate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0.86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28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Person-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Deathdate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0.75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0.75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25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Child-has-parent-Person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0.69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69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64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Person-Spouse-MarriageDate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0.75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2832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28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Overall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0.73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4267200" y="4659868"/>
            <a:ext cx="990600" cy="369332"/>
            <a:chOff x="457200" y="4572000"/>
            <a:chExt cx="4571999" cy="369332"/>
          </a:xfrm>
        </p:grpSpPr>
        <p:sp>
          <p:nvSpPr>
            <p:cNvPr id="16" name="Rectangle 15"/>
            <p:cNvSpPr/>
            <p:nvPr/>
          </p:nvSpPr>
          <p:spPr>
            <a:xfrm>
              <a:off x="533405" y="4572000"/>
              <a:ext cx="1682261" cy="3048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57200" y="4572000"/>
              <a:ext cx="457199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&lt;^au.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9" name="Straight Arrow Connector 18"/>
          <p:cNvCxnSpPr/>
          <p:nvPr/>
        </p:nvCxnSpPr>
        <p:spPr>
          <a:xfrm flipV="1">
            <a:off x="4648200" y="3276600"/>
            <a:ext cx="39624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971800" y="5334000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d^^^- of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3733800" y="3810000"/>
            <a:ext cx="4495800" cy="1600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1524000" y="5943600"/>
            <a:ext cx="4572000" cy="646331"/>
            <a:chOff x="609600" y="5943600"/>
            <a:chExt cx="4572000" cy="646331"/>
          </a:xfrm>
        </p:grpSpPr>
        <p:sp>
          <p:nvSpPr>
            <p:cNvPr id="33" name="Rectangle 32"/>
            <p:cNvSpPr/>
            <p:nvPr/>
          </p:nvSpPr>
          <p:spPr>
            <a:xfrm>
              <a:off x="1371600" y="5943600"/>
              <a:ext cx="152400" cy="3048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09600" y="5943600"/>
              <a:ext cx="45720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dirty="0" err="1" smtClean="0">
                  <a:latin typeface="Courier New" pitchFamily="49" charset="0"/>
                  <a:cs typeface="Courier New" pitchFamily="49" charset="0"/>
                </a:rPr>
                <a:t>Elishja</a:t>
              </a:r>
              <a:endParaRPr lang="en-US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Alanson Huntley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36" name="Straight Arrow Connector 35"/>
          <p:cNvCxnSpPr/>
          <p:nvPr/>
        </p:nvCxnSpPr>
        <p:spPr>
          <a:xfrm flipV="1">
            <a:off x="2438400" y="4800600"/>
            <a:ext cx="6248400" cy="1295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57200" y="4800600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OCR errors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Ely Ancestry page 479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pic>
        <p:nvPicPr>
          <p:cNvPr id="6146" name="Picture 2" descr="C:\Users\Joseph\Pictures\DEG\elyPage47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1652193"/>
            <a:ext cx="3219450" cy="5024832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711800"/>
          <a:ext cx="4745652" cy="2740064"/>
        </p:xfrm>
        <a:graphic>
          <a:graphicData uri="http://schemas.openxmlformats.org/drawingml/2006/table">
            <a:tbl>
              <a:tblPr/>
              <a:tblGrid>
                <a:gridCol w="2209800"/>
                <a:gridCol w="1371600"/>
                <a:gridCol w="1164252"/>
              </a:tblGrid>
              <a:tr h="26940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Precision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Recall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Person-Name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0.87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28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Person-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Birthdate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28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Person-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Deathdate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25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Child-has-parent-Person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0.46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69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64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Person-Spouse-MarriageDate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0.40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0.40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2832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28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Overall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0.65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3468" marR="13468" marT="134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3276600" y="4648200"/>
            <a:ext cx="1976823" cy="369332"/>
            <a:chOff x="3276600" y="4648200"/>
            <a:chExt cx="1976823" cy="369332"/>
          </a:xfrm>
        </p:grpSpPr>
        <p:sp>
          <p:nvSpPr>
            <p:cNvPr id="10" name="Rectangle 9"/>
            <p:cNvSpPr/>
            <p:nvPr/>
          </p:nvSpPr>
          <p:spPr>
            <a:xfrm>
              <a:off x="3276600" y="4648200"/>
              <a:ext cx="533400" cy="3048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276600" y="4648200"/>
              <a:ext cx="1976823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I. , b. 1879.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828800" y="5334000"/>
            <a:ext cx="3768980" cy="369332"/>
            <a:chOff x="1717420" y="5638800"/>
            <a:chExt cx="3768980" cy="369332"/>
          </a:xfrm>
        </p:grpSpPr>
        <p:sp>
          <p:nvSpPr>
            <p:cNvPr id="11" name="Rectangle 10"/>
            <p:cNvSpPr/>
            <p:nvPr/>
          </p:nvSpPr>
          <p:spPr>
            <a:xfrm>
              <a:off x="1752600" y="5715000"/>
              <a:ext cx="228600" cy="2286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717420" y="5638800"/>
              <a:ext cx="3768980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I. Ralph Richard, b. 1866.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>
            <a:off x="1981200" y="5638800"/>
            <a:ext cx="4191000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733800" y="4419600"/>
            <a:ext cx="24384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7200" y="4800600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OCR errors</a:t>
            </a:r>
            <a:endParaRPr lang="en-US" i="1" dirty="0"/>
          </a:p>
        </p:txBody>
      </p:sp>
      <p:grpSp>
        <p:nvGrpSpPr>
          <p:cNvPr id="30" name="Group 29"/>
          <p:cNvGrpSpPr/>
          <p:nvPr/>
        </p:nvGrpSpPr>
        <p:grpSpPr>
          <a:xfrm>
            <a:off x="838200" y="6107668"/>
            <a:ext cx="2666114" cy="369332"/>
            <a:chOff x="838200" y="6107668"/>
            <a:chExt cx="2666114" cy="369332"/>
          </a:xfrm>
        </p:grpSpPr>
        <p:sp>
          <p:nvSpPr>
            <p:cNvPr id="29" name="Rectangle 28"/>
            <p:cNvSpPr/>
            <p:nvPr/>
          </p:nvSpPr>
          <p:spPr>
            <a:xfrm>
              <a:off x="2362200" y="6172200"/>
              <a:ext cx="228600" cy="2286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838200" y="6107668"/>
              <a:ext cx="26661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Martina </a:t>
              </a:r>
              <a:r>
                <a:rPr lang="en-US" dirty="0" err="1" smtClean="0">
                  <a:latin typeface="Courier New" pitchFamily="49" charset="0"/>
                  <a:cs typeface="Courier New" pitchFamily="49" charset="0"/>
                </a:rPr>
                <a:t>WilHs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 Read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32" name="Straight Arrow Connector 31"/>
          <p:cNvCxnSpPr/>
          <p:nvPr/>
        </p:nvCxnSpPr>
        <p:spPr>
          <a:xfrm flipV="1">
            <a:off x="2590800" y="6096000"/>
            <a:ext cx="45720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752600"/>
            <a:ext cx="8534400" cy="495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Works as a proof-of-concept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Sensitive to OCR errors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Future Work: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Improve recognizers 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Tolerate OCR errors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Identify inferred relationships</a:t>
            </a:r>
          </a:p>
          <a:p>
            <a:pPr lvl="1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14E446B-72E7-4C4C-9856-AD90CFDB9AE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995074" y="2209800"/>
            <a:ext cx="1066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Joseph\Pictures\DEG\elySearch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600200"/>
            <a:ext cx="4281074" cy="774700"/>
          </a:xfrm>
          <a:prstGeom prst="rect">
            <a:avLst/>
          </a:prstGeom>
          <a:noFill/>
        </p:spPr>
      </p:pic>
      <p:pic>
        <p:nvPicPr>
          <p:cNvPr id="1027" name="Picture 3" descr="C:\Users\Joseph\Pictures\DEG\googleResult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999" y="2446102"/>
            <a:ext cx="4105275" cy="4259498"/>
          </a:xfrm>
          <a:prstGeom prst="rect">
            <a:avLst/>
          </a:prstGeom>
          <a:noFill/>
        </p:spPr>
      </p:pic>
      <p:pic>
        <p:nvPicPr>
          <p:cNvPr id="1029" name="Picture 5" descr="C:\Users\Joseph\Pictures\DEG\elyPage419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8200" y="1676400"/>
            <a:ext cx="4261038" cy="495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17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314E446B-72E7-4C4C-9856-AD90CFDB9AE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995074" y="2209800"/>
            <a:ext cx="1066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2" descr="C:\Users\Joseph\Pictures\DEG\elySearch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600200"/>
            <a:ext cx="4281074" cy="774700"/>
          </a:xfrm>
          <a:prstGeom prst="rect">
            <a:avLst/>
          </a:prstGeom>
          <a:noFill/>
        </p:spPr>
      </p:pic>
      <p:pic>
        <p:nvPicPr>
          <p:cNvPr id="20" name="Picture 3" descr="C:\Users\Joseph\Pictures\DEG\googleResult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999" y="2446102"/>
            <a:ext cx="4105275" cy="4259498"/>
          </a:xfrm>
          <a:prstGeom prst="rect">
            <a:avLst/>
          </a:prstGeom>
          <a:noFill/>
        </p:spPr>
      </p:pic>
      <p:pic>
        <p:nvPicPr>
          <p:cNvPr id="3" name="Picture 2" descr="C:\Users\Joseph\Pictures\DEG\elyPage419ocr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8200" y="1711207"/>
            <a:ext cx="4495800" cy="4384793"/>
          </a:xfrm>
          <a:prstGeom prst="rect">
            <a:avLst/>
          </a:prstGeom>
          <a:noFill/>
        </p:spPr>
      </p:pic>
      <p:pic>
        <p:nvPicPr>
          <p:cNvPr id="2051" name="Picture 3" descr="C:\Users\Joseph\Pictures\DEG\maryWarnerHighlighted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8200" y="1711208"/>
            <a:ext cx="4495800" cy="438479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OntoES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2051" name="Picture 3" descr="C:\Users\Joseph\Pictures\DEG\familyOntology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769294"/>
            <a:ext cx="4254501" cy="3488506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28600" y="5371981"/>
            <a:ext cx="39624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\b([1][6-9]\d\d)\b</a:t>
            </a:r>
          </a:p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\b{Month}\.?\s*(1\d|2\d|30|31|\d)[.,]?\s*(\d\d\d\d)\b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 descr="C:\Users\Joseph\Pictures\DEG\elyPage419ocr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711207"/>
            <a:ext cx="4495800" cy="4384793"/>
          </a:xfrm>
          <a:prstGeom prst="rect">
            <a:avLst/>
          </a:prstGeom>
          <a:noFill/>
        </p:spPr>
      </p:pic>
      <p:pic>
        <p:nvPicPr>
          <p:cNvPr id="4" name="Picture 2" descr="C:\Users\Joseph\Pictures\DEG\datesHighlighted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8200" y="1711208"/>
            <a:ext cx="4495800" cy="438479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Relationship Recognition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pic>
        <p:nvPicPr>
          <p:cNvPr id="2051" name="Picture 3" descr="C:\Users\Joseph\Pictures\DEG\familyOntology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769294"/>
            <a:ext cx="4254501" cy="3488506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85800" y="5483423"/>
            <a:ext cx="3276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{Person}[.,]?.{0,50}\s*b[.,]?\s*{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Birthdate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Person-born on-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Birthdate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2" descr="C:\Users\Joseph\Pictures\DEG\elyPage419ocr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711207"/>
            <a:ext cx="4495800" cy="4384793"/>
          </a:xfrm>
          <a:prstGeom prst="rect">
            <a:avLst/>
          </a:prstGeom>
          <a:noFill/>
        </p:spPr>
      </p:pic>
      <p:pic>
        <p:nvPicPr>
          <p:cNvPr id="4098" name="Picture 2" descr="C:\Users\Joseph\Pictures\DEG\firstBirthdateHighlighted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8200" y="1711208"/>
            <a:ext cx="4495800" cy="4384792"/>
          </a:xfrm>
          <a:prstGeom prst="rect">
            <a:avLst/>
          </a:prstGeom>
          <a:noFill/>
        </p:spPr>
      </p:pic>
      <p:grpSp>
        <p:nvGrpSpPr>
          <p:cNvPr id="29" name="Group 28"/>
          <p:cNvGrpSpPr/>
          <p:nvPr/>
        </p:nvGrpSpPr>
        <p:grpSpPr>
          <a:xfrm>
            <a:off x="685800" y="1905000"/>
            <a:ext cx="5867400" cy="1371600"/>
            <a:chOff x="685800" y="1905000"/>
            <a:chExt cx="5867400" cy="1371600"/>
          </a:xfrm>
        </p:grpSpPr>
        <p:cxnSp>
          <p:nvCxnSpPr>
            <p:cNvPr id="16" name="Straight Arrow Connector 15"/>
            <p:cNvCxnSpPr/>
            <p:nvPr/>
          </p:nvCxnSpPr>
          <p:spPr>
            <a:xfrm rot="10800000" flipV="1">
              <a:off x="2362200" y="2057400"/>
              <a:ext cx="2819400" cy="1219200"/>
            </a:xfrm>
            <a:prstGeom prst="straightConnector1">
              <a:avLst/>
            </a:prstGeom>
            <a:ln w="25400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10800000" flipV="1">
              <a:off x="685800" y="2058988"/>
              <a:ext cx="4495800" cy="74612"/>
            </a:xfrm>
            <a:prstGeom prst="straightConnector1">
              <a:avLst/>
            </a:prstGeom>
            <a:ln w="25400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10800000" flipV="1">
              <a:off x="2438400" y="2057400"/>
              <a:ext cx="3810000" cy="76200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10800000">
              <a:off x="2438400" y="1905000"/>
              <a:ext cx="4114800" cy="762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Relationship Recognition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pic>
        <p:nvPicPr>
          <p:cNvPr id="2051" name="Picture 3" descr="C:\Users\Joseph\Pictures\DEG\familyOntolog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769294"/>
            <a:ext cx="4254501" cy="3488506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85800" y="5483423"/>
            <a:ext cx="3276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{Person}[.,]?.{0,50}\s*b[.,]?\s*{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Birthdate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Person-born on-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Birthdate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 descr="C:\Users\Joseph\Pictures\DEG\elyPage419oc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711207"/>
            <a:ext cx="4495800" cy="4384793"/>
          </a:xfrm>
          <a:prstGeom prst="rect">
            <a:avLst/>
          </a:prstGeom>
          <a:noFill/>
        </p:spPr>
      </p:pic>
      <p:pic>
        <p:nvPicPr>
          <p:cNvPr id="11" name="Picture 2" descr="C:\Users\Joseph\Pictures\DEG\firstBirthdateHighlighted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711208"/>
            <a:ext cx="4495800" cy="4384792"/>
          </a:xfrm>
          <a:prstGeom prst="rect">
            <a:avLst/>
          </a:prstGeom>
          <a:noFill/>
        </p:spPr>
      </p:pic>
      <p:pic>
        <p:nvPicPr>
          <p:cNvPr id="5122" name="Picture 2" descr="C:\Users\Joseph\Pictures\DEG\birthdatesHighlighted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8201" y="1711209"/>
            <a:ext cx="4495800" cy="438479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Recursive Relationships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pic>
        <p:nvPicPr>
          <p:cNvPr id="2051" name="Picture 3" descr="C:\Users\Joseph\Pictures\DEG\familyOntolog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769294"/>
            <a:ext cx="4254501" cy="3488506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-76200" y="5483423"/>
            <a:ext cx="47244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{Child}[.,]?.{0,50}\s*[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]on\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s+of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\s*.*?\s*{Person}</a:t>
            </a:r>
          </a:p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{Child}[.,]?.{0,50}\s*[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]on\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s+of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.{0,40}and\s+.*?\s*{Person}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Child-has parent-Person</a:t>
            </a:r>
          </a:p>
        </p:txBody>
      </p:sp>
      <p:pic>
        <p:nvPicPr>
          <p:cNvPr id="9" name="Picture 8" descr="C:\Users\Joseph\Pictures\DEG\elyPage419oc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711207"/>
            <a:ext cx="4495800" cy="4384793"/>
          </a:xfrm>
          <a:prstGeom prst="rect">
            <a:avLst/>
          </a:prstGeom>
          <a:noFill/>
        </p:spPr>
      </p:pic>
      <p:pic>
        <p:nvPicPr>
          <p:cNvPr id="6146" name="Picture 2" descr="C:\Users\Joseph\Pictures\DEG\sonOfHighlighted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1" y="1711208"/>
            <a:ext cx="4495800" cy="438479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N-</a:t>
            </a:r>
            <a:r>
              <a:rPr lang="en-US" dirty="0" err="1" smtClean="0"/>
              <a:t>ary</a:t>
            </a:r>
            <a:r>
              <a:rPr lang="en-US" dirty="0" smtClean="0"/>
              <a:t> Relationships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pic>
        <p:nvPicPr>
          <p:cNvPr id="2051" name="Picture 3" descr="C:\Users\Joseph\Pictures\DEG\familyOntology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769294"/>
            <a:ext cx="4254501" cy="3488506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5483423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{Person}[.,]?.{0,50};\s*m[.,]\s*{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MarriageDate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}[,]?\s*{Spouse}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{Person}[.,]?.{0,50}\s*(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son|dau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)[.,]?\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s+of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\s*.{0,50};\s*m[.,]\s*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MarriageDate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}[,]?\s*{Spouse}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Person-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MarriageDate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-Spouse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 descr="C:\Users\Joseph\Pictures\DEG\elyPage419ocr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711207"/>
            <a:ext cx="4495800" cy="4384793"/>
          </a:xfrm>
          <a:prstGeom prst="rect">
            <a:avLst/>
          </a:prstGeom>
          <a:noFill/>
        </p:spPr>
      </p:pic>
      <p:pic>
        <p:nvPicPr>
          <p:cNvPr id="7170" name="Picture 2" descr="C:\Users\Joseph\Pictures\DEG\marriageHighlighted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8201" y="1711207"/>
            <a:ext cx="4495800" cy="4384793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Query Interpretation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pic>
        <p:nvPicPr>
          <p:cNvPr id="2051" name="Picture 3" descr="C:\Users\Joseph\Pictures\DEG\familyOntology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769294"/>
            <a:ext cx="4254501" cy="3488506"/>
          </a:xfrm>
          <a:prstGeom prst="rect">
            <a:avLst/>
          </a:prstGeom>
          <a:noFill/>
        </p:spPr>
      </p:pic>
      <p:grpSp>
        <p:nvGrpSpPr>
          <p:cNvPr id="23" name="Group 22"/>
          <p:cNvGrpSpPr/>
          <p:nvPr/>
        </p:nvGrpSpPr>
        <p:grpSpPr>
          <a:xfrm>
            <a:off x="685800" y="2057400"/>
            <a:ext cx="7924800" cy="1828800"/>
            <a:chOff x="685800" y="2057400"/>
            <a:chExt cx="7924800" cy="1828800"/>
          </a:xfrm>
        </p:grpSpPr>
        <p:sp>
          <p:nvSpPr>
            <p:cNvPr id="10" name="Rectangle 9"/>
            <p:cNvSpPr/>
            <p:nvPr/>
          </p:nvSpPr>
          <p:spPr>
            <a:xfrm>
              <a:off x="6019800" y="3657600"/>
              <a:ext cx="838200" cy="2286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10800000">
              <a:off x="2438400" y="2057400"/>
              <a:ext cx="3886200" cy="16002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7239000" y="3657600"/>
              <a:ext cx="1371600" cy="228600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rot="10800000">
              <a:off x="685800" y="2057400"/>
              <a:ext cx="7086600" cy="1600200"/>
            </a:xfrm>
            <a:prstGeom prst="straightConnector1">
              <a:avLst/>
            </a:prstGeom>
            <a:ln w="25400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4724400" y="3581400"/>
            <a:ext cx="4215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When is the birthday of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“Mary Warner”?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724400" y="457027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PREFIX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rdf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:&lt;http://www.w3.org/1999/02/22-rdf-syntax-ns#&gt;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PREFIX family:&lt;http://dithers.cs.byu.edu/owl/ontologies/family#&gt;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SELECT ?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NameValue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?Person ?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BirthdateValue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WHERE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?Person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familyMarriage:Person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-Name ?Name 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?Person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familyMarriage:Person-Birthdate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?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Birthdate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FILTER (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regex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(?Name), "Mary Warner", "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")) 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1049</TotalTime>
  <Words>424</Words>
  <Application>Microsoft Office PowerPoint</Application>
  <PresentationFormat>On-screen Show (4:3)</PresentationFormat>
  <Paragraphs>148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Median</vt:lpstr>
      <vt:lpstr>Slide 1</vt:lpstr>
      <vt:lpstr>Motivation</vt:lpstr>
      <vt:lpstr>Motivation</vt:lpstr>
      <vt:lpstr>OntoES</vt:lpstr>
      <vt:lpstr>Relationship Recognition</vt:lpstr>
      <vt:lpstr>Relationship Recognition</vt:lpstr>
      <vt:lpstr>Recursive Relationships</vt:lpstr>
      <vt:lpstr>N-ary Relationships</vt:lpstr>
      <vt:lpstr>Query Interpretation</vt:lpstr>
      <vt:lpstr>Ely Ancestry Facts</vt:lpstr>
      <vt:lpstr>Ely Ancestry page 440</vt:lpstr>
      <vt:lpstr>Ely Ancestry page 479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Joseph</dc:creator>
  <cp:lastModifiedBy>Joseph</cp:lastModifiedBy>
  <cp:revision>123</cp:revision>
  <dcterms:created xsi:type="dcterms:W3CDTF">2012-03-22T21:35:42Z</dcterms:created>
  <dcterms:modified xsi:type="dcterms:W3CDTF">2012-03-31T04:47:44Z</dcterms:modified>
</cp:coreProperties>
</file>