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18"/>
  </p:notesMasterIdLst>
  <p:sldIdLst>
    <p:sldId id="256" r:id="rId2"/>
    <p:sldId id="258" r:id="rId3"/>
    <p:sldId id="260" r:id="rId4"/>
    <p:sldId id="270" r:id="rId5"/>
    <p:sldId id="271" r:id="rId6"/>
    <p:sldId id="267" r:id="rId7"/>
    <p:sldId id="261" r:id="rId8"/>
    <p:sldId id="259" r:id="rId9"/>
    <p:sldId id="262" r:id="rId10"/>
    <p:sldId id="263" r:id="rId11"/>
    <p:sldId id="272" r:id="rId12"/>
    <p:sldId id="264" r:id="rId13"/>
    <p:sldId id="268" r:id="rId14"/>
    <p:sldId id="266" r:id="rId15"/>
    <p:sldId id="269" r:id="rId16"/>
    <p:sldId id="26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A07619-35AC-43CE-9562-163771DD71A6}" type="datetimeFigureOut">
              <a:rPr lang="en-US" smtClean="0"/>
              <a:t>6/19/2012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0B067F-2686-40F1-99E7-E65128498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592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0B067F-2686-40F1-99E7-E65128498E5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424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Ontological commitment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0B067F-2686-40F1-99E7-E65128498E5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393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7CE0377-8B19-4D89-A21C-3BA0A9F7EA3A}" type="datetime1">
              <a:rPr lang="en-US" smtClean="0"/>
              <a:t>6/19/2012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4C55328-C9EF-4848-8B01-174E353E5203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E697B-4375-4624-AD6D-31794A4A6939}" type="datetime1">
              <a:rPr lang="en-US" smtClean="0"/>
              <a:t>6/19/2012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5328-C9EF-4848-8B01-174E353E5203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7334C-7565-4217-A10D-353133AC6616}" type="datetime1">
              <a:rPr lang="en-US" smtClean="0"/>
              <a:t>6/19/2012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5328-C9EF-4848-8B01-174E353E5203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443D5-6001-4952-A337-9EF0E34B5DA8}" type="datetime1">
              <a:rPr lang="en-US" smtClean="0"/>
              <a:t>6/19/2012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5328-C9EF-4848-8B01-174E353E520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D78D5-096A-46D8-A816-A4482F451407}" type="datetime1">
              <a:rPr lang="en-US" smtClean="0"/>
              <a:t>6/19/2012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5328-C9EF-4848-8B01-174E353E520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B7DD2-B5B1-44C6-8EE8-162DAD147E4E}" type="datetime1">
              <a:rPr lang="en-US" smtClean="0"/>
              <a:t>6/19/2012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5328-C9EF-4848-8B01-174E353E520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A15C3-053C-4CC7-A518-1BE99DCBEB49}" type="datetime1">
              <a:rPr lang="en-US" smtClean="0"/>
              <a:t>6/19/2012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5328-C9EF-4848-8B01-174E353E5203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5A7-F09F-4CBE-BDC8-7101675523D6}" type="datetime1">
              <a:rPr lang="en-US" smtClean="0"/>
              <a:t>6/19/2012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5328-C9EF-4848-8B01-174E353E5203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8A5C0-687B-4CA5-93CF-6B21865FF69B}" type="datetime1">
              <a:rPr lang="en-US" smtClean="0"/>
              <a:t>6/19/2012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5328-C9EF-4848-8B01-174E353E52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EBD8C-2F0F-4748-96D7-8F198BD30BA6}" type="datetime1">
              <a:rPr lang="en-US" smtClean="0"/>
              <a:t>6/19/2012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5328-C9EF-4848-8B01-174E353E52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160B0-4D04-422E-887A-777AF53AA04C}" type="datetime1">
              <a:rPr lang="en-US" smtClean="0"/>
              <a:t>6/19/2012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5328-C9EF-4848-8B01-174E353E52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B0D704F-A3EE-4A71-A0B0-6DCC43773EEC}" type="datetime1">
              <a:rPr lang="en-US" smtClean="0"/>
              <a:t>6/19/2012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4C55328-C9EF-4848-8B01-174E353E520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885950"/>
            <a:ext cx="7543800" cy="2152650"/>
          </a:xfrm>
        </p:spPr>
        <p:txBody>
          <a:bodyPr/>
          <a:lstStyle/>
          <a:p>
            <a:r>
              <a:rPr lang="en-US" sz="4000" dirty="0">
                <a:effectLst/>
              </a:rPr>
              <a:t>Semi-automatic Fact Extraction and Organization of Persons in Genealogical Records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Joseph Park</a:t>
            </a:r>
          </a:p>
          <a:p>
            <a:r>
              <a:rPr lang="en-US" dirty="0" smtClean="0"/>
              <a:t>Brigham Young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63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4" name="Picture 2" descr="C:\Users\Joseph\Documents\MastersThesis\thesisImages\elyPage419WilliamGerardOC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7" y="4343400"/>
            <a:ext cx="6856413" cy="195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Joseph\Documents\MastersThesis\thesisImages\GenealogicalPerso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057400"/>
            <a:ext cx="2932113" cy="2013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Joseph\Documents\MastersThesis\thesisImages\ExtractedPerso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286000"/>
            <a:ext cx="2636262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905000" y="4343400"/>
            <a:ext cx="2286000" cy="2286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1524000" y="3086100"/>
            <a:ext cx="1066800" cy="12573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343400" y="4343400"/>
            <a:ext cx="1524000" cy="2286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2057400" y="2514600"/>
            <a:ext cx="2515393" cy="182880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324600" y="4343400"/>
            <a:ext cx="4572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1524000" y="2514600"/>
            <a:ext cx="4876800" cy="1828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239000" y="4343400"/>
            <a:ext cx="4572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2895600" y="2514600"/>
            <a:ext cx="4419600" cy="1828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5328-C9EF-4848-8B01-174E353E520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93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4" name="Picture 2" descr="C:\Users\Joseph\Documents\MastersThesis\thesisImages\elyPage419WilliamGerardOC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7" y="4343400"/>
            <a:ext cx="6856413" cy="195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Joseph\Documents\MastersThesis\thesisImages\GenealogicalPerso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057400"/>
            <a:ext cx="2932113" cy="2013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Joseph\Documents\MastersThesis\thesisImages\ExtractedPerso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286000"/>
            <a:ext cx="2636262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905000" y="4343400"/>
            <a:ext cx="838200" cy="2286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2590800" y="3810000"/>
            <a:ext cx="2590800" cy="5334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343400" y="4343400"/>
            <a:ext cx="1524000" cy="2286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4572794" y="2362200"/>
            <a:ext cx="1523206" cy="198120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324600" y="4343400"/>
            <a:ext cx="4572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5562600" y="2362200"/>
            <a:ext cx="838200" cy="1981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239000" y="4343400"/>
            <a:ext cx="4572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6934200" y="2362200"/>
            <a:ext cx="381000" cy="1981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743200" y="4343400"/>
            <a:ext cx="685800" cy="2286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/>
          <p:cNvCxnSpPr>
            <a:stCxn id="18" idx="0"/>
          </p:cNvCxnSpPr>
          <p:nvPr/>
        </p:nvCxnSpPr>
        <p:spPr>
          <a:xfrm flipV="1">
            <a:off x="3086100" y="3886200"/>
            <a:ext cx="2095500" cy="4572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429000" y="4343400"/>
            <a:ext cx="762000" cy="2286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>
            <a:stCxn id="21" idx="0"/>
          </p:cNvCxnSpPr>
          <p:nvPr/>
        </p:nvCxnSpPr>
        <p:spPr>
          <a:xfrm flipV="1">
            <a:off x="3810000" y="3886200"/>
            <a:ext cx="1905000" cy="4572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5328-C9EF-4848-8B01-174E353E520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46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Morphology</a:t>
            </a:r>
          </a:p>
          <a:p>
            <a:endParaRPr lang="en-US" dirty="0"/>
          </a:p>
          <a:p>
            <a:r>
              <a:rPr lang="en-US" dirty="0" err="1" smtClean="0"/>
              <a:t>Onomastics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Cultural pragmatics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 Rules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5328-C9EF-4848-8B01-174E353E520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40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Morphology</a:t>
            </a:r>
            <a:endParaRPr lang="en-US" dirty="0"/>
          </a:p>
        </p:txBody>
      </p:sp>
      <p:pic>
        <p:nvPicPr>
          <p:cNvPr id="4099" name="Picture 3" descr="C:\Users\Joseph\Documents\MastersThesis\thesisImages\morpholog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648200"/>
            <a:ext cx="6831013" cy="147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Joseph\Documents\MastersThesis\thesisImages\GenealogicalPersonHighlighte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4237" y="2209800"/>
            <a:ext cx="2879363" cy="1976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V="1">
            <a:off x="3352800" y="2895600"/>
            <a:ext cx="1981200" cy="205740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5029200" y="2895600"/>
            <a:ext cx="457200" cy="220980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930364" y="4267200"/>
            <a:ext cx="4892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male</a:t>
            </a:r>
            <a:endParaRPr lang="en-US" sz="1100" dirty="0"/>
          </a:p>
        </p:txBody>
      </p:sp>
      <p:sp>
        <p:nvSpPr>
          <p:cNvPr id="13" name="TextBox 12"/>
          <p:cNvSpPr txBox="1"/>
          <p:nvPr/>
        </p:nvSpPr>
        <p:spPr>
          <a:xfrm>
            <a:off x="5181600" y="4267200"/>
            <a:ext cx="6030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female</a:t>
            </a:r>
            <a:endParaRPr lang="en-US" sz="1100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5328-C9EF-4848-8B01-174E353E520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399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Onomastics</a:t>
            </a:r>
            <a:endParaRPr lang="en-US" dirty="0"/>
          </a:p>
        </p:txBody>
      </p:sp>
      <p:pic>
        <p:nvPicPr>
          <p:cNvPr id="4" name="Picture 3" descr="C:\Users\Joseph\Documents\MastersThesis\thesisImages\GenealogicalPersonHighlight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4237" y="2209800"/>
            <a:ext cx="2879363" cy="1976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C:\Users\Joseph\Documents\MastersThesis\thesisImages\onomastic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1068" y="5067300"/>
            <a:ext cx="496570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5328-C9EF-4848-8B01-174E353E520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000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Cultural Pragmatics</a:t>
            </a:r>
            <a:endParaRPr lang="en-US" dirty="0"/>
          </a:p>
        </p:txBody>
      </p:sp>
      <p:pic>
        <p:nvPicPr>
          <p:cNvPr id="4" name="Picture 3" descr="C:\Users\Joseph\Documents\MastersThesis\thesisImages\GenealogicalPersonHighlight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4237" y="2209800"/>
            <a:ext cx="2879363" cy="1976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Joseph\Documents\MastersThesis\thesisImages\elyPage419WilliamGerardOC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7" y="4521200"/>
            <a:ext cx="6856413" cy="195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447800" y="5410200"/>
            <a:ext cx="533400" cy="152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57400" y="5410200"/>
            <a:ext cx="838200" cy="152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>
            <a:stCxn id="7" idx="0"/>
          </p:cNvCxnSpPr>
          <p:nvPr/>
        </p:nvCxnSpPr>
        <p:spPr>
          <a:xfrm flipV="1">
            <a:off x="1714500" y="3962400"/>
            <a:ext cx="1485900" cy="14478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2476500" y="3962400"/>
            <a:ext cx="876300" cy="14478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429000" y="4521200"/>
            <a:ext cx="762000" cy="1651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>
            <a:stCxn id="14" idx="0"/>
          </p:cNvCxnSpPr>
          <p:nvPr/>
        </p:nvCxnSpPr>
        <p:spPr>
          <a:xfrm flipV="1">
            <a:off x="3810000" y="3962400"/>
            <a:ext cx="152400" cy="55880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5328-C9EF-4848-8B01-174E353E520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19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Entity Resolution</a:t>
            </a:r>
            <a:endParaRPr lang="en-US" dirty="0"/>
          </a:p>
        </p:txBody>
      </p:sp>
      <p:pic>
        <p:nvPicPr>
          <p:cNvPr id="6147" name="Picture 3" descr="C:\Users\Joseph\Documents\MastersThesis\thesisImages\entityResoluti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2590800"/>
            <a:ext cx="7743825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5328-C9EF-4848-8B01-174E353E520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90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Extraction ontology</a:t>
            </a:r>
          </a:p>
          <a:p>
            <a:endParaRPr lang="en-US" dirty="0"/>
          </a:p>
          <a:p>
            <a:r>
              <a:rPr lang="en-US" dirty="0" smtClean="0"/>
              <a:t>Object identity resolution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 Extraction</a:t>
            </a:r>
            <a:endParaRPr lang="en-US" dirty="0"/>
          </a:p>
        </p:txBody>
      </p:sp>
      <p:pic>
        <p:nvPicPr>
          <p:cNvPr id="4" name="Picture 3" descr="C:\Users\Joseph\Documents\MastersThesis\thesisImages\elyPage419WilliamGerar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191000"/>
            <a:ext cx="52959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5328-C9EF-4848-8B01-174E353E520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05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Extraction Ontology</a:t>
            </a:r>
            <a:endParaRPr lang="en-US" dirty="0"/>
          </a:p>
        </p:txBody>
      </p:sp>
      <p:pic>
        <p:nvPicPr>
          <p:cNvPr id="1026" name="Picture 2" descr="C:\Users\Joseph\Documents\MastersThesis\thesisImages\ExtractedPers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438400"/>
            <a:ext cx="6172200" cy="374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5328-C9EF-4848-8B01-174E353E520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63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Recognizers</a:t>
            </a:r>
            <a:endParaRPr lang="en-US" dirty="0"/>
          </a:p>
        </p:txBody>
      </p:sp>
      <p:pic>
        <p:nvPicPr>
          <p:cNvPr id="4" name="Picture 2" descr="C:\Users\Joseph\Documents\MastersThesis\thesisImages\ExtractedPerso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667000"/>
            <a:ext cx="3891624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" y="214672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\b([1][6-9]\d\d)\b</a:t>
            </a:r>
          </a:p>
          <a:p>
            <a:pPr algn="ctr"/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\b{Month}\.?\s*(1\d|2\d|30|31|\d)[.,]?\s*(\d\d\d\d)\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Date recognizers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3429000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{Person}[.,]?.{0,50}\s*b[.,]?\s*{Birthdate}</a:t>
            </a:r>
          </a:p>
          <a:p>
            <a:pPr algn="ctr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Person-Birthdate recognizer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6523" y="4495800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{Son}[.,]?.{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0,50}\s*[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sS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]on\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s+of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\s*.*?\s*{Person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}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Son-Person recognizer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" y="5486399"/>
            <a:ext cx="59082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{Person}[.,]?.{0,50};\s*m[.,]\s*{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MarriageDate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}[,]?\s*{Spouse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}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Person-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Marriagedate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-Spouse recognizer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5328-C9EF-4848-8B01-174E353E520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4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5" name="Picture 4" descr="C:\Users\Joseph\Pictures\DEG\elyPage419ocr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2209798"/>
            <a:ext cx="4495800" cy="4384793"/>
          </a:xfrm>
          <a:prstGeom prst="rect">
            <a:avLst/>
          </a:prstGeom>
          <a:noFill/>
        </p:spPr>
      </p:pic>
      <p:pic>
        <p:nvPicPr>
          <p:cNvPr id="6" name="Picture 2" descr="C:\Users\Joseph\Pictures\DEG\firstBirthdateHighlighted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2209799"/>
            <a:ext cx="4495800" cy="4384792"/>
          </a:xfrm>
          <a:prstGeom prst="rect">
            <a:avLst/>
          </a:prstGeom>
          <a:noFill/>
        </p:spPr>
      </p:pic>
      <p:pic>
        <p:nvPicPr>
          <p:cNvPr id="7" name="Picture 2" descr="C:\Users\Joseph\Pictures\DEG\birthdatesHighlighted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38401" y="2209800"/>
            <a:ext cx="4495800" cy="4384792"/>
          </a:xfrm>
          <a:prstGeom prst="rect">
            <a:avLst/>
          </a:prstGeom>
          <a:noFill/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5328-C9EF-4848-8B01-174E353E520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88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Canonicalization</a:t>
            </a:r>
            <a:endParaRPr lang="en-US" dirty="0"/>
          </a:p>
        </p:txBody>
      </p:sp>
      <p:pic>
        <p:nvPicPr>
          <p:cNvPr id="1028" name="Picture 4" descr="C:\Users\Joseph\Documents\MastersThesis\thesisImages\elyPage89Canonicalizati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636" y="2286000"/>
            <a:ext cx="4628364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Joseph\Documents\MastersThesis\thesisImages\nameCanonicalizatio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581400"/>
            <a:ext cx="5207001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5328-C9EF-4848-8B01-174E353E520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23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Object Identity Resolution</a:t>
            </a:r>
            <a:endParaRPr lang="en-US" sz="4800" dirty="0"/>
          </a:p>
        </p:txBody>
      </p:sp>
      <p:pic>
        <p:nvPicPr>
          <p:cNvPr id="2052" name="Picture 4" descr="C:\Users\Joseph\Documents\MastersThesis\thesisImages\elyPage419WilliamGerardOC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622" y="2590800"/>
            <a:ext cx="6856413" cy="195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Joseph\Documents\MastersThesis\thesisImages\elyPage419WilliamGerardOCR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622" y="2590800"/>
            <a:ext cx="6856413" cy="195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Joseph\Documents\MastersThesis\thesisImages\elyPage419WilliamGerardOCR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7" y="2590800"/>
            <a:ext cx="6856413" cy="195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Joseph\Documents\MastersThesis\thesisImages\elyPage419WilliamGerardOCR3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105" y="2590800"/>
            <a:ext cx="6856413" cy="195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5328-C9EF-4848-8B01-174E353E520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467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Schema mapping</a:t>
            </a:r>
          </a:p>
          <a:p>
            <a:endParaRPr lang="en-US" dirty="0"/>
          </a:p>
          <a:p>
            <a:r>
              <a:rPr lang="en-US" dirty="0" smtClean="0"/>
              <a:t>Logic rules</a:t>
            </a:r>
          </a:p>
          <a:p>
            <a:endParaRPr lang="en-US" dirty="0"/>
          </a:p>
          <a:p>
            <a:r>
              <a:rPr lang="en-US" dirty="0" smtClean="0"/>
              <a:t>Entity resolution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 Organization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5328-C9EF-4848-8B01-174E353E520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07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Schema Mapping</a:t>
            </a:r>
            <a:endParaRPr lang="en-US" dirty="0"/>
          </a:p>
        </p:txBody>
      </p:sp>
      <p:pic>
        <p:nvPicPr>
          <p:cNvPr id="3074" name="Picture 2" descr="C:\Users\Joseph\Documents\MastersThesis\thesisImages\GenealogicalPers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6263" y="2209800"/>
            <a:ext cx="4055337" cy="2784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Joseph\Documents\MastersThesis\thesisImages\ExtractedPerso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0"/>
            <a:ext cx="4268233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Joseph\Documents\MastersThesis\thesisImages\GenealogicalPersonHighlighted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6263" y="2209800"/>
            <a:ext cx="4055337" cy="2784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43000" y="4994031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Extraction Ontology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867400" y="5117068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View of genealogist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5328-C9EF-4848-8B01-174E353E520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295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127</TotalTime>
  <Words>151</Words>
  <Application>Microsoft Office PowerPoint</Application>
  <PresentationFormat>On-screen Show (4:3)</PresentationFormat>
  <Paragraphs>60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Hardcover</vt:lpstr>
      <vt:lpstr>Semi-automatic Fact Extraction and Organization of Persons in Genealogical Records </vt:lpstr>
      <vt:lpstr>Fact Extraction</vt:lpstr>
      <vt:lpstr>Extraction Ontology</vt:lpstr>
      <vt:lpstr>Recognizers</vt:lpstr>
      <vt:lpstr>Example</vt:lpstr>
      <vt:lpstr>Canonicalization</vt:lpstr>
      <vt:lpstr>Object Identity Resolution</vt:lpstr>
      <vt:lpstr>Fact Organization</vt:lpstr>
      <vt:lpstr>Schema Mapping</vt:lpstr>
      <vt:lpstr>Example</vt:lpstr>
      <vt:lpstr>Example</vt:lpstr>
      <vt:lpstr>Logic Rules</vt:lpstr>
      <vt:lpstr>Morphology</vt:lpstr>
      <vt:lpstr>Onomastics</vt:lpstr>
      <vt:lpstr>Cultural Pragmatics</vt:lpstr>
      <vt:lpstr>Entity Resolution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Semi-automatic Fact Extraction and Organization of Persons in Genealogical Records</dc:title>
  <dc:creator>Joseph</dc:creator>
  <cp:lastModifiedBy>Joseph</cp:lastModifiedBy>
  <cp:revision>15</cp:revision>
  <dcterms:created xsi:type="dcterms:W3CDTF">2012-06-19T05:24:25Z</dcterms:created>
  <dcterms:modified xsi:type="dcterms:W3CDTF">2012-06-19T15:56:43Z</dcterms:modified>
</cp:coreProperties>
</file>