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5" r:id="rId3"/>
    <p:sldId id="257" r:id="rId4"/>
    <p:sldId id="259" r:id="rId5"/>
    <p:sldId id="260" r:id="rId6"/>
    <p:sldId id="261" r:id="rId7"/>
    <p:sldId id="292" r:id="rId8"/>
    <p:sldId id="262" r:id="rId9"/>
    <p:sldId id="263" r:id="rId10"/>
    <p:sldId id="258" r:id="rId11"/>
    <p:sldId id="264" r:id="rId12"/>
    <p:sldId id="267" r:id="rId13"/>
    <p:sldId id="293" r:id="rId14"/>
    <p:sldId id="294" r:id="rId15"/>
    <p:sldId id="295" r:id="rId16"/>
    <p:sldId id="296" r:id="rId17"/>
    <p:sldId id="278" r:id="rId18"/>
    <p:sldId id="281" r:id="rId19"/>
    <p:sldId id="277" r:id="rId20"/>
    <p:sldId id="282" r:id="rId21"/>
    <p:sldId id="283" r:id="rId22"/>
    <p:sldId id="291" r:id="rId23"/>
    <p:sldId id="284" r:id="rId24"/>
    <p:sldId id="286" r:id="rId25"/>
    <p:sldId id="287" r:id="rId26"/>
    <p:sldId id="288" r:id="rId27"/>
    <p:sldId id="289" r:id="rId28"/>
    <p:sldId id="290" r:id="rId29"/>
    <p:sldId id="268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8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62A0-3D98-482F-AE81-E213E515C4EC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52251-C16B-47A8-AB92-BB0FF856E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What’s my take-home message?  “KBs and KBBs can play a significant role in assisting researchers locate,</a:t>
            </a:r>
            <a:r>
              <a:rPr lang="en-US" baseline="0" dirty="0" smtClean="0"/>
              <a:t> gather, and organize information for research studies.”  As an example, this may well be the essence of what ACM-L means: conceptual modeling (CM) is the foundation for KBs and active learning (A…-L) is the foundation for KBBs.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Emphasize here and later.  (What must listeners understand to be able to take the message home?)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reasoning</a:t>
            </a:r>
            <a:r>
              <a:rPr lang="en-US" baseline="0" dirty="0" smtClean="0"/>
              <a:t> possibility to point out: “Thursday”, which does not have a specific date attached to it can be reasoned about to realize that it must be March 12, 1998.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reverse engineering from any structured</a:t>
            </a:r>
            <a:r>
              <a:rPr lang="en-US" baseline="0" dirty="0" smtClean="0"/>
              <a:t> schema.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2" indent="-342900"/>
            <a:r>
              <a:rPr lang="en-US" dirty="0" smtClean="0"/>
              <a:t>Automated</a:t>
            </a:r>
            <a:r>
              <a:rPr lang="en-US" baseline="0" dirty="0" smtClean="0"/>
              <a:t> extraction is critical.  </a:t>
            </a:r>
            <a:r>
              <a:rPr lang="en-US" baseline="0" dirty="0" err="1" smtClean="0"/>
              <a:t>OpenDMAP</a:t>
            </a:r>
            <a:r>
              <a:rPr lang="en-US" baseline="0" dirty="0" smtClean="0"/>
              <a:t> for biology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495A-27DD-43A9-9EA5-BF9636B9B4B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</a:t>
            </a:r>
            <a:r>
              <a:rPr lang="en-US" smtClean="0"/>
              <a:t>working</a:t>
            </a:r>
            <a:r>
              <a:rPr lang="en-US" baseline="0" smtClean="0"/>
              <a:t> toward KBs and KBBs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matter whether it is the essence of ACM-L or not – may be better to pitch it as one possible way to achieve</a:t>
            </a:r>
            <a:r>
              <a:rPr lang="en-US" baseline="0" dirty="0" smtClean="0"/>
              <a:t> Active Conceptual Modeling </a:t>
            </a:r>
            <a:r>
              <a:rPr lang="en-US" baseline="0" smtClean="0"/>
              <a:t>for Learning (ACM-L).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FOCIH works.  Also,</a:t>
            </a:r>
            <a:r>
              <a:rPr lang="en-US" baseline="0" dirty="0" smtClean="0"/>
              <a:t> how it will work when we add a filtering mechanism (e.g., minor allele frequency &gt; 1%)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Works by linguistically grounding an extraction ontology.  (e.g., people in the </a:t>
            </a:r>
            <a:r>
              <a:rPr lang="en-US" baseline="0" dirty="0" err="1" smtClean="0"/>
              <a:t>bioInformatics</a:t>
            </a:r>
            <a:r>
              <a:rPr lang="en-US" baseline="0" dirty="0" smtClean="0"/>
              <a:t> community may know about </a:t>
            </a:r>
            <a:r>
              <a:rPr lang="en-US" baseline="0" dirty="0" err="1" smtClean="0"/>
              <a:t>OpenDMAP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bio-research studies.  I’ll draw from some of these as I further</a:t>
            </a:r>
            <a:r>
              <a:rPr lang="en-US" baseline="0" dirty="0" smtClean="0"/>
              <a:t> explain KBs and KBBs.  (Switching applications because 1. Cui is not here to explain the medical biology &amp; 2. it’s not implemented, but most of what I will present is implemented, although not fully integrated and not fully working as well as it should for the system to be commercialized.)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formal framework and semi-automatic creation in the rest of the presentation.  Tie into ACM-L.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EA561-421A-440B-ABC7-463E08804406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KBB: A Knowledge-Bundle Builder for Research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David W. Embley, Stephen W. Liddle,</a:t>
            </a:r>
          </a:p>
          <a:p>
            <a:pPr algn="ctr"/>
            <a:r>
              <a:rPr lang="en-US" dirty="0" smtClean="0"/>
              <a:t>Deryle W. Lonsdale, Aaron Stewart, and Cui Tao*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Brigham Young University, Provo, Utah, USA</a:t>
            </a:r>
          </a:p>
          <a:p>
            <a:pPr algn="ctr"/>
            <a:r>
              <a:rPr lang="en-US" dirty="0" smtClean="0"/>
              <a:t>*Mayo Clinic, Rochester, Minnesota, USA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324600"/>
            <a:ext cx="271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Sponsored in part by NSF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Genealogy and family history</a:t>
            </a:r>
          </a:p>
          <a:p>
            <a:r>
              <a:rPr lang="en-US" dirty="0" smtClean="0"/>
              <a:t>Environmental impact studies</a:t>
            </a:r>
          </a:p>
          <a:p>
            <a:r>
              <a:rPr lang="en-US" dirty="0" smtClean="0"/>
              <a:t>Business planning and decision making</a:t>
            </a:r>
          </a:p>
          <a:p>
            <a:r>
              <a:rPr lang="en-US" dirty="0" smtClean="0"/>
              <a:t>Academic-accreditation studies</a:t>
            </a:r>
          </a:p>
          <a:p>
            <a:r>
              <a:rPr lang="en-US" dirty="0" smtClean="0"/>
              <a:t>Purchase of large-ticket items</a:t>
            </a:r>
          </a:p>
          <a:p>
            <a:r>
              <a:rPr lang="en-US" dirty="0" smtClean="0"/>
              <a:t>Web of Knowledge</a:t>
            </a:r>
          </a:p>
          <a:p>
            <a:pPr lvl="1"/>
            <a:r>
              <a:rPr lang="en-US" dirty="0" smtClean="0"/>
              <a:t>Interconnected KBs superimposed over a web of pages</a:t>
            </a:r>
          </a:p>
          <a:p>
            <a:pPr lvl="1"/>
            <a:r>
              <a:rPr lang="en-US" dirty="0" smtClean="0"/>
              <a:t>Yahoo’s </a:t>
            </a:r>
            <a:r>
              <a:rPr lang="en-US" dirty="0" smtClean="0"/>
              <a:t>“Web of Concepts” initiative [Kumar et al., PODS09]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2103120"/>
          </a:xfrm>
        </p:spPr>
        <p:txBody>
          <a:bodyPr/>
          <a:lstStyle/>
          <a:p>
            <a:r>
              <a:rPr lang="en-US" dirty="0" smtClean="0"/>
              <a:t>KB: How to formalize KBs &amp; KB extraction </a:t>
            </a:r>
            <a:r>
              <a:rPr lang="en-US" dirty="0" err="1" smtClean="0"/>
              <a:t>ontologies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KBB: How to (semi)-automatically create KBs?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KB 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KB—a 7-tuple: (</a:t>
            </a:r>
            <a:r>
              <a:rPr lang="en-US" i="1" dirty="0" smtClean="0"/>
              <a:t>O, R, C, I, D, A, L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: Object sets—one-place predicates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: Relationship sets—</a:t>
            </a:r>
            <a:r>
              <a:rPr lang="en-US" i="1" dirty="0" smtClean="0"/>
              <a:t>n</a:t>
            </a:r>
            <a:r>
              <a:rPr lang="en-US" dirty="0" smtClean="0"/>
              <a:t>-place predicates</a:t>
            </a:r>
          </a:p>
          <a:p>
            <a:pPr lvl="1"/>
            <a:r>
              <a:rPr lang="en-US" i="1" dirty="0" smtClean="0"/>
              <a:t>C</a:t>
            </a:r>
            <a:r>
              <a:rPr lang="en-US" dirty="0" smtClean="0"/>
              <a:t>: Constraints—closed formulas</a:t>
            </a:r>
          </a:p>
          <a:p>
            <a:pPr lvl="1"/>
            <a:r>
              <a:rPr lang="en-US" i="1" dirty="0" smtClean="0"/>
              <a:t>I</a:t>
            </a:r>
            <a:r>
              <a:rPr lang="en-US" dirty="0" smtClean="0"/>
              <a:t>: Interpretations—predicate calc. models for (</a:t>
            </a:r>
            <a:r>
              <a:rPr lang="en-US" i="1" dirty="0" smtClean="0"/>
              <a:t>O, R, C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: Deductive inference rules—open formulas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: Annotations—links from KB to source documents</a:t>
            </a:r>
          </a:p>
          <a:p>
            <a:pPr lvl="1"/>
            <a:r>
              <a:rPr lang="en-US" i="1" dirty="0" smtClean="0"/>
              <a:t>L</a:t>
            </a:r>
            <a:r>
              <a:rPr lang="en-US" dirty="0" smtClean="0"/>
              <a:t>: </a:t>
            </a:r>
            <a:r>
              <a:rPr lang="en-US" dirty="0" smtClean="0"/>
              <a:t>Linguistic groundings—data </a:t>
            </a:r>
            <a:r>
              <a:rPr lang="en-US" dirty="0" smtClean="0"/>
              <a:t>frames—to </a:t>
            </a:r>
            <a:r>
              <a:rPr lang="en-US" dirty="0" smtClean="0"/>
              <a:t>enable:</a:t>
            </a:r>
          </a:p>
          <a:p>
            <a:pPr lvl="2"/>
            <a:r>
              <a:rPr lang="en-US" dirty="0" smtClean="0"/>
              <a:t>high-precision document filtering</a:t>
            </a:r>
          </a:p>
          <a:p>
            <a:pPr lvl="2"/>
            <a:r>
              <a:rPr lang="en-US" dirty="0" smtClean="0"/>
              <a:t>automatic annotation</a:t>
            </a:r>
          </a:p>
          <a:p>
            <a:pPr lvl="2"/>
            <a:r>
              <a:rPr lang="en-US" dirty="0" smtClean="0"/>
              <a:t>free-form query processing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…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…,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I, …, A,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57400" y="1219200"/>
            <a:ext cx="4724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6781800" y="762000"/>
            <a:ext cx="2171700" cy="2562225"/>
            <a:chOff x="6781800" y="762000"/>
            <a:chExt cx="2171700" cy="2562225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5" cstate="print"/>
            <a:srcRect l="-2643" t="-2577" r="-3763" b="-6807"/>
            <a:stretch>
              <a:fillRect/>
            </a:stretch>
          </p:blipFill>
          <p:spPr bwMode="auto">
            <a:xfrm>
              <a:off x="6781800" y="762000"/>
              <a:ext cx="21717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0" y="838200"/>
              <a:ext cx="990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914400"/>
              <a:ext cx="762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0668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371600"/>
              <a:ext cx="762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1447800"/>
              <a:ext cx="7620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47800"/>
              <a:ext cx="914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1600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800" y="17526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52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05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18288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050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1981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0574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1336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133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24384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514600"/>
              <a:ext cx="1905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26670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2800" y="2819400"/>
              <a:ext cx="1524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0" y="29718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10600" y="2286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23622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2667000"/>
              <a:ext cx="457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I, D, A,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57400" y="1219200"/>
            <a:ext cx="4724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6781800" y="762000"/>
            <a:ext cx="2171700" cy="2562225"/>
            <a:chOff x="6781800" y="762000"/>
            <a:chExt cx="2171700" cy="2562225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5" cstate="print"/>
            <a:srcRect l="-2643" t="-2577" r="-3763" b="-6807"/>
            <a:stretch>
              <a:fillRect/>
            </a:stretch>
          </p:blipFill>
          <p:spPr bwMode="auto">
            <a:xfrm>
              <a:off x="6781800" y="762000"/>
              <a:ext cx="21717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0" y="838200"/>
              <a:ext cx="990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914400"/>
              <a:ext cx="762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0668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371600"/>
              <a:ext cx="762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1447800"/>
              <a:ext cx="7620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47800"/>
              <a:ext cx="914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1600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800" y="17526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52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05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18288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050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1981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0574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1336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133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24384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514600"/>
              <a:ext cx="1905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26670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2800" y="2819400"/>
              <a:ext cx="1524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0" y="29718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10600" y="2286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23622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2667000"/>
              <a:ext cx="457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6400800"/>
            <a:ext cx="683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Age(x) :- </a:t>
            </a:r>
            <a:r>
              <a:rPr lang="en-US" b="1" dirty="0" err="1" smtClean="0">
                <a:solidFill>
                  <a:srgbClr val="FF0000"/>
                </a:solidFill>
              </a:rPr>
              <a:t>ObituaryDate</a:t>
            </a:r>
            <a:r>
              <a:rPr lang="en-US" b="1" dirty="0" smtClean="0">
                <a:solidFill>
                  <a:srgbClr val="FF0000"/>
                </a:solidFill>
              </a:rPr>
              <a:t>(y), </a:t>
            </a:r>
            <a:r>
              <a:rPr lang="en-US" b="1" dirty="0" err="1" smtClean="0">
                <a:solidFill>
                  <a:srgbClr val="FF0000"/>
                </a:solidFill>
              </a:rPr>
              <a:t>BirthDate</a:t>
            </a:r>
            <a:r>
              <a:rPr lang="en-US" b="1" dirty="0" smtClean="0">
                <a:solidFill>
                  <a:srgbClr val="FF0000"/>
                </a:solidFill>
              </a:rPr>
              <a:t>(z), </a:t>
            </a:r>
            <a:r>
              <a:rPr lang="en-US" b="1" dirty="0" err="1" smtClean="0">
                <a:solidFill>
                  <a:srgbClr val="FF0000"/>
                </a:solidFill>
              </a:rPr>
              <a:t>AgeCalculator</a:t>
            </a:r>
            <a:r>
              <a:rPr lang="en-US" b="1" dirty="0" smtClean="0">
                <a:solidFill>
                  <a:srgbClr val="FF0000"/>
                </a:solidFill>
              </a:rPr>
              <a:t>(x, y, z)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KB 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53113" cy="534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KB 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53113" cy="534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DemoObi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7116"/>
            <a:ext cx="4939496" cy="657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KBB:</a:t>
            </a:r>
            <a:br>
              <a:rPr lang="en-US" dirty="0" smtClean="0"/>
            </a:br>
            <a:r>
              <a:rPr lang="en-US" dirty="0" smtClean="0"/>
              <a:t>(Semi)-Automatically Building KBs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err="1" smtClean="0"/>
              <a:t>OntologyEditor</a:t>
            </a:r>
            <a:r>
              <a:rPr lang="en-US" dirty="0" smtClean="0"/>
              <a:t> (manual; gives full control)</a:t>
            </a:r>
          </a:p>
          <a:p>
            <a:r>
              <a:rPr lang="en-US" dirty="0" smtClean="0"/>
              <a:t>FOCIH (semi-automatic)</a:t>
            </a:r>
          </a:p>
          <a:p>
            <a:r>
              <a:rPr lang="en-US" dirty="0" smtClean="0"/>
              <a:t>TANGO (semi-automatic)</a:t>
            </a:r>
          </a:p>
          <a:p>
            <a:r>
              <a:rPr lang="en-US" dirty="0" smtClean="0"/>
              <a:t>TISP (fully automatic)</a:t>
            </a:r>
          </a:p>
          <a:p>
            <a:r>
              <a:rPr lang="en-US" dirty="0" smtClean="0"/>
              <a:t>C-XML (fully automatic)</a:t>
            </a:r>
          </a:p>
          <a:p>
            <a:r>
              <a:rPr lang="en-US" dirty="0" smtClean="0"/>
              <a:t>NER (Named-Entity Recognition research)</a:t>
            </a:r>
          </a:p>
          <a:p>
            <a:r>
              <a:rPr lang="en-US" dirty="0" smtClean="0"/>
              <a:t>NRR (Named-Relationship Recognition research)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Bundles</a:t>
            </a:r>
            <a:br>
              <a:rPr lang="en-US" dirty="0" smtClean="0"/>
            </a:br>
            <a:r>
              <a:rPr lang="en-US" dirty="0" smtClean="0"/>
              <a:t>for Research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Problem: locate, gather, organize data</a:t>
            </a:r>
          </a:p>
          <a:p>
            <a:r>
              <a:rPr lang="en-US" dirty="0" smtClean="0"/>
              <a:t>Solution: semi-automatically create KBs with KBBs</a:t>
            </a:r>
          </a:p>
          <a:p>
            <a:pPr lvl="1"/>
            <a:r>
              <a:rPr lang="en-US" dirty="0" smtClean="0"/>
              <a:t>KBs</a:t>
            </a:r>
          </a:p>
          <a:p>
            <a:pPr lvl="2"/>
            <a:r>
              <a:rPr lang="en-US" dirty="0" smtClean="0"/>
              <a:t>Conceptualized data + reasoning and provenance links</a:t>
            </a:r>
          </a:p>
          <a:p>
            <a:pPr lvl="2"/>
            <a:r>
              <a:rPr lang="en-US" dirty="0" smtClean="0"/>
              <a:t>Linguistically grounded &amp; thus extraction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smtClean="0"/>
              <a:t>KBBs</a:t>
            </a:r>
          </a:p>
          <a:p>
            <a:pPr lvl="2"/>
            <a:r>
              <a:rPr lang="en-US" dirty="0" smtClean="0"/>
              <a:t>KB Builder tool set</a:t>
            </a:r>
          </a:p>
          <a:p>
            <a:pPr lvl="2"/>
            <a:r>
              <a:rPr lang="en-US" dirty="0" smtClean="0"/>
              <a:t>Actively “learns” to build KBs</a:t>
            </a:r>
          </a:p>
          <a:p>
            <a:r>
              <a:rPr lang="en-US" dirty="0" smtClean="0"/>
              <a:t>ACM-L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Ontology Editor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488295" cy="42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512950" cy="42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FOCIH: Form-based Ontology Creation and Information Harvesting</a:t>
            </a:r>
            <a:endParaRPr lang="en-US" dirty="0"/>
          </a:p>
        </p:txBody>
      </p:sp>
      <p:pic>
        <p:nvPicPr>
          <p:cNvPr id="3074" name="Picture 2" descr="C:\Documents and Settings\David W. Embley\My Documents\StudentWork\Cui Tao\ER2009\CzechR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99217" cy="447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FOCIH: Form-based Ontology Creation and Information Harvesting</a:t>
            </a:r>
            <a:endParaRPr lang="en-US" dirty="0"/>
          </a:p>
        </p:txBody>
      </p:sp>
      <p:pic>
        <p:nvPicPr>
          <p:cNvPr id="3074" name="Picture 2" descr="C:\Documents and Settings\David W. Embley\My Documents\StudentWork\Cui Tao\ER2009\CzechR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99217" cy="447591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524000" y="5943600"/>
            <a:ext cx="685800" cy="30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43100" y="3771900"/>
            <a:ext cx="2514600" cy="1981200"/>
          </a:xfrm>
          <a:prstGeom prst="straightConnector1">
            <a:avLst/>
          </a:prstGeom>
          <a:ln w="190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4191000"/>
            <a:ext cx="1066800" cy="1066800"/>
            <a:chOff x="4896" y="3216"/>
            <a:chExt cx="624" cy="624"/>
          </a:xfrm>
        </p:grpSpPr>
        <p:sp>
          <p:nvSpPr>
            <p:cNvPr id="2086" name="Oval 3"/>
            <p:cNvSpPr>
              <a:spLocks noChangeArrowheads="1"/>
            </p:cNvSpPr>
            <p:nvPr/>
          </p:nvSpPr>
          <p:spPr bwMode="auto">
            <a:xfrm>
              <a:off x="4896" y="3216"/>
              <a:ext cx="624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992" y="3312"/>
              <a:ext cx="432" cy="426"/>
              <a:chOff x="2256" y="3456"/>
              <a:chExt cx="528" cy="57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56" y="3456"/>
                <a:ext cx="384" cy="240"/>
                <a:chOff x="2304" y="3504"/>
                <a:chExt cx="384" cy="240"/>
              </a:xfrm>
            </p:grpSpPr>
            <p:sp>
              <p:nvSpPr>
                <p:cNvPr id="2097" name="Oval 6"/>
                <p:cNvSpPr>
                  <a:spLocks noChangeArrowheads="1"/>
                </p:cNvSpPr>
                <p:nvPr/>
              </p:nvSpPr>
              <p:spPr bwMode="auto">
                <a:xfrm>
                  <a:off x="2448" y="364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304" y="3504"/>
                  <a:ext cx="384" cy="192"/>
                  <a:chOff x="2304" y="3504"/>
                  <a:chExt cx="384" cy="192"/>
                </a:xfrm>
              </p:grpSpPr>
              <p:sp>
                <p:nvSpPr>
                  <p:cNvPr id="209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0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60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64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2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8" y="3552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364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2" y="36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89" name="Oval 14"/>
              <p:cNvSpPr>
                <a:spLocks noChangeArrowheads="1"/>
              </p:cNvSpPr>
              <p:nvPr/>
            </p:nvSpPr>
            <p:spPr bwMode="auto">
              <a:xfrm>
                <a:off x="2688" y="37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0" name="Oval 15"/>
              <p:cNvSpPr>
                <a:spLocks noChangeArrowheads="1"/>
              </p:cNvSpPr>
              <p:nvPr/>
            </p:nvSpPr>
            <p:spPr bwMode="auto">
              <a:xfrm>
                <a:off x="2256" y="379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1" name="Oval 16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2" name="Oval 17"/>
              <p:cNvSpPr>
                <a:spLocks noChangeArrowheads="1"/>
              </p:cNvSpPr>
              <p:nvPr/>
            </p:nvSpPr>
            <p:spPr bwMode="auto">
              <a:xfrm>
                <a:off x="2448" y="379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3" name="Line 18"/>
              <p:cNvSpPr>
                <a:spLocks noChangeShapeType="1"/>
              </p:cNvSpPr>
              <p:nvPr/>
            </p:nvSpPr>
            <p:spPr bwMode="auto">
              <a:xfrm flipV="1">
                <a:off x="2592" y="379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19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20"/>
              <p:cNvSpPr>
                <a:spLocks noChangeShapeType="1"/>
              </p:cNvSpPr>
              <p:nvPr/>
            </p:nvSpPr>
            <p:spPr bwMode="auto">
              <a:xfrm>
                <a:off x="2544" y="393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21"/>
              <p:cNvSpPr>
                <a:spLocks noChangeShapeType="1"/>
              </p:cNvSpPr>
              <p:nvPr/>
            </p:nvSpPr>
            <p:spPr bwMode="auto">
              <a:xfrm flipH="1" flipV="1">
                <a:off x="2448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4" name="AutoShape 22"/>
          <p:cNvSpPr>
            <a:spLocks noChangeArrowheads="1"/>
          </p:cNvSpPr>
          <p:nvPr/>
        </p:nvSpPr>
        <p:spPr bwMode="auto">
          <a:xfrm>
            <a:off x="5029200" y="4343400"/>
            <a:ext cx="762000" cy="838200"/>
          </a:xfrm>
          <a:prstGeom prst="curvedRightArrow">
            <a:avLst>
              <a:gd name="adj1" fmla="val 22000"/>
              <a:gd name="adj2" fmla="val 4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4"/>
          <p:cNvGraphicFramePr>
            <a:graphicFrameLocks noChangeAspect="1"/>
          </p:cNvGraphicFramePr>
          <p:nvPr/>
        </p:nvGraphicFramePr>
        <p:xfrm>
          <a:off x="457200" y="4114800"/>
          <a:ext cx="4191000" cy="1365250"/>
        </p:xfrm>
        <a:graphic>
          <a:graphicData uri="http://schemas.openxmlformats.org/presentationml/2006/ole">
            <p:oleObj spid="_x0000_s4098" name="Bitmap Image" r:id="rId3" imgW="4800000" imgH="1590897" progId="PBrush">
              <p:embed/>
            </p:oleObj>
          </a:graphicData>
        </a:graphic>
      </p:graphicFrame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4800600" y="1905000"/>
          <a:ext cx="2743200" cy="2052638"/>
        </p:xfrm>
        <a:graphic>
          <a:graphicData uri="http://schemas.openxmlformats.org/drawingml/2006/table">
            <a:tbl>
              <a:tblPr/>
              <a:tblGrid>
                <a:gridCol w="1036638"/>
                <a:gridCol w="871537"/>
                <a:gridCol w="835025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fleck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velter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gonsity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(ld/gg)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hepth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(gd)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burlam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falder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multon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1" name="Rectangle 51"/>
          <p:cNvGraphicFramePr>
            <a:graphicFrameLocks/>
          </p:cNvGraphicFramePr>
          <p:nvPr/>
        </p:nvGraphicFramePr>
        <p:xfrm>
          <a:off x="5029200" y="4953000"/>
          <a:ext cx="2514600" cy="1346200"/>
        </p:xfrm>
        <a:graphic>
          <a:graphicData uri="http://schemas.openxmlformats.org/presentationml/2006/ole">
            <p:oleObj spid="_x0000_s4099" name="Allegro Diagram" r:id="rId4" imgW="0" imgH="0" progId="Allegro.Document">
              <p:embed/>
            </p:oleObj>
          </a:graphicData>
        </a:graphic>
      </p:graphicFrame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990600" y="2057400"/>
            <a:ext cx="31181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>
                <a:latin typeface="Arial" pitchFamily="34" charset="0"/>
              </a:rPr>
              <a:t>repeat: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understand table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generate mini-ontology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match with growing ontology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</a:rPr>
              <a:t>djust </a:t>
            </a:r>
            <a:r>
              <a:rPr lang="en-US" sz="1600" dirty="0">
                <a:latin typeface="Arial" pitchFamily="34" charset="0"/>
              </a:rPr>
              <a:t>&amp; merge</a:t>
            </a:r>
          </a:p>
          <a:p>
            <a:pPr marL="342900" indent="-342900"/>
            <a:r>
              <a:rPr lang="en-US" sz="1600" dirty="0">
                <a:latin typeface="Arial" pitchFamily="34" charset="0"/>
              </a:rPr>
              <a:t>until ontology developed</a:t>
            </a:r>
          </a:p>
        </p:txBody>
      </p:sp>
      <p:sp>
        <p:nvSpPr>
          <p:cNvPr id="2083" name="Rectangle 5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TANGO:</a:t>
            </a:r>
            <a:br>
              <a:rPr lang="en-US" sz="3600" dirty="0" smtClean="0"/>
            </a:br>
            <a:r>
              <a:rPr lang="en-US" sz="3600" dirty="0" smtClean="0"/>
              <a:t>Table </a:t>
            </a:r>
            <a:r>
              <a:rPr lang="en-US" sz="3600" dirty="0" err="1" smtClean="0"/>
              <a:t>ANalysis</a:t>
            </a:r>
            <a:r>
              <a:rPr lang="en-US" sz="3600" dirty="0" smtClean="0"/>
              <a:t> for Generating </a:t>
            </a:r>
            <a:r>
              <a:rPr lang="en-US" sz="3600" dirty="0" err="1" smtClean="0"/>
              <a:t>Ontologies</a:t>
            </a:r>
            <a:endParaRPr lang="en-US" sz="3600" dirty="0" smtClean="0"/>
          </a:p>
        </p:txBody>
      </p:sp>
      <p:graphicFrame>
        <p:nvGraphicFramePr>
          <p:cNvPr id="2052" name="Object 54"/>
          <p:cNvGraphicFramePr>
            <a:graphicFrameLocks noChangeAspect="1"/>
          </p:cNvGraphicFramePr>
          <p:nvPr>
            <p:ph idx="1"/>
          </p:nvPr>
        </p:nvGraphicFramePr>
        <p:xfrm>
          <a:off x="4495800" y="5422900"/>
          <a:ext cx="3505200" cy="1816100"/>
        </p:xfrm>
        <a:graphic>
          <a:graphicData uri="http://schemas.openxmlformats.org/presentationml/2006/ole">
            <p:oleObj spid="_x0000_s4100" name="Allegro Diagram" r:id="rId5" imgW="2352600" imgH="1219320" progId="Allegro.Document">
              <p:embed/>
            </p:oleObj>
          </a:graphicData>
        </a:graphic>
      </p:graphicFrame>
      <p:sp>
        <p:nvSpPr>
          <p:cNvPr id="2085" name="Text Box 56"/>
          <p:cNvSpPr txBox="1">
            <a:spLocks noChangeArrowheads="1"/>
          </p:cNvSpPr>
          <p:nvPr/>
        </p:nvSpPr>
        <p:spPr bwMode="auto">
          <a:xfrm>
            <a:off x="7239000" y="44958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Growing</a:t>
            </a:r>
          </a:p>
          <a:p>
            <a:r>
              <a:rPr lang="en-US" sz="1200">
                <a:latin typeface="Arial" pitchFamily="34" charset="0"/>
              </a:rPr>
              <a:t>Ontology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TISP: Table Interpretation by Sibling Pages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98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29702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686300" y="1866900"/>
            <a:ext cx="533400" cy="4572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>
            <a:off x="4572000" y="2286000"/>
            <a:ext cx="609600" cy="5334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4" name="Straight Arrow Connector 19"/>
          <p:cNvCxnSpPr>
            <a:cxnSpLocks noChangeShapeType="1"/>
          </p:cNvCxnSpPr>
          <p:nvPr/>
        </p:nvCxnSpPr>
        <p:spPr bwMode="auto">
          <a:xfrm>
            <a:off x="4724400" y="2819400"/>
            <a:ext cx="1600200" cy="609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5" name="Straight Arrow Connector 22"/>
          <p:cNvCxnSpPr>
            <a:cxnSpLocks noChangeShapeType="1"/>
          </p:cNvCxnSpPr>
          <p:nvPr/>
        </p:nvCxnSpPr>
        <p:spPr bwMode="auto">
          <a:xfrm>
            <a:off x="990600" y="3200400"/>
            <a:ext cx="4572000" cy="7620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6" name="Straight Arrow Connector 24"/>
          <p:cNvCxnSpPr>
            <a:cxnSpLocks noChangeShapeType="1"/>
          </p:cNvCxnSpPr>
          <p:nvPr/>
        </p:nvCxnSpPr>
        <p:spPr bwMode="auto">
          <a:xfrm>
            <a:off x="4572000" y="3200400"/>
            <a:ext cx="1828800" cy="609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TISP: Table Interpretation by Sibling Pages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134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Different</a:t>
            </a:r>
          </a:p>
        </p:txBody>
      </p:sp>
      <p:cxnSp>
        <p:nvCxnSpPr>
          <p:cNvPr id="31750" name="Straight Arrow Connector 8"/>
          <p:cNvCxnSpPr>
            <a:cxnSpLocks noChangeShapeType="1"/>
          </p:cNvCxnSpPr>
          <p:nvPr/>
        </p:nvCxnSpPr>
        <p:spPr bwMode="auto">
          <a:xfrm>
            <a:off x="2514600" y="3352800"/>
            <a:ext cx="3962400" cy="609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1" name="Straight Arrow Connector 10"/>
          <p:cNvCxnSpPr>
            <a:cxnSpLocks noChangeShapeType="1"/>
          </p:cNvCxnSpPr>
          <p:nvPr/>
        </p:nvCxnSpPr>
        <p:spPr bwMode="auto">
          <a:xfrm>
            <a:off x="2743200" y="3581400"/>
            <a:ext cx="4267200" cy="685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2" name="Straight Arrow Connector 18"/>
          <p:cNvCxnSpPr>
            <a:cxnSpLocks noChangeShapeType="1"/>
          </p:cNvCxnSpPr>
          <p:nvPr/>
        </p:nvCxnSpPr>
        <p:spPr bwMode="auto">
          <a:xfrm>
            <a:off x="3124200" y="3886200"/>
            <a:ext cx="3352800" cy="9144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3" name="Straight Arrow Connector 21"/>
          <p:cNvCxnSpPr>
            <a:cxnSpLocks noChangeShapeType="1"/>
          </p:cNvCxnSpPr>
          <p:nvPr/>
        </p:nvCxnSpPr>
        <p:spPr bwMode="auto">
          <a:xfrm>
            <a:off x="3048000" y="4343400"/>
            <a:ext cx="32766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1754" name="TextBox 22"/>
          <p:cNvSpPr txBox="1">
            <a:spLocks noChangeArrowheads="1"/>
          </p:cNvSpPr>
          <p:nvPr/>
        </p:nvSpPr>
        <p:spPr bwMode="auto">
          <a:xfrm>
            <a:off x="2057400" y="6172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31755" name="Straight Arrow Connector 24"/>
          <p:cNvCxnSpPr>
            <a:cxnSpLocks noChangeShapeType="1"/>
          </p:cNvCxnSpPr>
          <p:nvPr/>
        </p:nvCxnSpPr>
        <p:spPr bwMode="auto">
          <a:xfrm>
            <a:off x="2438400" y="3962400"/>
            <a:ext cx="3886200" cy="990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TISP: Table Interpretation by Sibling Pages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800"/>
            <a:ext cx="5419725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C-XML: Conceptual XML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609601" y="1981200"/>
          <a:ext cx="4176004" cy="4628271"/>
        </p:xfrm>
        <a:graphic>
          <a:graphicData uri="http://schemas.openxmlformats.org/presentationml/2006/ole">
            <p:oleObj spid="_x0000_s6146" name="Bitmap Image" r:id="rId4" imgW="6990476" imgH="7009524" progId="PBrush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019800" y="1981200"/>
          <a:ext cx="2676867" cy="3581400"/>
        </p:xfrm>
        <a:graphic>
          <a:graphicData uri="http://schemas.openxmlformats.org/presentationml/2006/ole">
            <p:oleObj spid="_x0000_s6147" name="Bitmap Image" r:id="rId5" imgW="6477904" imgH="7790476" progId="PBrush">
              <p:embed/>
            </p:oleObj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3581400"/>
            <a:ext cx="7162800" cy="533400"/>
            <a:chOff x="480" y="1872"/>
            <a:chExt cx="5184" cy="312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2352" y="2064"/>
              <a:ext cx="1440" cy="0"/>
            </a:xfrm>
            <a:prstGeom prst="line">
              <a:avLst/>
            </a:prstGeom>
            <a:noFill/>
            <a:ln w="57150" cap="sq">
              <a:solidFill>
                <a:srgbClr val="8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80" y="1872"/>
              <a:ext cx="1776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XML Schema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840" y="1872"/>
              <a:ext cx="1824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   C- XML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NER &amp; NRR: Named-Entity &amp; also Named-Relationship Recognition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TomP\Work\School\Ancestry\Presentations\Pictures\ExtractionExample-PC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259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Ontology Workbench</a:t>
            </a:r>
            <a:endParaRPr lang="en-US" dirty="0"/>
          </a:p>
        </p:txBody>
      </p:sp>
      <p:pic>
        <p:nvPicPr>
          <p:cNvPr id="5" name="Picture 4" descr="query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7302521" cy="510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Bio-Research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3657600"/>
          </a:xfrm>
        </p:spPr>
        <p:txBody>
          <a:bodyPr/>
          <a:lstStyle/>
          <a:p>
            <a:r>
              <a:rPr lang="en-US" dirty="0" smtClean="0"/>
              <a:t>Objective: Study the association of:</a:t>
            </a:r>
          </a:p>
          <a:p>
            <a:pPr lvl="1"/>
            <a:r>
              <a:rPr lang="en-US" dirty="0" smtClean="0"/>
              <a:t>TP53 polymorphism and</a:t>
            </a:r>
          </a:p>
          <a:p>
            <a:pPr lvl="1"/>
            <a:r>
              <a:rPr lang="en-US" dirty="0" smtClean="0"/>
              <a:t>Lung cancer</a:t>
            </a:r>
          </a:p>
          <a:p>
            <a:r>
              <a:rPr lang="en-US" dirty="0" smtClean="0"/>
              <a:t>Task: locate, gather, organize data from:</a:t>
            </a:r>
          </a:p>
          <a:p>
            <a:pPr lvl="1"/>
            <a:r>
              <a:rPr lang="en-US" dirty="0" smtClean="0"/>
              <a:t>Single Nucleotide Polymorphism database</a:t>
            </a:r>
          </a:p>
          <a:p>
            <a:pPr lvl="1"/>
            <a:r>
              <a:rPr lang="en-US" dirty="0" smtClean="0"/>
              <a:t>Medical journal articles</a:t>
            </a:r>
          </a:p>
          <a:p>
            <a:pPr lvl="1"/>
            <a:r>
              <a:rPr lang="en-US" dirty="0" smtClean="0"/>
              <a:t>Medical-record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G.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5486400"/>
            <a:ext cx="1050097" cy="115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Summary Vision: KBs &amp; KBBs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991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Custom harvesting of information into KBs</a:t>
            </a:r>
          </a:p>
          <a:p>
            <a:r>
              <a:rPr lang="en-US" dirty="0" smtClean="0"/>
              <a:t>KB creation via a KBB</a:t>
            </a:r>
          </a:p>
          <a:p>
            <a:pPr lvl="1"/>
            <a:r>
              <a:rPr lang="en-US" dirty="0" smtClean="0"/>
              <a:t>Semi-automatic: shifts harvesting burden to machine</a:t>
            </a:r>
          </a:p>
          <a:p>
            <a:pPr lvl="1"/>
            <a:r>
              <a:rPr lang="en-US" dirty="0" smtClean="0"/>
              <a:t>Synergistic: works without intrusive overhead</a:t>
            </a:r>
          </a:p>
          <a:p>
            <a:r>
              <a:rPr lang="en-US" dirty="0" smtClean="0"/>
              <a:t>KB/KBB &amp; ACM-L</a:t>
            </a:r>
          </a:p>
          <a:p>
            <a:pPr lvl="1"/>
            <a:r>
              <a:rPr lang="en-US" dirty="0" smtClean="0"/>
              <a:t>CM-based</a:t>
            </a:r>
          </a:p>
          <a:p>
            <a:pPr lvl="1"/>
            <a:r>
              <a:rPr lang="en-US" dirty="0" smtClean="0"/>
              <a:t>A..-L: actively “learns as it goes” &amp; “improves with experience”</a:t>
            </a:r>
          </a:p>
          <a:p>
            <a:r>
              <a:rPr lang="en-US" dirty="0" smtClean="0"/>
              <a:t>Challenging research issues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6400800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www.deg.byu.edu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Gather SNP Information from the NCBI </a:t>
            </a:r>
            <a:r>
              <a:rPr lang="en-US" dirty="0" err="1" smtClean="0"/>
              <a:t>dbSNP</a:t>
            </a:r>
            <a:r>
              <a:rPr lang="en-US" dirty="0" smtClean="0"/>
              <a:t> Repository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72200"/>
            <a:ext cx="551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SNP: Single Nucleotide Polymorphism</a:t>
            </a:r>
          </a:p>
          <a:p>
            <a:r>
              <a:rPr lang="en-US" dirty="0" smtClean="0"/>
              <a:t>NCBI: National Center for Biotechnology Information</a:t>
            </a:r>
            <a:endParaRPr lang="en-US" dirty="0"/>
          </a:p>
        </p:txBody>
      </p:sp>
      <p:pic>
        <p:nvPicPr>
          <p:cNvPr id="5" name="Picture 4" descr="AnnotatedFormWorkbenchSNP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6453432" cy="4074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 err="1" smtClean="0"/>
              <a:t>PubMed</a:t>
            </a:r>
            <a:r>
              <a:rPr lang="en-US" dirty="0" smtClean="0"/>
              <a:t> Literature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84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PubMed</a:t>
            </a:r>
            <a:r>
              <a:rPr lang="en-US" dirty="0" smtClean="0"/>
              <a:t>:  Search-engine access to life sciences and biomedical scientific journal articles</a:t>
            </a:r>
            <a:endParaRPr lang="en-US" dirty="0"/>
          </a:p>
        </p:txBody>
      </p:sp>
      <p:pic>
        <p:nvPicPr>
          <p:cNvPr id="25601" name="Picture 1" descr="C:\Documents and Settings\David W. Embley\My Documents\WoK\ACM-L\PMIDpaperHighlighted.cropp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63436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Reverse-Engineer Human Subject Information from I</a:t>
            </a:r>
            <a:r>
              <a:rPr lang="en-US" sz="4000" dirty="0" smtClean="0"/>
              <a:t>NDIVO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400" dirty="0" smtClean="0"/>
              <a:t>NDIVO</a:t>
            </a:r>
            <a:r>
              <a:rPr lang="en-US" dirty="0" smtClean="0"/>
              <a:t>: personally controlled health record system</a:t>
            </a:r>
            <a:endParaRPr lang="en-US" sz="1400" dirty="0"/>
          </a:p>
        </p:txBody>
      </p:sp>
      <p:pic>
        <p:nvPicPr>
          <p:cNvPr id="5" name="Picture 4" descr="HumanSubjectInf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432" y="2057400"/>
            <a:ext cx="5526248" cy="43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manSubjectInfo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512" y="2057400"/>
            <a:ext cx="5527462" cy="430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Reverse-Engineer Human Subject Information from I</a:t>
            </a:r>
            <a:r>
              <a:rPr lang="en-US" sz="4000" dirty="0" smtClean="0"/>
              <a:t>NDIVO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400" dirty="0" smtClean="0"/>
              <a:t>NDIVO</a:t>
            </a:r>
            <a:r>
              <a:rPr lang="en-US" dirty="0" smtClean="0"/>
              <a:t>: personally controlled health record system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 Annotated Images</a:t>
            </a:r>
            <a:endParaRPr lang="en-US" dirty="0"/>
          </a:p>
        </p:txBody>
      </p:sp>
      <p:pic>
        <p:nvPicPr>
          <p:cNvPr id="3" name="Picture 2" descr="X-ray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240690" cy="38100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5181600" y="2286000"/>
            <a:ext cx="2971800" cy="3810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Radiology Report</a:t>
            </a:r>
          </a:p>
          <a:p>
            <a:pPr algn="ctr"/>
            <a:r>
              <a:rPr lang="en-US" dirty="0" smtClean="0"/>
              <a:t>(John Doe, July 19, 12:14 pm)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and Analyze Data in Knowledge Bundle (KB)</a:t>
            </a:r>
            <a:endParaRPr lang="en-US" dirty="0"/>
          </a:p>
        </p:txBody>
      </p:sp>
      <p:pic>
        <p:nvPicPr>
          <p:cNvPr id="3" name="Picture 2" descr="KBBTool-Highligh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07922"/>
            <a:ext cx="6705600" cy="444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963</TotalTime>
  <Words>954</Words>
  <Application>Microsoft Office PowerPoint</Application>
  <PresentationFormat>On-screen Show (4:3)</PresentationFormat>
  <Paragraphs>151</Paragraphs>
  <Slides>30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Flow</vt:lpstr>
      <vt:lpstr>Bitmap Image</vt:lpstr>
      <vt:lpstr>Allegro Diagram</vt:lpstr>
      <vt:lpstr>KBB: A Knowledge-Bundle Builder for Research Studies</vt:lpstr>
      <vt:lpstr>Knowledge Bundles for Research Studies</vt:lpstr>
      <vt:lpstr>Example: Bio-Research Study</vt:lpstr>
      <vt:lpstr>Gather SNP Information from the NCBI dbSNP Repository</vt:lpstr>
      <vt:lpstr>Search PubMed Literature</vt:lpstr>
      <vt:lpstr>Reverse-Engineer Human Subject Information from INDIVO</vt:lpstr>
      <vt:lpstr>Reverse-Engineer Human Subject Information from INDIVO</vt:lpstr>
      <vt:lpstr>Add Annotated Images</vt:lpstr>
      <vt:lpstr>Query and Analyze Data in Knowledge Bundle (KB)</vt:lpstr>
      <vt:lpstr>Many Applications</vt:lpstr>
      <vt:lpstr>Many Challenges</vt:lpstr>
      <vt:lpstr>KB Formalization</vt:lpstr>
      <vt:lpstr>KB: (O, R, C, …)</vt:lpstr>
      <vt:lpstr>KB: (O, R, C, …, L)</vt:lpstr>
      <vt:lpstr>KB: (O, R, C, I, …, A, L)</vt:lpstr>
      <vt:lpstr>KB: (O, R, C, I, D, A, L)</vt:lpstr>
      <vt:lpstr>KB Query</vt:lpstr>
      <vt:lpstr>KB Query</vt:lpstr>
      <vt:lpstr>KBB: (Semi)-Automatically Building KBs</vt:lpstr>
      <vt:lpstr>Ontology Editor</vt:lpstr>
      <vt:lpstr>FOCIH: Form-based Ontology Creation and Information Harvesting</vt:lpstr>
      <vt:lpstr>FOCIH: Form-based Ontology Creation and Information Harvesting</vt:lpstr>
      <vt:lpstr>TANGO: Table ANalysis for Generating Ontologies</vt:lpstr>
      <vt:lpstr>TISP: Table Interpretation by Sibling Pages</vt:lpstr>
      <vt:lpstr>TISP: Table Interpretation by Sibling Pages</vt:lpstr>
      <vt:lpstr>TISP: Table Interpretation by Sibling Pages</vt:lpstr>
      <vt:lpstr>C-XML: Conceptual XML</vt:lpstr>
      <vt:lpstr>NER &amp; NRR: Named-Entity &amp; also Named-Relationship Recognition</vt:lpstr>
      <vt:lpstr>Ontology Workbench</vt:lpstr>
      <vt:lpstr>Summary Vision: KBs &amp; KBBs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KBB: A Knowledge-Bundle Builder for Research Studies</dc:title>
  <dc:creator>David W. Embley</dc:creator>
  <cp:lastModifiedBy>David W. Embley</cp:lastModifiedBy>
  <cp:revision>130</cp:revision>
  <dcterms:created xsi:type="dcterms:W3CDTF">2009-09-01T14:23:04Z</dcterms:created>
  <dcterms:modified xsi:type="dcterms:W3CDTF">2009-11-09T09:33:16Z</dcterms:modified>
</cp:coreProperties>
</file>