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61" r:id="rId4"/>
    <p:sldId id="263" r:id="rId5"/>
    <p:sldId id="269" r:id="rId6"/>
    <p:sldId id="267" r:id="rId7"/>
    <p:sldId id="268" r:id="rId8"/>
    <p:sldId id="270" r:id="rId9"/>
    <p:sldId id="271" r:id="rId10"/>
    <p:sldId id="258" r:id="rId11"/>
    <p:sldId id="265" r:id="rId12"/>
    <p:sldId id="272" r:id="rId13"/>
    <p:sldId id="276" r:id="rId14"/>
    <p:sldId id="273" r:id="rId15"/>
    <p:sldId id="274" r:id="rId16"/>
    <p:sldId id="275" r:id="rId17"/>
    <p:sldId id="259" r:id="rId18"/>
    <p:sldId id="260" r:id="rId19"/>
    <p:sldId id="26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84" autoAdjust="0"/>
    <p:restoredTop sz="79237" autoAdjust="0"/>
  </p:normalViewPr>
  <p:slideViewPr>
    <p:cSldViewPr>
      <p:cViewPr varScale="1">
        <p:scale>
          <a:sx n="88" d="100"/>
          <a:sy n="88" d="100"/>
        </p:scale>
        <p:origin x="-108" y="-4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A28FD8-31A7-4218-B034-83ECC387CADD}" type="datetimeFigureOut">
              <a:rPr lang="en-US" smtClean="0"/>
              <a:pPr/>
              <a:t>9/25/2009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4C495A-27DD-43A9-9EA5-BF9636B9B4B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20 minutes in length, allowing 10 minutes of discussion.  Present the main ideas and results of the paper.  35 points total. </a:t>
            </a:r>
          </a:p>
          <a:p>
            <a:endParaRPr lang="en-US" dirty="0" smtClean="0"/>
          </a:p>
          <a:p>
            <a:r>
              <a:rPr lang="en-US" dirty="0" smtClean="0"/>
              <a:t>Prepare two good questions about each other paper in advance, write them down, and print them out.  Add at least one more question during the presentation.  Used for class discussion.  Due on the date the paper is presented, 5 points for each set of questions for a paper.</a:t>
            </a:r>
          </a:p>
          <a:p>
            <a:endParaRPr lang="en-US" dirty="0" smtClean="0"/>
          </a:p>
          <a:p>
            <a:r>
              <a:rPr lang="en-US" smtClean="0"/>
              <a:t>http://osm.cs.byu.edu/CS652s09/projects.html</a:t>
            </a:r>
          </a:p>
          <a:p>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15 points for the approach -- explain the basic problem and how the authors attacked and solved the problem; </a:t>
            </a:r>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15 points for the approach -- explain the basic problem and how the authors attacked and solved the problem; </a:t>
            </a:r>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15 points for the approach -- explain the basic problem and how the authors attacked and solved the problem; </a:t>
            </a:r>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15 points for the approach -- explain the basic problem and how the authors attacked and solved the problem; </a:t>
            </a:r>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15 points for the approach -- explain the basic problem and how the authors attacked and solved the problem; </a:t>
            </a:r>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15 points for the approach -- explain the basic problem and how the authors attacked and solved the problem; </a:t>
            </a:r>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15 points for the approach -- explain the basic problem and how the authors attacked and solved the problem; </a:t>
            </a:r>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10 points for the conclusion -- interpret the results and give your </a:t>
            </a:r>
            <a:r>
              <a:rPr lang="en-US" dirty="0" err="1" smtClean="0"/>
              <a:t>assesment</a:t>
            </a:r>
            <a:r>
              <a:rPr lang="en-US" dirty="0" smtClean="0"/>
              <a:t> of the strengths, weakness, and possible future work; </a:t>
            </a:r>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5 points for answers to questions -- answer the questions as posed by the class. </a:t>
            </a:r>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5 points for the overview -- introduce the work and state the goals and objectives of the authors;</a:t>
            </a:r>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5 points for the overview -- introduce the work and state the goals and objectives of the authors;</a:t>
            </a:r>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5 points for the overview -- introduce the work and state the goals and objectives of the authors;</a:t>
            </a:r>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5 points for the overview -- introduce the work and state the goals and objectives of the authors;</a:t>
            </a:r>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5 points for the overview -- introduce the work and state the goals and objectives of the authors;</a:t>
            </a:r>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5 points for the overview -- introduce the work and state the goals and objectives of the authors;</a:t>
            </a:r>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5 points for the overview -- introduce the work and state the goals and objectives of the authors;</a:t>
            </a:r>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5 points for the overview -- introduce the work and state the goals and objectives of the authors;</a:t>
            </a:r>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5 points for the overview -- introduce the work and state the goals and objectives of the authors;</a:t>
            </a:r>
            <a:endParaRPr lang="en-US" dirty="0"/>
          </a:p>
        </p:txBody>
      </p:sp>
      <p:sp>
        <p:nvSpPr>
          <p:cNvPr id="4" name="Slide Number Placeholder 3"/>
          <p:cNvSpPr>
            <a:spLocks noGrp="1"/>
          </p:cNvSpPr>
          <p:nvPr>
            <p:ph type="sldNum" sz="quarter" idx="10"/>
          </p:nvPr>
        </p:nvSpPr>
        <p:spPr/>
        <p:txBody>
          <a:bodyPr/>
          <a:lstStyle/>
          <a:p>
            <a:fld id="{594C495A-27DD-43A9-9EA5-BF9636B9B4B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5B99A3-8F60-4A93-A66E-BB0AEEDFB85F}" type="datetime1">
              <a:rPr lang="en-US" smtClean="0"/>
              <a:pPr/>
              <a:t>9/25/2009</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6AD39E-37FF-45D0-96AA-8287DD95D41A}" type="datetime1">
              <a:rPr lang="en-US" smtClean="0"/>
              <a:pPr/>
              <a:t>9/25/2009</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E4A3F-0F5A-4BB8-BCC0-726A503227F7}" type="datetime1">
              <a:rPr lang="en-US" smtClean="0"/>
              <a:pPr/>
              <a:t>9/25/2009</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E41C45-50A0-4A9C-AFC5-7B177166BF52}" type="datetime1">
              <a:rPr lang="en-US" smtClean="0"/>
              <a:pPr/>
              <a:t>9/25/2009</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CABC92-6741-4972-88D5-A51A553AFE3E}" type="datetime1">
              <a:rPr lang="en-US" smtClean="0"/>
              <a:pPr/>
              <a:t>9/25/2009</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75E9D0-9C54-4CB7-B2F3-32769A364560}" type="datetime1">
              <a:rPr lang="en-US" smtClean="0"/>
              <a:pPr/>
              <a:t>9/25/2009</a:t>
            </a:fld>
            <a:endParaRPr lang="en-US"/>
          </a:p>
        </p:txBody>
      </p:sp>
      <p:sp>
        <p:nvSpPr>
          <p:cNvPr id="6" name="Footer Placeholder 5"/>
          <p:cNvSpPr>
            <a:spLocks noGrp="1"/>
          </p:cNvSpPr>
          <p:nvPr>
            <p:ph type="ftr" sz="quarter" idx="11"/>
          </p:nvPr>
        </p:nvSpPr>
        <p:spPr/>
        <p:txBody>
          <a:bodyPr/>
          <a:lstStyle/>
          <a:p>
            <a:r>
              <a:rPr lang="en-US" smtClean="0"/>
              <a:t>Toward Linguistically Grounded Ontologies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929786-DA2A-4025-AD8F-E94ACF333DE9}" type="datetime1">
              <a:rPr lang="en-US" smtClean="0"/>
              <a:pPr/>
              <a:t>9/25/2009</a:t>
            </a:fld>
            <a:endParaRPr lang="en-US"/>
          </a:p>
        </p:txBody>
      </p:sp>
      <p:sp>
        <p:nvSpPr>
          <p:cNvPr id="8" name="Footer Placeholder 7"/>
          <p:cNvSpPr>
            <a:spLocks noGrp="1"/>
          </p:cNvSpPr>
          <p:nvPr>
            <p:ph type="ftr" sz="quarter" idx="11"/>
          </p:nvPr>
        </p:nvSpPr>
        <p:spPr/>
        <p:txBody>
          <a:bodyPr/>
          <a:lstStyle/>
          <a:p>
            <a:r>
              <a:rPr lang="en-US" smtClean="0"/>
              <a:t>Toward Linguistically Grounded Ontologies</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EB9812-DBD4-4808-A444-0D3AEB5CF0A7}" type="datetime1">
              <a:rPr lang="en-US" smtClean="0"/>
              <a:pPr/>
              <a:t>9/25/2009</a:t>
            </a:fld>
            <a:endParaRPr lang="en-US"/>
          </a:p>
        </p:txBody>
      </p:sp>
      <p:sp>
        <p:nvSpPr>
          <p:cNvPr id="4" name="Footer Placeholder 3"/>
          <p:cNvSpPr>
            <a:spLocks noGrp="1"/>
          </p:cNvSpPr>
          <p:nvPr>
            <p:ph type="ftr" sz="quarter" idx="11"/>
          </p:nvPr>
        </p:nvSpPr>
        <p:spPr/>
        <p:txBody>
          <a:bodyPr/>
          <a:lstStyle/>
          <a:p>
            <a:r>
              <a:rPr lang="en-US" smtClean="0"/>
              <a:t>Toward Linguistically Grounded Ontologies</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BB42B5-C4C0-455D-8F20-88C97C13A24D}" type="datetime1">
              <a:rPr lang="en-US" smtClean="0"/>
              <a:pPr/>
              <a:t>9/25/2009</a:t>
            </a:fld>
            <a:endParaRPr lang="en-US"/>
          </a:p>
        </p:txBody>
      </p:sp>
      <p:sp>
        <p:nvSpPr>
          <p:cNvPr id="3" name="Footer Placeholder 2"/>
          <p:cNvSpPr>
            <a:spLocks noGrp="1"/>
          </p:cNvSpPr>
          <p:nvPr>
            <p:ph type="ftr" sz="quarter" idx="11"/>
          </p:nvPr>
        </p:nvSpPr>
        <p:spPr/>
        <p:txBody>
          <a:bodyPr/>
          <a:lstStyle/>
          <a:p>
            <a:r>
              <a:rPr lang="en-US" smtClean="0"/>
              <a:t>Toward Linguistically Grounded Ontologies</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43BEA6-EA09-4437-A95A-448F61ABD31E}" type="datetime1">
              <a:rPr lang="en-US" smtClean="0"/>
              <a:pPr/>
              <a:t>9/25/2009</a:t>
            </a:fld>
            <a:endParaRPr lang="en-US"/>
          </a:p>
        </p:txBody>
      </p:sp>
      <p:sp>
        <p:nvSpPr>
          <p:cNvPr id="6" name="Footer Placeholder 5"/>
          <p:cNvSpPr>
            <a:spLocks noGrp="1"/>
          </p:cNvSpPr>
          <p:nvPr>
            <p:ph type="ftr" sz="quarter" idx="11"/>
          </p:nvPr>
        </p:nvSpPr>
        <p:spPr/>
        <p:txBody>
          <a:bodyPr/>
          <a:lstStyle/>
          <a:p>
            <a:r>
              <a:rPr lang="en-US" smtClean="0"/>
              <a:t>Toward Linguistically Grounded Ontologies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E7AA07-16D4-4B1B-8B6A-7EBBB3BE8665}" type="datetime1">
              <a:rPr lang="en-US" smtClean="0"/>
              <a:pPr/>
              <a:t>9/25/2009</a:t>
            </a:fld>
            <a:endParaRPr lang="en-US"/>
          </a:p>
        </p:txBody>
      </p:sp>
      <p:sp>
        <p:nvSpPr>
          <p:cNvPr id="6" name="Footer Placeholder 5"/>
          <p:cNvSpPr>
            <a:spLocks noGrp="1"/>
          </p:cNvSpPr>
          <p:nvPr>
            <p:ph type="ftr" sz="quarter" idx="11"/>
          </p:nvPr>
        </p:nvSpPr>
        <p:spPr/>
        <p:txBody>
          <a:bodyPr/>
          <a:lstStyle/>
          <a:p>
            <a:r>
              <a:rPr lang="en-US" smtClean="0"/>
              <a:t>Toward Linguistically Grounded Ontologies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F05DFB-89CD-4B61-BD9C-98D8A087FD77}" type="datetime1">
              <a:rPr lang="en-US" smtClean="0"/>
              <a:pPr/>
              <a:t>9/25/2009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Toward Linguistically Grounded Ontologies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eswc2009.org/component/content/article/23-call-for-paper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Toward </a:t>
            </a:r>
            <a:br>
              <a:rPr lang="en-US" dirty="0" smtClean="0"/>
            </a:br>
            <a:r>
              <a:rPr lang="en-US" dirty="0" smtClean="0"/>
              <a:t>Linguistically Grounded </a:t>
            </a:r>
            <a:r>
              <a:rPr lang="en-US" dirty="0" err="1" smtClean="0"/>
              <a:t>Ontologies</a:t>
            </a:r>
            <a:endParaRPr lang="en-US" dirty="0"/>
          </a:p>
        </p:txBody>
      </p:sp>
      <p:sp>
        <p:nvSpPr>
          <p:cNvPr id="3" name="Subtitle 2"/>
          <p:cNvSpPr>
            <a:spLocks noGrp="1"/>
          </p:cNvSpPr>
          <p:nvPr>
            <p:ph type="subTitle" idx="1"/>
          </p:nvPr>
        </p:nvSpPr>
        <p:spPr/>
        <p:txBody>
          <a:bodyPr>
            <a:normAutofit fontScale="55000" lnSpcReduction="20000"/>
          </a:bodyPr>
          <a:lstStyle/>
          <a:p>
            <a:r>
              <a:rPr lang="en-US" dirty="0" smtClean="0"/>
              <a:t>by</a:t>
            </a:r>
          </a:p>
          <a:p>
            <a:r>
              <a:rPr lang="en-US" dirty="0" smtClean="0"/>
              <a:t>Paul </a:t>
            </a:r>
            <a:r>
              <a:rPr lang="en-US" dirty="0" err="1" smtClean="0"/>
              <a:t>Buitelaar</a:t>
            </a:r>
            <a:r>
              <a:rPr lang="en-US" dirty="0" smtClean="0"/>
              <a:t>, Philipp </a:t>
            </a:r>
            <a:r>
              <a:rPr lang="en-US" dirty="0" err="1" smtClean="0"/>
              <a:t>Cimiano</a:t>
            </a:r>
            <a:r>
              <a:rPr lang="en-US" dirty="0" smtClean="0"/>
              <a:t>, Peter </a:t>
            </a:r>
            <a:r>
              <a:rPr lang="en-US" dirty="0" err="1" smtClean="0"/>
              <a:t>Haase</a:t>
            </a:r>
            <a:r>
              <a:rPr lang="en-US" dirty="0" smtClean="0"/>
              <a:t>, and Michael </a:t>
            </a:r>
            <a:r>
              <a:rPr lang="en-US" dirty="0" err="1" smtClean="0"/>
              <a:t>Sintek</a:t>
            </a:r>
            <a:endParaRPr lang="en-US" dirty="0" smtClean="0"/>
          </a:p>
          <a:p>
            <a:r>
              <a:rPr lang="en-US" dirty="0" smtClean="0"/>
              <a:t>(Ireland, Netherlands, Germany)</a:t>
            </a:r>
          </a:p>
          <a:p>
            <a:endParaRPr lang="en-US" dirty="0" smtClean="0"/>
          </a:p>
          <a:p>
            <a:r>
              <a:rPr lang="en-US" dirty="0" smtClean="0"/>
              <a:t>presented by</a:t>
            </a:r>
          </a:p>
          <a:p>
            <a:r>
              <a:rPr lang="en-US" dirty="0" smtClean="0"/>
              <a:t>Thomas Packer</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Solution: </a:t>
            </a:r>
            <a:r>
              <a:rPr lang="en-US" dirty="0" err="1" smtClean="0"/>
              <a:t>LexInfo</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Morphological Relations</a:t>
            </a:r>
          </a:p>
          <a:p>
            <a:pPr marL="514350" indent="-514350">
              <a:buFont typeface="+mj-lt"/>
              <a:buAutoNum type="arabicPeriod"/>
            </a:pPr>
            <a:r>
              <a:rPr lang="en-US" dirty="0" err="1" smtClean="0"/>
              <a:t>Syntagmatic</a:t>
            </a:r>
            <a:r>
              <a:rPr lang="en-US" dirty="0" smtClean="0"/>
              <a:t> Decomposition</a:t>
            </a:r>
          </a:p>
          <a:p>
            <a:pPr marL="514350" indent="-514350">
              <a:buFont typeface="+mj-lt"/>
              <a:buAutoNum type="arabicPeriod"/>
            </a:pPr>
            <a:r>
              <a:rPr lang="en-US" dirty="0" smtClean="0"/>
              <a:t>Complex Linguistic Patterns</a:t>
            </a:r>
          </a:p>
          <a:p>
            <a:pPr marL="514350" indent="-514350">
              <a:buFont typeface="+mj-lt"/>
              <a:buAutoNum type="arabicPeriod"/>
            </a:pPr>
            <a:r>
              <a:rPr lang="en-US" dirty="0" smtClean="0"/>
              <a:t>Specify Meaning with Ontology</a:t>
            </a:r>
          </a:p>
          <a:p>
            <a:pPr marL="514350" indent="-514350">
              <a:buFont typeface="+mj-lt"/>
              <a:buAutoNum type="arabicPeriod"/>
            </a:pPr>
            <a:r>
              <a:rPr lang="en-US" dirty="0" smtClean="0"/>
              <a:t>Separate Linguistics and Semantics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LexInfo</a:t>
            </a:r>
            <a:r>
              <a:rPr lang="en-US" dirty="0" smtClean="0"/>
              <a:t> Pedigree</a:t>
            </a:r>
            <a:endParaRPr lang="en-US" dirty="0"/>
          </a:p>
        </p:txBody>
      </p:sp>
      <p:sp>
        <p:nvSpPr>
          <p:cNvPr id="4" name="Rectangle 3"/>
          <p:cNvSpPr/>
          <p:nvPr/>
        </p:nvSpPr>
        <p:spPr>
          <a:xfrm>
            <a:off x="685800" y="2057400"/>
            <a:ext cx="19050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t>LingInfo</a:t>
            </a:r>
            <a:r>
              <a:rPr lang="en-US" dirty="0" smtClean="0"/>
              <a:t> </a:t>
            </a:r>
          </a:p>
          <a:p>
            <a:pPr algn="ctr"/>
            <a:r>
              <a:rPr lang="en-US" dirty="0" smtClean="0"/>
              <a:t>(Internal Structure)</a:t>
            </a:r>
            <a:endParaRPr lang="en-US" dirty="0"/>
          </a:p>
        </p:txBody>
      </p:sp>
      <p:sp>
        <p:nvSpPr>
          <p:cNvPr id="5" name="Rectangle 4"/>
          <p:cNvSpPr/>
          <p:nvPr/>
        </p:nvSpPr>
        <p:spPr>
          <a:xfrm>
            <a:off x="3581400" y="4419600"/>
            <a:ext cx="19050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LexInfo</a:t>
            </a:r>
            <a:endParaRPr lang="en-US" sz="2800" dirty="0"/>
          </a:p>
        </p:txBody>
      </p:sp>
      <p:sp>
        <p:nvSpPr>
          <p:cNvPr id="6" name="Rectangle 5"/>
          <p:cNvSpPr/>
          <p:nvPr/>
        </p:nvSpPr>
        <p:spPr>
          <a:xfrm>
            <a:off x="3505200" y="2057400"/>
            <a:ext cx="19050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t>LexOnto</a:t>
            </a:r>
            <a:r>
              <a:rPr lang="en-US" dirty="0" smtClean="0"/>
              <a:t> </a:t>
            </a:r>
          </a:p>
          <a:p>
            <a:pPr algn="ctr"/>
            <a:r>
              <a:rPr lang="en-US" dirty="0" smtClean="0"/>
              <a:t>(External Structure)</a:t>
            </a:r>
            <a:endParaRPr lang="en-US" dirty="0"/>
          </a:p>
        </p:txBody>
      </p:sp>
      <p:sp>
        <p:nvSpPr>
          <p:cNvPr id="8" name="Rectangle 7"/>
          <p:cNvSpPr/>
          <p:nvPr/>
        </p:nvSpPr>
        <p:spPr>
          <a:xfrm>
            <a:off x="6096000" y="1905000"/>
            <a:ext cx="22860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Lexical Markup Framework </a:t>
            </a:r>
            <a:r>
              <a:rPr lang="en-US" dirty="0" smtClean="0"/>
              <a:t>(LMF) (computational lexicon meta-model)</a:t>
            </a:r>
            <a:endParaRPr lang="en-US" dirty="0"/>
          </a:p>
        </p:txBody>
      </p:sp>
      <p:cxnSp>
        <p:nvCxnSpPr>
          <p:cNvPr id="11" name="Straight Arrow Connector 10"/>
          <p:cNvCxnSpPr>
            <a:stCxn id="8" idx="2"/>
            <a:endCxn id="5" idx="0"/>
          </p:cNvCxnSpPr>
          <p:nvPr/>
        </p:nvCxnSpPr>
        <p:spPr>
          <a:xfrm rot="5400000">
            <a:off x="5314950" y="2495550"/>
            <a:ext cx="1143000" cy="2705100"/>
          </a:xfrm>
          <a:prstGeom prst="straightConnector1">
            <a:avLst/>
          </a:prstGeom>
          <a:ln w="508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4" idx="2"/>
            <a:endCxn id="5" idx="0"/>
          </p:cNvCxnSpPr>
          <p:nvPr/>
        </p:nvCxnSpPr>
        <p:spPr>
          <a:xfrm rot="16200000" flipH="1">
            <a:off x="2438400" y="2324100"/>
            <a:ext cx="1295400" cy="2895600"/>
          </a:xfrm>
          <a:prstGeom prst="straightConnector1">
            <a:avLst/>
          </a:prstGeom>
          <a:ln w="508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6" idx="2"/>
            <a:endCxn id="5" idx="0"/>
          </p:cNvCxnSpPr>
          <p:nvPr/>
        </p:nvCxnSpPr>
        <p:spPr>
          <a:xfrm rot="16200000" flipH="1">
            <a:off x="3848100" y="3733800"/>
            <a:ext cx="1295400" cy="76200"/>
          </a:xfrm>
          <a:prstGeom prst="straightConnector1">
            <a:avLst/>
          </a:prstGeom>
          <a:ln w="50800">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38" name="Slide Number Placeholder 37"/>
          <p:cNvSpPr>
            <a:spLocks noGrp="1"/>
          </p:cNvSpPr>
          <p:nvPr>
            <p:ph type="sldNum" sz="quarter" idx="12"/>
          </p:nvPr>
        </p:nvSpPr>
        <p:spPr/>
        <p:txBody>
          <a:bodyPr/>
          <a:lstStyle/>
          <a:p>
            <a:fld id="{B6F15528-21DE-4FAA-801E-634DDDAF4B2B}" type="slidenum">
              <a:rPr lang="en-US" smtClean="0"/>
              <a:pPr/>
              <a:t>11</a:t>
            </a:fld>
            <a:endParaRPr lang="en-US" dirty="0"/>
          </a:p>
        </p:txBody>
      </p:sp>
      <p:sp>
        <p:nvSpPr>
          <p:cNvPr id="39" name="Footer Placeholder 38"/>
          <p:cNvSpPr>
            <a:spLocks noGrp="1"/>
          </p:cNvSpPr>
          <p:nvPr>
            <p:ph type="ftr" sz="quarter" idx="11"/>
          </p:nvPr>
        </p:nvSpPr>
        <p:spPr/>
        <p:txBody>
          <a:bodyPr/>
          <a:lstStyle/>
          <a:p>
            <a:r>
              <a:rPr lang="en-US" smtClean="0"/>
              <a:t>Toward Linguistically Grounded Ontologies</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Morphological Relations</a:t>
            </a:r>
            <a:endParaRPr lang="en-US" dirty="0"/>
          </a:p>
        </p:txBody>
      </p:sp>
      <p:sp>
        <p:nvSpPr>
          <p:cNvPr id="3" name="Content Placeholder 2"/>
          <p:cNvSpPr>
            <a:spLocks noGrp="1"/>
          </p:cNvSpPr>
          <p:nvPr>
            <p:ph idx="1"/>
          </p:nvPr>
        </p:nvSpPr>
        <p:spPr/>
        <p:txBody>
          <a:bodyPr>
            <a:normAutofit/>
          </a:bodyPr>
          <a:lstStyle/>
          <a:p>
            <a:r>
              <a:rPr lang="en-US" dirty="0" smtClean="0"/>
              <a:t>Capture </a:t>
            </a:r>
            <a:r>
              <a:rPr lang="en-US" b="1" dirty="0" smtClean="0"/>
              <a:t>morphological relations </a:t>
            </a:r>
            <a:r>
              <a:rPr lang="en-US" dirty="0" smtClean="0"/>
              <a:t>between terms</a:t>
            </a:r>
          </a:p>
          <a:p>
            <a:r>
              <a:rPr lang="en-US" dirty="0" smtClean="0"/>
              <a:t>e.g., through inflection</a:t>
            </a:r>
          </a:p>
          <a:p>
            <a:pPr lvl="1"/>
            <a:r>
              <a:rPr lang="en-US" dirty="0" smtClean="0"/>
              <a:t>cat, cats</a:t>
            </a:r>
          </a:p>
          <a:p>
            <a:pPr lvl="1"/>
            <a:r>
              <a:rPr lang="en-US" dirty="0" err="1" smtClean="0"/>
              <a:t>Schwein</a:t>
            </a:r>
            <a:r>
              <a:rPr lang="en-US" dirty="0" smtClean="0"/>
              <a:t>, </a:t>
            </a:r>
            <a:r>
              <a:rPr lang="en-US" dirty="0" err="1" smtClean="0"/>
              <a:t>Schweine</a:t>
            </a:r>
            <a:r>
              <a:rPr lang="en-US" dirty="0" smtClean="0"/>
              <a:t>, </a:t>
            </a:r>
            <a:r>
              <a:rPr lang="en-US" dirty="0" err="1" smtClean="0"/>
              <a:t>Schweins</a:t>
            </a:r>
            <a:endParaRPr lang="en-US" dirty="0" smtClean="0"/>
          </a:p>
          <a:p>
            <a:r>
              <a:rPr lang="en-US" dirty="0" smtClean="0"/>
              <a:t>Separate from the domain ontology</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par>
                                <p:cTn id="17" presetID="53"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par>
                                <p:cTn id="22" presetID="53"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US" dirty="0" err="1" smtClean="0"/>
              <a:t>Syntagmatic</a:t>
            </a:r>
            <a:r>
              <a:rPr lang="en-US" dirty="0" smtClean="0"/>
              <a:t> Decomposition</a:t>
            </a:r>
            <a:endParaRPr lang="en-US" dirty="0"/>
          </a:p>
        </p:txBody>
      </p:sp>
      <p:sp>
        <p:nvSpPr>
          <p:cNvPr id="3" name="Content Placeholder 2"/>
          <p:cNvSpPr>
            <a:spLocks noGrp="1"/>
          </p:cNvSpPr>
          <p:nvPr>
            <p:ph idx="1"/>
          </p:nvPr>
        </p:nvSpPr>
        <p:spPr/>
        <p:txBody>
          <a:bodyPr>
            <a:normAutofit/>
          </a:bodyPr>
          <a:lstStyle/>
          <a:p>
            <a:r>
              <a:rPr lang="en-US" dirty="0" smtClean="0"/>
              <a:t>Represent the </a:t>
            </a:r>
            <a:r>
              <a:rPr lang="en-US" b="1" dirty="0" smtClean="0"/>
              <a:t>morphological or syntactic decomposition </a:t>
            </a:r>
            <a:r>
              <a:rPr lang="en-US" dirty="0" smtClean="0"/>
              <a:t>of composite terms</a:t>
            </a:r>
          </a:p>
          <a:p>
            <a:r>
              <a:rPr lang="en-US" dirty="0" smtClean="0"/>
              <a:t>Link components to the ontology</a:t>
            </a:r>
          </a:p>
          <a:p>
            <a:r>
              <a:rPr lang="en-US" dirty="0" err="1" smtClean="0"/>
              <a:t>Schweineschnitzel</a:t>
            </a:r>
            <a:r>
              <a:rPr lang="en-US" dirty="0" smtClean="0"/>
              <a:t> composed of two </a:t>
            </a:r>
            <a:r>
              <a:rPr lang="en-US" dirty="0" err="1" smtClean="0"/>
              <a:t>LexicalEntry</a:t>
            </a:r>
            <a:r>
              <a:rPr lang="en-US" dirty="0" smtClean="0"/>
              <a:t> objects: class pork and class cutlet.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Complex Linguistic Patterns</a:t>
            </a:r>
            <a:endParaRPr lang="en-US" dirty="0"/>
          </a:p>
        </p:txBody>
      </p:sp>
      <p:sp>
        <p:nvSpPr>
          <p:cNvPr id="3" name="Content Placeholder 2"/>
          <p:cNvSpPr>
            <a:spLocks noGrp="1"/>
          </p:cNvSpPr>
          <p:nvPr>
            <p:ph idx="1"/>
          </p:nvPr>
        </p:nvSpPr>
        <p:spPr/>
        <p:txBody>
          <a:bodyPr>
            <a:normAutofit/>
          </a:bodyPr>
          <a:lstStyle/>
          <a:p>
            <a:r>
              <a:rPr lang="en-US" dirty="0" smtClean="0"/>
              <a:t>Map linguistic patterns to arbitrary ontological structures.</a:t>
            </a:r>
          </a:p>
          <a:p>
            <a:r>
              <a:rPr lang="en-US" dirty="0" err="1" smtClean="0"/>
              <a:t>Subcategorization</a:t>
            </a:r>
            <a:r>
              <a:rPr lang="en-US" dirty="0" smtClean="0"/>
              <a:t> frames for specific verbs</a:t>
            </a:r>
          </a:p>
          <a:p>
            <a:r>
              <a:rPr lang="en-US" dirty="0" smtClean="0"/>
              <a:t>Intransitive verb “flow”:</a:t>
            </a:r>
          </a:p>
          <a:p>
            <a:pPr lvl="1"/>
            <a:r>
              <a:rPr lang="en-US" dirty="0" smtClean="0"/>
              <a:t>Maps to “</a:t>
            </a:r>
            <a:r>
              <a:rPr lang="en-US" dirty="0" err="1" smtClean="0"/>
              <a:t>flowsThrough</a:t>
            </a:r>
            <a:r>
              <a:rPr lang="en-US" dirty="0" smtClean="0"/>
              <a:t>” predicate.</a:t>
            </a:r>
          </a:p>
          <a:p>
            <a:pPr lvl="1"/>
            <a:r>
              <a:rPr lang="en-US" dirty="0" smtClean="0"/>
              <a:t>Subject maps to predicate domain.</a:t>
            </a:r>
          </a:p>
          <a:p>
            <a:pPr lvl="1"/>
            <a:r>
              <a:rPr lang="en-US" dirty="0" smtClean="0"/>
              <a:t>Prepositional object maps to predicate range.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par>
                                <p:cTn id="24" presetID="53"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3">
                                            <p:txEl>
                                              <p:pRg st="3" end="3"/>
                                            </p:txEl>
                                          </p:spTgt>
                                        </p:tgtEl>
                                      </p:cBhvr>
                                    </p:animEffect>
                                  </p:childTnLst>
                                </p:cTn>
                              </p:par>
                              <p:par>
                                <p:cTn id="29" presetID="53"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3">
                                            <p:txEl>
                                              <p:pRg st="4" end="4"/>
                                            </p:txEl>
                                          </p:spTgt>
                                        </p:tgtEl>
                                      </p:cBhvr>
                                    </p:animEffect>
                                  </p:childTnLst>
                                </p:cTn>
                              </p:par>
                              <p:par>
                                <p:cTn id="34" presetID="53"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p:cTn id="3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Specify Meaning with Ontology</a:t>
            </a:r>
            <a:endParaRPr lang="en-US" dirty="0"/>
          </a:p>
        </p:txBody>
      </p:sp>
      <p:sp>
        <p:nvSpPr>
          <p:cNvPr id="3" name="Content Placeholder 2"/>
          <p:cNvSpPr>
            <a:spLocks noGrp="1"/>
          </p:cNvSpPr>
          <p:nvPr>
            <p:ph idx="1"/>
          </p:nvPr>
        </p:nvSpPr>
        <p:spPr/>
        <p:txBody>
          <a:bodyPr>
            <a:normAutofit/>
          </a:bodyPr>
          <a:lstStyle/>
          <a:p>
            <a:r>
              <a:rPr lang="en-US" dirty="0" smtClean="0"/>
              <a:t>Specify the meaning of linguistic constructions with respect to an arbitrary (domain) ontology.</a:t>
            </a:r>
          </a:p>
          <a:p>
            <a:r>
              <a:rPr lang="en-US" dirty="0" smtClean="0"/>
              <a:t>(Follows from 3.)</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5. Separate Linguistics and Semantics</a:t>
            </a:r>
            <a:endParaRPr lang="en-US" dirty="0"/>
          </a:p>
        </p:txBody>
      </p:sp>
      <p:sp>
        <p:nvSpPr>
          <p:cNvPr id="3" name="Content Placeholder 2"/>
          <p:cNvSpPr>
            <a:spLocks noGrp="1"/>
          </p:cNvSpPr>
          <p:nvPr>
            <p:ph idx="1"/>
          </p:nvPr>
        </p:nvSpPr>
        <p:spPr/>
        <p:txBody>
          <a:bodyPr>
            <a:normAutofit/>
          </a:bodyPr>
          <a:lstStyle/>
          <a:p>
            <a:r>
              <a:rPr lang="en-US" dirty="0" smtClean="0"/>
              <a:t>Clearly separate the linguistic and semantic (ontological) representation levels.</a:t>
            </a:r>
          </a:p>
          <a:p>
            <a:r>
              <a:rPr lang="en-US" dirty="0" smtClean="0"/>
              <a:t>(Exemplified above.)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Good</a:t>
            </a:r>
          </a:p>
          <a:p>
            <a:pPr lvl="1"/>
            <a:r>
              <a:rPr lang="en-US" dirty="0" smtClean="0"/>
              <a:t>The gap between knowledge research and language research is narrowing.</a:t>
            </a:r>
          </a:p>
          <a:p>
            <a:r>
              <a:rPr lang="en-US" dirty="0" smtClean="0"/>
              <a:t>Bad</a:t>
            </a:r>
          </a:p>
          <a:p>
            <a:pPr lvl="1"/>
            <a:r>
              <a:rPr lang="en-US" dirty="0" smtClean="0"/>
              <a:t>No evaluation.</a:t>
            </a:r>
          </a:p>
          <a:p>
            <a:pPr lvl="1"/>
            <a:r>
              <a:rPr lang="en-US" dirty="0" smtClean="0"/>
              <a:t>No probabilities.</a:t>
            </a:r>
          </a:p>
          <a:p>
            <a:r>
              <a:rPr lang="en-US" dirty="0" smtClean="0"/>
              <a:t>Future Work</a:t>
            </a:r>
          </a:p>
          <a:p>
            <a:pPr lvl="1"/>
            <a:r>
              <a:rPr lang="en-US" dirty="0" smtClean="0"/>
              <a:t>Can efficient parsers/extractors be based on this?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500"/>
                                        <p:tgtEl>
                                          <p:spTgt spid="3">
                                            <p:txEl>
                                              <p:pRg st="5" end="5"/>
                                            </p:txEl>
                                          </p:spTgt>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linds(horizontal)">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TomP\Work\School\DEG\Presentations\Images\Map to the Semantic Web.jpg"/>
          <p:cNvPicPr>
            <a:picLocks noChangeAspect="1" noChangeArrowheads="1"/>
          </p:cNvPicPr>
          <p:nvPr/>
        </p:nvPicPr>
        <p:blipFill>
          <a:blip r:embed="rId3"/>
          <a:srcRect/>
          <a:stretch>
            <a:fillRect/>
          </a:stretch>
        </p:blipFill>
        <p:spPr bwMode="auto">
          <a:xfrm>
            <a:off x="-9525" y="685800"/>
            <a:ext cx="9159902" cy="6172200"/>
          </a:xfrm>
          <a:prstGeom prst="rect">
            <a:avLst/>
          </a:prstGeom>
          <a:noFill/>
        </p:spPr>
      </p:pic>
      <p:sp>
        <p:nvSpPr>
          <p:cNvPr id="2" name="Title 1"/>
          <p:cNvSpPr>
            <a:spLocks noGrp="1"/>
          </p:cNvSpPr>
          <p:nvPr>
            <p:ph type="title"/>
          </p:nvPr>
        </p:nvSpPr>
        <p:spPr>
          <a:xfrm>
            <a:off x="457200" y="152400"/>
            <a:ext cx="8229600" cy="762000"/>
          </a:xfrm>
        </p:spPr>
        <p:txBody>
          <a:bodyPr>
            <a:normAutofit/>
          </a:bodyPr>
          <a:lstStyle/>
          <a:p>
            <a:r>
              <a:rPr lang="en-US" dirty="0" smtClean="0"/>
              <a:t>Questions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
        <p:nvSpPr>
          <p:cNvPr id="6" name="Footer Placeholder 5"/>
          <p:cNvSpPr>
            <a:spLocks noGrp="1"/>
          </p:cNvSpPr>
          <p:nvPr>
            <p:ph type="ftr" sz="quarter" idx="11"/>
          </p:nvPr>
        </p:nvSpPr>
        <p:spPr/>
        <p:txBody>
          <a:bodyPr/>
          <a:lstStyle/>
          <a:p>
            <a:r>
              <a:rPr lang="en-US" smtClean="0"/>
              <a:t>Toward Linguistically Grounded Ontologies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Standards</a:t>
            </a:r>
            <a:endParaRPr lang="en-US" dirty="0"/>
          </a:p>
        </p:txBody>
      </p:sp>
      <p:sp>
        <p:nvSpPr>
          <p:cNvPr id="3" name="Content Placeholder 2"/>
          <p:cNvSpPr>
            <a:spLocks noGrp="1"/>
          </p:cNvSpPr>
          <p:nvPr>
            <p:ph idx="1"/>
          </p:nvPr>
        </p:nvSpPr>
        <p:spPr/>
        <p:txBody>
          <a:bodyPr>
            <a:normAutofit lnSpcReduction="10000"/>
          </a:bodyPr>
          <a:lstStyle/>
          <a:p>
            <a:r>
              <a:rPr lang="en-US" dirty="0" smtClean="0"/>
              <a:t>RDFL/OWL allow labels on ontology elements.</a:t>
            </a:r>
          </a:p>
          <a:p>
            <a:pPr lvl="1">
              <a:buNone/>
            </a:pPr>
            <a:r>
              <a:rPr lang="en-US" dirty="0" smtClean="0"/>
              <a:t>&lt;</a:t>
            </a:r>
            <a:r>
              <a:rPr lang="en-US" dirty="0" err="1" smtClean="0"/>
              <a:t>rdfs:Class</a:t>
            </a:r>
            <a:r>
              <a:rPr lang="en-US" dirty="0" smtClean="0"/>
              <a:t> about="#Cat"&gt;</a:t>
            </a:r>
          </a:p>
          <a:p>
            <a:pPr lvl="2">
              <a:buNone/>
            </a:pPr>
            <a:r>
              <a:rPr lang="en-US" dirty="0" smtClean="0"/>
              <a:t>&lt;</a:t>
            </a:r>
            <a:r>
              <a:rPr lang="en-US" dirty="0" err="1" smtClean="0"/>
              <a:t>rdfs:label</a:t>
            </a:r>
            <a:r>
              <a:rPr lang="en-US" dirty="0" smtClean="0"/>
              <a:t> </a:t>
            </a:r>
            <a:r>
              <a:rPr lang="en-US" dirty="0" err="1" smtClean="0"/>
              <a:t>xml:lang</a:t>
            </a:r>
            <a:r>
              <a:rPr lang="en-US" dirty="0" smtClean="0"/>
              <a:t>="en"&gt;cat&lt;/</a:t>
            </a:r>
            <a:r>
              <a:rPr lang="en-US" dirty="0" err="1" smtClean="0"/>
              <a:t>rdfs:label</a:t>
            </a:r>
            <a:r>
              <a:rPr lang="en-US" dirty="0" smtClean="0"/>
              <a:t>&gt;</a:t>
            </a:r>
          </a:p>
          <a:p>
            <a:pPr lvl="2">
              <a:buNone/>
            </a:pPr>
            <a:r>
              <a:rPr lang="en-US" dirty="0" smtClean="0"/>
              <a:t>&lt;</a:t>
            </a:r>
            <a:r>
              <a:rPr lang="en-US" dirty="0" err="1" smtClean="0"/>
              <a:t>rdfs:label</a:t>
            </a:r>
            <a:r>
              <a:rPr lang="en-US" dirty="0" smtClean="0"/>
              <a:t> </a:t>
            </a:r>
            <a:r>
              <a:rPr lang="en-US" dirty="0" err="1" smtClean="0"/>
              <a:t>xml:lang</a:t>
            </a:r>
            <a:r>
              <a:rPr lang="en-US" dirty="0" smtClean="0"/>
              <a:t>="en"&gt;cats&lt;/</a:t>
            </a:r>
            <a:r>
              <a:rPr lang="en-US" dirty="0" err="1" smtClean="0"/>
              <a:t>rdfs:label</a:t>
            </a:r>
            <a:r>
              <a:rPr lang="en-US" dirty="0" smtClean="0"/>
              <a:t>&gt;</a:t>
            </a:r>
          </a:p>
          <a:p>
            <a:pPr lvl="2">
              <a:buNone/>
            </a:pPr>
            <a:r>
              <a:rPr lang="en-US" dirty="0" smtClean="0"/>
              <a:t>&lt;</a:t>
            </a:r>
            <a:r>
              <a:rPr lang="en-US" dirty="0" err="1" smtClean="0"/>
              <a:t>rdfs:label</a:t>
            </a:r>
            <a:r>
              <a:rPr lang="en-US" dirty="0" smtClean="0"/>
              <a:t> </a:t>
            </a:r>
            <a:r>
              <a:rPr lang="en-US" dirty="0" err="1" smtClean="0"/>
              <a:t>xml:lang</a:t>
            </a:r>
            <a:r>
              <a:rPr lang="en-US" dirty="0" smtClean="0"/>
              <a:t>="de"&gt;</a:t>
            </a:r>
            <a:r>
              <a:rPr lang="en-US" dirty="0" err="1" smtClean="0"/>
              <a:t>Katze</a:t>
            </a:r>
            <a:r>
              <a:rPr lang="en-US" dirty="0" smtClean="0"/>
              <a:t>&lt;/</a:t>
            </a:r>
            <a:r>
              <a:rPr lang="en-US" dirty="0" err="1" smtClean="0"/>
              <a:t>rdfs:label</a:t>
            </a:r>
            <a:r>
              <a:rPr lang="en-US" dirty="0" smtClean="0"/>
              <a:t>&gt;</a:t>
            </a:r>
          </a:p>
          <a:p>
            <a:pPr lvl="2">
              <a:buNone/>
            </a:pPr>
            <a:r>
              <a:rPr lang="en-US" dirty="0" smtClean="0"/>
              <a:t>&lt;</a:t>
            </a:r>
            <a:r>
              <a:rPr lang="en-US" dirty="0" err="1" smtClean="0"/>
              <a:t>rdfs:label</a:t>
            </a:r>
            <a:r>
              <a:rPr lang="en-US" dirty="0" smtClean="0"/>
              <a:t> </a:t>
            </a:r>
            <a:r>
              <a:rPr lang="en-US" dirty="0" err="1" smtClean="0"/>
              <a:t>xml:lang</a:t>
            </a:r>
            <a:r>
              <a:rPr lang="en-US" dirty="0" smtClean="0"/>
              <a:t>="de"&gt;</a:t>
            </a:r>
            <a:r>
              <a:rPr lang="en-US" dirty="0" err="1" smtClean="0"/>
              <a:t>Katzen</a:t>
            </a:r>
            <a:r>
              <a:rPr lang="en-US" dirty="0" smtClean="0"/>
              <a:t>&lt;/</a:t>
            </a:r>
            <a:r>
              <a:rPr lang="en-US" dirty="0" err="1" smtClean="0"/>
              <a:t>rdfs:label</a:t>
            </a:r>
            <a:r>
              <a:rPr lang="en-US" dirty="0" smtClean="0"/>
              <a:t>&gt;</a:t>
            </a:r>
          </a:p>
          <a:p>
            <a:pPr lvl="1">
              <a:buNone/>
            </a:pPr>
            <a:r>
              <a:rPr lang="en-US" dirty="0" smtClean="0"/>
              <a:t>&lt;/</a:t>
            </a:r>
            <a:r>
              <a:rPr lang="en-US" dirty="0" err="1" smtClean="0"/>
              <a:t>rdfs:Class</a:t>
            </a:r>
            <a:r>
              <a:rPr lang="en-US" dirty="0" smtClean="0"/>
              <a:t>&gt;</a:t>
            </a:r>
          </a:p>
          <a:p>
            <a:r>
              <a:rPr lang="en-US" dirty="0" smtClean="0"/>
              <a:t>Is this enough?</a:t>
            </a:r>
          </a:p>
          <a:p>
            <a:r>
              <a:rPr lang="en-US" dirty="0" smtClean="0"/>
              <a:t>What more could you want?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20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Research</a:t>
            </a:r>
            <a:endParaRPr lang="en-US" dirty="0"/>
          </a:p>
        </p:txBody>
      </p:sp>
      <p:sp>
        <p:nvSpPr>
          <p:cNvPr id="3" name="Content Placeholder 2"/>
          <p:cNvSpPr>
            <a:spLocks noGrp="1"/>
          </p:cNvSpPr>
          <p:nvPr>
            <p:ph idx="1"/>
          </p:nvPr>
        </p:nvSpPr>
        <p:spPr/>
        <p:txBody>
          <a:bodyPr/>
          <a:lstStyle/>
          <a:p>
            <a:pPr>
              <a:buNone/>
            </a:pPr>
            <a:r>
              <a:rPr lang="en-US" dirty="0" smtClean="0">
                <a:hlinkClick r:id="rId3"/>
              </a:rPr>
              <a:t>The 6th Annual European Semantic Web Conference (ESWC2009)</a:t>
            </a:r>
            <a:r>
              <a:rPr lang="en-US" dirty="0" smtClean="0"/>
              <a:t> </a:t>
            </a:r>
          </a:p>
          <a:p>
            <a:pPr>
              <a:buNone/>
            </a:pPr>
            <a:r>
              <a:rPr lang="en-US" b="1" dirty="0" smtClean="0"/>
              <a:t>31 May - 4 June 2009, </a:t>
            </a:r>
            <a:r>
              <a:rPr lang="en-US" b="1" dirty="0" err="1" smtClean="0"/>
              <a:t>Heraklion</a:t>
            </a:r>
            <a:r>
              <a:rPr lang="en-US" b="1" dirty="0" smtClean="0"/>
              <a:t>, Greece</a:t>
            </a:r>
            <a:r>
              <a:rPr lang="en-US" dirty="0" smtClean="0"/>
              <a:t> </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Ontologies</a:t>
            </a:r>
            <a:r>
              <a:rPr lang="en-US" dirty="0" smtClean="0"/>
              <a:t> and Language</a:t>
            </a:r>
            <a:endParaRPr lang="en-US" dirty="0"/>
          </a:p>
        </p:txBody>
      </p:sp>
      <p:sp>
        <p:nvSpPr>
          <p:cNvPr id="3" name="Content Placeholder 2"/>
          <p:cNvSpPr>
            <a:spLocks noGrp="1"/>
          </p:cNvSpPr>
          <p:nvPr>
            <p:ph idx="1"/>
          </p:nvPr>
        </p:nvSpPr>
        <p:spPr/>
        <p:txBody>
          <a:bodyPr>
            <a:normAutofit/>
          </a:bodyPr>
          <a:lstStyle/>
          <a:p>
            <a:r>
              <a:rPr lang="en-US" dirty="0" smtClean="0"/>
              <a:t>Are </a:t>
            </a:r>
            <a:r>
              <a:rPr lang="en-US" dirty="0" err="1" smtClean="0"/>
              <a:t>ontologies</a:t>
            </a:r>
            <a:r>
              <a:rPr lang="en-US" dirty="0" smtClean="0"/>
              <a:t> and language related?</a:t>
            </a:r>
          </a:p>
          <a:p>
            <a:r>
              <a:rPr lang="en-US" dirty="0" smtClean="0"/>
              <a:t>Should an ontology contain language information?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Grounding in </a:t>
            </a:r>
            <a:br>
              <a:rPr lang="en-US" dirty="0" smtClean="0"/>
            </a:br>
            <a:r>
              <a:rPr lang="en-US" dirty="0" smtClean="0"/>
              <a:t>Natural Language is Needed</a:t>
            </a:r>
            <a:endParaRPr lang="en-US" dirty="0"/>
          </a:p>
        </p:txBody>
      </p:sp>
      <p:sp>
        <p:nvSpPr>
          <p:cNvPr id="3" name="Content Placeholder 2"/>
          <p:cNvSpPr>
            <a:spLocks noGrp="1"/>
          </p:cNvSpPr>
          <p:nvPr>
            <p:ph idx="1"/>
          </p:nvPr>
        </p:nvSpPr>
        <p:spPr/>
        <p:txBody>
          <a:bodyPr/>
          <a:lstStyle/>
          <a:p>
            <a:r>
              <a:rPr lang="en-US" dirty="0" smtClean="0"/>
              <a:t>Human-readable </a:t>
            </a:r>
            <a:r>
              <a:rPr lang="en-US" dirty="0" err="1" smtClean="0"/>
              <a:t>ontologies</a:t>
            </a:r>
            <a:r>
              <a:rPr lang="en-US" dirty="0" smtClean="0"/>
              <a:t> (e.g. labels).</a:t>
            </a:r>
          </a:p>
          <a:p>
            <a:r>
              <a:rPr lang="en-US" dirty="0" smtClean="0"/>
              <a:t>Ontology-based information extraction (parsing).</a:t>
            </a:r>
          </a:p>
          <a:p>
            <a:r>
              <a:rPr lang="en-US" dirty="0" smtClean="0"/>
              <a:t>Ontology-based natural language generation.</a:t>
            </a:r>
          </a:p>
          <a:p>
            <a:r>
              <a:rPr lang="en-US" dirty="0" smtClean="0">
                <a:solidFill>
                  <a:srgbClr val="FF0000"/>
                </a:solidFill>
              </a:rPr>
              <a:t>Interlingua-based machine translation.</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Separation between Linguistics and Semantics is Needed</a:t>
            </a:r>
            <a:endParaRPr lang="en-US" dirty="0"/>
          </a:p>
        </p:txBody>
      </p:sp>
      <p:sp>
        <p:nvSpPr>
          <p:cNvPr id="3" name="Content Placeholder 2"/>
          <p:cNvSpPr>
            <a:spLocks noGrp="1"/>
          </p:cNvSpPr>
          <p:nvPr>
            <p:ph idx="1"/>
          </p:nvPr>
        </p:nvSpPr>
        <p:spPr/>
        <p:txBody>
          <a:bodyPr/>
          <a:lstStyle/>
          <a:p>
            <a:r>
              <a:rPr lang="en-US" dirty="0" smtClean="0"/>
              <a:t>There are ontological distinctions that are never lexicalized.</a:t>
            </a:r>
          </a:p>
          <a:p>
            <a:r>
              <a:rPr lang="en-US" dirty="0" smtClean="0"/>
              <a:t>There are linguistic distinctions that are ontologically irrelevant.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Concept-Label Relations</a:t>
            </a:r>
            <a:endParaRPr lang="en-US" dirty="0"/>
          </a:p>
        </p:txBody>
      </p:sp>
      <p:sp>
        <p:nvSpPr>
          <p:cNvPr id="3" name="Content Placeholder 2"/>
          <p:cNvSpPr>
            <a:spLocks noGrp="1"/>
          </p:cNvSpPr>
          <p:nvPr>
            <p:ph idx="1"/>
          </p:nvPr>
        </p:nvSpPr>
        <p:spPr/>
        <p:txBody>
          <a:bodyPr>
            <a:normAutofit lnSpcReduction="10000"/>
          </a:bodyPr>
          <a:lstStyle/>
          <a:p>
            <a:r>
              <a:rPr lang="en-US" dirty="0" smtClean="0"/>
              <a:t>RDFS/OWL specifies “n : m” relation between classes and labels.</a:t>
            </a:r>
          </a:p>
          <a:p>
            <a:r>
              <a:rPr lang="en-US" dirty="0" smtClean="0"/>
              <a:t>Paradigmatic Relations:</a:t>
            </a:r>
          </a:p>
          <a:p>
            <a:pPr lvl="1"/>
            <a:r>
              <a:rPr lang="en-US" dirty="0" smtClean="0"/>
              <a:t>Relations between words according to meaning.</a:t>
            </a:r>
          </a:p>
          <a:p>
            <a:pPr lvl="1"/>
            <a:r>
              <a:rPr lang="en-US" dirty="0" smtClean="0"/>
              <a:t>E.g. between synonyms:  “cat” and “</a:t>
            </a:r>
            <a:r>
              <a:rPr lang="en-US" dirty="0" err="1" smtClean="0"/>
              <a:t>Katze</a:t>
            </a:r>
            <a:r>
              <a:rPr lang="en-US" dirty="0" smtClean="0"/>
              <a:t>”.</a:t>
            </a:r>
          </a:p>
          <a:p>
            <a:r>
              <a:rPr lang="en-US" dirty="0" err="1" smtClean="0"/>
              <a:t>Syntagmatic</a:t>
            </a:r>
            <a:r>
              <a:rPr lang="en-US" dirty="0" smtClean="0"/>
              <a:t> Relations:</a:t>
            </a:r>
          </a:p>
          <a:p>
            <a:pPr lvl="1"/>
            <a:r>
              <a:rPr lang="en-US" dirty="0" smtClean="0"/>
              <a:t>Relations between words in a sentence in sequence.</a:t>
            </a:r>
          </a:p>
          <a:p>
            <a:pPr lvl="1"/>
            <a:r>
              <a:rPr lang="en-US" dirty="0" smtClean="0"/>
              <a:t>E.g. between “sleeping cat”.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630" y="274638"/>
            <a:ext cx="8229600" cy="1143000"/>
          </a:xfrm>
        </p:spPr>
        <p:txBody>
          <a:bodyPr>
            <a:normAutofit fontScale="90000"/>
          </a:bodyPr>
          <a:lstStyle/>
          <a:p>
            <a:r>
              <a:rPr lang="en-US" dirty="0" err="1" smtClean="0"/>
              <a:t>Syntagmatic</a:t>
            </a:r>
            <a:r>
              <a:rPr lang="en-US" dirty="0" smtClean="0"/>
              <a:t> Composition: Models of </a:t>
            </a:r>
            <a:r>
              <a:rPr lang="en-US" dirty="0" err="1" smtClean="0"/>
              <a:t>Schweineschnitzel</a:t>
            </a:r>
            <a:r>
              <a:rPr lang="en-US" dirty="0" smtClean="0"/>
              <a:t> (pork cutlet)</a:t>
            </a:r>
            <a:endParaRPr lang="en-US" dirty="0"/>
          </a:p>
        </p:txBody>
      </p:sp>
      <p:sp>
        <p:nvSpPr>
          <p:cNvPr id="3" name="Content Placeholder 2"/>
          <p:cNvSpPr>
            <a:spLocks noGrp="1"/>
          </p:cNvSpPr>
          <p:nvPr>
            <p:ph idx="1"/>
          </p:nvPr>
        </p:nvSpPr>
        <p:spPr/>
        <p:txBody>
          <a:bodyPr>
            <a:normAutofit/>
          </a:bodyPr>
          <a:lstStyle/>
          <a:p>
            <a:r>
              <a:rPr lang="en-US" dirty="0" smtClean="0"/>
              <a:t>Tie classes to parts of words or whole words.</a:t>
            </a:r>
          </a:p>
          <a:p>
            <a:endParaRPr lang="en-US" dirty="0" smtClean="0"/>
          </a:p>
          <a:p>
            <a:r>
              <a:rPr lang="en-US" dirty="0" smtClean="0"/>
              <a:t>Make a class:  </a:t>
            </a:r>
            <a:r>
              <a:rPr lang="en-US" dirty="0" err="1" smtClean="0"/>
              <a:t>Schweineschnitzel</a:t>
            </a:r>
            <a:endParaRPr lang="en-US" dirty="0" smtClean="0"/>
          </a:p>
          <a:p>
            <a:r>
              <a:rPr lang="en-US" dirty="0" smtClean="0"/>
              <a:t>Make a composite class: </a:t>
            </a:r>
          </a:p>
          <a:p>
            <a:r>
              <a:rPr lang="en-US" dirty="0" smtClean="0"/>
              <a:t>Make only a general class:  schnitzel</a:t>
            </a:r>
          </a:p>
          <a:p>
            <a:r>
              <a:rPr lang="en-US" dirty="0" smtClean="0"/>
              <a:t>Make two separate classes:  schnitzel, pork</a:t>
            </a:r>
          </a:p>
          <a:p>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pic>
        <p:nvPicPr>
          <p:cNvPr id="1026" name="Picture 2" descr="C:\TomP\Work\School\CS 652\Presentations\Pictures\Schweineschnitzel composite class.jpg"/>
          <p:cNvPicPr>
            <a:picLocks noChangeAspect="1" noChangeArrowheads="1"/>
          </p:cNvPicPr>
          <p:nvPr/>
        </p:nvPicPr>
        <p:blipFill>
          <a:blip r:embed="rId3"/>
          <a:srcRect/>
          <a:stretch>
            <a:fillRect/>
          </a:stretch>
        </p:blipFill>
        <p:spPr bwMode="auto">
          <a:xfrm>
            <a:off x="4975860" y="3463290"/>
            <a:ext cx="3575957" cy="457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026"/>
                                        </p:tgtEl>
                                        <p:attrNameLst>
                                          <p:attrName>style.visibility</p:attrName>
                                        </p:attrNameLst>
                                      </p:cBhvr>
                                      <p:to>
                                        <p:strVal val="visible"/>
                                      </p:to>
                                    </p:set>
                                    <p:animEffect transition="in" filter="fade">
                                      <p:cBhvr>
                                        <p:cTn id="20" dur="2000"/>
                                        <p:tgtEl>
                                          <p:spTgt spid="102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630" y="274638"/>
            <a:ext cx="8229600" cy="1143000"/>
          </a:xfrm>
        </p:spPr>
        <p:txBody>
          <a:bodyPr>
            <a:normAutofit/>
          </a:bodyPr>
          <a:lstStyle/>
          <a:p>
            <a:r>
              <a:rPr lang="en-US" dirty="0" smtClean="0"/>
              <a:t>Needed Linguistic Information</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&lt;</a:t>
            </a:r>
            <a:r>
              <a:rPr lang="en-US" dirty="0" err="1" smtClean="0"/>
              <a:t>rdf:Property</a:t>
            </a:r>
            <a:r>
              <a:rPr lang="en-US" dirty="0" smtClean="0"/>
              <a:t> about="#capital"&gt;</a:t>
            </a:r>
          </a:p>
          <a:p>
            <a:pPr>
              <a:buNone/>
            </a:pPr>
            <a:r>
              <a:rPr lang="en-US" dirty="0" smtClean="0"/>
              <a:t>	&lt;</a:t>
            </a:r>
            <a:r>
              <a:rPr lang="en-US" dirty="0" err="1" smtClean="0"/>
              <a:t>rdfs:domain</a:t>
            </a:r>
            <a:r>
              <a:rPr lang="en-US" dirty="0" smtClean="0"/>
              <a:t> </a:t>
            </a:r>
            <a:r>
              <a:rPr lang="en-US" dirty="0" err="1" smtClean="0"/>
              <a:t>rdf:resource</a:t>
            </a:r>
            <a:r>
              <a:rPr lang="en-US" dirty="0" smtClean="0"/>
              <a:t>="#Country"/&gt;</a:t>
            </a:r>
          </a:p>
          <a:p>
            <a:pPr>
              <a:buNone/>
            </a:pPr>
            <a:r>
              <a:rPr lang="en-US" dirty="0" smtClean="0"/>
              <a:t>	&lt;</a:t>
            </a:r>
            <a:r>
              <a:rPr lang="en-US" dirty="0" err="1" smtClean="0"/>
              <a:t>rdfs:range</a:t>
            </a:r>
            <a:r>
              <a:rPr lang="en-US" dirty="0" smtClean="0"/>
              <a:t> </a:t>
            </a:r>
            <a:r>
              <a:rPr lang="en-US" dirty="0" err="1" smtClean="0"/>
              <a:t>rdf:resource</a:t>
            </a:r>
            <a:r>
              <a:rPr lang="en-US" dirty="0" smtClean="0"/>
              <a:t>="#City"/&gt;</a:t>
            </a:r>
          </a:p>
          <a:p>
            <a:pPr>
              <a:buNone/>
            </a:pPr>
            <a:r>
              <a:rPr lang="nl-NL" dirty="0" smtClean="0"/>
              <a:t>	&lt;rdfs:label xml:lang="en"&gt;capital&lt;/rdfs:label&gt;</a:t>
            </a:r>
          </a:p>
          <a:p>
            <a:pPr>
              <a:buNone/>
            </a:pPr>
            <a:r>
              <a:rPr lang="en-US" dirty="0" smtClean="0"/>
              <a:t>&lt;/</a:t>
            </a:r>
            <a:r>
              <a:rPr lang="en-US" dirty="0" err="1" smtClean="0"/>
              <a:t>rdf:Property</a:t>
            </a:r>
            <a:r>
              <a:rPr lang="en-US" dirty="0" smtClean="0"/>
              <a:t>&gt;</a:t>
            </a:r>
          </a:p>
          <a:p>
            <a:r>
              <a:rPr lang="en-US" dirty="0" smtClean="0"/>
              <a:t>Generate the triple: (Germany, capital, Berlin)</a:t>
            </a:r>
          </a:p>
          <a:p>
            <a:r>
              <a:rPr lang="en-US" dirty="0" smtClean="0"/>
              <a:t>“Germany capitals Berlin.”</a:t>
            </a:r>
          </a:p>
          <a:p>
            <a:r>
              <a:rPr lang="en-US" dirty="0" smtClean="0"/>
              <a:t>Need POS and inflectional information to do this right.</a:t>
            </a:r>
          </a:p>
          <a:p>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630" y="274638"/>
            <a:ext cx="8229600" cy="1143000"/>
          </a:xfrm>
        </p:spPr>
        <p:txBody>
          <a:bodyPr>
            <a:normAutofit/>
          </a:bodyPr>
          <a:lstStyle/>
          <a:p>
            <a:r>
              <a:rPr lang="en-US" dirty="0" smtClean="0"/>
              <a:t>Needed Linguistic Information</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&lt;</a:t>
            </a:r>
            <a:r>
              <a:rPr lang="en-US" dirty="0" err="1" smtClean="0"/>
              <a:t>rdf:Property</a:t>
            </a:r>
            <a:r>
              <a:rPr lang="en-US" dirty="0" smtClean="0"/>
              <a:t> about="#</a:t>
            </a:r>
            <a:r>
              <a:rPr lang="en-US" dirty="0" err="1" smtClean="0"/>
              <a:t>locatedAt</a:t>
            </a:r>
            <a:r>
              <a:rPr lang="en-US" dirty="0" smtClean="0"/>
              <a:t>"&gt;</a:t>
            </a:r>
          </a:p>
          <a:p>
            <a:pPr>
              <a:buNone/>
            </a:pPr>
            <a:r>
              <a:rPr lang="en-US" dirty="0" smtClean="0"/>
              <a:t>	&lt;</a:t>
            </a:r>
            <a:r>
              <a:rPr lang="en-US" dirty="0" err="1" smtClean="0"/>
              <a:t>rdfs:domain</a:t>
            </a:r>
            <a:r>
              <a:rPr lang="en-US" dirty="0" smtClean="0"/>
              <a:t> </a:t>
            </a:r>
            <a:r>
              <a:rPr lang="en-US" dirty="0" err="1" smtClean="0"/>
              <a:t>rdf:resource</a:t>
            </a:r>
            <a:r>
              <a:rPr lang="en-US" dirty="0" smtClean="0"/>
              <a:t>="#City"/&gt;</a:t>
            </a:r>
          </a:p>
          <a:p>
            <a:pPr>
              <a:buNone/>
            </a:pPr>
            <a:r>
              <a:rPr lang="en-US" dirty="0" smtClean="0"/>
              <a:t>	&lt;</a:t>
            </a:r>
            <a:r>
              <a:rPr lang="en-US" dirty="0" err="1" smtClean="0"/>
              <a:t>rdfs:range</a:t>
            </a:r>
            <a:r>
              <a:rPr lang="en-US" dirty="0" smtClean="0"/>
              <a:t> </a:t>
            </a:r>
            <a:r>
              <a:rPr lang="en-US" dirty="0" err="1" smtClean="0"/>
              <a:t>rdf:resource</a:t>
            </a:r>
            <a:r>
              <a:rPr lang="en-US" dirty="0" smtClean="0"/>
              <a:t>="#Highway"/&gt;</a:t>
            </a:r>
          </a:p>
          <a:p>
            <a:pPr>
              <a:buNone/>
            </a:pPr>
            <a:r>
              <a:rPr lang="en-US" dirty="0" smtClean="0"/>
              <a:t>	&lt;</a:t>
            </a:r>
            <a:r>
              <a:rPr lang="en-US" dirty="0" err="1" smtClean="0"/>
              <a:t>rdfs:label</a:t>
            </a:r>
            <a:r>
              <a:rPr lang="en-US" dirty="0" smtClean="0"/>
              <a:t> </a:t>
            </a:r>
            <a:r>
              <a:rPr lang="en-US" dirty="0" err="1" smtClean="0"/>
              <a:t>xml:lang</a:t>
            </a:r>
            <a:r>
              <a:rPr lang="en-US" dirty="0" smtClean="0"/>
              <a:t>="en"&gt;</a:t>
            </a:r>
            <a:r>
              <a:rPr lang="en-US" smtClean="0"/>
              <a:t>located </a:t>
            </a:r>
            <a:r>
              <a:rPr lang="en-US" smtClean="0"/>
              <a:t>at&lt;/</a:t>
            </a:r>
            <a:r>
              <a:rPr lang="en-US" dirty="0" err="1" smtClean="0"/>
              <a:t>rdfs:label</a:t>
            </a:r>
            <a:r>
              <a:rPr lang="en-US" dirty="0" smtClean="0"/>
              <a:t>&gt;</a:t>
            </a:r>
          </a:p>
          <a:p>
            <a:pPr>
              <a:buNone/>
            </a:pPr>
            <a:r>
              <a:rPr lang="en-US" dirty="0" smtClean="0"/>
              <a:t>&lt;/</a:t>
            </a:r>
            <a:r>
              <a:rPr lang="en-US" dirty="0" err="1" smtClean="0"/>
              <a:t>rdf:Property</a:t>
            </a:r>
            <a:r>
              <a:rPr lang="en-US" dirty="0" smtClean="0"/>
              <a:t>&gt;</a:t>
            </a:r>
          </a:p>
          <a:p>
            <a:r>
              <a:rPr lang="en-US" dirty="0" smtClean="0"/>
              <a:t>“The A8 passes by Karlsruhe”, “The A8 connects Karlsruhe”, “The A8 goes through Karlsruhe”.</a:t>
            </a:r>
          </a:p>
          <a:p>
            <a:r>
              <a:rPr lang="en-US" dirty="0" smtClean="0"/>
              <a:t>One label can’t handle expressing or extraction all possibilities.</a:t>
            </a:r>
          </a:p>
          <a:p>
            <a:r>
              <a:rPr lang="en-US" dirty="0" smtClean="0"/>
              <a:t>Wouldn’t want to label a relation with all possibilities.</a:t>
            </a:r>
          </a:p>
          <a:p>
            <a:r>
              <a:rPr lang="en-US" dirty="0" smtClean="0"/>
              <a:t>Subject and object information: order matters.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Toward Linguistically Grounded Ontologies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20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TotalTime>
  <Words>1069</Words>
  <Application>Microsoft Office PowerPoint</Application>
  <PresentationFormat>On-screen Show (4:3)</PresentationFormat>
  <Paragraphs>190</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Toward  Linguistically Grounded Ontologies</vt:lpstr>
      <vt:lpstr>Recent Research</vt:lpstr>
      <vt:lpstr>Ontologies and Language</vt:lpstr>
      <vt:lpstr>Grounding in  Natural Language is Needed</vt:lpstr>
      <vt:lpstr>Separation between Linguistics and Semantics is Needed</vt:lpstr>
      <vt:lpstr>Concept-Label Relations</vt:lpstr>
      <vt:lpstr>Syntagmatic Composition: Models of Schweineschnitzel (pork cutlet)</vt:lpstr>
      <vt:lpstr>Needed Linguistic Information</vt:lpstr>
      <vt:lpstr>Needed Linguistic Information</vt:lpstr>
      <vt:lpstr>Solution: LexInfo</vt:lpstr>
      <vt:lpstr>LexInfo Pedigree</vt:lpstr>
      <vt:lpstr>1. Morphological Relations</vt:lpstr>
      <vt:lpstr>2. Syntagmatic Decomposition</vt:lpstr>
      <vt:lpstr>3. Complex Linguistic Patterns</vt:lpstr>
      <vt:lpstr>4. Specify Meaning with Ontology</vt:lpstr>
      <vt:lpstr>5. Separate Linguistics and Semantics</vt:lpstr>
      <vt:lpstr>Conclusion</vt:lpstr>
      <vt:lpstr>Questions</vt:lpstr>
      <vt:lpstr>Current Standards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Ontologies and the Semantic Web</dc:title>
  <dc:creator/>
  <cp:lastModifiedBy>Thomas L. Packer</cp:lastModifiedBy>
  <cp:revision>218</cp:revision>
  <dcterms:created xsi:type="dcterms:W3CDTF">2006-08-16T00:00:00Z</dcterms:created>
  <dcterms:modified xsi:type="dcterms:W3CDTF">2009-09-25T18:26:38Z</dcterms:modified>
</cp:coreProperties>
</file>