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71" r:id="rId4"/>
    <p:sldId id="272" r:id="rId5"/>
    <p:sldId id="276" r:id="rId6"/>
    <p:sldId id="294" r:id="rId7"/>
    <p:sldId id="332" r:id="rId8"/>
    <p:sldId id="281" r:id="rId9"/>
    <p:sldId id="291" r:id="rId10"/>
    <p:sldId id="290" r:id="rId11"/>
    <p:sldId id="285" r:id="rId12"/>
    <p:sldId id="289" r:id="rId13"/>
    <p:sldId id="323" r:id="rId14"/>
    <p:sldId id="282" r:id="rId15"/>
    <p:sldId id="296" r:id="rId16"/>
    <p:sldId id="267" r:id="rId17"/>
    <p:sldId id="322" r:id="rId18"/>
    <p:sldId id="269" r:id="rId19"/>
    <p:sldId id="270" r:id="rId20"/>
    <p:sldId id="301" r:id="rId21"/>
    <p:sldId id="278" r:id="rId22"/>
    <p:sldId id="313" r:id="rId23"/>
    <p:sldId id="308" r:id="rId24"/>
    <p:sldId id="319" r:id="rId25"/>
    <p:sldId id="329" r:id="rId26"/>
    <p:sldId id="330" r:id="rId27"/>
    <p:sldId id="331" r:id="rId28"/>
    <p:sldId id="318" r:id="rId29"/>
    <p:sldId id="320" r:id="rId30"/>
    <p:sldId id="306" r:id="rId31"/>
    <p:sldId id="307" r:id="rId32"/>
    <p:sldId id="2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9" autoAdjust="0"/>
    <p:restoredTop sz="88132" autoAdjust="0"/>
  </p:normalViewPr>
  <p:slideViewPr>
    <p:cSldViewPr>
      <p:cViewPr varScale="1">
        <p:scale>
          <a:sx n="121" d="100"/>
          <a:sy n="121" d="100"/>
        </p:scale>
        <p:origin x="-3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0FE0E-503A-4167-93BD-40F488B39F31}" type="datetimeFigureOut">
              <a:rPr lang="en-US" smtClean="0"/>
              <a:pPr/>
              <a:t>11/7/2011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027379-78E5-402A-BD7F-3FF9A79FBA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Cogni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Needs a color theme to liven it up.</a:t>
            </a:r>
          </a:p>
          <a:p>
            <a:r>
              <a:rPr lang="en-US" dirty="0" smtClean="0"/>
              <a:t>How long is the presentation supposed to be?  (</a:t>
            </a:r>
            <a:r>
              <a:rPr lang="en-US" dirty="0" err="1" smtClean="0"/>
              <a:t>Ans</a:t>
            </a:r>
            <a:r>
              <a:rPr lang="en-US" dirty="0" smtClean="0"/>
              <a:t>: standard, 30-minute slot: but I’d say that for a workshop, I should try to make the presentation about 20-22 minutes long and leave more time for discussion)</a:t>
            </a:r>
          </a:p>
          <a:p>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Automatic extraction builds links.</a:t>
            </a:r>
            <a:endParaRPr lang="en-US" dirty="0"/>
          </a:p>
        </p:txBody>
      </p:sp>
      <p:sp>
        <p:nvSpPr>
          <p:cNvPr id="4" name="Slide Number Placeholder 3"/>
          <p:cNvSpPr>
            <a:spLocks noGrp="1"/>
          </p:cNvSpPr>
          <p:nvPr>
            <p:ph type="sldNum" sz="quarter" idx="10"/>
          </p:nvPr>
        </p:nvSpPr>
        <p:spPr/>
        <p:txBody>
          <a:bodyPr/>
          <a:lstStyle/>
          <a:p>
            <a:fld id="{3DC3CF6C-51B3-4446-929D-F731EB4C351A}"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Automatic extraction builds links.</a:t>
            </a:r>
            <a:endParaRPr lang="en-US" dirty="0"/>
          </a:p>
        </p:txBody>
      </p:sp>
      <p:sp>
        <p:nvSpPr>
          <p:cNvPr id="4" name="Slide Number Placeholder 3"/>
          <p:cNvSpPr>
            <a:spLocks noGrp="1"/>
          </p:cNvSpPr>
          <p:nvPr>
            <p:ph type="sldNum" sz="quarter" idx="10"/>
          </p:nvPr>
        </p:nvSpPr>
        <p:spPr/>
        <p:txBody>
          <a:bodyPr/>
          <a:lstStyle/>
          <a:p>
            <a:fld id="{3DC3CF6C-51B3-4446-929D-F731EB4C351A}"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Mockup as designed.  Actual implementation quite close.</a:t>
            </a:r>
            <a:r>
              <a:rPr lang="en-US" baseline="0" dirty="0" smtClean="0"/>
              <a:t>  The differences point to where we need to add </a:t>
            </a:r>
            <a:r>
              <a:rPr lang="en-US" baseline="0" smtClean="0"/>
              <a:t>finishing touches.</a:t>
            </a:r>
            <a:endParaRPr lang="en-US"/>
          </a:p>
        </p:txBody>
      </p:sp>
      <p:sp>
        <p:nvSpPr>
          <p:cNvPr id="4" name="Slide Number Placeholder 3"/>
          <p:cNvSpPr>
            <a:spLocks noGrp="1"/>
          </p:cNvSpPr>
          <p:nvPr>
            <p:ph type="sldNum" sz="quarter" idx="10"/>
          </p:nvPr>
        </p:nvSpPr>
        <p:spPr/>
        <p:txBody>
          <a:bodyPr/>
          <a:lstStyle/>
          <a:p>
            <a:fld id="{3DC3CF6C-51B3-4446-929D-F731EB4C351A}"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Automatic extraction builds links.</a:t>
            </a:r>
            <a:endParaRPr lang="en-US" dirty="0"/>
          </a:p>
        </p:txBody>
      </p:sp>
      <p:sp>
        <p:nvSpPr>
          <p:cNvPr id="4" name="Slide Number Placeholder 3"/>
          <p:cNvSpPr>
            <a:spLocks noGrp="1"/>
          </p:cNvSpPr>
          <p:nvPr>
            <p:ph type="sldNum" sz="quarter" idx="10"/>
          </p:nvPr>
        </p:nvSpPr>
        <p:spPr/>
        <p:txBody>
          <a:bodyPr/>
          <a:lstStyle/>
          <a:p>
            <a:fld id="{3DC3CF6C-51B3-4446-929D-F731EB4C351A}"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buNone/>
            </a:pPr>
            <a:r>
              <a:rPr lang="en-US" dirty="0" smtClean="0"/>
              <a:t>Summary for IE and Finding Facts for Historical Documents</a:t>
            </a:r>
          </a:p>
          <a:p>
            <a:pPr lvl="2">
              <a:buNone/>
            </a:pPr>
            <a:endParaRPr lang="en-US" dirty="0" smtClean="0"/>
          </a:p>
          <a:p>
            <a:pPr lvl="2">
              <a:buNone/>
            </a:pPr>
            <a:r>
              <a:rPr lang="en-US" dirty="0" smtClean="0"/>
              <a:t>ontological commitment = name in family history book, but not a requirement to understand what constitutes the existence of a person in the meta-physical sense</a:t>
            </a:r>
          </a:p>
          <a:p>
            <a:pPr lvl="2">
              <a:buNone/>
            </a:pPr>
            <a:r>
              <a:rPr lang="en-US" dirty="0" smtClean="0"/>
              <a:t>    * epistemology = grounded in “original documents” (actually secondary sources in my example, but in any case provenance is provided), but not full community agreement required to declare something to be known (perhaps </a:t>
            </a:r>
            <a:r>
              <a:rPr lang="en-US" dirty="0" err="1" smtClean="0"/>
              <a:t>wikipedia</a:t>
            </a:r>
            <a:r>
              <a:rPr lang="en-US" dirty="0" smtClean="0"/>
              <a:t> style in the sense that anyone can edit but …)</a:t>
            </a:r>
          </a:p>
          <a:p>
            <a:pPr lvl="2">
              <a:buNone/>
            </a:pPr>
            <a:r>
              <a:rPr lang="en-US" dirty="0" smtClean="0"/>
              <a:t>    * logic = implied facts grounded in the ontology but only computationally “reasonable” implied facts</a:t>
            </a:r>
          </a:p>
          <a:p>
            <a:pPr lvl="2">
              <a:buNone/>
            </a:pPr>
            <a:r>
              <a:rPr lang="en-US" dirty="0" smtClean="0"/>
              <a:t>    * linguistics = the communicated facts and implied facts </a:t>
            </a:r>
            <a:r>
              <a:rPr lang="en-US" dirty="0" err="1" smtClean="0"/>
              <a:t>wrt</a:t>
            </a:r>
            <a:r>
              <a:rPr lang="en-US" dirty="0" smtClean="0"/>
              <a:t> the ontology, and here we would like more: bootstrapping via </a:t>
            </a:r>
            <a:r>
              <a:rPr lang="en-US" dirty="0" err="1" smtClean="0"/>
              <a:t>ListReader</a:t>
            </a:r>
            <a:r>
              <a:rPr lang="en-US" dirty="0" smtClean="0"/>
              <a:t> (or other </a:t>
            </a:r>
            <a:r>
              <a:rPr lang="en-US" dirty="0" err="1" smtClean="0"/>
              <a:t>semistructured</a:t>
            </a:r>
            <a:r>
              <a:rPr lang="en-US" dirty="0" smtClean="0"/>
              <a:t> reader) leading to creation of dictionaries and recognizers for further extraction, then tailored </a:t>
            </a:r>
            <a:r>
              <a:rPr lang="en-US" dirty="0" err="1" smtClean="0"/>
              <a:t>Hust</a:t>
            </a:r>
            <a:r>
              <a:rPr lang="en-US" dirty="0" smtClean="0"/>
              <a:t> patterns … and then more: </a:t>
            </a:r>
            <a:r>
              <a:rPr lang="en-US" dirty="0" err="1" smtClean="0"/>
              <a:t>coreferences</a:t>
            </a:r>
            <a:r>
              <a:rPr lang="en-US" dirty="0" smtClean="0"/>
              <a:t>, part of speech,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opposed to modeling the programming world.</a:t>
            </a:r>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take as</a:t>
            </a:r>
            <a:r>
              <a:rPr lang="en-US" baseline="0" dirty="0" smtClean="0"/>
              <a:t> an example to show formalism, fact &amp; metadata creation (extract from newspaper, threats to home ??).</a:t>
            </a:r>
          </a:p>
          <a:p>
            <a:endParaRPr lang="en-US" baseline="0" dirty="0" smtClean="0"/>
          </a:p>
          <a:p>
            <a:r>
              <a:rPr lang="en-US" baseline="0" dirty="0" smtClean="0"/>
              <a:t>Many conceptual models; many formalizations of conceptual models; many that integrate static models, behavior models, interaction models, … (see references)</a:t>
            </a:r>
          </a:p>
          <a:p>
            <a:endParaRPr lang="en-US" baseline="0" dirty="0" smtClean="0"/>
          </a:p>
          <a:p>
            <a:r>
              <a:rPr lang="en-US" dirty="0" smtClean="0"/>
              <a:t>Likely important: Objects, Relationships, Behavior, Interaction all  modeled together in a conceptual model.</a:t>
            </a:r>
            <a:endParaRPr lang="en-US" baseline="0" dirty="0" smtClean="0"/>
          </a:p>
          <a:p>
            <a:r>
              <a:rPr lang="en-US" baseline="0" dirty="0" smtClean="0"/>
              <a:t>Eventual application (miniscule example wrt to the larger picture, but nonetheless an example): analyze “Detection Event” sequences.</a:t>
            </a:r>
          </a:p>
          <a:p>
            <a:endParaRPr lang="en-US" baseline="0" dirty="0" smtClean="0"/>
          </a:p>
          <a:p>
            <a:r>
              <a:rPr lang="en-US" dirty="0" smtClean="0"/>
              <a:t>Reference to formalisms (Dori 11,</a:t>
            </a:r>
            <a:r>
              <a:rPr lang="en-US" baseline="0" dirty="0" smtClean="0"/>
              <a:t> OPM: Object-Process Methodology; EKW, OSM; Thalheim 00, CoDesign</a:t>
            </a:r>
            <a:r>
              <a:rPr lang="en-US" dirty="0" smtClean="0"/>
              <a:t>)</a:t>
            </a:r>
          </a:p>
          <a:p>
            <a:endParaRPr lang="en-US" dirty="0" smtClean="0"/>
          </a:p>
          <a:p>
            <a:r>
              <a:rPr lang="en-US" dirty="0" smtClean="0"/>
              <a:t>With both model and meta-model intertwined we have a something like the “tangled hierarchy” described by (Douglas R. Hofstadter in </a:t>
            </a:r>
            <a:r>
              <a:rPr lang="en-US" i="1" dirty="0" smtClean="0"/>
              <a:t>Gödel, Escher, Bach: an Eternal Golden Braid</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take as</a:t>
            </a:r>
            <a:r>
              <a:rPr lang="en-US" baseline="0" dirty="0" smtClean="0"/>
              <a:t> an example to show formalism, fact &amp; metadata creation (extract from newspaper, threats to home ??).</a:t>
            </a:r>
          </a:p>
          <a:p>
            <a:endParaRPr lang="en-US" baseline="0" dirty="0" smtClean="0"/>
          </a:p>
          <a:p>
            <a:r>
              <a:rPr lang="en-US" baseline="0" dirty="0" smtClean="0"/>
              <a:t>Many conceptual models; many formalizations of conceptual models; many that integrate static models, behavior models, interaction models, … (see references)</a:t>
            </a:r>
          </a:p>
          <a:p>
            <a:endParaRPr lang="en-US" baseline="0" dirty="0" smtClean="0"/>
          </a:p>
          <a:p>
            <a:r>
              <a:rPr lang="en-US" dirty="0" smtClean="0"/>
              <a:t>Likely important: Objects, Relationships, Behavior, Interaction all  modeled together in a conceptual model.</a:t>
            </a:r>
            <a:endParaRPr lang="en-US" baseline="0" dirty="0" smtClean="0"/>
          </a:p>
          <a:p>
            <a:r>
              <a:rPr lang="en-US" baseline="0" dirty="0" smtClean="0"/>
              <a:t>Eventual application (miniscule example wrt to the larger picture, but nonetheless an example): analyze “Detection Event” sequences.</a:t>
            </a:r>
          </a:p>
          <a:p>
            <a:endParaRPr lang="en-US" baseline="0" dirty="0" smtClean="0"/>
          </a:p>
          <a:p>
            <a:r>
              <a:rPr lang="en-US" dirty="0" smtClean="0"/>
              <a:t>Reference to formalisms (Dori 11,</a:t>
            </a:r>
            <a:r>
              <a:rPr lang="en-US" baseline="0" dirty="0" smtClean="0"/>
              <a:t> OPM: Object-Process Methodology; EKW, OSM; Thalheim 00, CoDesign</a:t>
            </a:r>
            <a:r>
              <a:rPr lang="en-US" dirty="0" smtClean="0"/>
              <a:t>)</a:t>
            </a:r>
          </a:p>
          <a:p>
            <a:endParaRPr lang="en-US" dirty="0" smtClean="0"/>
          </a:p>
          <a:p>
            <a:r>
              <a:rPr lang="en-US" dirty="0" smtClean="0"/>
              <a:t>With both model and meta-model intertwined we have a something like the “tangled hierarchy” described by (Douglas R. Hofstadter in </a:t>
            </a:r>
            <a:r>
              <a:rPr lang="en-US" i="1" dirty="0" smtClean="0"/>
              <a:t>Gödel, Escher, Bach: an Eternal Golden Braid</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 don’t model </a:t>
            </a:r>
            <a:r>
              <a:rPr lang="en-US" dirty="0" err="1" smtClean="0"/>
              <a:t>pgmg</a:t>
            </a:r>
            <a:r>
              <a:rPr lang="en-US" dirty="0" smtClean="0"/>
              <a:t>, model the real (or abstract) world the way it is</a:t>
            </a:r>
          </a:p>
          <a:p>
            <a:r>
              <a:rPr lang="en-US" dirty="0" smtClean="0"/>
              <a:t>This point of view itself, illustrates, the use of disciplines</a:t>
            </a:r>
          </a:p>
          <a:p>
            <a:r>
              <a:rPr lang="en-US" dirty="0" smtClean="0"/>
              <a:t>Not getting carried away illustrates the point about principled pragmatism</a:t>
            </a:r>
          </a:p>
          <a:p>
            <a:r>
              <a:rPr lang="en-US" dirty="0" smtClean="0"/>
              <a:t>Later we worry about mapping – could show, but even better:</a:t>
            </a:r>
          </a:p>
          <a:p>
            <a:r>
              <a:rPr lang="en-US" dirty="0" smtClean="0"/>
              <a:t>Show that this leads to a new </a:t>
            </a:r>
            <a:r>
              <a:rPr lang="en-US" dirty="0" err="1" smtClean="0"/>
              <a:t>pgmg</a:t>
            </a:r>
            <a:r>
              <a:rPr lang="en-US" dirty="0" smtClean="0"/>
              <a:t> </a:t>
            </a:r>
            <a:r>
              <a:rPr lang="en-US" dirty="0" err="1" smtClean="0"/>
              <a:t>lang</a:t>
            </a:r>
            <a:r>
              <a:rPr lang="en-US" dirty="0" smtClean="0"/>
              <a:t>, a model-equivalent </a:t>
            </a:r>
            <a:r>
              <a:rPr lang="en-US" dirty="0" err="1" smtClean="0"/>
              <a:t>lang</a:t>
            </a:r>
            <a:r>
              <a:rPr lang="en-US" dirty="0" smtClean="0"/>
              <a:t> &amp; the manifesto</a:t>
            </a:r>
          </a:p>
          <a:p>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 don’t model </a:t>
            </a:r>
            <a:r>
              <a:rPr lang="en-US" dirty="0" err="1" smtClean="0"/>
              <a:t>pgmg</a:t>
            </a:r>
            <a:r>
              <a:rPr lang="en-US" dirty="0" smtClean="0"/>
              <a:t>, model the real (or abstract) world the way it is</a:t>
            </a:r>
          </a:p>
          <a:p>
            <a:r>
              <a:rPr lang="en-US" dirty="0" smtClean="0"/>
              <a:t>This point of view itself, illustrates, the use of disciplines</a:t>
            </a:r>
          </a:p>
          <a:p>
            <a:r>
              <a:rPr lang="en-US" dirty="0" smtClean="0"/>
              <a:t>Not getting carried away illustrates the point about principled pragmatism</a:t>
            </a:r>
          </a:p>
          <a:p>
            <a:r>
              <a:rPr lang="en-US" dirty="0" smtClean="0"/>
              <a:t>Later we worry about mapping – could show, but even better:</a:t>
            </a:r>
          </a:p>
          <a:p>
            <a:r>
              <a:rPr lang="en-US" dirty="0" smtClean="0"/>
              <a:t>Show that this leads to a new </a:t>
            </a:r>
            <a:r>
              <a:rPr lang="en-US" dirty="0" err="1" smtClean="0"/>
              <a:t>pgmg</a:t>
            </a:r>
            <a:r>
              <a:rPr lang="en-US" dirty="0" smtClean="0"/>
              <a:t> </a:t>
            </a:r>
            <a:r>
              <a:rPr lang="en-US" dirty="0" err="1" smtClean="0"/>
              <a:t>lang</a:t>
            </a:r>
            <a:r>
              <a:rPr lang="en-US" dirty="0" smtClean="0"/>
              <a:t>, a model-equivalent </a:t>
            </a:r>
            <a:r>
              <a:rPr lang="en-US" dirty="0" err="1" smtClean="0"/>
              <a:t>lang</a:t>
            </a:r>
            <a:r>
              <a:rPr lang="en-US" dirty="0" smtClean="0"/>
              <a:t> &amp; the manifesto</a:t>
            </a:r>
          </a:p>
          <a:p>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assertion is in harmony with the</a:t>
            </a:r>
            <a:r>
              <a:rPr lang="en-US" baseline="0" dirty="0" smtClean="0"/>
              <a:t> statements on the</a:t>
            </a:r>
            <a:r>
              <a:rPr lang="en-US" dirty="0" smtClean="0"/>
              <a:t> following three slides.</a:t>
            </a:r>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 don’t model </a:t>
            </a:r>
            <a:r>
              <a:rPr lang="en-US" dirty="0" err="1" smtClean="0"/>
              <a:t>pgmg</a:t>
            </a:r>
            <a:r>
              <a:rPr lang="en-US" dirty="0" smtClean="0"/>
              <a:t>, model the real (or abstract) world the way it is</a:t>
            </a:r>
          </a:p>
          <a:p>
            <a:r>
              <a:rPr lang="en-US" dirty="0" smtClean="0"/>
              <a:t>This point of view itself, illustrates, the use of disciplines</a:t>
            </a:r>
          </a:p>
          <a:p>
            <a:r>
              <a:rPr lang="en-US" dirty="0" smtClean="0"/>
              <a:t>Not getting carried away illustrates the point about principled pragmatism</a:t>
            </a:r>
          </a:p>
          <a:p>
            <a:r>
              <a:rPr lang="en-US" dirty="0" smtClean="0"/>
              <a:t>Later we worry about mapping – could show, but even better:</a:t>
            </a:r>
          </a:p>
          <a:p>
            <a:r>
              <a:rPr lang="en-US" dirty="0" smtClean="0"/>
              <a:t>Show that this leads to a new </a:t>
            </a:r>
            <a:r>
              <a:rPr lang="en-US" dirty="0" err="1" smtClean="0"/>
              <a:t>pgmg</a:t>
            </a:r>
            <a:r>
              <a:rPr lang="en-US" dirty="0" smtClean="0"/>
              <a:t> </a:t>
            </a:r>
            <a:r>
              <a:rPr lang="en-US" dirty="0" err="1" smtClean="0"/>
              <a:t>lang</a:t>
            </a:r>
            <a:r>
              <a:rPr lang="en-US" dirty="0" smtClean="0"/>
              <a:t>, a model-equivalent </a:t>
            </a:r>
            <a:r>
              <a:rPr lang="en-US" dirty="0" err="1" smtClean="0"/>
              <a:t>lang</a:t>
            </a:r>
            <a:r>
              <a:rPr lang="en-US" dirty="0" smtClean="0"/>
              <a:t> &amp; the manifesto</a:t>
            </a:r>
          </a:p>
          <a:p>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Meta-physical = philosophical</a:t>
            </a:r>
          </a:p>
          <a:p>
            <a:endParaRPr lang="en-US" dirty="0" smtClean="0"/>
          </a:p>
          <a:p>
            <a:r>
              <a:rPr lang="en-US" dirty="0" smtClean="0"/>
              <a:t>Summary for Learning, </a:t>
            </a:r>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Accurate conceptualizations tend</a:t>
            </a:r>
            <a:r>
              <a:rPr lang="en-US" baseline="0" dirty="0" smtClean="0"/>
              <a:t> to help in the integration process.</a:t>
            </a:r>
          </a:p>
          <a:p>
            <a:endParaRPr lang="en-US" baseline="0" dirty="0" smtClean="0"/>
          </a:p>
          <a:p>
            <a:r>
              <a:rPr lang="en-US" baseline="0" dirty="0" smtClean="0"/>
              <a:t>Logic based on localized custom appears to be necessary here – sometimes difficult to capture computationally.</a:t>
            </a:r>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doesn’t matter what language, many app domains are the same</a:t>
            </a:r>
          </a:p>
          <a:p>
            <a:r>
              <a:rPr lang="en-US" dirty="0" smtClean="0"/>
              <a:t>Multilingual </a:t>
            </a:r>
            <a:r>
              <a:rPr lang="en-US" dirty="0" err="1" smtClean="0"/>
              <a:t>ontologies</a:t>
            </a:r>
            <a:r>
              <a:rPr lang="en-US" dirty="0" smtClean="0"/>
              <a:t> leverages this point – models the world in a</a:t>
            </a:r>
          </a:p>
          <a:p>
            <a:r>
              <a:rPr lang="en-US" dirty="0" smtClean="0"/>
              <a:t>    language-independent manner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Language independent model (English, although could use symbols (e.g., man/woman symbols for Gender) and a mixture of languages.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Admit that this is rough and speculative.</a:t>
            </a:r>
            <a:r>
              <a:rPr lang="en-US" baseline="0" dirty="0" smtClean="0"/>
              <a:t>  HOWEVER, make the point that even though I may not know the solutions the best, I do know that once I have an issue, I know where to go look for answers—in the philosophical disciplines.</a:t>
            </a:r>
          </a:p>
          <a:p>
            <a:endParaRPr lang="en-US" baseline="0" dirty="0" smtClean="0"/>
          </a:p>
          <a:p>
            <a:r>
              <a:rPr lang="en-US" baseline="0" dirty="0" smtClean="0"/>
              <a:t> </a:t>
            </a:r>
            <a:r>
              <a:rPr lang="en-US" dirty="0" smtClean="0"/>
              <a:t>Ontology: accurate conceptualizations should aid in integration; may need more powerful conceptual models and a way to come to community agreement</a:t>
            </a:r>
          </a:p>
          <a:p>
            <a:r>
              <a:rPr lang="en-US" dirty="0" smtClean="0"/>
              <a:t>Epistemology: If</a:t>
            </a:r>
            <a:r>
              <a:rPr lang="en-US" baseline="0" dirty="0" smtClean="0"/>
              <a:t> anyone can declare a fact, we should make it possible for the fact to be verified (to the extent possible).</a:t>
            </a:r>
            <a:endParaRPr lang="en-US" dirty="0" smtClean="0"/>
          </a:p>
          <a:p>
            <a:r>
              <a:rPr lang="en-US" dirty="0" smtClean="0"/>
              <a:t>Logic: I suspect that users will wish to ask queries that cannot be answered in</a:t>
            </a:r>
            <a:r>
              <a:rPr lang="en-US" baseline="0" dirty="0" smtClean="0"/>
              <a:t> real time; in an interaction with the user, the system should be able to determine whether it should proceed or not and help the user write a more reasonable query or at least know that it will take a long time to answer the question.  Decidability could be much the same: in general, if we allow for logic systems that are </a:t>
            </a:r>
            <a:r>
              <a:rPr lang="en-US" baseline="0" dirty="0" err="1" smtClean="0"/>
              <a:t>undecidable</a:t>
            </a:r>
            <a:r>
              <a:rPr lang="en-US" baseline="0" dirty="0" smtClean="0"/>
              <a:t>, many queries may nevertheless be decidable.</a:t>
            </a:r>
          </a:p>
          <a:p>
            <a:r>
              <a:rPr lang="en-US" baseline="0" dirty="0" smtClean="0"/>
              <a:t>Linguistics: Linguistic resources should be helpful in quickly generating mappings both for integration and multilingual </a:t>
            </a:r>
            <a:r>
              <a:rPr lang="en-US" baseline="0" dirty="0" err="1" smtClean="0"/>
              <a:t>ontologies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 home message: Conceptual-model researchers should draw ideas and seek guidance from the disciplines of ontology, epistemology, logic, and linguistics to enhance conceptual-modeling applications, but should not become distracted from computationally practical solutions by insisting that philosophical tenets should prevail.  </a:t>
            </a:r>
            <a:r>
              <a:rPr lang="en-US" smtClean="0"/>
              <a:t>(Occam’s Razor; Einstein’s maxim)</a:t>
            </a:r>
          </a:p>
          <a:p>
            <a:endParaRPr lang="en-US"/>
          </a:p>
        </p:txBody>
      </p:sp>
      <p:sp>
        <p:nvSpPr>
          <p:cNvPr id="4" name="Slide Number Placeholder 3"/>
          <p:cNvSpPr>
            <a:spLocks noGrp="1"/>
          </p:cNvSpPr>
          <p:nvPr>
            <p:ph type="sldNum" sz="quarter" idx="10"/>
          </p:nvPr>
        </p:nvSpPr>
        <p:spPr/>
        <p:txBody>
          <a:bodyPr/>
          <a:lstStyle/>
          <a:p>
            <a:fld id="{06027379-78E5-402A-BD7F-3FF9A79FBAF6}"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Pair 1: applications that focus on essential</a:t>
            </a:r>
            <a:r>
              <a:rPr lang="en-US" baseline="0" dirty="0" smtClean="0"/>
              <a:t>, practical use of ontology, epistemology, logic, linguistics</a:t>
            </a:r>
          </a:p>
          <a:p>
            <a:r>
              <a:rPr lang="en-US" baseline="0" dirty="0" smtClean="0"/>
              <a:t>Pair 2: focus on applications in which modeling reality is emphasized</a:t>
            </a:r>
          </a:p>
          <a:p>
            <a:r>
              <a:rPr lang="en-US" baseline="0" dirty="0" smtClean="0"/>
              <a:t>Pair 3: focus on applications in which there is a need for additional help from the disciplines</a:t>
            </a:r>
            <a:endParaRPr lang="en-US" dirty="0" smtClean="0"/>
          </a:p>
          <a:p>
            <a:endParaRPr lang="en-US" dirty="0" smtClean="0"/>
          </a:p>
          <a:p>
            <a:r>
              <a:rPr lang="en-US" dirty="0" smtClean="0"/>
              <a:t>Our pragmatism views </a:t>
            </a:r>
            <a:r>
              <a:rPr lang="en-US" dirty="0" err="1" smtClean="0"/>
              <a:t>ontologies</a:t>
            </a:r>
            <a:r>
              <a:rPr lang="en-US" dirty="0" smtClean="0"/>
              <a:t> as formal specifications of some domain that are simple enough that users can encode them without extensive experience in knowledge engineering or the truth-maintenance systems typically used for large-scale ontology development.  We maintain simplicity by minimally selecting and adapting ideas from each of</a:t>
            </a:r>
          </a:p>
          <a:p>
            <a:r>
              <a:rPr lang="en-US" dirty="0" smtClean="0"/>
              <a:t>the disciplines in a combination that appropriately enhances our application.</a:t>
            </a:r>
          </a:p>
          <a:p>
            <a:endParaRPr lang="en-US" dirty="0" smtClean="0"/>
          </a:p>
          <a:p>
            <a:r>
              <a:rPr lang="en-US" dirty="0" smtClean="0"/>
              <a:t>To illustrate the principled pragmatism we advocate, we present several case-study examples. For each case study, we explain how the disciplines of ontology, epistemology, logic, and linguistics guide the theoretical conceptual-modeling underpinnings of these applications. We also show that as the applications become more complex, they draw more heavily on philosophical disciplines for support. Thus, the relationship between philosophical disciplines and conceptual-modeling applications becomes blurred so that it is no longer clear whether the artifact produced is a conceptual model or whether it is an ontology drawing heavily on conceptualizations from epistemology, logic, and linguistics. Further, we argue: it does not matter. What matters is that the application is well-served by the artifact and that researchers are able to build serviceable applications by making good synergistic combinations of ideas drawn from the overlapping disciplines of conceptual modeling, ontology, epistemology, logic, and linguistics.</a:t>
            </a:r>
          </a:p>
        </p:txBody>
      </p:sp>
      <p:sp>
        <p:nvSpPr>
          <p:cNvPr id="4" name="Slide Number Placeholder 3"/>
          <p:cNvSpPr>
            <a:spLocks noGrp="1"/>
          </p:cNvSpPr>
          <p:nvPr>
            <p:ph type="sldNum" sz="quarter" idx="10"/>
          </p:nvPr>
        </p:nvSpPr>
        <p:spPr/>
        <p:txBody>
          <a:bodyPr/>
          <a:lstStyle/>
          <a:p>
            <a:fld id="{06027379-78E5-402A-BD7F-3FF9A79FBAF6}"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Pair 1: applications that focus on essential</a:t>
            </a:r>
            <a:r>
              <a:rPr lang="en-US" baseline="0" dirty="0" smtClean="0"/>
              <a:t>, practical use of ontology, epistemology, logic, linguistics</a:t>
            </a:r>
          </a:p>
          <a:p>
            <a:r>
              <a:rPr lang="en-US" baseline="0" dirty="0" smtClean="0"/>
              <a:t>Pair 2: focus on applications in which modeling reality is emphasized</a:t>
            </a:r>
          </a:p>
          <a:p>
            <a:r>
              <a:rPr lang="en-US" baseline="0" dirty="0" smtClean="0"/>
              <a:t>Pair 3: focus on applications in which there is a need for additional help from the disciplines</a:t>
            </a:r>
            <a:endParaRPr lang="en-US" dirty="0" smtClean="0"/>
          </a:p>
          <a:p>
            <a:endParaRPr lang="en-US" dirty="0" smtClean="0"/>
          </a:p>
          <a:p>
            <a:r>
              <a:rPr lang="en-US" dirty="0" smtClean="0"/>
              <a:t>Our pragmatism views </a:t>
            </a:r>
            <a:r>
              <a:rPr lang="en-US" dirty="0" err="1" smtClean="0"/>
              <a:t>ontologies</a:t>
            </a:r>
            <a:r>
              <a:rPr lang="en-US" dirty="0" smtClean="0"/>
              <a:t> as formal specifications of some domain that are simple enough that users can encode them without extensive experience in knowledge engineering or the truth-maintenance systems typically used for large-scale ontology development.  We maintain simplicity by minimally selecting and adapting ideas from each of</a:t>
            </a:r>
          </a:p>
          <a:p>
            <a:r>
              <a:rPr lang="en-US" dirty="0" smtClean="0"/>
              <a:t>the disciplines in a combination that appropriately enhances our application.</a:t>
            </a:r>
          </a:p>
          <a:p>
            <a:endParaRPr lang="en-US" dirty="0" smtClean="0"/>
          </a:p>
          <a:p>
            <a:r>
              <a:rPr lang="en-US" dirty="0" smtClean="0"/>
              <a:t>To illustrate the principled pragmatism we advocate, we present several case-study examples. For each case study, we explain how the disciplines of ontology, epistemology, logic, and linguistics guide the theoretical conceptual-modeling underpinnings of these applications. We also show that as the applications become more complex, they draw more heavily on philosophical disciplines for support. Thus, the relationship between philosophical disciplines and conceptual-modeling applications becomes blurred so that it is no longer clear whether the artifact produced is a conceptual model or whether it is an ontology drawing heavily on conceptualizations from epistemology, logic, and linguistics. Further, we argue: it does not matter. What matters is that the application is well-served by the artifact and that researchers are able to build serviceable applications by making good synergistic combinations of ideas drawn from the overlapping disciplines of conceptual modeling, ontology, epistemology, logic, and linguistics.</a:t>
            </a:r>
          </a:p>
        </p:txBody>
      </p:sp>
      <p:sp>
        <p:nvSpPr>
          <p:cNvPr id="4" name="Slide Number Placeholder 3"/>
          <p:cNvSpPr>
            <a:spLocks noGrp="1"/>
          </p:cNvSpPr>
          <p:nvPr>
            <p:ph type="sldNum" sz="quarter" idx="10"/>
          </p:nvPr>
        </p:nvSpPr>
        <p:spPr/>
        <p:txBody>
          <a:bodyPr/>
          <a:lstStyle/>
          <a:p>
            <a:fld id="{06027379-78E5-402A-BD7F-3FF9A79FBAF6}"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add “Cognitive Science” (</a:t>
            </a:r>
            <a:r>
              <a:rPr lang="en-US" dirty="0" err="1" smtClean="0"/>
              <a:t>Antoni’s</a:t>
            </a:r>
            <a:r>
              <a:rPr lang="en-US" dirty="0" smtClean="0"/>
              <a:t> suggestion): </a:t>
            </a:r>
            <a:r>
              <a:rPr lang="en-US" dirty="0" smtClean="0"/>
              <a:t>the interdisciplinary scientific study of mind and its processes. It examines what </a:t>
            </a:r>
            <a:r>
              <a:rPr lang="en-US" dirty="0" smtClean="0">
                <a:hlinkClick r:id="rId3" tooltip="Cognition"/>
              </a:rPr>
              <a:t>cognition</a:t>
            </a:r>
            <a:r>
              <a:rPr lang="en-US" dirty="0" smtClean="0"/>
              <a:t> is, what it does and how it works. It includes research on how information is processed (in faculties such as perception, language, memory, reasoning, and emotion), represented, and transformed in </a:t>
            </a:r>
            <a:r>
              <a:rPr lang="en-US" dirty="0" err="1" smtClean="0"/>
              <a:t>behaviour</a:t>
            </a:r>
            <a:r>
              <a:rPr lang="en-US" smtClean="0"/>
              <a:t>, (human or other animal) nervous system or machine (e.g., computer).</a:t>
            </a:r>
            <a:endParaRPr lang="en-US" dirty="0" smtClean="0"/>
          </a:p>
          <a:p>
            <a:endParaRPr lang="en-US" dirty="0" smtClean="0"/>
          </a:p>
          <a:p>
            <a:r>
              <a:rPr lang="en-US" dirty="0" smtClean="0"/>
              <a:t>What </a:t>
            </a:r>
            <a:r>
              <a:rPr lang="en-US" dirty="0" smtClean="0"/>
              <a:t>exists in our domain of interest?</a:t>
            </a:r>
            <a:r>
              <a:rPr lang="en-US" baseline="0" dirty="0" smtClean="0"/>
              <a:t>  (objects and relationships)</a:t>
            </a:r>
            <a:endParaRPr lang="en-US" dirty="0" smtClean="0"/>
          </a:p>
          <a:p>
            <a:r>
              <a:rPr lang="en-US" dirty="0" smtClean="0"/>
              <a:t>What’s known in our domain of interest? (facts)</a:t>
            </a:r>
          </a:p>
          <a:p>
            <a:r>
              <a:rPr lang="en-US" dirty="0" smtClean="0"/>
              <a:t>What’s implied by what’s known? (implied</a:t>
            </a:r>
            <a:r>
              <a:rPr lang="en-US" baseline="0" dirty="0" smtClean="0"/>
              <a:t> facts)</a:t>
            </a:r>
          </a:p>
          <a:p>
            <a:r>
              <a:rPr lang="en-US" baseline="0" dirty="0" smtClean="0"/>
              <a:t>What’s communicated?  (how to we talk/write about objects, relationships, facts, implied facts)</a:t>
            </a:r>
          </a:p>
          <a:p>
            <a:endParaRPr lang="en-US" baseline="0" dirty="0" smtClean="0"/>
          </a:p>
          <a:p>
            <a:r>
              <a:rPr lang="en-US" dirty="0" smtClean="0"/>
              <a:t>Make point: use of disciplines to solve problem</a:t>
            </a:r>
          </a:p>
          <a:p>
            <a:r>
              <a:rPr lang="en-US" dirty="0" smtClean="0"/>
              <a:t>(should also be able to point out something about principled pragmatism)</a:t>
            </a:r>
          </a:p>
          <a:p>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Study of being, existence, reality,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Inferred: facts like how old they are and the fact that they are</a:t>
            </a:r>
            <a:r>
              <a:rPr lang="en-US" baseline="0" dirty="0" smtClean="0"/>
              <a:t> cars are for sale and can be purchased.</a:t>
            </a:r>
          </a:p>
          <a:p>
            <a:r>
              <a:rPr lang="en-US" baseline="0" dirty="0" smtClean="0"/>
              <a:t>More formally, implied facts based on predicate calculus – will see better later.</a:t>
            </a:r>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use of linguistics to “understand” query.</a:t>
            </a:r>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use of linguistics to “understand” query.</a:t>
            </a:r>
            <a:endParaRPr lang="en-US" dirty="0"/>
          </a:p>
        </p:txBody>
      </p:sp>
      <p:sp>
        <p:nvSpPr>
          <p:cNvPr id="4" name="Slide Number Placeholder 3"/>
          <p:cNvSpPr>
            <a:spLocks noGrp="1"/>
          </p:cNvSpPr>
          <p:nvPr>
            <p:ph type="sldNum" sz="quarter" idx="10"/>
          </p:nvPr>
        </p:nvSpPr>
        <p:spPr/>
        <p:txBody>
          <a:bodyPr/>
          <a:lstStyle/>
          <a:p>
            <a:fld id="{06027379-78E5-402A-BD7F-3FF9A79FBAF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E998B8-16D9-4822-8876-8780394554E3}"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471FB-1699-4A9B-81E7-CE70661CB7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998B8-16D9-4822-8876-8780394554E3}"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471FB-1699-4A9B-81E7-CE70661CB7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998B8-16D9-4822-8876-8780394554E3}"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471FB-1699-4A9B-81E7-CE70661CB7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998B8-16D9-4822-8876-8780394554E3}"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471FB-1699-4A9B-81E7-CE70661CB7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E998B8-16D9-4822-8876-8780394554E3}"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471FB-1699-4A9B-81E7-CE70661CB7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E998B8-16D9-4822-8876-8780394554E3}" type="datetimeFigureOut">
              <a:rPr lang="en-US" smtClean="0"/>
              <a:pPr/>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471FB-1699-4A9B-81E7-CE70661CB7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E998B8-16D9-4822-8876-8780394554E3}" type="datetimeFigureOut">
              <a:rPr lang="en-US" smtClean="0"/>
              <a:pPr/>
              <a:t>11/7/2011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471FB-1699-4A9B-81E7-CE70661CB7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E998B8-16D9-4822-8876-8780394554E3}" type="datetimeFigureOut">
              <a:rPr lang="en-US" smtClean="0"/>
              <a:pPr/>
              <a:t>11/7/2011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471FB-1699-4A9B-81E7-CE70661CB7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998B8-16D9-4822-8876-8780394554E3}" type="datetimeFigureOut">
              <a:rPr lang="en-US" smtClean="0"/>
              <a:pPr/>
              <a:t>11/7/2011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471FB-1699-4A9B-81E7-CE70661CB7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998B8-16D9-4822-8876-8780394554E3}" type="datetimeFigureOut">
              <a:rPr lang="en-US" smtClean="0"/>
              <a:pPr/>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471FB-1699-4A9B-81E7-CE70661CB7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998B8-16D9-4822-8876-8780394554E3}" type="datetimeFigureOut">
              <a:rPr lang="en-US" smtClean="0"/>
              <a:pPr/>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471FB-1699-4A9B-81E7-CE70661CB7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998B8-16D9-4822-8876-8780394554E3}" type="datetimeFigureOut">
              <a:rPr lang="en-US" smtClean="0"/>
              <a:pPr/>
              <a:t>11/7/2011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471FB-1699-4A9B-81E7-CE70661CB7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tif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tiff"/><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305800" cy="1470025"/>
          </a:xfrm>
        </p:spPr>
        <p:txBody>
          <a:bodyPr>
            <a:normAutofit fontScale="90000"/>
          </a:bodyPr>
          <a:lstStyle/>
          <a:p>
            <a:r>
              <a:rPr lang="en-US" dirty="0"/>
              <a:t>Principled </a:t>
            </a:r>
            <a:r>
              <a:rPr lang="en-US" dirty="0" smtClean="0"/>
              <a:t>Pragmatism: </a:t>
            </a:r>
            <a:r>
              <a:rPr lang="en-US" dirty="0"/>
              <a:t>A Guide to the</a:t>
            </a:r>
            <a:br>
              <a:rPr lang="en-US" dirty="0"/>
            </a:br>
            <a:r>
              <a:rPr lang="en-US" dirty="0"/>
              <a:t>Adaptation of Philosophical Disciplines </a:t>
            </a:r>
            <a:r>
              <a:rPr lang="en-US" dirty="0" smtClean="0"/>
              <a:t>to Conceptual </a:t>
            </a:r>
            <a:r>
              <a:rPr lang="en-US" dirty="0"/>
              <a:t>Modeling</a:t>
            </a:r>
          </a:p>
        </p:txBody>
      </p:sp>
      <p:sp>
        <p:nvSpPr>
          <p:cNvPr id="3" name="Subtitle 2"/>
          <p:cNvSpPr>
            <a:spLocks noGrp="1"/>
          </p:cNvSpPr>
          <p:nvPr>
            <p:ph type="subTitle" idx="1"/>
          </p:nvPr>
        </p:nvSpPr>
        <p:spPr>
          <a:xfrm>
            <a:off x="1371600" y="3581400"/>
            <a:ext cx="6400800" cy="1752600"/>
          </a:xfrm>
        </p:spPr>
        <p:txBody>
          <a:bodyPr/>
          <a:lstStyle/>
          <a:p>
            <a:r>
              <a:rPr lang="en-US" dirty="0" smtClean="0"/>
              <a:t>David W. </a:t>
            </a:r>
            <a:r>
              <a:rPr lang="en-US" dirty="0" err="1" smtClean="0"/>
              <a:t>Embley</a:t>
            </a:r>
            <a:r>
              <a:rPr lang="en-US" dirty="0" smtClean="0"/>
              <a:t>, Stephen W. </a:t>
            </a:r>
            <a:r>
              <a:rPr lang="en-US" dirty="0" err="1" smtClean="0"/>
              <a:t>Liddle</a:t>
            </a:r>
            <a:r>
              <a:rPr lang="en-US" dirty="0" smtClean="0"/>
              <a:t>, &amp; </a:t>
            </a:r>
            <a:r>
              <a:rPr lang="en-US" dirty="0" err="1" smtClean="0"/>
              <a:t>Deryle</a:t>
            </a:r>
            <a:r>
              <a:rPr lang="en-US" dirty="0" smtClean="0"/>
              <a:t> W. Lonsdale</a:t>
            </a:r>
          </a:p>
          <a:p>
            <a:r>
              <a:rPr lang="en-US" dirty="0" smtClean="0"/>
              <a:t>Brigham Young University, USA</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indent="-246063"/>
            <a:r>
              <a:rPr lang="en-US" dirty="0" smtClean="0"/>
              <a:t>The nature of knowledge </a:t>
            </a:r>
            <a:r>
              <a:rPr lang="en-US" dirty="0" smtClean="0">
                <a:sym typeface="Symbol" pitchFamily="18" charset="2"/>
              </a:rPr>
              <a:t></a:t>
            </a:r>
            <a:r>
              <a:rPr lang="en-US" dirty="0" smtClean="0"/>
              <a:t> asks: “What is knowledge?” and “How is knowledge acquired?”</a:t>
            </a:r>
          </a:p>
          <a:p>
            <a:pPr indent="-246063"/>
            <a:r>
              <a:rPr lang="en-US" dirty="0" smtClean="0"/>
              <a:t>Populated conceptual model</a:t>
            </a:r>
          </a:p>
          <a:p>
            <a:pPr indent="-246063"/>
            <a:endParaRPr lang="en-US" dirty="0" smtClean="0"/>
          </a:p>
        </p:txBody>
      </p:sp>
      <p:sp>
        <p:nvSpPr>
          <p:cNvPr id="3" name="Title 2"/>
          <p:cNvSpPr>
            <a:spLocks noGrp="1"/>
          </p:cNvSpPr>
          <p:nvPr>
            <p:ph type="title"/>
          </p:nvPr>
        </p:nvSpPr>
        <p:spPr/>
        <p:txBody>
          <a:bodyPr/>
          <a:lstStyle/>
          <a:p>
            <a:pPr fontAlgn="auto">
              <a:spcAft>
                <a:spcPts val="0"/>
              </a:spcAft>
              <a:defRPr/>
            </a:pPr>
            <a:r>
              <a:rPr dirty="0" smtClean="0"/>
              <a:t>Epistemology</a:t>
            </a:r>
            <a:endParaRPr dirty="0"/>
          </a:p>
        </p:txBody>
      </p:sp>
      <p:pic>
        <p:nvPicPr>
          <p:cNvPr id="14340" name="Picture 2"/>
          <p:cNvPicPr>
            <a:picLocks noChangeAspect="1" noChangeArrowheads="1"/>
          </p:cNvPicPr>
          <p:nvPr/>
        </p:nvPicPr>
        <p:blipFill>
          <a:blip r:embed="rId2" cstate="print"/>
          <a:srcRect l="3125" t="42371" r="53989" b="32764"/>
          <a:stretch>
            <a:fillRect/>
          </a:stretch>
        </p:blipFill>
        <p:spPr bwMode="auto">
          <a:xfrm>
            <a:off x="1295400" y="4038600"/>
            <a:ext cx="6143625"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normAutofit/>
          </a:bodyPr>
          <a:lstStyle/>
          <a:p>
            <a:pPr indent="-246063"/>
            <a:r>
              <a:rPr lang="en-US" dirty="0" smtClean="0"/>
              <a:t>Principles of valid inference</a:t>
            </a:r>
            <a:r>
              <a:rPr lang="en-US" dirty="0" smtClean="0">
                <a:sym typeface="Symbol" pitchFamily="18" charset="2"/>
              </a:rPr>
              <a:t>  a</a:t>
            </a:r>
            <a:r>
              <a:rPr lang="en-US" dirty="0" smtClean="0"/>
              <a:t>sks: “What can be inferred?”</a:t>
            </a:r>
          </a:p>
          <a:p>
            <a:pPr indent="-246063"/>
            <a:r>
              <a:rPr lang="en-US" dirty="0" smtClean="0"/>
              <a:t>For us, it answers: what can be inferred (in a formal sense) from conceptualized data.</a:t>
            </a:r>
          </a:p>
          <a:p>
            <a:pPr indent="-246063"/>
            <a:endParaRPr lang="en-US" dirty="0" smtClean="0"/>
          </a:p>
        </p:txBody>
      </p:sp>
      <p:sp>
        <p:nvSpPr>
          <p:cNvPr id="3" name="Title 2"/>
          <p:cNvSpPr>
            <a:spLocks noGrp="1"/>
          </p:cNvSpPr>
          <p:nvPr>
            <p:ph type="title"/>
          </p:nvPr>
        </p:nvSpPr>
        <p:spPr/>
        <p:txBody>
          <a:bodyPr/>
          <a:lstStyle/>
          <a:p>
            <a:pPr fontAlgn="auto">
              <a:spcAft>
                <a:spcPts val="0"/>
              </a:spcAft>
              <a:defRPr/>
            </a:pPr>
            <a:r>
              <a:rPr dirty="0" smtClean="0"/>
              <a:t>Logic</a:t>
            </a:r>
            <a:endParaRPr dirty="0"/>
          </a:p>
        </p:txBody>
      </p:sp>
      <p:pic>
        <p:nvPicPr>
          <p:cNvPr id="15364" name="Picture 2"/>
          <p:cNvPicPr>
            <a:picLocks noChangeAspect="1" noChangeArrowheads="1"/>
          </p:cNvPicPr>
          <p:nvPr/>
        </p:nvPicPr>
        <p:blipFill>
          <a:blip r:embed="rId3" cstate="print"/>
          <a:srcRect l="3125" t="42371" r="53989" b="32764"/>
          <a:stretch>
            <a:fillRect/>
          </a:stretch>
        </p:blipFill>
        <p:spPr bwMode="auto">
          <a:xfrm>
            <a:off x="1524000" y="4191000"/>
            <a:ext cx="6143625" cy="2219325"/>
          </a:xfrm>
          <a:prstGeom prst="rect">
            <a:avLst/>
          </a:prstGeom>
          <a:noFill/>
          <a:ln w="9525">
            <a:noFill/>
            <a:miter lim="800000"/>
            <a:headEnd/>
            <a:tailEnd/>
          </a:ln>
        </p:spPr>
      </p:pic>
      <p:sp>
        <p:nvSpPr>
          <p:cNvPr id="15365" name="Rectangle 4"/>
          <p:cNvSpPr>
            <a:spLocks noChangeArrowheads="1"/>
          </p:cNvSpPr>
          <p:nvPr/>
        </p:nvSpPr>
        <p:spPr bwMode="auto">
          <a:xfrm>
            <a:off x="762000" y="3733800"/>
            <a:ext cx="5562600" cy="369888"/>
          </a:xfrm>
          <a:prstGeom prst="rect">
            <a:avLst/>
          </a:prstGeom>
          <a:noFill/>
          <a:ln w="9525">
            <a:noFill/>
            <a:miter lim="800000"/>
            <a:headEnd/>
            <a:tailEnd/>
          </a:ln>
        </p:spPr>
        <p:txBody>
          <a:bodyPr>
            <a:spAutoFit/>
          </a:bodyPr>
          <a:lstStyle/>
          <a:p>
            <a:r>
              <a:rPr lang="en-US">
                <a:latin typeface="Constantia" pitchFamily="18" charset="0"/>
              </a:rPr>
              <a:t>Find price and mileage of red Nissans, 1990 or newer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fontAlgn="auto">
              <a:spcAft>
                <a:spcPts val="0"/>
              </a:spcAft>
              <a:defRPr/>
            </a:pPr>
            <a:r>
              <a:rPr lang="en-US" sz="4900" dirty="0" smtClean="0"/>
              <a:t>Linguistics: Communication</a:t>
            </a:r>
            <a:r>
              <a:rPr lang="en-US" dirty="0" smtClean="0"/>
              <a:t/>
            </a:r>
            <a:br>
              <a:rPr lang="en-US" dirty="0" smtClean="0"/>
            </a:br>
            <a:r>
              <a:rPr lang="en-US" sz="3100" dirty="0" smtClean="0"/>
              <a:t>(</a:t>
            </a:r>
            <a:r>
              <a:rPr sz="3100" dirty="0" smtClean="0"/>
              <a:t>Turning Raw Symbols into Knowledge</a:t>
            </a:r>
            <a:r>
              <a:rPr lang="en-US" sz="3100" dirty="0" smtClean="0"/>
              <a:t>)</a:t>
            </a:r>
            <a:endParaRPr sz="3100" dirty="0"/>
          </a:p>
        </p:txBody>
      </p:sp>
      <p:sp>
        <p:nvSpPr>
          <p:cNvPr id="7" name="Content Placeholder 6"/>
          <p:cNvSpPr>
            <a:spLocks noGrp="1"/>
          </p:cNvSpPr>
          <p:nvPr>
            <p:ph idx="1"/>
          </p:nvPr>
        </p:nvSpPr>
        <p:spPr/>
        <p:txBody>
          <a:bodyPr>
            <a:normAutofit lnSpcReduction="10000"/>
          </a:bodyPr>
          <a:lstStyle/>
          <a:p>
            <a:r>
              <a:rPr lang="en-US" dirty="0" smtClean="0"/>
              <a:t>Symbols:  $  4,500  117K  Nissan  CD  AC</a:t>
            </a:r>
          </a:p>
          <a:p>
            <a:r>
              <a:rPr lang="en-US" dirty="0" smtClean="0"/>
              <a:t>Data:  price($4,500)   mileage(117K)  make(Nissan)</a:t>
            </a:r>
          </a:p>
          <a:p>
            <a:r>
              <a:rPr lang="en-US" dirty="0" smtClean="0"/>
              <a:t>Conceptualized data:</a:t>
            </a:r>
          </a:p>
          <a:p>
            <a:pPr lvl="1"/>
            <a:r>
              <a:rPr lang="en-US" dirty="0" smtClean="0"/>
              <a:t>Car(C</a:t>
            </a:r>
            <a:r>
              <a:rPr lang="en-US" baseline="-25000" dirty="0" smtClean="0"/>
              <a:t>123</a:t>
            </a:r>
            <a:r>
              <a:rPr lang="en-US" dirty="0" smtClean="0"/>
              <a:t>) has Price($11,500)</a:t>
            </a:r>
          </a:p>
          <a:p>
            <a:pPr lvl="1"/>
            <a:r>
              <a:rPr lang="en-US" dirty="0" smtClean="0"/>
              <a:t>Car(C</a:t>
            </a:r>
            <a:r>
              <a:rPr lang="en-US" baseline="-25000" dirty="0" smtClean="0"/>
              <a:t>123</a:t>
            </a:r>
            <a:r>
              <a:rPr lang="en-US" dirty="0" smtClean="0"/>
              <a:t>) has Make(Nissan)</a:t>
            </a:r>
          </a:p>
          <a:p>
            <a:r>
              <a:rPr lang="en-US" dirty="0" smtClean="0"/>
              <a:t>Knowledge:</a:t>
            </a:r>
          </a:p>
          <a:p>
            <a:pPr lvl="1"/>
            <a:r>
              <a:rPr lang="en-US" dirty="0" smtClean="0"/>
              <a:t>“Correct” facts</a:t>
            </a:r>
          </a:p>
          <a:p>
            <a:pPr lvl="1"/>
            <a:r>
              <a:rPr lang="en-US" dirty="0" smtClean="0"/>
              <a:t>Provenance</a:t>
            </a:r>
          </a:p>
          <a:p>
            <a:pPr lvl="3"/>
            <a:endParaRPr lang="en-US" dirty="0"/>
          </a:p>
        </p:txBody>
      </p:sp>
      <p:pic>
        <p:nvPicPr>
          <p:cNvPr id="8" name="Picture 7" descr="Car.bmp"/>
          <p:cNvPicPr>
            <a:picLocks noChangeAspect="1"/>
          </p:cNvPicPr>
          <p:nvPr/>
        </p:nvPicPr>
        <p:blipFill>
          <a:blip r:embed="rId2" cstate="print"/>
          <a:stretch>
            <a:fillRect/>
          </a:stretch>
        </p:blipFill>
        <p:spPr>
          <a:xfrm>
            <a:off x="5410200" y="2819400"/>
            <a:ext cx="3581400" cy="2576095"/>
          </a:xfrm>
          <a:prstGeom prst="rect">
            <a:avLst/>
          </a:prstGeom>
          <a:ln>
            <a:solidFill>
              <a:schemeClr val="tx1"/>
            </a:solidFill>
          </a:ln>
        </p:spPr>
      </p:pic>
      <p:pic>
        <p:nvPicPr>
          <p:cNvPr id="5" name="Picture 4" descr="SLCandAthensCarAds"/>
          <p:cNvPicPr>
            <a:picLocks noChangeAspect="1" noChangeArrowheads="1"/>
          </p:cNvPicPr>
          <p:nvPr/>
        </p:nvPicPr>
        <p:blipFill>
          <a:blip r:embed="rId3" cstate="print"/>
          <a:srcRect/>
          <a:stretch>
            <a:fillRect/>
          </a:stretch>
        </p:blipFill>
        <p:spPr>
          <a:xfrm>
            <a:off x="4343400" y="1447800"/>
            <a:ext cx="4676861" cy="5181600"/>
          </a:xfrm>
          <a:prstGeom prst="rect">
            <a:avLst/>
          </a:prstGeom>
        </p:spPr>
      </p:pic>
      <p:cxnSp>
        <p:nvCxnSpPr>
          <p:cNvPr id="9" name="Straight Connector 8"/>
          <p:cNvCxnSpPr/>
          <p:nvPr/>
        </p:nvCxnSpPr>
        <p:spPr>
          <a:xfrm>
            <a:off x="2743200" y="1981200"/>
            <a:ext cx="2057400" cy="152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81400" y="2057400"/>
            <a:ext cx="4267200" cy="4419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fontAlgn="auto">
              <a:spcAft>
                <a:spcPts val="0"/>
              </a:spcAft>
              <a:defRPr/>
            </a:pPr>
            <a:r>
              <a:rPr lang="en-US" sz="4900" dirty="0" smtClean="0"/>
              <a:t>Linguistics: Communication</a:t>
            </a:r>
            <a:r>
              <a:rPr lang="en-US" dirty="0" smtClean="0"/>
              <a:t/>
            </a:r>
            <a:br>
              <a:rPr lang="en-US" dirty="0" smtClean="0"/>
            </a:br>
            <a:r>
              <a:rPr lang="en-US" sz="3100" dirty="0" smtClean="0"/>
              <a:t>(</a:t>
            </a:r>
            <a:r>
              <a:rPr sz="3100" dirty="0" smtClean="0"/>
              <a:t>Turning Raw Symbols into Knowledge</a:t>
            </a:r>
            <a:r>
              <a:rPr lang="en-US" sz="3100" dirty="0" smtClean="0"/>
              <a:t>)</a:t>
            </a:r>
            <a:endParaRPr sz="3100" dirty="0"/>
          </a:p>
        </p:txBody>
      </p:sp>
      <p:sp>
        <p:nvSpPr>
          <p:cNvPr id="7" name="Content Placeholder 6"/>
          <p:cNvSpPr>
            <a:spLocks noGrp="1"/>
          </p:cNvSpPr>
          <p:nvPr>
            <p:ph idx="1"/>
          </p:nvPr>
        </p:nvSpPr>
        <p:spPr/>
        <p:txBody>
          <a:bodyPr>
            <a:normAutofit lnSpcReduction="10000"/>
          </a:bodyPr>
          <a:lstStyle/>
          <a:p>
            <a:r>
              <a:rPr lang="en-US" dirty="0" smtClean="0"/>
              <a:t>Symbols:  $  4,500  117K  Nissan  CD  AC</a:t>
            </a:r>
          </a:p>
          <a:p>
            <a:r>
              <a:rPr lang="en-US" dirty="0" smtClean="0"/>
              <a:t>Data:  price($4,500)   mileage(117K)  make(Nissan)</a:t>
            </a:r>
          </a:p>
          <a:p>
            <a:r>
              <a:rPr lang="en-US" dirty="0" smtClean="0"/>
              <a:t>Conceptualized data:</a:t>
            </a:r>
          </a:p>
          <a:p>
            <a:pPr lvl="1"/>
            <a:r>
              <a:rPr lang="en-US" dirty="0" smtClean="0"/>
              <a:t>Car(C</a:t>
            </a:r>
            <a:r>
              <a:rPr lang="en-US" baseline="-25000" dirty="0" smtClean="0"/>
              <a:t>123</a:t>
            </a:r>
            <a:r>
              <a:rPr lang="en-US" dirty="0" smtClean="0"/>
              <a:t>) has Price($4,500)</a:t>
            </a:r>
          </a:p>
          <a:p>
            <a:pPr lvl="1"/>
            <a:r>
              <a:rPr lang="en-US" dirty="0" smtClean="0"/>
              <a:t>Car(C</a:t>
            </a:r>
            <a:r>
              <a:rPr lang="en-US" baseline="-25000" dirty="0" smtClean="0"/>
              <a:t>123</a:t>
            </a:r>
            <a:r>
              <a:rPr lang="en-US" dirty="0" smtClean="0"/>
              <a:t>) has Make(Nissan)</a:t>
            </a:r>
          </a:p>
          <a:p>
            <a:r>
              <a:rPr lang="en-US" dirty="0" smtClean="0"/>
              <a:t>Knowledge:</a:t>
            </a:r>
          </a:p>
          <a:p>
            <a:pPr lvl="1"/>
            <a:r>
              <a:rPr lang="en-US" dirty="0" smtClean="0"/>
              <a:t>“Correct” facts</a:t>
            </a:r>
          </a:p>
          <a:p>
            <a:pPr lvl="1"/>
            <a:r>
              <a:rPr lang="en-US" dirty="0" smtClean="0"/>
              <a:t>Provenance</a:t>
            </a:r>
          </a:p>
          <a:p>
            <a:pPr lvl="3"/>
            <a:endParaRPr lang="en-US" dirty="0"/>
          </a:p>
        </p:txBody>
      </p:sp>
      <p:pic>
        <p:nvPicPr>
          <p:cNvPr id="5" name="Picture 4" descr="CarAd.png"/>
          <p:cNvPicPr>
            <a:picLocks noChangeAspect="1"/>
          </p:cNvPicPr>
          <p:nvPr/>
        </p:nvPicPr>
        <p:blipFill>
          <a:blip r:embed="rId2" cstate="print"/>
          <a:stretch>
            <a:fillRect/>
          </a:stretch>
        </p:blipFill>
        <p:spPr>
          <a:xfrm>
            <a:off x="5257800" y="2743200"/>
            <a:ext cx="3810000" cy="26346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152400"/>
            <a:ext cx="8763000" cy="685800"/>
          </a:xfrm>
        </p:spPr>
        <p:txBody>
          <a:bodyPr>
            <a:noAutofit/>
          </a:bodyPr>
          <a:lstStyle/>
          <a:p>
            <a:pPr fontAlgn="auto">
              <a:spcAft>
                <a:spcPts val="0"/>
              </a:spcAft>
              <a:defRPr/>
            </a:pPr>
            <a:r>
              <a:rPr lang="en-US" dirty="0" smtClean="0"/>
              <a:t>IE </a:t>
            </a:r>
            <a:r>
              <a:rPr dirty="0" smtClean="0"/>
              <a:t>Actualization </a:t>
            </a:r>
            <a:r>
              <a:rPr sz="2800" dirty="0" smtClean="0"/>
              <a:t>(</a:t>
            </a:r>
            <a:r>
              <a:rPr lang="en-US" sz="2800" dirty="0" smtClean="0"/>
              <a:t>with </a:t>
            </a:r>
            <a:r>
              <a:rPr sz="2800" dirty="0" smtClean="0"/>
              <a:t>Extraction </a:t>
            </a:r>
            <a:r>
              <a:rPr sz="2800" dirty="0" err="1" smtClean="0"/>
              <a:t>Ontologies</a:t>
            </a:r>
            <a:r>
              <a:rPr sz="2800" dirty="0" smtClean="0"/>
              <a:t>)</a:t>
            </a:r>
            <a:endParaRPr sz="2800" dirty="0"/>
          </a:p>
        </p:txBody>
      </p:sp>
      <p:pic>
        <p:nvPicPr>
          <p:cNvPr id="19459" name="Picture 4" descr="SLCandAthensCarAds"/>
          <p:cNvPicPr>
            <a:picLocks noGrp="1" noChangeAspect="1" noChangeArrowheads="1"/>
          </p:cNvPicPr>
          <p:nvPr>
            <p:ph idx="1"/>
          </p:nvPr>
        </p:nvPicPr>
        <p:blipFill>
          <a:blip r:embed="rId3" cstate="print"/>
          <a:srcRect/>
          <a:stretch>
            <a:fillRect/>
          </a:stretch>
        </p:blipFill>
        <p:spPr>
          <a:xfrm>
            <a:off x="4191000" y="1066800"/>
            <a:ext cx="4676861" cy="5181600"/>
          </a:xfrm>
        </p:spPr>
      </p:pic>
      <p:sp>
        <p:nvSpPr>
          <p:cNvPr id="19460" name="Text Box 6"/>
          <p:cNvSpPr txBox="1">
            <a:spLocks noChangeArrowheads="1"/>
          </p:cNvSpPr>
          <p:nvPr/>
        </p:nvSpPr>
        <p:spPr bwMode="auto">
          <a:xfrm>
            <a:off x="381000" y="3810000"/>
            <a:ext cx="184150" cy="366713"/>
          </a:xfrm>
          <a:prstGeom prst="rect">
            <a:avLst/>
          </a:prstGeom>
          <a:noFill/>
          <a:ln w="9525">
            <a:noFill/>
            <a:miter lim="800000"/>
            <a:headEnd/>
            <a:tailEnd/>
          </a:ln>
        </p:spPr>
        <p:txBody>
          <a:bodyPr wrap="none">
            <a:spAutoFit/>
          </a:bodyPr>
          <a:lstStyle/>
          <a:p>
            <a:endParaRPr lang="en-US">
              <a:latin typeface="Constantia" pitchFamily="18" charset="0"/>
            </a:endParaRPr>
          </a:p>
        </p:txBody>
      </p:sp>
      <p:sp>
        <p:nvSpPr>
          <p:cNvPr id="19463" name="Line 8"/>
          <p:cNvSpPr>
            <a:spLocks noChangeShapeType="1"/>
          </p:cNvSpPr>
          <p:nvPr/>
        </p:nvSpPr>
        <p:spPr bwMode="auto">
          <a:xfrm>
            <a:off x="3048000" y="2819400"/>
            <a:ext cx="1295400" cy="228600"/>
          </a:xfrm>
          <a:prstGeom prst="line">
            <a:avLst/>
          </a:prstGeom>
          <a:noFill/>
          <a:ln w="76200">
            <a:solidFill>
              <a:srgbClr val="4BE956"/>
            </a:solidFill>
            <a:round/>
            <a:headEnd/>
            <a:tailEnd type="triangle" w="med" len="med"/>
          </a:ln>
        </p:spPr>
        <p:txBody>
          <a:bodyPr/>
          <a:lstStyle/>
          <a:p>
            <a:endParaRPr lang="en-US"/>
          </a:p>
        </p:txBody>
      </p:sp>
      <p:sp>
        <p:nvSpPr>
          <p:cNvPr id="19464" name="Line 9"/>
          <p:cNvSpPr>
            <a:spLocks noChangeShapeType="1"/>
          </p:cNvSpPr>
          <p:nvPr/>
        </p:nvSpPr>
        <p:spPr bwMode="auto">
          <a:xfrm>
            <a:off x="3048000" y="3200400"/>
            <a:ext cx="3505200" cy="2667000"/>
          </a:xfrm>
          <a:prstGeom prst="line">
            <a:avLst/>
          </a:prstGeom>
          <a:noFill/>
          <a:ln w="76200">
            <a:solidFill>
              <a:srgbClr val="4BE956"/>
            </a:solidFill>
            <a:round/>
            <a:headEnd/>
            <a:tailEnd type="triangle" w="med" len="med"/>
          </a:ln>
        </p:spPr>
        <p:txBody>
          <a:bodyPr/>
          <a:lstStyle/>
          <a:p>
            <a:endParaRPr lang="en-US"/>
          </a:p>
        </p:txBody>
      </p:sp>
      <p:sp>
        <p:nvSpPr>
          <p:cNvPr id="9" name="TextBox 8"/>
          <p:cNvSpPr txBox="1"/>
          <p:nvPr/>
        </p:nvSpPr>
        <p:spPr>
          <a:xfrm>
            <a:off x="152400" y="2362200"/>
            <a:ext cx="3124200" cy="1569660"/>
          </a:xfrm>
          <a:prstGeom prst="rect">
            <a:avLst/>
          </a:prstGeom>
          <a:noFill/>
        </p:spPr>
        <p:txBody>
          <a:bodyPr wrap="square" rtlCol="0">
            <a:spAutoFit/>
          </a:bodyPr>
          <a:lstStyle/>
          <a:p>
            <a:r>
              <a:rPr lang="en-US" sz="2400" dirty="0" smtClean="0"/>
              <a:t>Find me the price and</a:t>
            </a:r>
          </a:p>
          <a:p>
            <a:r>
              <a:rPr lang="en-US" sz="2400" dirty="0" smtClean="0"/>
              <a:t>mileage of all red Nissans.  I want a 1990 or newer.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arAd.png"/>
          <p:cNvPicPr>
            <a:picLocks noChangeAspect="1"/>
          </p:cNvPicPr>
          <p:nvPr/>
        </p:nvPicPr>
        <p:blipFill>
          <a:blip r:embed="rId3" cstate="print"/>
          <a:stretch>
            <a:fillRect/>
          </a:stretch>
        </p:blipFill>
        <p:spPr>
          <a:xfrm>
            <a:off x="381000" y="4343400"/>
            <a:ext cx="3505200" cy="2423890"/>
          </a:xfrm>
          <a:prstGeom prst="rect">
            <a:avLst/>
          </a:prstGeom>
        </p:spPr>
      </p:pic>
      <p:sp>
        <p:nvSpPr>
          <p:cNvPr id="59394" name="Rectangle 2"/>
          <p:cNvSpPr>
            <a:spLocks noGrp="1" noChangeArrowheads="1"/>
          </p:cNvSpPr>
          <p:nvPr>
            <p:ph type="title"/>
          </p:nvPr>
        </p:nvSpPr>
        <p:spPr>
          <a:xfrm>
            <a:off x="228600" y="152400"/>
            <a:ext cx="8763000" cy="685800"/>
          </a:xfrm>
        </p:spPr>
        <p:txBody>
          <a:bodyPr>
            <a:noAutofit/>
          </a:bodyPr>
          <a:lstStyle/>
          <a:p>
            <a:pPr fontAlgn="auto">
              <a:spcAft>
                <a:spcPts val="0"/>
              </a:spcAft>
              <a:defRPr/>
            </a:pPr>
            <a:r>
              <a:rPr lang="en-US" dirty="0" smtClean="0"/>
              <a:t>IE </a:t>
            </a:r>
            <a:r>
              <a:rPr dirty="0" smtClean="0"/>
              <a:t>Actualization </a:t>
            </a:r>
            <a:r>
              <a:rPr sz="2800" dirty="0" smtClean="0"/>
              <a:t>(</a:t>
            </a:r>
            <a:r>
              <a:rPr lang="en-US" sz="2800" dirty="0" smtClean="0"/>
              <a:t>with </a:t>
            </a:r>
            <a:r>
              <a:rPr sz="2800" dirty="0" smtClean="0"/>
              <a:t>Extraction </a:t>
            </a:r>
            <a:r>
              <a:rPr sz="2800" dirty="0" err="1" smtClean="0"/>
              <a:t>Ontologies</a:t>
            </a:r>
            <a:r>
              <a:rPr sz="2800" dirty="0" smtClean="0"/>
              <a:t>)</a:t>
            </a:r>
            <a:endParaRPr sz="2800" dirty="0"/>
          </a:p>
        </p:txBody>
      </p:sp>
      <p:pic>
        <p:nvPicPr>
          <p:cNvPr id="19459" name="Picture 4" descr="SLCandAthensCarAds"/>
          <p:cNvPicPr>
            <a:picLocks noGrp="1" noChangeAspect="1" noChangeArrowheads="1"/>
          </p:cNvPicPr>
          <p:nvPr>
            <p:ph idx="1"/>
          </p:nvPr>
        </p:nvPicPr>
        <p:blipFill>
          <a:blip r:embed="rId4" cstate="print"/>
          <a:srcRect/>
          <a:stretch>
            <a:fillRect/>
          </a:stretch>
        </p:blipFill>
        <p:spPr>
          <a:xfrm>
            <a:off x="4191000" y="1066800"/>
            <a:ext cx="4676861" cy="5181600"/>
          </a:xfrm>
        </p:spPr>
      </p:pic>
      <p:sp>
        <p:nvSpPr>
          <p:cNvPr id="19463" name="Line 8"/>
          <p:cNvSpPr>
            <a:spLocks noChangeShapeType="1"/>
          </p:cNvSpPr>
          <p:nvPr/>
        </p:nvSpPr>
        <p:spPr bwMode="auto">
          <a:xfrm>
            <a:off x="3048000" y="2819400"/>
            <a:ext cx="1295400" cy="228600"/>
          </a:xfrm>
          <a:prstGeom prst="line">
            <a:avLst/>
          </a:prstGeom>
          <a:noFill/>
          <a:ln w="76200">
            <a:solidFill>
              <a:srgbClr val="4BE956"/>
            </a:solidFill>
            <a:round/>
            <a:headEnd/>
            <a:tailEnd type="triangle" w="med" len="med"/>
          </a:ln>
        </p:spPr>
        <p:txBody>
          <a:bodyPr/>
          <a:lstStyle/>
          <a:p>
            <a:endParaRPr lang="en-US"/>
          </a:p>
        </p:txBody>
      </p:sp>
      <p:sp>
        <p:nvSpPr>
          <p:cNvPr id="19464" name="Line 9"/>
          <p:cNvSpPr>
            <a:spLocks noChangeShapeType="1"/>
          </p:cNvSpPr>
          <p:nvPr/>
        </p:nvSpPr>
        <p:spPr bwMode="auto">
          <a:xfrm>
            <a:off x="3048000" y="3200400"/>
            <a:ext cx="3505200" cy="2667000"/>
          </a:xfrm>
          <a:prstGeom prst="line">
            <a:avLst/>
          </a:prstGeom>
          <a:noFill/>
          <a:ln w="76200">
            <a:solidFill>
              <a:srgbClr val="4BE956"/>
            </a:solidFill>
            <a:round/>
            <a:headEnd/>
            <a:tailEnd type="triangle" w="med" len="med"/>
          </a:ln>
        </p:spPr>
        <p:txBody>
          <a:bodyPr/>
          <a:lstStyle/>
          <a:p>
            <a:endParaRPr lang="en-US"/>
          </a:p>
        </p:txBody>
      </p:sp>
      <p:sp>
        <p:nvSpPr>
          <p:cNvPr id="9" name="TextBox 8"/>
          <p:cNvSpPr txBox="1"/>
          <p:nvPr/>
        </p:nvSpPr>
        <p:spPr>
          <a:xfrm>
            <a:off x="152400" y="2362200"/>
            <a:ext cx="3124200" cy="1569660"/>
          </a:xfrm>
          <a:prstGeom prst="rect">
            <a:avLst/>
          </a:prstGeom>
          <a:noFill/>
        </p:spPr>
        <p:txBody>
          <a:bodyPr wrap="square" rtlCol="0">
            <a:spAutoFit/>
          </a:bodyPr>
          <a:lstStyle/>
          <a:p>
            <a:r>
              <a:rPr lang="en-US" sz="2400" dirty="0" smtClean="0"/>
              <a:t>Find me the </a:t>
            </a:r>
            <a:r>
              <a:rPr lang="en-US" sz="2400" dirty="0" smtClean="0">
                <a:solidFill>
                  <a:srgbClr val="00B050"/>
                </a:solidFill>
              </a:rPr>
              <a:t>price</a:t>
            </a:r>
            <a:r>
              <a:rPr lang="en-US" sz="2400" dirty="0" smtClean="0"/>
              <a:t> and</a:t>
            </a:r>
          </a:p>
          <a:p>
            <a:r>
              <a:rPr lang="en-US" sz="2400" dirty="0" smtClean="0">
                <a:solidFill>
                  <a:srgbClr val="FFC000"/>
                </a:solidFill>
              </a:rPr>
              <a:t>mileage</a:t>
            </a:r>
            <a:r>
              <a:rPr lang="en-US" sz="2400" dirty="0" smtClean="0"/>
              <a:t> of all </a:t>
            </a:r>
            <a:r>
              <a:rPr lang="en-US" sz="2400" dirty="0" smtClean="0">
                <a:solidFill>
                  <a:srgbClr val="FF0000"/>
                </a:solidFill>
              </a:rPr>
              <a:t>red</a:t>
            </a:r>
            <a:r>
              <a:rPr lang="en-US" sz="2400" dirty="0" smtClean="0"/>
              <a:t> </a:t>
            </a:r>
            <a:r>
              <a:rPr lang="en-US" sz="2400" dirty="0" smtClean="0">
                <a:solidFill>
                  <a:srgbClr val="00B0F0"/>
                </a:solidFill>
              </a:rPr>
              <a:t>Nissans</a:t>
            </a:r>
            <a:r>
              <a:rPr lang="en-US" sz="2400" dirty="0" smtClean="0"/>
              <a:t>.  I want a </a:t>
            </a:r>
            <a:r>
              <a:rPr lang="en-US" sz="2400" dirty="0" smtClean="0">
                <a:solidFill>
                  <a:srgbClr val="7030A0"/>
                </a:solidFill>
              </a:rPr>
              <a:t>1990</a:t>
            </a:r>
            <a:r>
              <a:rPr lang="en-US" sz="2400" dirty="0" smtClean="0"/>
              <a:t> </a:t>
            </a:r>
            <a:r>
              <a:rPr lang="en-US" sz="2400" dirty="0" smtClean="0">
                <a:solidFill>
                  <a:srgbClr val="C00000"/>
                </a:solidFill>
              </a:rPr>
              <a:t>or newer</a:t>
            </a:r>
            <a:r>
              <a:rPr lang="en-US" sz="2400" dirty="0" smtClean="0"/>
              <a:t>.</a:t>
            </a:r>
          </a:p>
        </p:txBody>
      </p:sp>
      <p:sp>
        <p:nvSpPr>
          <p:cNvPr id="10" name="TextBox 9"/>
          <p:cNvSpPr txBox="1"/>
          <p:nvPr/>
        </p:nvSpPr>
        <p:spPr>
          <a:xfrm>
            <a:off x="228600" y="1143000"/>
            <a:ext cx="3486595" cy="830997"/>
          </a:xfrm>
          <a:prstGeom prst="rect">
            <a:avLst/>
          </a:prstGeom>
          <a:noFill/>
        </p:spPr>
        <p:txBody>
          <a:bodyPr wrap="none" rtlCol="0">
            <a:spAutoFit/>
          </a:bodyPr>
          <a:lstStyle/>
          <a:p>
            <a:r>
              <a:rPr lang="en-US" sz="2400" dirty="0" smtClean="0"/>
              <a:t>Linguistic “understanding”</a:t>
            </a:r>
          </a:p>
          <a:p>
            <a:r>
              <a:rPr lang="en-US" sz="2400" dirty="0" smtClean="0"/>
              <a:t>of query.</a:t>
            </a:r>
            <a:endParaRPr lang="en-US" sz="2400" dirty="0"/>
          </a:p>
        </p:txBody>
      </p:sp>
      <p:cxnSp>
        <p:nvCxnSpPr>
          <p:cNvPr id="15" name="Straight Connector 14"/>
          <p:cNvCxnSpPr/>
          <p:nvPr/>
        </p:nvCxnSpPr>
        <p:spPr>
          <a:xfrm flipH="1">
            <a:off x="685800" y="2743200"/>
            <a:ext cx="1295400" cy="1676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000" y="3124200"/>
            <a:ext cx="762000" cy="12954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33600" y="3124200"/>
            <a:ext cx="609600" cy="129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57200" y="3505200"/>
            <a:ext cx="228600" cy="17526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09600" y="3505200"/>
            <a:ext cx="2057400" cy="22860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6096000"/>
            <a:ext cx="832279" cy="369332"/>
          </a:xfrm>
          <a:prstGeom prst="rect">
            <a:avLst/>
          </a:prstGeom>
          <a:noFill/>
        </p:spPr>
        <p:txBody>
          <a:bodyPr wrap="none" rtlCol="0">
            <a:spAutoFit/>
          </a:bodyPr>
          <a:lstStyle/>
          <a:p>
            <a:r>
              <a:rPr lang="en-US" b="1" dirty="0" smtClean="0">
                <a:solidFill>
                  <a:srgbClr val="C00000"/>
                </a:solidFill>
                <a:sym typeface="Symbol"/>
              </a:rPr>
              <a:t></a:t>
            </a:r>
            <a:r>
              <a:rPr lang="en-US" dirty="0" smtClean="0">
                <a:solidFill>
                  <a:srgbClr val="C00000"/>
                </a:solidFill>
              </a:rPr>
              <a:t> 1990</a:t>
            </a:r>
            <a:endParaRPr lang="en-US" dirty="0">
              <a:solidFill>
                <a:srgbClr val="C00000"/>
              </a:solidFill>
            </a:endParaRPr>
          </a:p>
        </p:txBody>
      </p:sp>
      <p:cxnSp>
        <p:nvCxnSpPr>
          <p:cNvPr id="19" name="Straight Connector 18"/>
          <p:cNvCxnSpPr/>
          <p:nvPr/>
        </p:nvCxnSpPr>
        <p:spPr>
          <a:xfrm flipH="1">
            <a:off x="152400" y="3810000"/>
            <a:ext cx="381000" cy="9144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2400" y="4724400"/>
            <a:ext cx="76200" cy="14478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vid W. Embley\My Documents\WoK\HIP-Workshop-ICDAR2011\presentation\ElyPage419.bmp"/>
          <p:cNvPicPr>
            <a:picLocks noChangeAspect="1" noChangeArrowheads="1"/>
          </p:cNvPicPr>
          <p:nvPr/>
        </p:nvPicPr>
        <p:blipFill>
          <a:blip r:embed="rId3" cstate="print"/>
          <a:srcRect/>
          <a:stretch>
            <a:fillRect/>
          </a:stretch>
        </p:blipFill>
        <p:spPr bwMode="auto">
          <a:xfrm>
            <a:off x="4800600" y="76200"/>
            <a:ext cx="4199204" cy="6625626"/>
          </a:xfrm>
          <a:prstGeom prst="rect">
            <a:avLst/>
          </a:prstGeom>
          <a:noFill/>
          <a:ln>
            <a:solidFill>
              <a:schemeClr val="tx1"/>
            </a:solidFill>
          </a:ln>
        </p:spPr>
      </p:pic>
      <p:sp>
        <p:nvSpPr>
          <p:cNvPr id="2" name="Title 1"/>
          <p:cNvSpPr>
            <a:spLocks noGrp="1"/>
          </p:cNvSpPr>
          <p:nvPr>
            <p:ph type="title"/>
          </p:nvPr>
        </p:nvSpPr>
        <p:spPr>
          <a:xfrm>
            <a:off x="381000" y="1981200"/>
            <a:ext cx="4038600" cy="1143000"/>
          </a:xfrm>
        </p:spPr>
        <p:txBody>
          <a:bodyPr>
            <a:normAutofit fontScale="90000"/>
          </a:bodyPr>
          <a:lstStyle/>
          <a:p>
            <a:r>
              <a:rPr lang="en-US" dirty="0" smtClean="0"/>
              <a:t>Finding Facts in Historical Documents</a:t>
            </a:r>
            <a:br>
              <a:rPr lang="en-US" dirty="0" smtClean="0"/>
            </a:br>
            <a:r>
              <a:rPr lang="en-US" dirty="0" smtClean="0"/>
              <a:t/>
            </a:r>
            <a:br>
              <a:rPr lang="en-US" dirty="0" smtClean="0"/>
            </a:br>
            <a:r>
              <a:rPr lang="en-US" sz="2700" dirty="0" smtClean="0"/>
              <a:t>(A Web of Knowledge Superimposed over</a:t>
            </a:r>
            <a:br>
              <a:rPr lang="en-US" sz="2700" dirty="0" smtClean="0"/>
            </a:br>
            <a:r>
              <a:rPr lang="en-US" sz="2700" dirty="0" smtClean="0"/>
              <a:t>Historical Documents)</a:t>
            </a:r>
            <a:endParaRPr lang="en-US" sz="27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ontology.DE.bmp"/>
          <p:cNvPicPr>
            <a:picLocks noChangeAspect="1"/>
          </p:cNvPicPr>
          <p:nvPr/>
        </p:nvPicPr>
        <p:blipFill>
          <a:blip r:embed="rId3" cstate="print"/>
          <a:stretch>
            <a:fillRect/>
          </a:stretch>
        </p:blipFill>
        <p:spPr>
          <a:xfrm>
            <a:off x="2057400" y="3124200"/>
            <a:ext cx="1195387" cy="759600"/>
          </a:xfrm>
          <a:prstGeom prst="rect">
            <a:avLst/>
          </a:prstGeom>
        </p:spPr>
      </p:pic>
      <p:sp>
        <p:nvSpPr>
          <p:cNvPr id="2" name="Title 1"/>
          <p:cNvSpPr>
            <a:spLocks noGrp="1"/>
          </p:cNvSpPr>
          <p:nvPr>
            <p:ph type="title"/>
          </p:nvPr>
        </p:nvSpPr>
        <p:spPr/>
        <p:txBody>
          <a:bodyPr>
            <a:normAutofit fontScale="90000"/>
          </a:bodyPr>
          <a:lstStyle/>
          <a:p>
            <a:r>
              <a:rPr lang="en-US" dirty="0" smtClean="0"/>
              <a:t>Finding Facts in Historical Documents</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lyPage419.bmp"/>
          <p:cNvPicPr>
            <a:picLocks noChangeAspect="1"/>
          </p:cNvPicPr>
          <p:nvPr/>
        </p:nvPicPr>
        <p:blipFill>
          <a:blip r:embed="rId4" cstate="print"/>
          <a:stretch>
            <a:fillRect/>
          </a:stretch>
        </p:blipFill>
        <p:spPr>
          <a:xfrm>
            <a:off x="3657600" y="5181600"/>
            <a:ext cx="799621" cy="1276175"/>
          </a:xfrm>
          <a:prstGeom prst="rect">
            <a:avLst/>
          </a:prstGeom>
          <a:ln>
            <a:solidFill>
              <a:schemeClr val="tx1"/>
            </a:solidFill>
          </a:ln>
        </p:spPr>
      </p:pic>
      <p:sp>
        <p:nvSpPr>
          <p:cNvPr id="6" name="TextBox 5"/>
          <p:cNvSpPr txBox="1"/>
          <p:nvPr/>
        </p:nvSpPr>
        <p:spPr>
          <a:xfrm>
            <a:off x="1295400" y="5791200"/>
            <a:ext cx="343364"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7467600" y="5791200"/>
            <a:ext cx="343364" cy="369332"/>
          </a:xfrm>
          <a:prstGeom prst="rect">
            <a:avLst/>
          </a:prstGeom>
          <a:noFill/>
        </p:spPr>
        <p:txBody>
          <a:bodyPr wrap="none" rtlCol="0">
            <a:spAutoFit/>
          </a:bodyPr>
          <a:lstStyle/>
          <a:p>
            <a:r>
              <a:rPr lang="en-US" dirty="0" smtClean="0"/>
              <a:t>…</a:t>
            </a:r>
            <a:endParaRPr lang="en-US" dirty="0"/>
          </a:p>
        </p:txBody>
      </p:sp>
      <p:pic>
        <p:nvPicPr>
          <p:cNvPr id="12" name="Picture 11" descr="ontology.NT.bmp"/>
          <p:cNvPicPr>
            <a:picLocks noChangeAspect="1"/>
          </p:cNvPicPr>
          <p:nvPr/>
        </p:nvPicPr>
        <p:blipFill>
          <a:blip r:embed="rId5" cstate="print"/>
          <a:stretch>
            <a:fillRect/>
          </a:stretch>
        </p:blipFill>
        <p:spPr>
          <a:xfrm>
            <a:off x="3962400" y="3124200"/>
            <a:ext cx="1247775" cy="831047"/>
          </a:xfrm>
          <a:prstGeom prst="rect">
            <a:avLst/>
          </a:prstGeom>
        </p:spPr>
      </p:pic>
      <p:pic>
        <p:nvPicPr>
          <p:cNvPr id="14" name="Picture 13" descr="ontology.JP.bmp"/>
          <p:cNvPicPr>
            <a:picLocks noChangeAspect="1"/>
          </p:cNvPicPr>
          <p:nvPr/>
        </p:nvPicPr>
        <p:blipFill>
          <a:blip r:embed="rId6" cstate="print"/>
          <a:stretch>
            <a:fillRect/>
          </a:stretch>
        </p:blipFill>
        <p:spPr>
          <a:xfrm>
            <a:off x="5791200" y="2971800"/>
            <a:ext cx="1109663" cy="888701"/>
          </a:xfrm>
          <a:prstGeom prst="rect">
            <a:avLst/>
          </a:prstGeom>
        </p:spPr>
      </p:pic>
      <p:pic>
        <p:nvPicPr>
          <p:cNvPr id="15" name="Picture 14" descr="ElyPage417.bmp"/>
          <p:cNvPicPr>
            <a:picLocks noChangeAspect="1"/>
          </p:cNvPicPr>
          <p:nvPr/>
        </p:nvPicPr>
        <p:blipFill>
          <a:blip r:embed="rId7" cstate="print"/>
          <a:stretch>
            <a:fillRect/>
          </a:stretch>
        </p:blipFill>
        <p:spPr>
          <a:xfrm>
            <a:off x="1676400" y="5181600"/>
            <a:ext cx="807735" cy="1295400"/>
          </a:xfrm>
          <a:prstGeom prst="rect">
            <a:avLst/>
          </a:prstGeom>
          <a:ln>
            <a:solidFill>
              <a:schemeClr val="tx1"/>
            </a:solidFill>
          </a:ln>
        </p:spPr>
      </p:pic>
      <p:pic>
        <p:nvPicPr>
          <p:cNvPr id="16" name="Picture 15" descr="ElyPage418.bmp"/>
          <p:cNvPicPr>
            <a:picLocks noChangeAspect="1"/>
          </p:cNvPicPr>
          <p:nvPr/>
        </p:nvPicPr>
        <p:blipFill>
          <a:blip r:embed="rId8" cstate="print"/>
          <a:stretch>
            <a:fillRect/>
          </a:stretch>
        </p:blipFill>
        <p:spPr>
          <a:xfrm>
            <a:off x="2667000" y="5181600"/>
            <a:ext cx="808208" cy="1295400"/>
          </a:xfrm>
          <a:prstGeom prst="rect">
            <a:avLst/>
          </a:prstGeom>
          <a:ln>
            <a:solidFill>
              <a:schemeClr val="tx1"/>
            </a:solidFill>
          </a:ln>
        </p:spPr>
      </p:pic>
      <p:pic>
        <p:nvPicPr>
          <p:cNvPr id="18" name="Picture 17" descr="ElyPage420.bmp"/>
          <p:cNvPicPr>
            <a:picLocks noChangeAspect="1"/>
          </p:cNvPicPr>
          <p:nvPr/>
        </p:nvPicPr>
        <p:blipFill>
          <a:blip r:embed="rId9" cstate="print"/>
          <a:stretch>
            <a:fillRect/>
          </a:stretch>
        </p:blipFill>
        <p:spPr>
          <a:xfrm>
            <a:off x="4648200" y="5181600"/>
            <a:ext cx="807735" cy="1295400"/>
          </a:xfrm>
          <a:prstGeom prst="rect">
            <a:avLst/>
          </a:prstGeom>
          <a:ln>
            <a:solidFill>
              <a:schemeClr val="tx1"/>
            </a:solidFill>
          </a:ln>
        </p:spPr>
      </p:pic>
      <p:pic>
        <p:nvPicPr>
          <p:cNvPr id="19" name="Picture 18" descr="ElyPage421.bmp"/>
          <p:cNvPicPr>
            <a:picLocks noChangeAspect="1"/>
          </p:cNvPicPr>
          <p:nvPr/>
        </p:nvPicPr>
        <p:blipFill>
          <a:blip r:embed="rId10" cstate="print"/>
          <a:stretch>
            <a:fillRect/>
          </a:stretch>
        </p:blipFill>
        <p:spPr>
          <a:xfrm>
            <a:off x="5638800" y="5181600"/>
            <a:ext cx="815318" cy="1306794"/>
          </a:xfrm>
          <a:prstGeom prst="rect">
            <a:avLst/>
          </a:prstGeom>
          <a:ln>
            <a:solidFill>
              <a:schemeClr val="tx1"/>
            </a:solidFill>
          </a:ln>
        </p:spPr>
      </p:pic>
      <p:pic>
        <p:nvPicPr>
          <p:cNvPr id="20" name="Picture 19" descr="ElyPage422.bmp"/>
          <p:cNvPicPr>
            <a:picLocks noChangeAspect="1"/>
          </p:cNvPicPr>
          <p:nvPr/>
        </p:nvPicPr>
        <p:blipFill>
          <a:blip r:embed="rId11" cstate="print"/>
          <a:stretch>
            <a:fillRect/>
          </a:stretch>
        </p:blipFill>
        <p:spPr>
          <a:xfrm>
            <a:off x="6629400" y="5181600"/>
            <a:ext cx="808208" cy="1295400"/>
          </a:xfrm>
          <a:prstGeom prst="rect">
            <a:avLst/>
          </a:prstGeom>
          <a:ln>
            <a:solidFill>
              <a:schemeClr val="tx1"/>
            </a:solidFill>
          </a:ln>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528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44196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ontology.DE.bmp"/>
          <p:cNvPicPr>
            <a:picLocks noChangeAspect="1"/>
          </p:cNvPicPr>
          <p:nvPr/>
        </p:nvPicPr>
        <p:blipFill>
          <a:blip r:embed="rId2" cstate="print"/>
          <a:stretch>
            <a:fillRect/>
          </a:stretch>
        </p:blipFill>
        <p:spPr>
          <a:xfrm>
            <a:off x="2057400" y="3124200"/>
            <a:ext cx="1195387" cy="759600"/>
          </a:xfrm>
          <a:prstGeom prst="rect">
            <a:avLst/>
          </a:prstGeom>
        </p:spPr>
      </p:pic>
      <p:sp>
        <p:nvSpPr>
          <p:cNvPr id="2" name="Title 1"/>
          <p:cNvSpPr>
            <a:spLocks noGrp="1"/>
          </p:cNvSpPr>
          <p:nvPr>
            <p:ph type="title"/>
          </p:nvPr>
        </p:nvSpPr>
        <p:spPr/>
        <p:txBody>
          <a:bodyPr>
            <a:normAutofit fontScale="90000"/>
          </a:bodyPr>
          <a:lstStyle/>
          <a:p>
            <a:r>
              <a:rPr lang="en-US" dirty="0" smtClean="0"/>
              <a:t>Finding Facts in Historical Documents</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lyPage419.bmp"/>
          <p:cNvPicPr>
            <a:picLocks noChangeAspect="1"/>
          </p:cNvPicPr>
          <p:nvPr/>
        </p:nvPicPr>
        <p:blipFill>
          <a:blip r:embed="rId3" cstate="print"/>
          <a:stretch>
            <a:fillRect/>
          </a:stretch>
        </p:blipFill>
        <p:spPr>
          <a:xfrm>
            <a:off x="3657600" y="5181600"/>
            <a:ext cx="799621" cy="1276175"/>
          </a:xfrm>
          <a:prstGeom prst="rect">
            <a:avLst/>
          </a:prstGeom>
          <a:ln>
            <a:solidFill>
              <a:schemeClr val="tx1"/>
            </a:solidFill>
          </a:ln>
        </p:spPr>
      </p:pic>
      <p:sp>
        <p:nvSpPr>
          <p:cNvPr id="6" name="TextBox 5"/>
          <p:cNvSpPr txBox="1"/>
          <p:nvPr/>
        </p:nvSpPr>
        <p:spPr>
          <a:xfrm>
            <a:off x="1295400" y="5791200"/>
            <a:ext cx="343364"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7467600" y="5791200"/>
            <a:ext cx="343364"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3200400" y="1828800"/>
            <a:ext cx="2651495" cy="369332"/>
          </a:xfrm>
          <a:prstGeom prst="rect">
            <a:avLst/>
          </a:prstGeom>
          <a:noFill/>
          <a:ln>
            <a:solidFill>
              <a:schemeClr val="tx1"/>
            </a:solidFill>
          </a:ln>
        </p:spPr>
        <p:txBody>
          <a:bodyPr wrap="none" rtlCol="0">
            <a:spAutoFit/>
          </a:bodyPr>
          <a:lstStyle/>
          <a:p>
            <a:r>
              <a:rPr lang="en-US" dirty="0" smtClean="0"/>
              <a:t>grandchildren of Mary Ely</a:t>
            </a:r>
            <a:endParaRPr lang="en-US" dirty="0"/>
          </a:p>
        </p:txBody>
      </p:sp>
      <p:pic>
        <p:nvPicPr>
          <p:cNvPr id="12" name="Picture 11" descr="ontology.NT.bmp"/>
          <p:cNvPicPr>
            <a:picLocks noChangeAspect="1"/>
          </p:cNvPicPr>
          <p:nvPr/>
        </p:nvPicPr>
        <p:blipFill>
          <a:blip r:embed="rId4" cstate="print"/>
          <a:stretch>
            <a:fillRect/>
          </a:stretch>
        </p:blipFill>
        <p:spPr>
          <a:xfrm>
            <a:off x="3962400" y="3124200"/>
            <a:ext cx="1247775" cy="831047"/>
          </a:xfrm>
          <a:prstGeom prst="rect">
            <a:avLst/>
          </a:prstGeom>
        </p:spPr>
      </p:pic>
      <p:pic>
        <p:nvPicPr>
          <p:cNvPr id="14" name="Picture 13" descr="ontology.JP.bmp"/>
          <p:cNvPicPr>
            <a:picLocks noChangeAspect="1"/>
          </p:cNvPicPr>
          <p:nvPr/>
        </p:nvPicPr>
        <p:blipFill>
          <a:blip r:embed="rId5" cstate="print"/>
          <a:stretch>
            <a:fillRect/>
          </a:stretch>
        </p:blipFill>
        <p:spPr>
          <a:xfrm>
            <a:off x="5791200" y="2971800"/>
            <a:ext cx="1109663" cy="888701"/>
          </a:xfrm>
          <a:prstGeom prst="rect">
            <a:avLst/>
          </a:prstGeom>
        </p:spPr>
      </p:pic>
      <p:pic>
        <p:nvPicPr>
          <p:cNvPr id="15" name="Picture 14" descr="ElyPage417.bmp"/>
          <p:cNvPicPr>
            <a:picLocks noChangeAspect="1"/>
          </p:cNvPicPr>
          <p:nvPr/>
        </p:nvPicPr>
        <p:blipFill>
          <a:blip r:embed="rId6" cstate="print"/>
          <a:stretch>
            <a:fillRect/>
          </a:stretch>
        </p:blipFill>
        <p:spPr>
          <a:xfrm>
            <a:off x="1676400" y="5181600"/>
            <a:ext cx="807735" cy="1295400"/>
          </a:xfrm>
          <a:prstGeom prst="rect">
            <a:avLst/>
          </a:prstGeom>
          <a:ln>
            <a:solidFill>
              <a:schemeClr val="tx1"/>
            </a:solidFill>
          </a:ln>
        </p:spPr>
      </p:pic>
      <p:pic>
        <p:nvPicPr>
          <p:cNvPr id="16" name="Picture 15" descr="ElyPage418.bmp"/>
          <p:cNvPicPr>
            <a:picLocks noChangeAspect="1"/>
          </p:cNvPicPr>
          <p:nvPr/>
        </p:nvPicPr>
        <p:blipFill>
          <a:blip r:embed="rId7" cstate="print"/>
          <a:stretch>
            <a:fillRect/>
          </a:stretch>
        </p:blipFill>
        <p:spPr>
          <a:xfrm>
            <a:off x="2667000" y="5181600"/>
            <a:ext cx="808208" cy="1295400"/>
          </a:xfrm>
          <a:prstGeom prst="rect">
            <a:avLst/>
          </a:prstGeom>
          <a:ln>
            <a:solidFill>
              <a:schemeClr val="tx1"/>
            </a:solidFill>
          </a:ln>
        </p:spPr>
      </p:pic>
      <p:pic>
        <p:nvPicPr>
          <p:cNvPr id="18" name="Picture 17" descr="ElyPage420.bmp"/>
          <p:cNvPicPr>
            <a:picLocks noChangeAspect="1"/>
          </p:cNvPicPr>
          <p:nvPr/>
        </p:nvPicPr>
        <p:blipFill>
          <a:blip r:embed="rId8" cstate="print"/>
          <a:stretch>
            <a:fillRect/>
          </a:stretch>
        </p:blipFill>
        <p:spPr>
          <a:xfrm>
            <a:off x="4648200" y="5181600"/>
            <a:ext cx="807735" cy="1295400"/>
          </a:xfrm>
          <a:prstGeom prst="rect">
            <a:avLst/>
          </a:prstGeom>
          <a:ln>
            <a:solidFill>
              <a:schemeClr val="tx1"/>
            </a:solidFill>
          </a:ln>
        </p:spPr>
      </p:pic>
      <p:pic>
        <p:nvPicPr>
          <p:cNvPr id="19" name="Picture 18" descr="ElyPage421.bmp"/>
          <p:cNvPicPr>
            <a:picLocks noChangeAspect="1"/>
          </p:cNvPicPr>
          <p:nvPr/>
        </p:nvPicPr>
        <p:blipFill>
          <a:blip r:embed="rId9" cstate="print"/>
          <a:stretch>
            <a:fillRect/>
          </a:stretch>
        </p:blipFill>
        <p:spPr>
          <a:xfrm>
            <a:off x="5638800" y="5181600"/>
            <a:ext cx="815318" cy="1306794"/>
          </a:xfrm>
          <a:prstGeom prst="rect">
            <a:avLst/>
          </a:prstGeom>
          <a:ln>
            <a:solidFill>
              <a:schemeClr val="tx1"/>
            </a:solidFill>
          </a:ln>
        </p:spPr>
      </p:pic>
      <p:pic>
        <p:nvPicPr>
          <p:cNvPr id="20" name="Picture 19" descr="ElyPage422.bmp"/>
          <p:cNvPicPr>
            <a:picLocks noChangeAspect="1"/>
          </p:cNvPicPr>
          <p:nvPr/>
        </p:nvPicPr>
        <p:blipFill>
          <a:blip r:embed="rId10" cstate="print"/>
          <a:stretch>
            <a:fillRect/>
          </a:stretch>
        </p:blipFill>
        <p:spPr>
          <a:xfrm>
            <a:off x="6629400" y="5181600"/>
            <a:ext cx="808208" cy="1295400"/>
          </a:xfrm>
          <a:prstGeom prst="rect">
            <a:avLst/>
          </a:prstGeom>
          <a:ln>
            <a:solidFill>
              <a:schemeClr val="tx1"/>
            </a:solidFill>
          </a:ln>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528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44196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Picture 24" descr="QueryResult3.bmp"/>
          <p:cNvPicPr>
            <a:picLocks noChangeAspect="1"/>
          </p:cNvPicPr>
          <p:nvPr/>
        </p:nvPicPr>
        <p:blipFill>
          <a:blip r:embed="rId11" cstate="print"/>
          <a:stretch>
            <a:fillRect/>
          </a:stretch>
        </p:blipFill>
        <p:spPr>
          <a:xfrm>
            <a:off x="280988" y="1932215"/>
            <a:ext cx="2483984" cy="1391588"/>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200400" y="1828800"/>
            <a:ext cx="2651495" cy="369332"/>
          </a:xfrm>
          <a:prstGeom prst="rect">
            <a:avLst/>
          </a:prstGeom>
          <a:noFill/>
          <a:ln>
            <a:solidFill>
              <a:schemeClr val="tx1"/>
            </a:solidFill>
          </a:ln>
        </p:spPr>
        <p:txBody>
          <a:bodyPr wrap="none" rtlCol="0">
            <a:spAutoFit/>
          </a:bodyPr>
          <a:lstStyle/>
          <a:p>
            <a:r>
              <a:rPr lang="en-US" dirty="0" smtClean="0"/>
              <a:t>grandchildren of Mary Ely</a:t>
            </a:r>
            <a:endParaRPr lang="en-US" dirty="0"/>
          </a:p>
        </p:txBody>
      </p:sp>
      <p:pic>
        <p:nvPicPr>
          <p:cNvPr id="13" name="Picture 12" descr="ontology.DE.bmp"/>
          <p:cNvPicPr>
            <a:picLocks noChangeAspect="1"/>
          </p:cNvPicPr>
          <p:nvPr/>
        </p:nvPicPr>
        <p:blipFill>
          <a:blip r:embed="rId3" cstate="print"/>
          <a:stretch>
            <a:fillRect/>
          </a:stretch>
        </p:blipFill>
        <p:spPr>
          <a:xfrm>
            <a:off x="2057400" y="3124200"/>
            <a:ext cx="1195387" cy="759600"/>
          </a:xfrm>
          <a:prstGeom prst="rect">
            <a:avLst/>
          </a:prstGeom>
        </p:spPr>
      </p:pic>
      <p:sp>
        <p:nvSpPr>
          <p:cNvPr id="2" name="Title 1"/>
          <p:cNvSpPr>
            <a:spLocks noGrp="1"/>
          </p:cNvSpPr>
          <p:nvPr>
            <p:ph type="title"/>
          </p:nvPr>
        </p:nvSpPr>
        <p:spPr/>
        <p:txBody>
          <a:bodyPr>
            <a:normAutofit fontScale="90000"/>
          </a:bodyPr>
          <a:lstStyle/>
          <a:p>
            <a:r>
              <a:rPr lang="en-US" dirty="0" smtClean="0"/>
              <a:t>Finding Facts in Historical Documents</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lyPage419.bmp"/>
          <p:cNvPicPr>
            <a:picLocks noChangeAspect="1"/>
          </p:cNvPicPr>
          <p:nvPr/>
        </p:nvPicPr>
        <p:blipFill>
          <a:blip r:embed="rId4" cstate="print"/>
          <a:stretch>
            <a:fillRect/>
          </a:stretch>
        </p:blipFill>
        <p:spPr>
          <a:xfrm>
            <a:off x="3657600" y="5181600"/>
            <a:ext cx="799621" cy="1276175"/>
          </a:xfrm>
          <a:prstGeom prst="rect">
            <a:avLst/>
          </a:prstGeom>
          <a:ln>
            <a:solidFill>
              <a:schemeClr val="tx1"/>
            </a:solidFill>
          </a:ln>
        </p:spPr>
      </p:pic>
      <p:sp>
        <p:nvSpPr>
          <p:cNvPr id="6" name="TextBox 5"/>
          <p:cNvSpPr txBox="1"/>
          <p:nvPr/>
        </p:nvSpPr>
        <p:spPr>
          <a:xfrm>
            <a:off x="1295400" y="5791200"/>
            <a:ext cx="343364"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7467600" y="5791200"/>
            <a:ext cx="343364" cy="369332"/>
          </a:xfrm>
          <a:prstGeom prst="rect">
            <a:avLst/>
          </a:prstGeom>
          <a:noFill/>
        </p:spPr>
        <p:txBody>
          <a:bodyPr wrap="none" rtlCol="0">
            <a:spAutoFit/>
          </a:bodyPr>
          <a:lstStyle/>
          <a:p>
            <a:r>
              <a:rPr lang="en-US" dirty="0" smtClean="0"/>
              <a:t>…</a:t>
            </a:r>
            <a:endParaRPr lang="en-US" dirty="0"/>
          </a:p>
        </p:txBody>
      </p:sp>
      <p:pic>
        <p:nvPicPr>
          <p:cNvPr id="12" name="Picture 11" descr="ontology.NT.bmp"/>
          <p:cNvPicPr>
            <a:picLocks noChangeAspect="1"/>
          </p:cNvPicPr>
          <p:nvPr/>
        </p:nvPicPr>
        <p:blipFill>
          <a:blip r:embed="rId5" cstate="print"/>
          <a:stretch>
            <a:fillRect/>
          </a:stretch>
        </p:blipFill>
        <p:spPr>
          <a:xfrm>
            <a:off x="3962400" y="3124200"/>
            <a:ext cx="1247775" cy="831047"/>
          </a:xfrm>
          <a:prstGeom prst="rect">
            <a:avLst/>
          </a:prstGeom>
        </p:spPr>
      </p:pic>
      <p:pic>
        <p:nvPicPr>
          <p:cNvPr id="14" name="Picture 13" descr="ontology.JP.bmp"/>
          <p:cNvPicPr>
            <a:picLocks noChangeAspect="1"/>
          </p:cNvPicPr>
          <p:nvPr/>
        </p:nvPicPr>
        <p:blipFill>
          <a:blip r:embed="rId6" cstate="print"/>
          <a:stretch>
            <a:fillRect/>
          </a:stretch>
        </p:blipFill>
        <p:spPr>
          <a:xfrm>
            <a:off x="5791200" y="2971800"/>
            <a:ext cx="1109663" cy="888701"/>
          </a:xfrm>
          <a:prstGeom prst="rect">
            <a:avLst/>
          </a:prstGeom>
        </p:spPr>
      </p:pic>
      <p:pic>
        <p:nvPicPr>
          <p:cNvPr id="15" name="Picture 14" descr="ElyPage417.bmp"/>
          <p:cNvPicPr>
            <a:picLocks noChangeAspect="1"/>
          </p:cNvPicPr>
          <p:nvPr/>
        </p:nvPicPr>
        <p:blipFill>
          <a:blip r:embed="rId7" cstate="print"/>
          <a:stretch>
            <a:fillRect/>
          </a:stretch>
        </p:blipFill>
        <p:spPr>
          <a:xfrm>
            <a:off x="1676400" y="5181600"/>
            <a:ext cx="807735" cy="1295400"/>
          </a:xfrm>
          <a:prstGeom prst="rect">
            <a:avLst/>
          </a:prstGeom>
          <a:ln>
            <a:solidFill>
              <a:schemeClr val="tx1"/>
            </a:solidFill>
          </a:ln>
        </p:spPr>
      </p:pic>
      <p:pic>
        <p:nvPicPr>
          <p:cNvPr id="16" name="Picture 15" descr="ElyPage418.bmp"/>
          <p:cNvPicPr>
            <a:picLocks noChangeAspect="1"/>
          </p:cNvPicPr>
          <p:nvPr/>
        </p:nvPicPr>
        <p:blipFill>
          <a:blip r:embed="rId8" cstate="print"/>
          <a:stretch>
            <a:fillRect/>
          </a:stretch>
        </p:blipFill>
        <p:spPr>
          <a:xfrm>
            <a:off x="2667000" y="5181600"/>
            <a:ext cx="808208" cy="1295400"/>
          </a:xfrm>
          <a:prstGeom prst="rect">
            <a:avLst/>
          </a:prstGeom>
          <a:ln>
            <a:solidFill>
              <a:schemeClr val="tx1"/>
            </a:solidFill>
          </a:ln>
        </p:spPr>
      </p:pic>
      <p:pic>
        <p:nvPicPr>
          <p:cNvPr id="18" name="Picture 17" descr="ElyPage420.bmp"/>
          <p:cNvPicPr>
            <a:picLocks noChangeAspect="1"/>
          </p:cNvPicPr>
          <p:nvPr/>
        </p:nvPicPr>
        <p:blipFill>
          <a:blip r:embed="rId9" cstate="print"/>
          <a:stretch>
            <a:fillRect/>
          </a:stretch>
        </p:blipFill>
        <p:spPr>
          <a:xfrm>
            <a:off x="4648200" y="5181600"/>
            <a:ext cx="807735" cy="1295400"/>
          </a:xfrm>
          <a:prstGeom prst="rect">
            <a:avLst/>
          </a:prstGeom>
          <a:ln>
            <a:solidFill>
              <a:schemeClr val="tx1"/>
            </a:solidFill>
          </a:ln>
        </p:spPr>
      </p:pic>
      <p:pic>
        <p:nvPicPr>
          <p:cNvPr id="19" name="Picture 18" descr="ElyPage421.bmp"/>
          <p:cNvPicPr>
            <a:picLocks noChangeAspect="1"/>
          </p:cNvPicPr>
          <p:nvPr/>
        </p:nvPicPr>
        <p:blipFill>
          <a:blip r:embed="rId10" cstate="print"/>
          <a:stretch>
            <a:fillRect/>
          </a:stretch>
        </p:blipFill>
        <p:spPr>
          <a:xfrm>
            <a:off x="5638800" y="5181600"/>
            <a:ext cx="815318" cy="1306794"/>
          </a:xfrm>
          <a:prstGeom prst="rect">
            <a:avLst/>
          </a:prstGeom>
          <a:ln>
            <a:solidFill>
              <a:schemeClr val="tx1"/>
            </a:solidFill>
          </a:ln>
        </p:spPr>
      </p:pic>
      <p:pic>
        <p:nvPicPr>
          <p:cNvPr id="20" name="Picture 19" descr="ElyPage422.bmp"/>
          <p:cNvPicPr>
            <a:picLocks noChangeAspect="1"/>
          </p:cNvPicPr>
          <p:nvPr/>
        </p:nvPicPr>
        <p:blipFill>
          <a:blip r:embed="rId11" cstate="print"/>
          <a:stretch>
            <a:fillRect/>
          </a:stretch>
        </p:blipFill>
        <p:spPr>
          <a:xfrm>
            <a:off x="6629400" y="5181600"/>
            <a:ext cx="808208" cy="1295400"/>
          </a:xfrm>
          <a:prstGeom prst="rect">
            <a:avLst/>
          </a:prstGeom>
          <a:ln>
            <a:solidFill>
              <a:schemeClr val="tx1"/>
            </a:solidFill>
          </a:ln>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528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44196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3314700" y="2400300"/>
            <a:ext cx="3200400" cy="2362200"/>
          </a:xfrm>
          <a:prstGeom prst="line">
            <a:avLst/>
          </a:prstGeom>
          <a:ln w="19050">
            <a:solidFill>
              <a:schemeClr val="bg2">
                <a:lumMod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657600" y="5257800"/>
            <a:ext cx="2438400" cy="838200"/>
          </a:xfrm>
          <a:prstGeom prst="line">
            <a:avLst/>
          </a:prstGeom>
          <a:ln w="19050">
            <a:solidFill>
              <a:schemeClr val="bg2">
                <a:lumMod val="2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9" name="Picture 28" descr="HighlightedPage3.bmp"/>
          <p:cNvPicPr>
            <a:picLocks noChangeAspect="1"/>
          </p:cNvPicPr>
          <p:nvPr/>
        </p:nvPicPr>
        <p:blipFill>
          <a:blip r:embed="rId12" cstate="print"/>
          <a:stretch>
            <a:fillRect/>
          </a:stretch>
        </p:blipFill>
        <p:spPr>
          <a:xfrm>
            <a:off x="6100082" y="1947182"/>
            <a:ext cx="2956832" cy="3309136"/>
          </a:xfrm>
          <a:prstGeom prst="rect">
            <a:avLst/>
          </a:prstGeom>
          <a:ln>
            <a:noFill/>
          </a:ln>
        </p:spPr>
      </p:pic>
      <p:pic>
        <p:nvPicPr>
          <p:cNvPr id="34" name="Picture 33" descr="QueryResult3.bmp"/>
          <p:cNvPicPr>
            <a:picLocks noChangeAspect="1"/>
          </p:cNvPicPr>
          <p:nvPr/>
        </p:nvPicPr>
        <p:blipFill>
          <a:blip r:embed="rId13" cstate="print"/>
          <a:stretch>
            <a:fillRect/>
          </a:stretch>
        </p:blipFill>
        <p:spPr>
          <a:xfrm>
            <a:off x="280988" y="1932215"/>
            <a:ext cx="2483984" cy="1391588"/>
          </a:xfrm>
          <a:prstGeom prst="rect">
            <a:avLst/>
          </a:prstGeom>
          <a:ln w="12700">
            <a:solidFill>
              <a:schemeClr val="tx1"/>
            </a:solidFill>
          </a:ln>
        </p:spPr>
      </p:pic>
      <p:pic>
        <p:nvPicPr>
          <p:cNvPr id="35" name="Picture 34" descr="ReasoningChain3.bmp"/>
          <p:cNvPicPr>
            <a:picLocks noChangeAspect="1"/>
          </p:cNvPicPr>
          <p:nvPr/>
        </p:nvPicPr>
        <p:blipFill>
          <a:blip r:embed="rId14" cstate="print"/>
          <a:stretch>
            <a:fillRect/>
          </a:stretch>
        </p:blipFill>
        <p:spPr>
          <a:xfrm>
            <a:off x="284616" y="3492728"/>
            <a:ext cx="2697992" cy="1565501"/>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Principled Pragmatism</a:t>
            </a:r>
            <a:endParaRPr lang="en-US" dirty="0"/>
          </a:p>
        </p:txBody>
      </p:sp>
      <p:sp>
        <p:nvSpPr>
          <p:cNvPr id="4" name="TextBox 3"/>
          <p:cNvSpPr txBox="1"/>
          <p:nvPr/>
        </p:nvSpPr>
        <p:spPr>
          <a:xfrm>
            <a:off x="914400" y="1447800"/>
            <a:ext cx="6248400" cy="2062103"/>
          </a:xfrm>
          <a:prstGeom prst="rect">
            <a:avLst/>
          </a:prstGeom>
          <a:noFill/>
        </p:spPr>
        <p:txBody>
          <a:bodyPr wrap="square" rtlCol="0">
            <a:spAutoFit/>
          </a:bodyPr>
          <a:lstStyle/>
          <a:p>
            <a:r>
              <a:rPr lang="en-US" sz="3200" dirty="0" smtClean="0"/>
              <a:t>When adapting ideas</a:t>
            </a:r>
          </a:p>
          <a:p>
            <a:r>
              <a:rPr lang="en-US" sz="3200" dirty="0" smtClean="0"/>
              <a:t>	from philosophical disciplines</a:t>
            </a:r>
          </a:p>
          <a:p>
            <a:r>
              <a:rPr lang="en-US" sz="3200" dirty="0" smtClean="0"/>
              <a:t>	to conceptual modeling,</a:t>
            </a:r>
          </a:p>
          <a:p>
            <a:r>
              <a:rPr lang="en-US" sz="3200" dirty="0" smtClean="0"/>
              <a:t>find the right balance.</a:t>
            </a:r>
          </a:p>
        </p:txBody>
      </p:sp>
      <p:sp>
        <p:nvSpPr>
          <p:cNvPr id="5" name="TextBox 4"/>
          <p:cNvSpPr txBox="1"/>
          <p:nvPr/>
        </p:nvSpPr>
        <p:spPr>
          <a:xfrm>
            <a:off x="914400" y="4114800"/>
            <a:ext cx="7543800" cy="2062103"/>
          </a:xfrm>
          <a:prstGeom prst="rect">
            <a:avLst/>
          </a:prstGeom>
          <a:noFill/>
        </p:spPr>
        <p:txBody>
          <a:bodyPr wrap="square" rtlCol="0">
            <a:spAutoFit/>
          </a:bodyPr>
          <a:lstStyle/>
          <a:p>
            <a:r>
              <a:rPr lang="en-US" sz="3200" dirty="0" smtClean="0"/>
              <a:t>Be neither too dogmatic</a:t>
            </a:r>
          </a:p>
          <a:p>
            <a:r>
              <a:rPr lang="en-US" sz="3200" dirty="0" smtClean="0"/>
              <a:t>	</a:t>
            </a:r>
            <a:r>
              <a:rPr lang="en-US" sz="2400" dirty="0" smtClean="0"/>
              <a:t>(insisting on a discipline-purist point of view)</a:t>
            </a:r>
          </a:p>
          <a:p>
            <a:r>
              <a:rPr lang="en-US" sz="3200" dirty="0" smtClean="0"/>
              <a:t>nor too dismissive</a:t>
            </a:r>
          </a:p>
          <a:p>
            <a:r>
              <a:rPr lang="en-US" sz="3200" dirty="0" smtClean="0"/>
              <a:t>	</a:t>
            </a:r>
            <a:r>
              <a:rPr lang="en-US" sz="2400" dirty="0" smtClean="0"/>
              <a:t>(ignoring contributions other disciplines can make). </a:t>
            </a:r>
            <a:endParaRPr lang="en-US" sz="2400" dirty="0"/>
          </a:p>
        </p:txBody>
      </p:sp>
      <p:grpSp>
        <p:nvGrpSpPr>
          <p:cNvPr id="6" name="Group 5"/>
          <p:cNvGrpSpPr/>
          <p:nvPr/>
        </p:nvGrpSpPr>
        <p:grpSpPr>
          <a:xfrm>
            <a:off x="1447800" y="3657600"/>
            <a:ext cx="6248400" cy="475488"/>
            <a:chOff x="1447800" y="1524000"/>
            <a:chExt cx="6248400" cy="475488"/>
          </a:xfrm>
        </p:grpSpPr>
        <p:cxnSp>
          <p:nvCxnSpPr>
            <p:cNvPr id="7" name="Straight Connector 6"/>
            <p:cNvCxnSpPr/>
            <p:nvPr/>
          </p:nvCxnSpPr>
          <p:spPr>
            <a:xfrm>
              <a:off x="1447800" y="1524000"/>
              <a:ext cx="6248400" cy="1588"/>
            </a:xfrm>
            <a:prstGeom prst="line">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rot="16200000">
              <a:off x="4477512" y="1694688"/>
              <a:ext cx="399288" cy="210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3486912" y="1694688"/>
              <a:ext cx="399288" cy="210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657600" y="1524000"/>
              <a:ext cx="1066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Facts in Historical Documents </a:t>
            </a:r>
            <a:r>
              <a:rPr lang="en-US" sz="2700" dirty="0" smtClean="0"/>
              <a:t>(Nicely illustrates the Layer Cake of the Semantic Web)</a:t>
            </a:r>
            <a:endParaRPr lang="en-US" sz="2700" dirty="0"/>
          </a:p>
        </p:txBody>
      </p:sp>
      <p:pic>
        <p:nvPicPr>
          <p:cNvPr id="21" name="Picture 6" descr="architectural layers"/>
          <p:cNvPicPr>
            <a:picLocks noChangeAspect="1" noChangeArrowheads="1"/>
          </p:cNvPicPr>
          <p:nvPr/>
        </p:nvPicPr>
        <p:blipFill>
          <a:blip r:embed="rId3" cstate="print"/>
          <a:srcRect/>
          <a:stretch>
            <a:fillRect/>
          </a:stretch>
        </p:blipFill>
        <p:spPr>
          <a:xfrm>
            <a:off x="1295400" y="1752600"/>
            <a:ext cx="6390132" cy="4267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sz="4900" dirty="0" smtClean="0"/>
              <a:t>Information Extraction &amp; Fact Finding</a:t>
            </a:r>
            <a:r>
              <a:rPr lang="en-US" dirty="0" smtClean="0"/>
              <a:t/>
            </a:r>
            <a:br>
              <a:rPr lang="en-US" dirty="0" smtClean="0"/>
            </a:br>
            <a:r>
              <a:rPr lang="en-US" sz="3100" dirty="0" smtClean="0"/>
              <a:t>(&amp; Principled Pragmatism: Upper/Lower Bounds)</a:t>
            </a:r>
            <a:endParaRPr lang="en-US" sz="3100" dirty="0"/>
          </a:p>
        </p:txBody>
      </p:sp>
      <p:sp>
        <p:nvSpPr>
          <p:cNvPr id="3" name="Content Placeholder 2"/>
          <p:cNvSpPr>
            <a:spLocks noGrp="1"/>
          </p:cNvSpPr>
          <p:nvPr>
            <p:ph idx="1"/>
          </p:nvPr>
        </p:nvSpPr>
        <p:spPr>
          <a:xfrm>
            <a:off x="457200" y="1905000"/>
            <a:ext cx="8229600" cy="4800600"/>
          </a:xfrm>
        </p:spPr>
        <p:txBody>
          <a:bodyPr>
            <a:normAutofit fontScale="85000" lnSpcReduction="20000"/>
          </a:bodyPr>
          <a:lstStyle/>
          <a:p>
            <a:r>
              <a:rPr lang="en-US" dirty="0" smtClean="0"/>
              <a:t>Ontology</a:t>
            </a:r>
          </a:p>
          <a:p>
            <a:pPr lvl="1"/>
            <a:r>
              <a:rPr lang="en-US" dirty="0" smtClean="0"/>
              <a:t>Ontological commitment via name in historical book</a:t>
            </a:r>
          </a:p>
          <a:p>
            <a:pPr lvl="1"/>
            <a:r>
              <a:rPr lang="en-US" dirty="0" smtClean="0"/>
              <a:t>But not meta-physical existence of a person</a:t>
            </a:r>
          </a:p>
          <a:p>
            <a:r>
              <a:rPr lang="en-US" dirty="0" smtClean="0"/>
              <a:t>Epistemology:</a:t>
            </a:r>
          </a:p>
          <a:p>
            <a:pPr lvl="1"/>
            <a:r>
              <a:rPr lang="en-US" dirty="0" smtClean="0"/>
              <a:t>Verification via historical document display</a:t>
            </a:r>
          </a:p>
          <a:p>
            <a:pPr lvl="1"/>
            <a:r>
              <a:rPr lang="en-US" dirty="0" smtClean="0"/>
              <a:t>But not a requirement of full community agreement</a:t>
            </a:r>
          </a:p>
          <a:p>
            <a:r>
              <a:rPr lang="en-US" dirty="0" smtClean="0"/>
              <a:t>Logic:</a:t>
            </a:r>
          </a:p>
          <a:p>
            <a:pPr lvl="1"/>
            <a:r>
              <a:rPr lang="en-US" dirty="0" smtClean="0"/>
              <a:t>Implied facts grounded in the ontology</a:t>
            </a:r>
          </a:p>
          <a:p>
            <a:pPr lvl="1"/>
            <a:r>
              <a:rPr lang="en-US" dirty="0" smtClean="0"/>
              <a:t>But only computationally reasonable implied facts</a:t>
            </a:r>
          </a:p>
          <a:p>
            <a:r>
              <a:rPr lang="en-US" dirty="0" smtClean="0"/>
              <a:t>Linguistics:</a:t>
            </a:r>
          </a:p>
          <a:p>
            <a:pPr lvl="1"/>
            <a:r>
              <a:rPr lang="en-US" dirty="0" smtClean="0"/>
              <a:t>Communicated facts of an ontology</a:t>
            </a:r>
          </a:p>
          <a:p>
            <a:pPr lvl="1"/>
            <a:r>
              <a:rPr lang="en-US" dirty="0" smtClean="0"/>
              <a:t>But not full understanding</a:t>
            </a:r>
            <a:endParaRPr lang="en-US" dirty="0"/>
          </a:p>
        </p:txBody>
      </p:sp>
      <p:grpSp>
        <p:nvGrpSpPr>
          <p:cNvPr id="13" name="Group 12"/>
          <p:cNvGrpSpPr/>
          <p:nvPr/>
        </p:nvGrpSpPr>
        <p:grpSpPr>
          <a:xfrm>
            <a:off x="1447800" y="1600200"/>
            <a:ext cx="6248400" cy="475488"/>
            <a:chOff x="1447800" y="1524000"/>
            <a:chExt cx="6248400" cy="475488"/>
          </a:xfrm>
        </p:grpSpPr>
        <p:cxnSp>
          <p:nvCxnSpPr>
            <p:cNvPr id="5" name="Straight Connector 4"/>
            <p:cNvCxnSpPr/>
            <p:nvPr/>
          </p:nvCxnSpPr>
          <p:spPr>
            <a:xfrm>
              <a:off x="1447800" y="1524000"/>
              <a:ext cx="6248400" cy="1588"/>
            </a:xfrm>
            <a:prstGeom prst="line">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Right Arrow 6"/>
            <p:cNvSpPr/>
            <p:nvPr/>
          </p:nvSpPr>
          <p:spPr>
            <a:xfrm rot="16200000">
              <a:off x="4477512" y="1694688"/>
              <a:ext cx="399288" cy="210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3486912" y="1694688"/>
              <a:ext cx="399288" cy="210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657600" y="1524000"/>
              <a:ext cx="1066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Learning, Prediction, and Analysis</a:t>
            </a:r>
            <a:endParaRPr lang="en-US" dirty="0"/>
          </a:p>
        </p:txBody>
      </p:sp>
      <p:pic>
        <p:nvPicPr>
          <p:cNvPr id="5" name="Picture 4" descr="genome_view.tif"/>
          <p:cNvPicPr>
            <a:picLocks noChangeAspect="1"/>
          </p:cNvPicPr>
          <p:nvPr/>
        </p:nvPicPr>
        <p:blipFill>
          <a:blip r:embed="rId3" cstate="print"/>
          <a:stretch>
            <a:fillRect/>
          </a:stretch>
        </p:blipFill>
        <p:spPr>
          <a:xfrm>
            <a:off x="5257800" y="1676400"/>
            <a:ext cx="3389313" cy="4953000"/>
          </a:xfrm>
          <a:prstGeom prst="rect">
            <a:avLst/>
          </a:prstGeom>
        </p:spPr>
      </p:pic>
      <p:pic>
        <p:nvPicPr>
          <p:cNvPr id="6" name="Picture 5" descr="DNA-10-150.jpg"/>
          <p:cNvPicPr>
            <a:picLocks noChangeAspect="1"/>
          </p:cNvPicPr>
          <p:nvPr/>
        </p:nvPicPr>
        <p:blipFill>
          <a:blip r:embed="rId4" cstate="print"/>
          <a:stretch>
            <a:fillRect/>
          </a:stretch>
        </p:blipFill>
        <p:spPr>
          <a:xfrm>
            <a:off x="1143000" y="1981200"/>
            <a:ext cx="2857500" cy="3409950"/>
          </a:xfrm>
          <a:prstGeom prst="rect">
            <a:avLst/>
          </a:prstGeom>
        </p:spPr>
      </p:pic>
      <p:sp>
        <p:nvSpPr>
          <p:cNvPr id="8" name="Rectangle 7"/>
          <p:cNvSpPr/>
          <p:nvPr/>
        </p:nvSpPr>
        <p:spPr>
          <a:xfrm>
            <a:off x="152400" y="1066800"/>
            <a:ext cx="8839200" cy="523220"/>
          </a:xfrm>
          <a:prstGeom prst="rect">
            <a:avLst/>
          </a:prstGeom>
        </p:spPr>
        <p:txBody>
          <a:bodyPr wrap="square">
            <a:spAutoFit/>
          </a:bodyPr>
          <a:lstStyle/>
          <a:p>
            <a:pPr algn="ctr"/>
            <a:r>
              <a:rPr lang="en-US" sz="2800" dirty="0" smtClean="0"/>
              <a:t>(Principle: model the real/abstract world the way it is.)</a:t>
            </a:r>
            <a:endParaRPr lang="en-US" sz="2800" dirty="0"/>
          </a:p>
        </p:txBody>
      </p:sp>
      <p:sp>
        <p:nvSpPr>
          <p:cNvPr id="7" name="TextBox 6"/>
          <p:cNvSpPr txBox="1"/>
          <p:nvPr/>
        </p:nvSpPr>
        <p:spPr>
          <a:xfrm>
            <a:off x="2895600" y="5943600"/>
            <a:ext cx="3460178" cy="646331"/>
          </a:xfrm>
          <a:prstGeom prst="rect">
            <a:avLst/>
          </a:prstGeom>
          <a:noFill/>
        </p:spPr>
        <p:txBody>
          <a:bodyPr wrap="none" rtlCol="0">
            <a:spAutoFit/>
          </a:bodyPr>
          <a:lstStyle/>
          <a:p>
            <a:r>
              <a:rPr lang="en-US" dirty="0" smtClean="0"/>
              <a:t>Pastor, et al.,</a:t>
            </a:r>
          </a:p>
          <a:p>
            <a:r>
              <a:rPr lang="en-US" dirty="0" smtClean="0"/>
              <a:t>Handbook of Conceptual Modeling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rveillance-Controller.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2057400"/>
            <a:ext cx="5404104" cy="4269752"/>
          </a:xfrm>
          <a:prstGeom prst="rect">
            <a:avLst/>
          </a:prstGeom>
        </p:spPr>
      </p:pic>
      <p:pic>
        <p:nvPicPr>
          <p:cNvPr id="1026" name="Picture 2" descr="C:\Documents and Settings\David W. Embley\My Documents\WoK\ACM-L\Keynote2010\keypad.jpg"/>
          <p:cNvPicPr>
            <a:picLocks noChangeAspect="1" noChangeArrowheads="1"/>
          </p:cNvPicPr>
          <p:nvPr/>
        </p:nvPicPr>
        <p:blipFill>
          <a:blip r:embed="rId4" cstate="print"/>
          <a:srcRect/>
          <a:stretch>
            <a:fillRect/>
          </a:stretch>
        </p:blipFill>
        <p:spPr bwMode="auto">
          <a:xfrm>
            <a:off x="6705600" y="1600200"/>
            <a:ext cx="2028825" cy="1571625"/>
          </a:xfrm>
          <a:prstGeom prst="rect">
            <a:avLst/>
          </a:prstGeom>
          <a:noFill/>
        </p:spPr>
      </p:pic>
      <p:pic>
        <p:nvPicPr>
          <p:cNvPr id="1027" name="Picture 3" descr="C:\Documents and Settings\David W. Embley\My Documents\WoK\ACM-L\Keynote2010\CS_unit.jpg"/>
          <p:cNvPicPr>
            <a:picLocks noChangeAspect="1" noChangeArrowheads="1"/>
          </p:cNvPicPr>
          <p:nvPr/>
        </p:nvPicPr>
        <p:blipFill>
          <a:blip r:embed="rId5" cstate="print"/>
          <a:srcRect/>
          <a:stretch>
            <a:fillRect/>
          </a:stretch>
        </p:blipFill>
        <p:spPr bwMode="auto">
          <a:xfrm>
            <a:off x="6569869" y="3276600"/>
            <a:ext cx="2028825" cy="1571625"/>
          </a:xfrm>
          <a:prstGeom prst="rect">
            <a:avLst/>
          </a:prstGeom>
          <a:noFill/>
        </p:spPr>
      </p:pic>
      <p:pic>
        <p:nvPicPr>
          <p:cNvPr id="1030" name="Picture 6" descr="C:\Documents and Settings\David W. Embley\My Documents\WoK\ACM-L\Keynote2010\VideoSurveillance.JPG"/>
          <p:cNvPicPr>
            <a:picLocks noChangeAspect="1" noChangeArrowheads="1"/>
          </p:cNvPicPr>
          <p:nvPr/>
        </p:nvPicPr>
        <p:blipFill>
          <a:blip r:embed="rId6" cstate="print"/>
          <a:srcRect/>
          <a:stretch>
            <a:fillRect/>
          </a:stretch>
        </p:blipFill>
        <p:spPr bwMode="auto">
          <a:xfrm>
            <a:off x="6172200" y="4953000"/>
            <a:ext cx="2824162" cy="1760318"/>
          </a:xfrm>
          <a:prstGeom prst="rect">
            <a:avLst/>
          </a:prstGeom>
          <a:noFill/>
        </p:spPr>
      </p:pic>
      <p:sp>
        <p:nvSpPr>
          <p:cNvPr id="8" name="Rectangle 7"/>
          <p:cNvSpPr/>
          <p:nvPr/>
        </p:nvSpPr>
        <p:spPr>
          <a:xfrm>
            <a:off x="152400" y="1066800"/>
            <a:ext cx="8839200" cy="523220"/>
          </a:xfrm>
          <a:prstGeom prst="rect">
            <a:avLst/>
          </a:prstGeom>
        </p:spPr>
        <p:txBody>
          <a:bodyPr wrap="square">
            <a:spAutoFit/>
          </a:bodyPr>
          <a:lstStyle/>
          <a:p>
            <a:pPr algn="ctr"/>
            <a:r>
              <a:rPr lang="en-US" sz="2800" dirty="0" smtClean="0"/>
              <a:t>(Principle: model the real/abstract world the way it is.)</a:t>
            </a:r>
            <a:endParaRPr lang="en-US" sz="2800" dirty="0"/>
          </a:p>
        </p:txBody>
      </p:sp>
      <p:sp>
        <p:nvSpPr>
          <p:cNvPr id="11" name="Title 1"/>
          <p:cNvSpPr>
            <a:spLocks noGrp="1"/>
          </p:cNvSpPr>
          <p:nvPr>
            <p:ph type="title"/>
          </p:nvPr>
        </p:nvSpPr>
        <p:spPr>
          <a:xfrm>
            <a:off x="76200" y="228600"/>
            <a:ext cx="8991600" cy="1143000"/>
          </a:xfrm>
        </p:spPr>
        <p:txBody>
          <a:bodyPr>
            <a:normAutofit/>
          </a:bodyPr>
          <a:lstStyle/>
          <a:p>
            <a:r>
              <a:rPr lang="en-US" dirty="0" smtClean="0"/>
              <a:t>Learning &amp; Prediction Home Security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rveillance-Controller.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2057400"/>
            <a:ext cx="5404104" cy="4269752"/>
          </a:xfrm>
          <a:prstGeom prst="rect">
            <a:avLst/>
          </a:prstGeom>
        </p:spPr>
      </p:pic>
      <p:sp>
        <p:nvSpPr>
          <p:cNvPr id="8" name="Rectangle 7"/>
          <p:cNvSpPr/>
          <p:nvPr/>
        </p:nvSpPr>
        <p:spPr>
          <a:xfrm>
            <a:off x="152400" y="1066800"/>
            <a:ext cx="8839200" cy="523220"/>
          </a:xfrm>
          <a:prstGeom prst="rect">
            <a:avLst/>
          </a:prstGeom>
        </p:spPr>
        <p:txBody>
          <a:bodyPr wrap="square">
            <a:spAutoFit/>
          </a:bodyPr>
          <a:lstStyle/>
          <a:p>
            <a:pPr algn="ctr"/>
            <a:r>
              <a:rPr lang="en-US" sz="2800" dirty="0" smtClean="0"/>
              <a:t>(Principle: model the real/abstract world the way it is.)</a:t>
            </a:r>
            <a:endParaRPr lang="en-US" sz="2800" dirty="0"/>
          </a:p>
        </p:txBody>
      </p:sp>
      <p:sp>
        <p:nvSpPr>
          <p:cNvPr id="11" name="Title 1"/>
          <p:cNvSpPr>
            <a:spLocks noGrp="1"/>
          </p:cNvSpPr>
          <p:nvPr>
            <p:ph type="title"/>
          </p:nvPr>
        </p:nvSpPr>
        <p:spPr>
          <a:xfrm>
            <a:off x="76200" y="228600"/>
            <a:ext cx="8991600" cy="1143000"/>
          </a:xfrm>
        </p:spPr>
        <p:txBody>
          <a:bodyPr>
            <a:normAutofit/>
          </a:bodyPr>
          <a:lstStyle/>
          <a:p>
            <a:r>
              <a:rPr lang="en-US" dirty="0" smtClean="0"/>
              <a:t>Learning &amp; Prediction Home Security</a:t>
            </a:r>
            <a:endParaRPr lang="en-US" dirty="0"/>
          </a:p>
        </p:txBody>
      </p:sp>
      <p:sp>
        <p:nvSpPr>
          <p:cNvPr id="9" name="TextBox 8"/>
          <p:cNvSpPr txBox="1"/>
          <p:nvPr/>
        </p:nvSpPr>
        <p:spPr>
          <a:xfrm>
            <a:off x="3505200" y="2362200"/>
            <a:ext cx="4615494" cy="369332"/>
          </a:xfrm>
          <a:prstGeom prst="rect">
            <a:avLst/>
          </a:prstGeom>
          <a:solidFill>
            <a:srgbClr val="FFFF00"/>
          </a:solidFill>
        </p:spPr>
        <p:txBody>
          <a:bodyPr wrap="none" rtlCol="0">
            <a:spAutoFit/>
          </a:bodyPr>
          <a:lstStyle/>
          <a:p>
            <a:r>
              <a:rPr lang="en-US" dirty="0" smtClean="0"/>
              <a:t>Detection Event(x) has Timestamp(y) (t</a:t>
            </a:r>
            <a:r>
              <a:rPr lang="en-US" baseline="-25000" dirty="0" smtClean="0"/>
              <a:t>1</a:t>
            </a:r>
            <a:r>
              <a:rPr lang="en-US" dirty="0" smtClean="0"/>
              <a:t>, t</a:t>
            </a:r>
            <a:r>
              <a:rPr lang="en-US" baseline="-25000" dirty="0" smtClean="0"/>
              <a:t>2</a:t>
            </a:r>
            <a:r>
              <a:rPr lang="en-US" dirty="0" smtClean="0"/>
              <a:t>)</a:t>
            </a:r>
            <a:endParaRPr lang="en-US" dirty="0"/>
          </a:p>
        </p:txBody>
      </p:sp>
      <p:sp>
        <p:nvSpPr>
          <p:cNvPr id="10" name="TextBox 9"/>
          <p:cNvSpPr txBox="1"/>
          <p:nvPr/>
        </p:nvSpPr>
        <p:spPr>
          <a:xfrm>
            <a:off x="2895600" y="3810000"/>
            <a:ext cx="4837671" cy="369332"/>
          </a:xfrm>
          <a:prstGeom prst="rect">
            <a:avLst/>
          </a:prstGeom>
          <a:solidFill>
            <a:srgbClr val="FFFF00"/>
          </a:solidFill>
        </p:spPr>
        <p:txBody>
          <a:bodyPr wrap="none" rtlCol="0">
            <a:spAutoFit/>
          </a:bodyPr>
          <a:lstStyle/>
          <a:p>
            <a:r>
              <a:rPr lang="en-US" dirty="0" smtClean="0"/>
              <a:t>Surveillance Controller(x) in state Active(t</a:t>
            </a:r>
            <a:r>
              <a:rPr lang="en-US" baseline="-25000" dirty="0" smtClean="0"/>
              <a:t>1</a:t>
            </a:r>
            <a:r>
              <a:rPr lang="en-US" dirty="0" smtClean="0"/>
              <a:t>, t</a:t>
            </a:r>
            <a:r>
              <a:rPr lang="en-US" baseline="-25000" dirty="0" smtClean="0"/>
              <a:t>2</a:t>
            </a:r>
            <a:r>
              <a:rPr lang="en-US" dirty="0" smtClean="0"/>
              <a:t>)</a:t>
            </a:r>
            <a:endParaRPr lang="en-US" dirty="0"/>
          </a:p>
        </p:txBody>
      </p:sp>
      <p:sp>
        <p:nvSpPr>
          <p:cNvPr id="12" name="TextBox 11"/>
          <p:cNvSpPr txBox="1"/>
          <p:nvPr/>
        </p:nvSpPr>
        <p:spPr>
          <a:xfrm>
            <a:off x="5029200" y="6248400"/>
            <a:ext cx="1509644" cy="369332"/>
          </a:xfrm>
          <a:prstGeom prst="rect">
            <a:avLst/>
          </a:prstGeom>
          <a:solidFill>
            <a:srgbClr val="FFFF00"/>
          </a:solidFill>
        </p:spPr>
        <p:txBody>
          <a:bodyPr wrap="none" rtlCol="0">
            <a:spAutoFit/>
          </a:bodyPr>
          <a:lstStyle/>
          <a:p>
            <a:r>
              <a:rPr lang="en-US" dirty="0" smtClean="0"/>
              <a:t>user abort(t</a:t>
            </a:r>
            <a:r>
              <a:rPr lang="en-US" baseline="-25000" dirty="0" smtClean="0"/>
              <a:t>1</a:t>
            </a:r>
            <a:r>
              <a:rPr lang="en-US" dirty="0" smtClean="0"/>
              <a:t>)</a:t>
            </a:r>
            <a:endParaRPr lang="en-US" dirty="0"/>
          </a:p>
        </p:txBody>
      </p:sp>
      <p:sp>
        <p:nvSpPr>
          <p:cNvPr id="13" name="TextBox 12"/>
          <p:cNvSpPr txBox="1"/>
          <p:nvPr/>
        </p:nvSpPr>
        <p:spPr>
          <a:xfrm>
            <a:off x="6019800" y="4800600"/>
            <a:ext cx="2819400" cy="646331"/>
          </a:xfrm>
          <a:prstGeom prst="rect">
            <a:avLst/>
          </a:prstGeom>
          <a:solidFill>
            <a:srgbClr val="FFFF00"/>
          </a:solidFill>
        </p:spPr>
        <p:txBody>
          <a:bodyPr wrap="square" rtlCol="0">
            <a:spAutoFit/>
          </a:bodyPr>
          <a:lstStyle/>
          <a:p>
            <a:r>
              <a:rPr lang="en-US" dirty="0" smtClean="0"/>
              <a:t>Surveillance Controller(x) transition 5 enabled(t1, t2)</a:t>
            </a:r>
          </a:p>
        </p:txBody>
      </p:sp>
      <p:sp>
        <p:nvSpPr>
          <p:cNvPr id="14" name="TextBox 13"/>
          <p:cNvSpPr txBox="1"/>
          <p:nvPr/>
        </p:nvSpPr>
        <p:spPr>
          <a:xfrm>
            <a:off x="762000" y="1676400"/>
            <a:ext cx="4658198" cy="369332"/>
          </a:xfrm>
          <a:prstGeom prst="rect">
            <a:avLst/>
          </a:prstGeom>
          <a:solidFill>
            <a:srgbClr val="FFFF00"/>
          </a:solidFill>
        </p:spPr>
        <p:txBody>
          <a:bodyPr wrap="none" rtlCol="0">
            <a:spAutoFit/>
          </a:bodyPr>
          <a:lstStyle/>
          <a:p>
            <a:r>
              <a:rPr lang="en-US" dirty="0" smtClean="0"/>
              <a:t>Detection Event(x) has Detector ID(y) (t</a:t>
            </a:r>
            <a:r>
              <a:rPr lang="en-US" baseline="-25000" dirty="0" smtClean="0"/>
              <a:t>1</a:t>
            </a:r>
            <a:r>
              <a:rPr lang="en-US" dirty="0" smtClean="0"/>
              <a:t>, t</a:t>
            </a:r>
            <a:r>
              <a:rPr lang="en-US" baseline="-25000" dirty="0" smtClean="0"/>
              <a:t>2</a:t>
            </a:r>
            <a:r>
              <a:rPr lang="en-US" dirty="0" smtClean="0"/>
              <a:t>)</a:t>
            </a:r>
            <a:endParaRPr lang="en-US" dirty="0"/>
          </a:p>
        </p:txBody>
      </p:sp>
      <p:sp>
        <p:nvSpPr>
          <p:cNvPr id="15" name="TextBox 14"/>
          <p:cNvSpPr txBox="1"/>
          <p:nvPr/>
        </p:nvSpPr>
        <p:spPr>
          <a:xfrm>
            <a:off x="2133600" y="2819400"/>
            <a:ext cx="6721392" cy="369332"/>
          </a:xfrm>
          <a:prstGeom prst="rect">
            <a:avLst/>
          </a:prstGeom>
          <a:solidFill>
            <a:srgbClr val="FFFF00"/>
          </a:solidFill>
        </p:spPr>
        <p:txBody>
          <a:bodyPr wrap="none" rtlCol="0">
            <a:spAutoFit/>
          </a:bodyPr>
          <a:lstStyle/>
          <a:p>
            <a:r>
              <a:rPr lang="en-US" dirty="0" smtClean="0"/>
              <a:t>Surveillance Controller(x) has record of Detection Event(y) (t</a:t>
            </a:r>
            <a:r>
              <a:rPr lang="en-US" baseline="-25000" dirty="0" smtClean="0"/>
              <a:t>1</a:t>
            </a:r>
            <a:r>
              <a:rPr lang="en-US" dirty="0" smtClean="0"/>
              <a:t>, t</a:t>
            </a:r>
            <a:r>
              <a:rPr lang="en-US" baseline="-25000" dirty="0" smtClean="0"/>
              <a:t>2</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4900" dirty="0" smtClean="0"/>
              <a:t>Conceptual Modeling Languages</a:t>
            </a:r>
            <a:r>
              <a:rPr lang="en-US" dirty="0" smtClean="0"/>
              <a:t/>
            </a:r>
            <a:br>
              <a:rPr lang="en-US" dirty="0" smtClean="0"/>
            </a:br>
            <a:r>
              <a:rPr lang="en-US" dirty="0" smtClean="0"/>
              <a:t/>
            </a:r>
            <a:br>
              <a:rPr lang="en-US" dirty="0" smtClean="0"/>
            </a:br>
            <a:endParaRPr lang="en-US" dirty="0"/>
          </a:p>
        </p:txBody>
      </p:sp>
      <p:sp>
        <p:nvSpPr>
          <p:cNvPr id="11" name="Rectangle 10"/>
          <p:cNvSpPr/>
          <p:nvPr/>
        </p:nvSpPr>
        <p:spPr>
          <a:xfrm>
            <a:off x="152400" y="1066800"/>
            <a:ext cx="8839200" cy="523220"/>
          </a:xfrm>
          <a:prstGeom prst="rect">
            <a:avLst/>
          </a:prstGeom>
        </p:spPr>
        <p:txBody>
          <a:bodyPr wrap="square">
            <a:spAutoFit/>
          </a:bodyPr>
          <a:lstStyle/>
          <a:p>
            <a:pPr algn="ctr"/>
            <a:r>
              <a:rPr lang="en-US" sz="2800" dirty="0" smtClean="0"/>
              <a:t>(Principle: model the real/abstract world the way it is.)</a:t>
            </a:r>
            <a:endParaRPr lang="en-US" sz="2800" dirty="0"/>
          </a:p>
        </p:txBody>
      </p:sp>
      <p:pic>
        <p:nvPicPr>
          <p:cNvPr id="12" name="Picture 11" descr="CMPStructure.png"/>
          <p:cNvPicPr>
            <a:picLocks noChangeAspect="1"/>
          </p:cNvPicPr>
          <p:nvPr/>
        </p:nvPicPr>
        <p:blipFill>
          <a:blip r:embed="rId3" cstate="print"/>
          <a:stretch>
            <a:fillRect/>
          </a:stretch>
        </p:blipFill>
        <p:spPr>
          <a:xfrm>
            <a:off x="5791200" y="4191000"/>
            <a:ext cx="3200400" cy="2133600"/>
          </a:xfrm>
          <a:prstGeom prst="rect">
            <a:avLst/>
          </a:prstGeom>
        </p:spPr>
      </p:pic>
      <p:pic>
        <p:nvPicPr>
          <p:cNvPr id="13" name="Picture 12" descr="Receptionist.png"/>
          <p:cNvPicPr>
            <a:picLocks noChangeAspect="1"/>
          </p:cNvPicPr>
          <p:nvPr/>
        </p:nvPicPr>
        <p:blipFill>
          <a:blip r:embed="rId4" cstate="print"/>
          <a:stretch>
            <a:fillRect/>
          </a:stretch>
        </p:blipFill>
        <p:spPr>
          <a:xfrm>
            <a:off x="533400" y="3962400"/>
            <a:ext cx="2378746" cy="2668465"/>
          </a:xfrm>
          <a:prstGeom prst="rect">
            <a:avLst/>
          </a:prstGeom>
        </p:spPr>
      </p:pic>
      <p:pic>
        <p:nvPicPr>
          <p:cNvPr id="14" name="Picture 13" descr="submitPhotosForm.png"/>
          <p:cNvPicPr>
            <a:picLocks noChangeAspect="1"/>
          </p:cNvPicPr>
          <p:nvPr/>
        </p:nvPicPr>
        <p:blipFill>
          <a:blip r:embed="rId5" cstate="print"/>
          <a:stretch>
            <a:fillRect/>
          </a:stretch>
        </p:blipFill>
        <p:spPr>
          <a:xfrm>
            <a:off x="3352800" y="4191000"/>
            <a:ext cx="2209800" cy="1975546"/>
          </a:xfrm>
          <a:prstGeom prst="rect">
            <a:avLst/>
          </a:prstGeom>
        </p:spPr>
      </p:pic>
      <p:pic>
        <p:nvPicPr>
          <p:cNvPr id="15" name="Picture 14" descr="InteractionDiagram.png"/>
          <p:cNvPicPr>
            <a:picLocks noChangeAspect="1"/>
          </p:cNvPicPr>
          <p:nvPr/>
        </p:nvPicPr>
        <p:blipFill>
          <a:blip r:embed="rId6" cstate="print"/>
          <a:stretch>
            <a:fillRect/>
          </a:stretch>
        </p:blipFill>
        <p:spPr>
          <a:xfrm>
            <a:off x="1905000" y="1676400"/>
            <a:ext cx="5257800" cy="21907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4900" dirty="0" smtClean="0"/>
              <a:t>Conceptual Modeling Languages</a:t>
            </a:r>
            <a:r>
              <a:rPr lang="en-US" dirty="0" smtClean="0"/>
              <a:t/>
            </a:r>
            <a:br>
              <a:rPr lang="en-US" dirty="0" smtClean="0"/>
            </a:br>
            <a:r>
              <a:rPr lang="en-US" dirty="0" smtClean="0"/>
              <a:t/>
            </a:r>
            <a:br>
              <a:rPr lang="en-US" dirty="0" smtClean="0"/>
            </a:br>
            <a:endParaRPr lang="en-US" dirty="0"/>
          </a:p>
        </p:txBody>
      </p:sp>
      <p:sp>
        <p:nvSpPr>
          <p:cNvPr id="11" name="Rectangle 10"/>
          <p:cNvSpPr/>
          <p:nvPr/>
        </p:nvSpPr>
        <p:spPr>
          <a:xfrm>
            <a:off x="152400" y="1066800"/>
            <a:ext cx="8839200" cy="523220"/>
          </a:xfrm>
          <a:prstGeom prst="rect">
            <a:avLst/>
          </a:prstGeom>
        </p:spPr>
        <p:txBody>
          <a:bodyPr wrap="square">
            <a:spAutoFit/>
          </a:bodyPr>
          <a:lstStyle/>
          <a:p>
            <a:pPr algn="ctr"/>
            <a:r>
              <a:rPr lang="en-US" sz="2800" dirty="0" smtClean="0"/>
              <a:t>(Principle: model the real/abstract world the way it is.)</a:t>
            </a:r>
            <a:endParaRPr lang="en-US" sz="2800" dirty="0"/>
          </a:p>
        </p:txBody>
      </p:sp>
      <p:pic>
        <p:nvPicPr>
          <p:cNvPr id="12" name="Picture 11" descr="CMPStructure.png"/>
          <p:cNvPicPr>
            <a:picLocks noChangeAspect="1"/>
          </p:cNvPicPr>
          <p:nvPr/>
        </p:nvPicPr>
        <p:blipFill>
          <a:blip r:embed="rId3" cstate="print"/>
          <a:stretch>
            <a:fillRect/>
          </a:stretch>
        </p:blipFill>
        <p:spPr>
          <a:xfrm>
            <a:off x="5791200" y="4191000"/>
            <a:ext cx="3200400" cy="2133600"/>
          </a:xfrm>
          <a:prstGeom prst="rect">
            <a:avLst/>
          </a:prstGeom>
        </p:spPr>
      </p:pic>
      <p:pic>
        <p:nvPicPr>
          <p:cNvPr id="13" name="Picture 12" descr="Receptionist.png"/>
          <p:cNvPicPr>
            <a:picLocks noChangeAspect="1"/>
          </p:cNvPicPr>
          <p:nvPr/>
        </p:nvPicPr>
        <p:blipFill>
          <a:blip r:embed="rId4" cstate="print"/>
          <a:stretch>
            <a:fillRect/>
          </a:stretch>
        </p:blipFill>
        <p:spPr>
          <a:xfrm>
            <a:off x="533400" y="3962400"/>
            <a:ext cx="2378746" cy="2668465"/>
          </a:xfrm>
          <a:prstGeom prst="rect">
            <a:avLst/>
          </a:prstGeom>
        </p:spPr>
      </p:pic>
      <p:pic>
        <p:nvPicPr>
          <p:cNvPr id="14" name="Picture 13" descr="submitPhotosForm.png"/>
          <p:cNvPicPr>
            <a:picLocks noChangeAspect="1"/>
          </p:cNvPicPr>
          <p:nvPr/>
        </p:nvPicPr>
        <p:blipFill>
          <a:blip r:embed="rId5" cstate="print"/>
          <a:stretch>
            <a:fillRect/>
          </a:stretch>
        </p:blipFill>
        <p:spPr>
          <a:xfrm>
            <a:off x="3352800" y="4191000"/>
            <a:ext cx="2209800" cy="1975546"/>
          </a:xfrm>
          <a:prstGeom prst="rect">
            <a:avLst/>
          </a:prstGeom>
        </p:spPr>
      </p:pic>
      <p:pic>
        <p:nvPicPr>
          <p:cNvPr id="15" name="Picture 14" descr="InteractionDiagram.png"/>
          <p:cNvPicPr>
            <a:picLocks noChangeAspect="1"/>
          </p:cNvPicPr>
          <p:nvPr/>
        </p:nvPicPr>
        <p:blipFill>
          <a:blip r:embed="rId6" cstate="print"/>
          <a:stretch>
            <a:fillRect/>
          </a:stretch>
        </p:blipFill>
        <p:spPr>
          <a:xfrm>
            <a:off x="1905000" y="1676400"/>
            <a:ext cx="5257800" cy="2190750"/>
          </a:xfrm>
          <a:prstGeom prst="rect">
            <a:avLst/>
          </a:prstGeom>
        </p:spPr>
      </p:pic>
      <p:sp>
        <p:nvSpPr>
          <p:cNvPr id="8" name="TextBox 7"/>
          <p:cNvSpPr txBox="1"/>
          <p:nvPr/>
        </p:nvSpPr>
        <p:spPr>
          <a:xfrm>
            <a:off x="3048000" y="1981200"/>
            <a:ext cx="2668616" cy="4185761"/>
          </a:xfrm>
          <a:prstGeom prst="rect">
            <a:avLst/>
          </a:prstGeom>
          <a:solidFill>
            <a:schemeClr val="bg1"/>
          </a:solidFill>
          <a:ln w="19050">
            <a:solidFill>
              <a:srgbClr val="FF0000"/>
            </a:solidFill>
          </a:ln>
        </p:spPr>
        <p:txBody>
          <a:bodyPr wrap="none" rtlCol="0">
            <a:spAutoFit/>
          </a:bodyPr>
          <a:lstStyle/>
          <a:p>
            <a:r>
              <a:rPr lang="en-US" sz="1400" dirty="0" smtClean="0"/>
              <a:t>@ create then</a:t>
            </a:r>
          </a:p>
          <a:p>
            <a:r>
              <a:rPr lang="en-US" sz="1400" dirty="0" smtClean="0"/>
              <a:t>enter  Ready</a:t>
            </a:r>
          </a:p>
          <a:p>
            <a:r>
              <a:rPr lang="en-US" sz="1400" dirty="0" smtClean="0"/>
              <a:t>end;</a:t>
            </a:r>
          </a:p>
          <a:p>
            <a:endParaRPr lang="en-US" sz="1400" dirty="0" smtClean="0"/>
          </a:p>
          <a:p>
            <a:r>
              <a:rPr lang="en-US" sz="1400" dirty="0" smtClean="0"/>
              <a:t>when Ready</a:t>
            </a:r>
          </a:p>
          <a:p>
            <a:r>
              <a:rPr lang="en-US" sz="1400" dirty="0" smtClean="0"/>
              <a:t>@ register then</a:t>
            </a:r>
          </a:p>
          <a:p>
            <a:r>
              <a:rPr lang="en-US" sz="1400" dirty="0" smtClean="0"/>
              <a:t>     new thread;</a:t>
            </a:r>
          </a:p>
          <a:p>
            <a:r>
              <a:rPr lang="en-US" sz="1400" dirty="0" smtClean="0"/>
              <a:t>     </a:t>
            </a:r>
            <a:r>
              <a:rPr lang="en-US" sz="1400" dirty="0" err="1" smtClean="0"/>
              <a:t>establishAccount</a:t>
            </a:r>
            <a:r>
              <a:rPr lang="en-US" sz="1400" dirty="0" smtClean="0"/>
              <a:t>;</a:t>
            </a:r>
          </a:p>
          <a:p>
            <a:r>
              <a:rPr lang="en-US" sz="1400" dirty="0" smtClean="0"/>
              <a:t>     </a:t>
            </a:r>
            <a:r>
              <a:rPr lang="en-US" sz="1400" dirty="0" err="1" smtClean="0"/>
              <a:t>confirmRegistration</a:t>
            </a:r>
            <a:r>
              <a:rPr lang="en-US" sz="1400" dirty="0" smtClean="0"/>
              <a:t>;</a:t>
            </a:r>
          </a:p>
          <a:p>
            <a:r>
              <a:rPr lang="en-US" sz="1400" dirty="0" smtClean="0"/>
              <a:t>     kill thread;</a:t>
            </a:r>
          </a:p>
          <a:p>
            <a:r>
              <a:rPr lang="en-US" sz="1400" dirty="0" smtClean="0"/>
              <a:t>end;</a:t>
            </a:r>
          </a:p>
          <a:p>
            <a:endParaRPr lang="en-US" sz="1400" dirty="0" smtClean="0"/>
          </a:p>
          <a:p>
            <a:r>
              <a:rPr lang="en-US" sz="1400" dirty="0" smtClean="0"/>
              <a:t>when Ready</a:t>
            </a:r>
          </a:p>
          <a:p>
            <a:r>
              <a:rPr lang="en-US" sz="1400" dirty="0" smtClean="0"/>
              <a:t>@ </a:t>
            </a:r>
            <a:r>
              <a:rPr lang="en-US" sz="1400" dirty="0" err="1" smtClean="0"/>
              <a:t>cutCheck</a:t>
            </a:r>
            <a:r>
              <a:rPr lang="en-US" sz="1400" dirty="0" smtClean="0"/>
              <a:t> then</a:t>
            </a:r>
          </a:p>
          <a:p>
            <a:r>
              <a:rPr lang="en-US" sz="1400" dirty="0" smtClean="0"/>
              <a:t>     new thread</a:t>
            </a:r>
          </a:p>
          <a:p>
            <a:r>
              <a:rPr lang="en-US" sz="1400" dirty="0" smtClean="0"/>
              <a:t>     </a:t>
            </a:r>
            <a:r>
              <a:rPr lang="en-US" sz="1400" dirty="0" err="1" smtClean="0"/>
              <a:t>printCheck</a:t>
            </a:r>
            <a:r>
              <a:rPr lang="en-US" sz="1400" dirty="0" smtClean="0"/>
              <a:t>(Name, Amount);</a:t>
            </a:r>
          </a:p>
          <a:p>
            <a:r>
              <a:rPr lang="en-US" sz="1400" dirty="0" smtClean="0"/>
              <a:t>     </a:t>
            </a:r>
            <a:r>
              <a:rPr lang="en-US" sz="1400" dirty="0" err="1" smtClean="0"/>
              <a:t>printEnvelope</a:t>
            </a:r>
            <a:r>
              <a:rPr lang="en-US" sz="1400" dirty="0" smtClean="0"/>
              <a:t>(Name, Address);</a:t>
            </a:r>
          </a:p>
          <a:p>
            <a:r>
              <a:rPr lang="en-US" sz="1400" dirty="0" smtClean="0"/>
              <a:t>     kill thread;</a:t>
            </a:r>
          </a:p>
          <a:p>
            <a:r>
              <a:rPr lang="en-US" sz="1400" dirty="0" smtClean="0"/>
              <a:t>end;</a:t>
            </a:r>
          </a:p>
        </p:txBody>
      </p:sp>
      <p:cxnSp>
        <p:nvCxnSpPr>
          <p:cNvPr id="10" name="Straight Connector 9"/>
          <p:cNvCxnSpPr/>
          <p:nvPr/>
        </p:nvCxnSpPr>
        <p:spPr>
          <a:xfrm flipV="1">
            <a:off x="533400" y="1981200"/>
            <a:ext cx="2514600" cy="1981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6172200"/>
            <a:ext cx="281940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4900" dirty="0" smtClean="0"/>
              <a:t>Conceptual Modeling Languages</a:t>
            </a:r>
            <a:r>
              <a:rPr lang="en-US" dirty="0" smtClean="0"/>
              <a:t/>
            </a:r>
            <a:br>
              <a:rPr lang="en-US" dirty="0" smtClean="0"/>
            </a:br>
            <a:r>
              <a:rPr lang="en-US" dirty="0" smtClean="0"/>
              <a:t/>
            </a:r>
            <a:br>
              <a:rPr lang="en-US" dirty="0" smtClean="0"/>
            </a:br>
            <a:endParaRPr lang="en-US" dirty="0"/>
          </a:p>
        </p:txBody>
      </p:sp>
      <p:sp>
        <p:nvSpPr>
          <p:cNvPr id="11" name="Rectangle 10"/>
          <p:cNvSpPr/>
          <p:nvPr/>
        </p:nvSpPr>
        <p:spPr>
          <a:xfrm>
            <a:off x="152400" y="1066800"/>
            <a:ext cx="8839200" cy="523220"/>
          </a:xfrm>
          <a:prstGeom prst="rect">
            <a:avLst/>
          </a:prstGeom>
        </p:spPr>
        <p:txBody>
          <a:bodyPr wrap="square">
            <a:spAutoFit/>
          </a:bodyPr>
          <a:lstStyle/>
          <a:p>
            <a:pPr algn="ctr"/>
            <a:r>
              <a:rPr lang="en-US" sz="2800" dirty="0" smtClean="0"/>
              <a:t>(Principle: model the real/abstract world the way it is.)</a:t>
            </a:r>
            <a:endParaRPr lang="en-US" sz="2800" dirty="0"/>
          </a:p>
        </p:txBody>
      </p:sp>
      <p:pic>
        <p:nvPicPr>
          <p:cNvPr id="12" name="Picture 11" descr="CMPStructure.png"/>
          <p:cNvPicPr>
            <a:picLocks noChangeAspect="1"/>
          </p:cNvPicPr>
          <p:nvPr/>
        </p:nvPicPr>
        <p:blipFill>
          <a:blip r:embed="rId3" cstate="print"/>
          <a:stretch>
            <a:fillRect/>
          </a:stretch>
        </p:blipFill>
        <p:spPr>
          <a:xfrm>
            <a:off x="5791200" y="4191000"/>
            <a:ext cx="3200400" cy="2133600"/>
          </a:xfrm>
          <a:prstGeom prst="rect">
            <a:avLst/>
          </a:prstGeom>
        </p:spPr>
      </p:pic>
      <p:pic>
        <p:nvPicPr>
          <p:cNvPr id="13" name="Picture 12" descr="Receptionist.png"/>
          <p:cNvPicPr>
            <a:picLocks noChangeAspect="1"/>
          </p:cNvPicPr>
          <p:nvPr/>
        </p:nvPicPr>
        <p:blipFill>
          <a:blip r:embed="rId4" cstate="print"/>
          <a:stretch>
            <a:fillRect/>
          </a:stretch>
        </p:blipFill>
        <p:spPr>
          <a:xfrm>
            <a:off x="533400" y="3962400"/>
            <a:ext cx="2378746" cy="2668465"/>
          </a:xfrm>
          <a:prstGeom prst="rect">
            <a:avLst/>
          </a:prstGeom>
        </p:spPr>
      </p:pic>
      <p:pic>
        <p:nvPicPr>
          <p:cNvPr id="14" name="Picture 13" descr="submitPhotosForm.png"/>
          <p:cNvPicPr>
            <a:picLocks noChangeAspect="1"/>
          </p:cNvPicPr>
          <p:nvPr/>
        </p:nvPicPr>
        <p:blipFill>
          <a:blip r:embed="rId5" cstate="print"/>
          <a:stretch>
            <a:fillRect/>
          </a:stretch>
        </p:blipFill>
        <p:spPr>
          <a:xfrm>
            <a:off x="3352800" y="4191000"/>
            <a:ext cx="2209800" cy="1975546"/>
          </a:xfrm>
          <a:prstGeom prst="rect">
            <a:avLst/>
          </a:prstGeom>
        </p:spPr>
      </p:pic>
      <p:pic>
        <p:nvPicPr>
          <p:cNvPr id="15" name="Picture 14" descr="InteractionDiagram.png"/>
          <p:cNvPicPr>
            <a:picLocks noChangeAspect="1"/>
          </p:cNvPicPr>
          <p:nvPr/>
        </p:nvPicPr>
        <p:blipFill>
          <a:blip r:embed="rId6" cstate="print"/>
          <a:stretch>
            <a:fillRect/>
          </a:stretch>
        </p:blipFill>
        <p:spPr>
          <a:xfrm>
            <a:off x="1905000" y="1676400"/>
            <a:ext cx="5257800" cy="2190750"/>
          </a:xfrm>
          <a:prstGeom prst="rect">
            <a:avLst/>
          </a:prstGeom>
        </p:spPr>
      </p:pic>
      <p:sp>
        <p:nvSpPr>
          <p:cNvPr id="8" name="TextBox 7"/>
          <p:cNvSpPr txBox="1"/>
          <p:nvPr/>
        </p:nvSpPr>
        <p:spPr>
          <a:xfrm>
            <a:off x="3048000" y="1981200"/>
            <a:ext cx="2668616" cy="4185761"/>
          </a:xfrm>
          <a:prstGeom prst="rect">
            <a:avLst/>
          </a:prstGeom>
          <a:solidFill>
            <a:schemeClr val="bg1"/>
          </a:solidFill>
          <a:ln w="19050">
            <a:solidFill>
              <a:srgbClr val="FF0000"/>
            </a:solidFill>
          </a:ln>
        </p:spPr>
        <p:txBody>
          <a:bodyPr wrap="none" rtlCol="0">
            <a:spAutoFit/>
          </a:bodyPr>
          <a:lstStyle/>
          <a:p>
            <a:r>
              <a:rPr lang="en-US" sz="1400" dirty="0" smtClean="0"/>
              <a:t>@ create then</a:t>
            </a:r>
          </a:p>
          <a:p>
            <a:r>
              <a:rPr lang="en-US" sz="1400" dirty="0" smtClean="0"/>
              <a:t>enter  Ready</a:t>
            </a:r>
          </a:p>
          <a:p>
            <a:r>
              <a:rPr lang="en-US" sz="1400" dirty="0" smtClean="0"/>
              <a:t>end;</a:t>
            </a:r>
          </a:p>
          <a:p>
            <a:endParaRPr lang="en-US" sz="1400" dirty="0" smtClean="0"/>
          </a:p>
          <a:p>
            <a:r>
              <a:rPr lang="en-US" sz="1400" dirty="0" smtClean="0"/>
              <a:t>when Ready</a:t>
            </a:r>
          </a:p>
          <a:p>
            <a:r>
              <a:rPr lang="en-US" sz="1400" dirty="0" smtClean="0"/>
              <a:t>@ register then</a:t>
            </a:r>
          </a:p>
          <a:p>
            <a:r>
              <a:rPr lang="en-US" sz="1400" dirty="0" smtClean="0"/>
              <a:t>     new thread;</a:t>
            </a:r>
          </a:p>
          <a:p>
            <a:r>
              <a:rPr lang="en-US" sz="1400" dirty="0" smtClean="0"/>
              <a:t>     </a:t>
            </a:r>
            <a:r>
              <a:rPr lang="en-US" sz="1400" dirty="0" err="1" smtClean="0"/>
              <a:t>establishAccount</a:t>
            </a:r>
            <a:r>
              <a:rPr lang="en-US" sz="1400" dirty="0" smtClean="0"/>
              <a:t>;</a:t>
            </a:r>
          </a:p>
          <a:p>
            <a:r>
              <a:rPr lang="en-US" sz="1400" dirty="0" smtClean="0"/>
              <a:t>     </a:t>
            </a:r>
            <a:r>
              <a:rPr lang="en-US" sz="1400" dirty="0" err="1" smtClean="0"/>
              <a:t>confirmRegistration</a:t>
            </a:r>
            <a:r>
              <a:rPr lang="en-US" sz="1400" dirty="0" smtClean="0"/>
              <a:t>;</a:t>
            </a:r>
          </a:p>
          <a:p>
            <a:r>
              <a:rPr lang="en-US" sz="1400" dirty="0" smtClean="0"/>
              <a:t>     kill thread;</a:t>
            </a:r>
          </a:p>
          <a:p>
            <a:r>
              <a:rPr lang="en-US" sz="1400" dirty="0" smtClean="0"/>
              <a:t>end;</a:t>
            </a:r>
          </a:p>
          <a:p>
            <a:endParaRPr lang="en-US" sz="1400" dirty="0" smtClean="0"/>
          </a:p>
          <a:p>
            <a:r>
              <a:rPr lang="en-US" sz="1400" dirty="0" smtClean="0"/>
              <a:t>when Ready</a:t>
            </a:r>
          </a:p>
          <a:p>
            <a:r>
              <a:rPr lang="en-US" sz="1400" dirty="0" smtClean="0"/>
              <a:t>@ </a:t>
            </a:r>
            <a:r>
              <a:rPr lang="en-US" sz="1400" dirty="0" err="1" smtClean="0"/>
              <a:t>cutCheck</a:t>
            </a:r>
            <a:r>
              <a:rPr lang="en-US" sz="1400" dirty="0" smtClean="0"/>
              <a:t> then</a:t>
            </a:r>
          </a:p>
          <a:p>
            <a:r>
              <a:rPr lang="en-US" sz="1400" dirty="0" smtClean="0"/>
              <a:t>     new thread</a:t>
            </a:r>
          </a:p>
          <a:p>
            <a:r>
              <a:rPr lang="en-US" sz="1400" dirty="0" smtClean="0"/>
              <a:t>     </a:t>
            </a:r>
            <a:r>
              <a:rPr lang="en-US" sz="1400" dirty="0" err="1" smtClean="0"/>
              <a:t>printCheck</a:t>
            </a:r>
            <a:r>
              <a:rPr lang="en-US" sz="1400" dirty="0" smtClean="0"/>
              <a:t>(Name, Amount);</a:t>
            </a:r>
          </a:p>
          <a:p>
            <a:r>
              <a:rPr lang="en-US" sz="1400" dirty="0" smtClean="0"/>
              <a:t>     </a:t>
            </a:r>
            <a:r>
              <a:rPr lang="en-US" sz="1400" dirty="0" err="1" smtClean="0"/>
              <a:t>printEnvelope</a:t>
            </a:r>
            <a:r>
              <a:rPr lang="en-US" sz="1400" dirty="0" smtClean="0"/>
              <a:t>(Name, Address);</a:t>
            </a:r>
          </a:p>
          <a:p>
            <a:r>
              <a:rPr lang="en-US" sz="1400" dirty="0" smtClean="0"/>
              <a:t>     kill thread;</a:t>
            </a:r>
          </a:p>
          <a:p>
            <a:r>
              <a:rPr lang="en-US" sz="1400" dirty="0" smtClean="0"/>
              <a:t>end;</a:t>
            </a:r>
          </a:p>
        </p:txBody>
      </p:sp>
      <p:sp>
        <p:nvSpPr>
          <p:cNvPr id="9" name="TextBox 8"/>
          <p:cNvSpPr txBox="1"/>
          <p:nvPr/>
        </p:nvSpPr>
        <p:spPr>
          <a:xfrm>
            <a:off x="2133600" y="3200400"/>
            <a:ext cx="4844531" cy="1200329"/>
          </a:xfrm>
          <a:prstGeom prst="rect">
            <a:avLst/>
          </a:prstGeom>
          <a:solidFill>
            <a:schemeClr val="bg1"/>
          </a:solidFill>
          <a:ln w="19050">
            <a:solidFill>
              <a:srgbClr val="FF0000"/>
            </a:solidFill>
          </a:ln>
          <a:effectLst>
            <a:glow rad="228600">
              <a:schemeClr val="accent2">
                <a:satMod val="175000"/>
                <a:alpha val="40000"/>
              </a:schemeClr>
            </a:glow>
            <a:outerShdw blurRad="50800" dist="38100" dir="2700000" algn="tl" rotWithShape="0">
              <a:prstClr val="black">
                <a:alpha val="40000"/>
              </a:prstClr>
            </a:outerShdw>
          </a:effectLst>
        </p:spPr>
        <p:txBody>
          <a:bodyPr wrap="none" rtlCol="0">
            <a:spAutoFit/>
          </a:bodyPr>
          <a:lstStyle/>
          <a:p>
            <a:r>
              <a:rPr lang="en-US" sz="2400" dirty="0" smtClean="0"/>
              <a:t>CMP Manifesto:</a:t>
            </a:r>
          </a:p>
          <a:p>
            <a:r>
              <a:rPr lang="en-US" sz="2400" dirty="0" smtClean="0"/>
              <a:t>     “Conceptual Model Programming”</a:t>
            </a:r>
          </a:p>
          <a:p>
            <a:r>
              <a:rPr lang="en-US" sz="2400" dirty="0" smtClean="0"/>
              <a:t>     “The model is the code.”</a:t>
            </a:r>
            <a:endParaRPr lang="en-US" sz="2400" dirty="0"/>
          </a:p>
        </p:txBody>
      </p:sp>
      <p:cxnSp>
        <p:nvCxnSpPr>
          <p:cNvPr id="10" name="Straight Connector 9"/>
          <p:cNvCxnSpPr/>
          <p:nvPr/>
        </p:nvCxnSpPr>
        <p:spPr>
          <a:xfrm flipV="1">
            <a:off x="533400" y="1981200"/>
            <a:ext cx="2514600" cy="1981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6172200"/>
            <a:ext cx="281940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dirty="0" smtClean="0"/>
              <a:t>Real-World Modeling</a:t>
            </a:r>
            <a:br>
              <a:rPr lang="en-US" dirty="0" smtClean="0"/>
            </a:br>
            <a:r>
              <a:rPr lang="en-US" dirty="0" smtClean="0"/>
              <a:t>&amp; Principled Pragmatism</a:t>
            </a:r>
            <a:endParaRPr lang="en-US" dirty="0"/>
          </a:p>
        </p:txBody>
      </p:sp>
      <p:sp>
        <p:nvSpPr>
          <p:cNvPr id="3" name="Content Placeholder 2"/>
          <p:cNvSpPr>
            <a:spLocks noGrp="1"/>
          </p:cNvSpPr>
          <p:nvPr>
            <p:ph idx="1"/>
          </p:nvPr>
        </p:nvSpPr>
        <p:spPr>
          <a:xfrm>
            <a:off x="457200" y="2743200"/>
            <a:ext cx="8229600" cy="3810000"/>
          </a:xfrm>
        </p:spPr>
        <p:txBody>
          <a:bodyPr>
            <a:normAutofit fontScale="92500" lnSpcReduction="10000"/>
          </a:bodyPr>
          <a:lstStyle/>
          <a:p>
            <a:r>
              <a:rPr lang="en-US" dirty="0" smtClean="0"/>
              <a:t>Capture the abstraction literally,</a:t>
            </a:r>
          </a:p>
          <a:p>
            <a:r>
              <a:rPr lang="en-US" dirty="0" smtClean="0"/>
              <a:t>But don’t go beyond:</a:t>
            </a:r>
          </a:p>
          <a:p>
            <a:pPr lvl="1"/>
            <a:r>
              <a:rPr lang="en-US" dirty="0" smtClean="0"/>
              <a:t>Neither too much like programming languages</a:t>
            </a:r>
          </a:p>
          <a:p>
            <a:pPr lvl="2"/>
            <a:r>
              <a:rPr lang="en-US" dirty="0" smtClean="0"/>
              <a:t>Messages sent are sometimes not received</a:t>
            </a:r>
          </a:p>
          <a:p>
            <a:pPr lvl="2"/>
            <a:r>
              <a:rPr lang="en-US" dirty="0" smtClean="0"/>
              <a:t>Transitions really do take time</a:t>
            </a:r>
          </a:p>
          <a:p>
            <a:pPr lvl="2"/>
            <a:r>
              <a:rPr lang="en-US" dirty="0" smtClean="0"/>
              <a:t>Objects really can do two things at once</a:t>
            </a:r>
          </a:p>
          <a:p>
            <a:pPr lvl="1"/>
            <a:r>
              <a:rPr lang="en-US" dirty="0" smtClean="0"/>
              <a:t>nor too much on meta-physical existence properties</a:t>
            </a:r>
          </a:p>
          <a:p>
            <a:pPr lvl="2"/>
            <a:r>
              <a:rPr lang="en-US" dirty="0" smtClean="0"/>
              <a:t>People have intuition, but program artifacts don’t</a:t>
            </a:r>
          </a:p>
          <a:p>
            <a:pPr lvl="2"/>
            <a:r>
              <a:rPr lang="en-US" dirty="0" smtClean="0"/>
              <a:t>Objects have rigidity properties, but all need not be specified</a:t>
            </a:r>
            <a:endParaRPr lang="en-US" dirty="0"/>
          </a:p>
        </p:txBody>
      </p:sp>
      <p:grpSp>
        <p:nvGrpSpPr>
          <p:cNvPr id="4" name="Group 3"/>
          <p:cNvGrpSpPr/>
          <p:nvPr/>
        </p:nvGrpSpPr>
        <p:grpSpPr>
          <a:xfrm>
            <a:off x="1447800" y="1981200"/>
            <a:ext cx="6248400" cy="475488"/>
            <a:chOff x="1447800" y="1524000"/>
            <a:chExt cx="6248400" cy="475488"/>
          </a:xfrm>
        </p:grpSpPr>
        <p:cxnSp>
          <p:nvCxnSpPr>
            <p:cNvPr id="5" name="Straight Connector 4"/>
            <p:cNvCxnSpPr/>
            <p:nvPr/>
          </p:nvCxnSpPr>
          <p:spPr>
            <a:xfrm>
              <a:off x="1447800" y="1524000"/>
              <a:ext cx="6248400" cy="1588"/>
            </a:xfrm>
            <a:prstGeom prst="line">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ight Arrow 5"/>
            <p:cNvSpPr/>
            <p:nvPr/>
          </p:nvSpPr>
          <p:spPr>
            <a:xfrm rot="16200000">
              <a:off x="4477512" y="1694688"/>
              <a:ext cx="399288" cy="210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3486912" y="1694688"/>
              <a:ext cx="399288" cy="210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657600" y="1524000"/>
              <a:ext cx="1066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lyPage419.bmp"/>
          <p:cNvPicPr>
            <a:picLocks noChangeAspect="1"/>
          </p:cNvPicPr>
          <p:nvPr/>
        </p:nvPicPr>
        <p:blipFill>
          <a:blip r:embed="rId3" cstate="print"/>
          <a:stretch>
            <a:fillRect/>
          </a:stretch>
        </p:blipFill>
        <p:spPr>
          <a:xfrm>
            <a:off x="1371600" y="1219200"/>
            <a:ext cx="3443930" cy="5496427"/>
          </a:xfrm>
          <a:prstGeom prst="rect">
            <a:avLst/>
          </a:prstGeom>
          <a:ln w="9525">
            <a:solidFill>
              <a:schemeClr val="tx1"/>
            </a:solidFill>
          </a:ln>
        </p:spPr>
      </p:pic>
      <p:pic>
        <p:nvPicPr>
          <p:cNvPr id="25" name="Picture 24" descr="familyExtracted.png"/>
          <p:cNvPicPr>
            <a:picLocks noChangeAspect="1"/>
          </p:cNvPicPr>
          <p:nvPr/>
        </p:nvPicPr>
        <p:blipFill>
          <a:blip r:embed="rId4" cstate="print"/>
          <a:stretch>
            <a:fillRect/>
          </a:stretch>
        </p:blipFill>
        <p:spPr>
          <a:xfrm>
            <a:off x="3429000" y="3733800"/>
            <a:ext cx="2648554" cy="2057400"/>
          </a:xfrm>
          <a:prstGeom prst="rect">
            <a:avLst/>
          </a:prstGeom>
          <a:ln>
            <a:solidFill>
              <a:schemeClr val="tx1"/>
            </a:solidFill>
          </a:ln>
        </p:spPr>
      </p:pic>
      <p:sp>
        <p:nvSpPr>
          <p:cNvPr id="2" name="Title 1"/>
          <p:cNvSpPr>
            <a:spLocks noGrp="1"/>
          </p:cNvSpPr>
          <p:nvPr>
            <p:ph type="title"/>
          </p:nvPr>
        </p:nvSpPr>
        <p:spPr>
          <a:xfrm>
            <a:off x="457200" y="152400"/>
            <a:ext cx="8229600" cy="1143000"/>
          </a:xfrm>
        </p:spPr>
        <p:txBody>
          <a:bodyPr/>
          <a:lstStyle/>
          <a:p>
            <a:r>
              <a:rPr lang="en-US" dirty="0" smtClean="0"/>
              <a:t>Information Integration</a:t>
            </a:r>
            <a:endParaRPr lang="en-US" dirty="0"/>
          </a:p>
        </p:txBody>
      </p:sp>
      <p:pic>
        <p:nvPicPr>
          <p:cNvPr id="8" name="Picture 7" descr="familyDesired.bmp"/>
          <p:cNvPicPr>
            <a:picLocks noChangeAspect="1"/>
          </p:cNvPicPr>
          <p:nvPr/>
        </p:nvPicPr>
        <p:blipFill>
          <a:blip r:embed="rId5" cstate="print"/>
          <a:stretch>
            <a:fillRect/>
          </a:stretch>
        </p:blipFill>
        <p:spPr>
          <a:xfrm>
            <a:off x="5486400" y="1447800"/>
            <a:ext cx="3409950" cy="2200275"/>
          </a:xfrm>
          <a:prstGeom prst="rect">
            <a:avLst/>
          </a:prstGeom>
        </p:spPr>
      </p:pic>
      <p:pic>
        <p:nvPicPr>
          <p:cNvPr id="12" name="Picture 2" descr="C:\Users\Joseph\Pictures\DEG\mary_ely_other.tif"/>
          <p:cNvPicPr>
            <a:picLocks noChangeAspect="1" noChangeArrowheads="1"/>
          </p:cNvPicPr>
          <p:nvPr/>
        </p:nvPicPr>
        <p:blipFill>
          <a:blip r:embed="rId6" cstate="print"/>
          <a:srcRect/>
          <a:stretch>
            <a:fillRect/>
          </a:stretch>
        </p:blipFill>
        <p:spPr bwMode="auto">
          <a:xfrm>
            <a:off x="76200" y="1600200"/>
            <a:ext cx="1208663" cy="1660924"/>
          </a:xfrm>
          <a:prstGeom prst="rect">
            <a:avLst/>
          </a:prstGeom>
          <a:noFill/>
        </p:spPr>
      </p:pic>
      <p:pic>
        <p:nvPicPr>
          <p:cNvPr id="13" name="Picture 6" descr="C:\Users\Joseph\Pictures\DEG\mary_ely_older.tif"/>
          <p:cNvPicPr>
            <a:picLocks noChangeAspect="1" noChangeArrowheads="1"/>
          </p:cNvPicPr>
          <p:nvPr/>
        </p:nvPicPr>
        <p:blipFill>
          <a:blip r:embed="rId7" cstate="print"/>
          <a:srcRect/>
          <a:stretch>
            <a:fillRect/>
          </a:stretch>
        </p:blipFill>
        <p:spPr bwMode="auto">
          <a:xfrm>
            <a:off x="76200" y="3581400"/>
            <a:ext cx="1223853" cy="1600200"/>
          </a:xfrm>
          <a:prstGeom prst="rect">
            <a:avLst/>
          </a:prstGeom>
          <a:noFill/>
        </p:spPr>
      </p:pic>
      <p:cxnSp>
        <p:nvCxnSpPr>
          <p:cNvPr id="15" name="Straight Connector 14"/>
          <p:cNvCxnSpPr/>
          <p:nvPr/>
        </p:nvCxnSpPr>
        <p:spPr>
          <a:xfrm flipH="1">
            <a:off x="914400" y="2362200"/>
            <a:ext cx="1219200" cy="1371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1219200" y="2590800"/>
            <a:ext cx="762000" cy="152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66800" y="3124200"/>
            <a:ext cx="838200" cy="685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219200" y="4038600"/>
            <a:ext cx="609600" cy="152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800600" y="1752600"/>
            <a:ext cx="2514600" cy="2057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486400" y="1752600"/>
            <a:ext cx="2514600" cy="2057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800600" y="2438400"/>
            <a:ext cx="2667000" cy="2057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867400" y="3505200"/>
            <a:ext cx="1600200" cy="1524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724400" y="3505200"/>
            <a:ext cx="2667000" cy="1981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810000" y="3429000"/>
            <a:ext cx="3581400" cy="1676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114800" y="2819400"/>
            <a:ext cx="1524000" cy="106680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114800" y="2819400"/>
            <a:ext cx="2438400" cy="106680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572000" y="2438400"/>
            <a:ext cx="3657600" cy="3048000"/>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943600" y="2438400"/>
            <a:ext cx="2362200" cy="2590800"/>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191000" y="2362200"/>
            <a:ext cx="4038600" cy="1600200"/>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114800" y="1828800"/>
            <a:ext cx="2057400" cy="2057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477000" y="4953000"/>
            <a:ext cx="2438400" cy="923330"/>
          </a:xfrm>
          <a:prstGeom prst="rect">
            <a:avLst/>
          </a:prstGeom>
          <a:noFill/>
        </p:spPr>
        <p:txBody>
          <a:bodyPr wrap="square" rtlCol="0">
            <a:spAutoFit/>
          </a:bodyPr>
          <a:lstStyle/>
          <a:p>
            <a:r>
              <a:rPr lang="en-US" dirty="0" smtClean="0"/>
              <a:t>Additional help needed from philosophical disciplines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dissolve">
                                      <p:cBhvr>
                                        <p:cTn id="5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camsrazor.2.jpg"/>
          <p:cNvPicPr>
            <a:picLocks noChangeAspect="1"/>
          </p:cNvPicPr>
          <p:nvPr/>
        </p:nvPicPr>
        <p:blipFill>
          <a:blip r:embed="rId2" cstate="print"/>
          <a:stretch>
            <a:fillRect/>
          </a:stretch>
        </p:blipFill>
        <p:spPr>
          <a:xfrm>
            <a:off x="457200" y="152400"/>
            <a:ext cx="8153400" cy="6522720"/>
          </a:xfrm>
          <a:prstGeom prst="rect">
            <a:avLst/>
          </a:prstGeom>
        </p:spPr>
      </p:pic>
      <p:sp>
        <p:nvSpPr>
          <p:cNvPr id="3" name="TextBox 2"/>
          <p:cNvSpPr txBox="1"/>
          <p:nvPr/>
        </p:nvSpPr>
        <p:spPr>
          <a:xfrm>
            <a:off x="685800" y="6096000"/>
            <a:ext cx="7822975" cy="646331"/>
          </a:xfrm>
          <a:prstGeom prst="rect">
            <a:avLst/>
          </a:prstGeom>
          <a:noFill/>
        </p:spPr>
        <p:txBody>
          <a:bodyPr wrap="none" rtlCol="0">
            <a:spAutoFit/>
          </a:bodyPr>
          <a:lstStyle/>
          <a:p>
            <a:r>
              <a:rPr lang="en-US" dirty="0" smtClean="0">
                <a:solidFill>
                  <a:schemeClr val="bg1"/>
                </a:solidFill>
              </a:rPr>
              <a:t>“What can be explained on fewer principles is explained needlessly by more.”</a:t>
            </a:r>
          </a:p>
          <a:p>
            <a:r>
              <a:rPr lang="en-US" dirty="0" smtClean="0">
                <a:solidFill>
                  <a:schemeClr val="bg1"/>
                </a:solidFill>
              </a:rPr>
              <a:t>					- William of Ockham, 1288-1343</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familyDesiredWithChristening.png"/>
          <p:cNvPicPr>
            <a:picLocks noChangeAspect="1"/>
          </p:cNvPicPr>
          <p:nvPr/>
        </p:nvPicPr>
        <p:blipFill>
          <a:blip r:embed="rId3" cstate="print"/>
          <a:stretch>
            <a:fillRect/>
          </a:stretch>
        </p:blipFill>
        <p:spPr>
          <a:xfrm>
            <a:off x="2667000" y="2133600"/>
            <a:ext cx="3505200" cy="1996197"/>
          </a:xfrm>
          <a:prstGeom prst="rect">
            <a:avLst/>
          </a:prstGeom>
        </p:spPr>
      </p:pic>
      <p:sp>
        <p:nvSpPr>
          <p:cNvPr id="2" name="Title 1"/>
          <p:cNvSpPr>
            <a:spLocks noGrp="1"/>
          </p:cNvSpPr>
          <p:nvPr>
            <p:ph type="title"/>
          </p:nvPr>
        </p:nvSpPr>
        <p:spPr/>
        <p:txBody>
          <a:bodyPr>
            <a:normAutofit/>
          </a:bodyPr>
          <a:lstStyle/>
          <a:p>
            <a:r>
              <a:rPr lang="en-US" dirty="0" smtClean="0"/>
              <a:t>Multilingual Query Processing</a:t>
            </a:r>
            <a:endParaRPr lang="en-US" dirty="0"/>
          </a:p>
        </p:txBody>
      </p:sp>
      <p:sp>
        <p:nvSpPr>
          <p:cNvPr id="10" name="TextBox 9"/>
          <p:cNvSpPr txBox="1"/>
          <p:nvPr/>
        </p:nvSpPr>
        <p:spPr>
          <a:xfrm>
            <a:off x="1828800" y="1371600"/>
            <a:ext cx="5486400" cy="646331"/>
          </a:xfrm>
          <a:prstGeom prst="rect">
            <a:avLst/>
          </a:prstGeom>
          <a:noFill/>
        </p:spPr>
        <p:txBody>
          <a:bodyPr wrap="square" rtlCol="0">
            <a:spAutoFit/>
          </a:bodyPr>
          <a:lstStyle/>
          <a:p>
            <a:r>
              <a:rPr lang="en-US" dirty="0" err="1" smtClean="0"/>
              <a:t>Wie</a:t>
            </a:r>
            <a:r>
              <a:rPr lang="en-US" dirty="0" smtClean="0"/>
              <a:t> alt war Mary Ely </a:t>
            </a:r>
            <a:r>
              <a:rPr lang="en-US" dirty="0" err="1" smtClean="0"/>
              <a:t>als</a:t>
            </a:r>
            <a:r>
              <a:rPr lang="en-US" dirty="0" smtClean="0"/>
              <a:t> </a:t>
            </a:r>
            <a:r>
              <a:rPr lang="en-US" dirty="0" err="1" smtClean="0"/>
              <a:t>ihr</a:t>
            </a:r>
            <a:r>
              <a:rPr lang="en-US" dirty="0" smtClean="0"/>
              <a:t> Son William </a:t>
            </a:r>
            <a:r>
              <a:rPr lang="en-US" dirty="0" err="1" smtClean="0"/>
              <a:t>geboren</a:t>
            </a:r>
            <a:r>
              <a:rPr lang="en-US" dirty="0" smtClean="0"/>
              <a:t> </a:t>
            </a:r>
            <a:r>
              <a:rPr lang="en-US" dirty="0" err="1" smtClean="0"/>
              <a:t>wurde</a:t>
            </a:r>
            <a:r>
              <a:rPr lang="en-US" dirty="0" smtClean="0"/>
              <a:t>?  (die Mary Ely die Maria Jennings </a:t>
            </a:r>
            <a:r>
              <a:rPr lang="en-US" dirty="0" err="1" smtClean="0"/>
              <a:t>Lathrops</a:t>
            </a:r>
            <a:r>
              <a:rPr lang="en-US" dirty="0" smtClean="0"/>
              <a:t> </a:t>
            </a:r>
            <a:r>
              <a:rPr lang="en-US" dirty="0" err="1" smtClean="0"/>
              <a:t>Oma</a:t>
            </a:r>
            <a:r>
              <a:rPr lang="en-US" dirty="0" smtClean="0"/>
              <a:t> </a:t>
            </a:r>
            <a:r>
              <a:rPr lang="en-US" dirty="0" err="1" smtClean="0"/>
              <a:t>ist</a:t>
            </a:r>
            <a:r>
              <a:rPr lang="en-US" dirty="0" smtClean="0"/>
              <a:t>)</a:t>
            </a:r>
            <a:endParaRPr lang="en-US" dirty="0"/>
          </a:p>
        </p:txBody>
      </p:sp>
      <p:grpSp>
        <p:nvGrpSpPr>
          <p:cNvPr id="21" name="Group 20"/>
          <p:cNvGrpSpPr/>
          <p:nvPr/>
        </p:nvGrpSpPr>
        <p:grpSpPr>
          <a:xfrm>
            <a:off x="990600" y="4419600"/>
            <a:ext cx="2362200" cy="2209800"/>
            <a:chOff x="762000" y="2057400"/>
            <a:chExt cx="2362200" cy="2209800"/>
          </a:xfrm>
        </p:grpSpPr>
        <p:pic>
          <p:nvPicPr>
            <p:cNvPr id="12" name="Picture 11" descr="PersonNameBirthDeath.Korean.bmp"/>
            <p:cNvPicPr>
              <a:picLocks noChangeAspect="1"/>
            </p:cNvPicPr>
            <p:nvPr/>
          </p:nvPicPr>
          <p:blipFill>
            <a:blip r:embed="rId4" cstate="print"/>
            <a:stretch>
              <a:fillRect/>
            </a:stretch>
          </p:blipFill>
          <p:spPr>
            <a:xfrm>
              <a:off x="762000" y="2057400"/>
              <a:ext cx="2362200" cy="2209800"/>
            </a:xfrm>
            <a:prstGeom prst="rect">
              <a:avLst/>
            </a:prstGeom>
          </p:spPr>
        </p:pic>
        <p:sp>
          <p:nvSpPr>
            <p:cNvPr id="13" name="TextBox 12"/>
            <p:cNvSpPr txBox="1"/>
            <p:nvPr/>
          </p:nvSpPr>
          <p:spPr>
            <a:xfrm>
              <a:off x="762000" y="2133600"/>
              <a:ext cx="492443" cy="276999"/>
            </a:xfrm>
            <a:prstGeom prst="rect">
              <a:avLst/>
            </a:prstGeom>
            <a:noFill/>
          </p:spPr>
          <p:txBody>
            <a:bodyPr wrap="none" rtlCol="0">
              <a:spAutoFit/>
            </a:bodyPr>
            <a:lstStyle/>
            <a:p>
              <a:r>
                <a:rPr lang="ja-JP" altLang="en-US" sz="1200" smtClean="0"/>
                <a:t>이름</a:t>
              </a:r>
              <a:endParaRPr lang="en-US" sz="1200" dirty="0"/>
            </a:p>
          </p:txBody>
        </p:sp>
        <p:sp>
          <p:nvSpPr>
            <p:cNvPr id="14" name="TextBox 13"/>
            <p:cNvSpPr txBox="1"/>
            <p:nvPr/>
          </p:nvSpPr>
          <p:spPr>
            <a:xfrm>
              <a:off x="1371600" y="2133600"/>
              <a:ext cx="800219" cy="276999"/>
            </a:xfrm>
            <a:prstGeom prst="rect">
              <a:avLst/>
            </a:prstGeom>
            <a:noFill/>
          </p:spPr>
          <p:txBody>
            <a:bodyPr wrap="none" rtlCol="0">
              <a:spAutoFit/>
            </a:bodyPr>
            <a:lstStyle/>
            <a:p>
              <a:r>
                <a:rPr lang="ja-JP" altLang="en-US" sz="1200" smtClean="0"/>
                <a:t>생년월일</a:t>
              </a:r>
              <a:endParaRPr lang="en-US" sz="1200" dirty="0"/>
            </a:p>
          </p:txBody>
        </p:sp>
        <p:sp>
          <p:nvSpPr>
            <p:cNvPr id="15" name="TextBox 14"/>
            <p:cNvSpPr txBox="1"/>
            <p:nvPr/>
          </p:nvSpPr>
          <p:spPr>
            <a:xfrm>
              <a:off x="2133600" y="2133600"/>
              <a:ext cx="800219" cy="276999"/>
            </a:xfrm>
            <a:prstGeom prst="rect">
              <a:avLst/>
            </a:prstGeom>
            <a:noFill/>
          </p:spPr>
          <p:txBody>
            <a:bodyPr wrap="none" rtlCol="0">
              <a:spAutoFit/>
            </a:bodyPr>
            <a:lstStyle/>
            <a:p>
              <a:r>
                <a:rPr lang="ja-JP" altLang="en-US" sz="1200" smtClean="0"/>
                <a:t>사망날짜</a:t>
              </a:r>
              <a:endParaRPr lang="en-US" sz="1200" dirty="0"/>
            </a:p>
          </p:txBody>
        </p:sp>
        <p:sp>
          <p:nvSpPr>
            <p:cNvPr id="16" name="TextBox 15"/>
            <p:cNvSpPr txBox="1"/>
            <p:nvPr/>
          </p:nvSpPr>
          <p:spPr>
            <a:xfrm>
              <a:off x="1447800" y="2819400"/>
              <a:ext cx="492443" cy="276999"/>
            </a:xfrm>
            <a:prstGeom prst="rect">
              <a:avLst/>
            </a:prstGeom>
            <a:noFill/>
          </p:spPr>
          <p:txBody>
            <a:bodyPr wrap="none" rtlCol="0">
              <a:spAutoFit/>
            </a:bodyPr>
            <a:lstStyle/>
            <a:p>
              <a:r>
                <a:rPr lang="ja-JP" altLang="en-US" sz="1200" smtClean="0"/>
                <a:t>사람</a:t>
              </a:r>
              <a:endParaRPr lang="en-US" sz="1200" dirty="0"/>
            </a:p>
          </p:txBody>
        </p:sp>
        <p:sp>
          <p:nvSpPr>
            <p:cNvPr id="17" name="TextBox 16"/>
            <p:cNvSpPr txBox="1"/>
            <p:nvPr/>
          </p:nvSpPr>
          <p:spPr>
            <a:xfrm>
              <a:off x="2514600" y="2819400"/>
              <a:ext cx="492443" cy="276999"/>
            </a:xfrm>
            <a:prstGeom prst="rect">
              <a:avLst/>
            </a:prstGeom>
            <a:noFill/>
          </p:spPr>
          <p:txBody>
            <a:bodyPr wrap="none" rtlCol="0">
              <a:spAutoFit/>
            </a:bodyPr>
            <a:lstStyle/>
            <a:p>
              <a:r>
                <a:rPr lang="ja-JP" altLang="en-US" sz="1200" smtClean="0"/>
                <a:t>성별</a:t>
              </a:r>
              <a:endParaRPr lang="en-US" sz="1200" dirty="0"/>
            </a:p>
          </p:txBody>
        </p:sp>
        <p:sp>
          <p:nvSpPr>
            <p:cNvPr id="19" name="TextBox 18"/>
            <p:cNvSpPr txBox="1"/>
            <p:nvPr/>
          </p:nvSpPr>
          <p:spPr>
            <a:xfrm>
              <a:off x="1524000" y="3962400"/>
              <a:ext cx="492443" cy="276999"/>
            </a:xfrm>
            <a:prstGeom prst="rect">
              <a:avLst/>
            </a:prstGeom>
            <a:noFill/>
          </p:spPr>
          <p:txBody>
            <a:bodyPr wrap="none" rtlCol="0">
              <a:spAutoFit/>
            </a:bodyPr>
            <a:lstStyle/>
            <a:p>
              <a:r>
                <a:rPr lang="ja-JP" altLang="en-US" sz="1200" smtClean="0"/>
                <a:t>자식</a:t>
              </a:r>
              <a:endParaRPr lang="en-US" sz="1200" dirty="0"/>
            </a:p>
          </p:txBody>
        </p:sp>
        <p:sp>
          <p:nvSpPr>
            <p:cNvPr id="20" name="TextBox 19"/>
            <p:cNvSpPr txBox="1"/>
            <p:nvPr/>
          </p:nvSpPr>
          <p:spPr>
            <a:xfrm>
              <a:off x="1905000" y="3429000"/>
              <a:ext cx="338554" cy="276999"/>
            </a:xfrm>
            <a:prstGeom prst="rect">
              <a:avLst/>
            </a:prstGeom>
            <a:noFill/>
          </p:spPr>
          <p:txBody>
            <a:bodyPr wrap="none" rtlCol="0">
              <a:spAutoFit/>
            </a:bodyPr>
            <a:lstStyle/>
            <a:p>
              <a:r>
                <a:rPr lang="ja-JP" altLang="en-US" sz="1200" smtClean="0"/>
                <a:t>의</a:t>
              </a:r>
              <a:endParaRPr lang="en-US" sz="1200" dirty="0"/>
            </a:p>
          </p:txBody>
        </p:sp>
      </p:grpSp>
      <p:pic>
        <p:nvPicPr>
          <p:cNvPr id="27" name="Picture 26" descr="familyFrench.bmp"/>
          <p:cNvPicPr>
            <a:picLocks noChangeAspect="1"/>
          </p:cNvPicPr>
          <p:nvPr/>
        </p:nvPicPr>
        <p:blipFill>
          <a:blip r:embed="rId5" cstate="print"/>
          <a:stretch>
            <a:fillRect/>
          </a:stretch>
        </p:blipFill>
        <p:spPr>
          <a:xfrm>
            <a:off x="5181600" y="4495800"/>
            <a:ext cx="3390900" cy="2181225"/>
          </a:xfrm>
          <a:prstGeom prst="rect">
            <a:avLst/>
          </a:prstGeom>
        </p:spPr>
      </p:pic>
      <p:sp>
        <p:nvSpPr>
          <p:cNvPr id="28" name="Rectangle 27"/>
          <p:cNvSpPr/>
          <p:nvPr/>
        </p:nvSpPr>
        <p:spPr>
          <a:xfrm>
            <a:off x="5294956" y="4575779"/>
            <a:ext cx="494046" cy="292388"/>
          </a:xfrm>
          <a:prstGeom prst="rect">
            <a:avLst/>
          </a:prstGeom>
        </p:spPr>
        <p:txBody>
          <a:bodyPr wrap="none">
            <a:spAutoFit/>
          </a:bodyPr>
          <a:lstStyle/>
          <a:p>
            <a:r>
              <a:rPr lang="fr-FR" sz="1300" dirty="0" smtClean="0"/>
              <a:t>nom</a:t>
            </a:r>
            <a:endParaRPr lang="en-US" sz="1300" dirty="0"/>
          </a:p>
        </p:txBody>
      </p:sp>
      <p:sp>
        <p:nvSpPr>
          <p:cNvPr id="29" name="Rectangle 28"/>
          <p:cNvSpPr/>
          <p:nvPr/>
        </p:nvSpPr>
        <p:spPr>
          <a:xfrm>
            <a:off x="6299410" y="5220645"/>
            <a:ext cx="728084" cy="292388"/>
          </a:xfrm>
          <a:prstGeom prst="rect">
            <a:avLst/>
          </a:prstGeom>
        </p:spPr>
        <p:txBody>
          <a:bodyPr wrap="none">
            <a:spAutoFit/>
          </a:bodyPr>
          <a:lstStyle/>
          <a:p>
            <a:r>
              <a:rPr lang="fr-FR" sz="1300" dirty="0" smtClean="0"/>
              <a:t>individu</a:t>
            </a:r>
            <a:endParaRPr lang="en-US" sz="1300" dirty="0"/>
          </a:p>
        </p:txBody>
      </p:sp>
      <p:sp>
        <p:nvSpPr>
          <p:cNvPr id="30" name="Rectangle 29"/>
          <p:cNvSpPr/>
          <p:nvPr/>
        </p:nvSpPr>
        <p:spPr>
          <a:xfrm>
            <a:off x="6347271" y="6269812"/>
            <a:ext cx="626133" cy="292388"/>
          </a:xfrm>
          <a:prstGeom prst="rect">
            <a:avLst/>
          </a:prstGeom>
        </p:spPr>
        <p:txBody>
          <a:bodyPr wrap="none">
            <a:spAutoFit/>
          </a:bodyPr>
          <a:lstStyle/>
          <a:p>
            <a:r>
              <a:rPr lang="fr-FR" sz="1300" dirty="0" smtClean="0"/>
              <a:t>enfant</a:t>
            </a:r>
            <a:endParaRPr lang="en-US" sz="1300" dirty="0"/>
          </a:p>
        </p:txBody>
      </p:sp>
      <p:sp>
        <p:nvSpPr>
          <p:cNvPr id="31" name="Rectangle 30"/>
          <p:cNvSpPr/>
          <p:nvPr/>
        </p:nvSpPr>
        <p:spPr>
          <a:xfrm>
            <a:off x="6858000" y="5791200"/>
            <a:ext cx="356188" cy="292388"/>
          </a:xfrm>
          <a:prstGeom prst="rect">
            <a:avLst/>
          </a:prstGeom>
        </p:spPr>
        <p:txBody>
          <a:bodyPr wrap="none">
            <a:spAutoFit/>
          </a:bodyPr>
          <a:lstStyle/>
          <a:p>
            <a:r>
              <a:rPr lang="fr-FR" sz="1300" dirty="0" smtClean="0"/>
              <a:t>de</a:t>
            </a:r>
            <a:endParaRPr lang="en-US" sz="1300" dirty="0"/>
          </a:p>
        </p:txBody>
      </p:sp>
      <p:sp>
        <p:nvSpPr>
          <p:cNvPr id="32" name="Rectangle 31"/>
          <p:cNvSpPr/>
          <p:nvPr/>
        </p:nvSpPr>
        <p:spPr>
          <a:xfrm>
            <a:off x="7345428" y="4572000"/>
            <a:ext cx="1128707" cy="292388"/>
          </a:xfrm>
          <a:prstGeom prst="rect">
            <a:avLst/>
          </a:prstGeom>
        </p:spPr>
        <p:txBody>
          <a:bodyPr wrap="none">
            <a:spAutoFit/>
          </a:bodyPr>
          <a:lstStyle/>
          <a:p>
            <a:r>
              <a:rPr lang="fr-FR" sz="1300" dirty="0" smtClean="0"/>
              <a:t>date de décès</a:t>
            </a:r>
            <a:endParaRPr lang="en-US" sz="1300" dirty="0"/>
          </a:p>
        </p:txBody>
      </p:sp>
      <p:sp>
        <p:nvSpPr>
          <p:cNvPr id="33" name="Rectangle 32"/>
          <p:cNvSpPr/>
          <p:nvPr/>
        </p:nvSpPr>
        <p:spPr>
          <a:xfrm>
            <a:off x="5852286" y="4579557"/>
            <a:ext cx="1398011" cy="292388"/>
          </a:xfrm>
          <a:prstGeom prst="rect">
            <a:avLst/>
          </a:prstGeom>
        </p:spPr>
        <p:txBody>
          <a:bodyPr wrap="none">
            <a:spAutoFit/>
          </a:bodyPr>
          <a:lstStyle/>
          <a:p>
            <a:r>
              <a:rPr lang="fr-FR" sz="1300" dirty="0" smtClean="0"/>
              <a:t>date de naissance</a:t>
            </a:r>
            <a:endParaRPr lang="en-US" sz="1300" dirty="0"/>
          </a:p>
        </p:txBody>
      </p:sp>
      <p:sp>
        <p:nvSpPr>
          <p:cNvPr id="34" name="Rectangle 33"/>
          <p:cNvSpPr/>
          <p:nvPr/>
        </p:nvSpPr>
        <p:spPr>
          <a:xfrm>
            <a:off x="7162800" y="5867400"/>
            <a:ext cx="1385892" cy="292388"/>
          </a:xfrm>
          <a:prstGeom prst="rect">
            <a:avLst/>
          </a:prstGeom>
        </p:spPr>
        <p:txBody>
          <a:bodyPr wrap="none">
            <a:spAutoFit/>
          </a:bodyPr>
          <a:lstStyle/>
          <a:p>
            <a:r>
              <a:rPr lang="en-US" sz="1300" dirty="0" smtClean="0"/>
              <a:t>date de </a:t>
            </a:r>
            <a:r>
              <a:rPr lang="en-US" sz="1300" dirty="0" err="1" smtClean="0"/>
              <a:t>baptême</a:t>
            </a:r>
            <a:r>
              <a:rPr lang="en-US" sz="1300" dirty="0" smtClean="0"/>
              <a:t> </a:t>
            </a:r>
            <a:endParaRPr lang="en-US" sz="1300" dirty="0"/>
          </a:p>
        </p:txBody>
      </p:sp>
      <p:sp>
        <p:nvSpPr>
          <p:cNvPr id="35" name="Rectangle 34"/>
          <p:cNvSpPr/>
          <p:nvPr/>
        </p:nvSpPr>
        <p:spPr>
          <a:xfrm>
            <a:off x="7582215" y="5257800"/>
            <a:ext cx="482312" cy="292388"/>
          </a:xfrm>
          <a:prstGeom prst="rect">
            <a:avLst/>
          </a:prstGeom>
        </p:spPr>
        <p:txBody>
          <a:bodyPr wrap="none">
            <a:spAutoFit/>
          </a:bodyPr>
          <a:lstStyle/>
          <a:p>
            <a:r>
              <a:rPr lang="en-US" sz="1300" dirty="0" err="1" smtClean="0"/>
              <a:t>sexe</a:t>
            </a:r>
            <a:endParaRPr lang="en-US" sz="1300" dirty="0"/>
          </a:p>
        </p:txBody>
      </p:sp>
      <p:sp>
        <p:nvSpPr>
          <p:cNvPr id="37" name="TextBox 36"/>
          <p:cNvSpPr txBox="1"/>
          <p:nvPr/>
        </p:nvSpPr>
        <p:spPr>
          <a:xfrm>
            <a:off x="4114800" y="4876800"/>
            <a:ext cx="538930" cy="707886"/>
          </a:xfrm>
          <a:prstGeom prst="rect">
            <a:avLst/>
          </a:prstGeom>
          <a:noFill/>
        </p:spPr>
        <p:txBody>
          <a:bodyPr wrap="none" rtlCol="0">
            <a:spAutoFit/>
          </a:bodyPr>
          <a:lstStyle/>
          <a:p>
            <a:r>
              <a:rPr lang="en-US" sz="4000" dirty="0" smtClean="0"/>
              <a:t>…</a:t>
            </a:r>
            <a:endParaRPr lang="en-US" sz="4000" dirty="0"/>
          </a:p>
        </p:txBody>
      </p:sp>
      <p:sp>
        <p:nvSpPr>
          <p:cNvPr id="38" name="Right Arrow 37"/>
          <p:cNvSpPr/>
          <p:nvPr/>
        </p:nvSpPr>
        <p:spPr>
          <a:xfrm rot="18760714">
            <a:off x="2209800" y="38100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7839019">
            <a:off x="2431317" y="3973067"/>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5400000">
            <a:off x="3962400" y="44196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6200000">
            <a:off x="4265322" y="4426451"/>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2252766">
            <a:off x="5729411" y="4101251"/>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3105172">
            <a:off x="5880683" y="3874784"/>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352800" y="5715000"/>
            <a:ext cx="2438400" cy="923330"/>
          </a:xfrm>
          <a:prstGeom prst="rect">
            <a:avLst/>
          </a:prstGeom>
          <a:noFill/>
        </p:spPr>
        <p:txBody>
          <a:bodyPr wrap="square" rtlCol="0">
            <a:spAutoFit/>
          </a:bodyPr>
          <a:lstStyle/>
          <a:p>
            <a:r>
              <a:rPr lang="en-US" dirty="0" smtClean="0"/>
              <a:t>Additional help needed from philosophical disciplines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Additional Help Needed: Examples</a:t>
            </a:r>
            <a:endParaRPr lang="en-US" dirty="0"/>
          </a:p>
        </p:txBody>
      </p:sp>
      <p:sp>
        <p:nvSpPr>
          <p:cNvPr id="3" name="Content Placeholder 2"/>
          <p:cNvSpPr>
            <a:spLocks noGrp="1"/>
          </p:cNvSpPr>
          <p:nvPr>
            <p:ph idx="1"/>
          </p:nvPr>
        </p:nvSpPr>
        <p:spPr>
          <a:xfrm>
            <a:off x="381000" y="1828800"/>
            <a:ext cx="8610600" cy="4800600"/>
          </a:xfrm>
        </p:spPr>
        <p:txBody>
          <a:bodyPr>
            <a:normAutofit fontScale="70000" lnSpcReduction="20000"/>
          </a:bodyPr>
          <a:lstStyle/>
          <a:p>
            <a:r>
              <a:rPr lang="en-US" dirty="0" smtClean="0"/>
              <a:t>Ontology</a:t>
            </a:r>
          </a:p>
          <a:p>
            <a:pPr lvl="1"/>
            <a:r>
              <a:rPr lang="en-US" dirty="0" smtClean="0"/>
              <a:t>Issue: ontological commitment distinguishing person, place, &amp; thing</a:t>
            </a:r>
          </a:p>
          <a:p>
            <a:pPr lvl="1"/>
            <a:r>
              <a:rPr lang="en-US" dirty="0" smtClean="0"/>
              <a:t>Solution? reliance on plausible relationships &amp; context</a:t>
            </a:r>
          </a:p>
          <a:p>
            <a:r>
              <a:rPr lang="en-US" dirty="0" smtClean="0"/>
              <a:t>Epistemology</a:t>
            </a:r>
          </a:p>
          <a:p>
            <a:pPr lvl="1"/>
            <a:r>
              <a:rPr lang="en-US" dirty="0" smtClean="0"/>
              <a:t>Issue: trust</a:t>
            </a:r>
          </a:p>
          <a:p>
            <a:pPr lvl="1"/>
            <a:r>
              <a:rPr lang="en-US" dirty="0" smtClean="0"/>
              <a:t>Solution?</a:t>
            </a:r>
          </a:p>
          <a:p>
            <a:pPr lvl="2"/>
            <a:r>
              <a:rPr lang="en-US" dirty="0" smtClean="0"/>
              <a:t>grounding facts in source documents</a:t>
            </a:r>
          </a:p>
          <a:p>
            <a:pPr lvl="2"/>
            <a:r>
              <a:rPr lang="en-US" dirty="0" smtClean="0"/>
              <a:t>evidence-based community agreement</a:t>
            </a:r>
          </a:p>
          <a:p>
            <a:pPr lvl="2"/>
            <a:r>
              <a:rPr lang="en-US" dirty="0" smtClean="0"/>
              <a:t>probabilistic plausibility</a:t>
            </a:r>
          </a:p>
          <a:p>
            <a:r>
              <a:rPr lang="en-US" dirty="0" smtClean="0"/>
              <a:t>Logic</a:t>
            </a:r>
          </a:p>
          <a:p>
            <a:pPr lvl="1"/>
            <a:r>
              <a:rPr lang="en-US" dirty="0" smtClean="0"/>
              <a:t>Issue: tractability</a:t>
            </a:r>
          </a:p>
          <a:p>
            <a:pPr lvl="1"/>
            <a:r>
              <a:rPr lang="en-US" dirty="0" smtClean="0"/>
              <a:t>Solution? detect long-running queries; interactive resolution</a:t>
            </a:r>
          </a:p>
          <a:p>
            <a:r>
              <a:rPr lang="en-US" dirty="0" smtClean="0"/>
              <a:t>Linguistics</a:t>
            </a:r>
          </a:p>
          <a:p>
            <a:pPr lvl="1"/>
            <a:r>
              <a:rPr lang="en-US" dirty="0" smtClean="0"/>
              <a:t>Issue: rapid construction of mappings</a:t>
            </a:r>
          </a:p>
          <a:p>
            <a:pPr lvl="1"/>
            <a:r>
              <a:rPr lang="en-US" dirty="0" smtClean="0"/>
              <a:t>Solution? use of </a:t>
            </a:r>
            <a:r>
              <a:rPr lang="en-US" dirty="0" err="1" smtClean="0"/>
              <a:t>WordNet</a:t>
            </a:r>
            <a:r>
              <a:rPr lang="en-US" dirty="0" smtClean="0"/>
              <a:t> and other lexical resources</a:t>
            </a:r>
            <a:endParaRPr lang="en-US" dirty="0"/>
          </a:p>
        </p:txBody>
      </p:sp>
      <p:grpSp>
        <p:nvGrpSpPr>
          <p:cNvPr id="4" name="Group 3"/>
          <p:cNvGrpSpPr/>
          <p:nvPr/>
        </p:nvGrpSpPr>
        <p:grpSpPr>
          <a:xfrm>
            <a:off x="1447800" y="1295400"/>
            <a:ext cx="6248400" cy="475488"/>
            <a:chOff x="1447800" y="1524000"/>
            <a:chExt cx="6248400" cy="475488"/>
          </a:xfrm>
        </p:grpSpPr>
        <p:cxnSp>
          <p:nvCxnSpPr>
            <p:cNvPr id="5" name="Straight Connector 4"/>
            <p:cNvCxnSpPr/>
            <p:nvPr/>
          </p:nvCxnSpPr>
          <p:spPr>
            <a:xfrm>
              <a:off x="1447800" y="1524000"/>
              <a:ext cx="6248400" cy="1588"/>
            </a:xfrm>
            <a:prstGeom prst="line">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ight Arrow 5"/>
            <p:cNvSpPr/>
            <p:nvPr/>
          </p:nvSpPr>
          <p:spPr>
            <a:xfrm rot="16200000">
              <a:off x="4477512" y="1694688"/>
              <a:ext cx="399288" cy="210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3486912" y="1694688"/>
              <a:ext cx="399288" cy="210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657600" y="1524000"/>
              <a:ext cx="1066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Right Arrow 8"/>
          <p:cNvSpPr/>
          <p:nvPr/>
        </p:nvSpPr>
        <p:spPr>
          <a:xfrm>
            <a:off x="4953000" y="1524000"/>
            <a:ext cx="4572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486400" y="1219200"/>
            <a:ext cx="0" cy="685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Conclusion</a:t>
            </a:r>
            <a:endParaRPr lang="en-US" dirty="0"/>
          </a:p>
        </p:txBody>
      </p:sp>
      <p:sp>
        <p:nvSpPr>
          <p:cNvPr id="3" name="Content Placeholder 2"/>
          <p:cNvSpPr>
            <a:spLocks noGrp="1"/>
          </p:cNvSpPr>
          <p:nvPr>
            <p:ph idx="1"/>
          </p:nvPr>
        </p:nvSpPr>
        <p:spPr>
          <a:xfrm>
            <a:off x="457200" y="2057400"/>
            <a:ext cx="8229600" cy="3962400"/>
          </a:xfrm>
        </p:spPr>
        <p:txBody>
          <a:bodyPr>
            <a:normAutofit/>
          </a:bodyPr>
          <a:lstStyle/>
          <a:p>
            <a:r>
              <a:rPr lang="en-US" dirty="0" smtClean="0"/>
              <a:t>Principles from philosophical disciplines</a:t>
            </a:r>
          </a:p>
          <a:p>
            <a:pPr lvl="1"/>
            <a:r>
              <a:rPr lang="en-US" dirty="0" smtClean="0"/>
              <a:t>Can guide CM research</a:t>
            </a:r>
          </a:p>
          <a:p>
            <a:pPr lvl="1"/>
            <a:r>
              <a:rPr lang="en-US" dirty="0" smtClean="0"/>
              <a:t>Can enhance CM applications</a:t>
            </a:r>
          </a:p>
          <a:p>
            <a:r>
              <a:rPr lang="en-US" dirty="0" smtClean="0"/>
              <a:t> Apply principles pragmatically:</a:t>
            </a:r>
          </a:p>
          <a:p>
            <a:pPr lvl="1"/>
            <a:r>
              <a:rPr lang="en-US" dirty="0" smtClean="0"/>
              <a:t>Simplicity</a:t>
            </a:r>
          </a:p>
          <a:p>
            <a:pPr lvl="1"/>
            <a:r>
              <a:rPr lang="en-US" dirty="0" smtClean="0"/>
              <a:t>Sufficiency</a:t>
            </a:r>
          </a:p>
          <a:p>
            <a:pPr lvl="1"/>
            <a:r>
              <a:rPr lang="en-US" dirty="0" smtClean="0"/>
              <a:t>But not overzealously</a:t>
            </a:r>
          </a:p>
        </p:txBody>
      </p:sp>
      <p:pic>
        <p:nvPicPr>
          <p:cNvPr id="4" name="Picture 3" descr="DEG.logo.bmp"/>
          <p:cNvPicPr>
            <a:picLocks noChangeAspect="1"/>
          </p:cNvPicPr>
          <p:nvPr/>
        </p:nvPicPr>
        <p:blipFill>
          <a:blip r:embed="rId3" cstate="print"/>
          <a:stretch>
            <a:fillRect/>
          </a:stretch>
        </p:blipFill>
        <p:spPr>
          <a:xfrm>
            <a:off x="6553200" y="4800600"/>
            <a:ext cx="1589081" cy="1752600"/>
          </a:xfrm>
          <a:prstGeom prst="rect">
            <a:avLst/>
          </a:prstGeom>
        </p:spPr>
      </p:pic>
      <p:sp>
        <p:nvSpPr>
          <p:cNvPr id="5" name="TextBox 4"/>
          <p:cNvSpPr txBox="1"/>
          <p:nvPr/>
        </p:nvSpPr>
        <p:spPr>
          <a:xfrm>
            <a:off x="5550644" y="6211669"/>
            <a:ext cx="3593356" cy="646331"/>
          </a:xfrm>
          <a:prstGeom prst="rect">
            <a:avLst/>
          </a:prstGeom>
          <a:noFill/>
        </p:spPr>
        <p:txBody>
          <a:bodyPr wrap="none" rtlCol="0">
            <a:spAutoFit/>
          </a:bodyPr>
          <a:lstStyle/>
          <a:p>
            <a:pPr algn="ctr"/>
            <a:r>
              <a:rPr lang="en-US" dirty="0" smtClean="0"/>
              <a:t>BYU </a:t>
            </a:r>
            <a:r>
              <a:rPr lang="en-US" u="sng" dirty="0" smtClean="0"/>
              <a:t>D</a:t>
            </a:r>
            <a:r>
              <a:rPr lang="en-US" dirty="0" smtClean="0"/>
              <a:t>ata </a:t>
            </a:r>
            <a:r>
              <a:rPr lang="en-US" u="sng" dirty="0" smtClean="0"/>
              <a:t>E</a:t>
            </a:r>
            <a:r>
              <a:rPr lang="en-US" dirty="0" smtClean="0"/>
              <a:t>xtraction Research </a:t>
            </a:r>
            <a:r>
              <a:rPr lang="en-US" u="sng" dirty="0" smtClean="0"/>
              <a:t>G</a:t>
            </a:r>
            <a:r>
              <a:rPr lang="en-US" dirty="0" smtClean="0"/>
              <a:t>roup</a:t>
            </a:r>
          </a:p>
          <a:p>
            <a:pPr algn="ctr"/>
            <a:r>
              <a:rPr lang="en-US" dirty="0" smtClean="0"/>
              <a:t>www.deg.byu.edu</a:t>
            </a:r>
            <a:endParaRPr lang="en-US" dirty="0"/>
          </a:p>
        </p:txBody>
      </p:sp>
      <p:grpSp>
        <p:nvGrpSpPr>
          <p:cNvPr id="6" name="Group 5"/>
          <p:cNvGrpSpPr/>
          <p:nvPr/>
        </p:nvGrpSpPr>
        <p:grpSpPr>
          <a:xfrm>
            <a:off x="1447800" y="1447800"/>
            <a:ext cx="6248400" cy="475488"/>
            <a:chOff x="1447800" y="1524000"/>
            <a:chExt cx="6248400" cy="475488"/>
          </a:xfrm>
        </p:grpSpPr>
        <p:cxnSp>
          <p:nvCxnSpPr>
            <p:cNvPr id="7" name="Straight Connector 6"/>
            <p:cNvCxnSpPr/>
            <p:nvPr/>
          </p:nvCxnSpPr>
          <p:spPr>
            <a:xfrm>
              <a:off x="1447800" y="1524000"/>
              <a:ext cx="6248400" cy="1588"/>
            </a:xfrm>
            <a:prstGeom prst="line">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rot="16200000">
              <a:off x="4477512" y="1694688"/>
              <a:ext cx="399288" cy="210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3486912" y="1694688"/>
              <a:ext cx="399288" cy="210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657600" y="1524000"/>
              <a:ext cx="1066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px-Zen_motorcycle.jpg"/>
          <p:cNvPicPr>
            <a:picLocks noChangeAspect="1"/>
          </p:cNvPicPr>
          <p:nvPr/>
        </p:nvPicPr>
        <p:blipFill>
          <a:blip r:embed="rId2" cstate="print"/>
          <a:stretch>
            <a:fillRect/>
          </a:stretch>
        </p:blipFill>
        <p:spPr>
          <a:xfrm>
            <a:off x="533400" y="838200"/>
            <a:ext cx="3479800" cy="5063109"/>
          </a:xfrm>
          <a:prstGeom prst="rect">
            <a:avLst/>
          </a:prstGeom>
        </p:spPr>
      </p:pic>
      <p:sp>
        <p:nvSpPr>
          <p:cNvPr id="3" name="TextBox 2"/>
          <p:cNvSpPr txBox="1"/>
          <p:nvPr/>
        </p:nvSpPr>
        <p:spPr>
          <a:xfrm>
            <a:off x="5105400" y="533400"/>
            <a:ext cx="3429000" cy="6124754"/>
          </a:xfrm>
          <a:prstGeom prst="rect">
            <a:avLst/>
          </a:prstGeom>
          <a:noFill/>
        </p:spPr>
        <p:txBody>
          <a:bodyPr wrap="square" rtlCol="0">
            <a:spAutoFit/>
          </a:bodyPr>
          <a:lstStyle/>
          <a:p>
            <a:r>
              <a:rPr lang="en-US" sz="2800" dirty="0" smtClean="0"/>
              <a:t>“I think metaphysics is good if it improves everyday life; otherwise forget it.”</a:t>
            </a:r>
          </a:p>
          <a:p>
            <a:endParaRPr lang="en-US" sz="2800" dirty="0" smtClean="0"/>
          </a:p>
          <a:p>
            <a:r>
              <a:rPr lang="en-US" sz="2800" dirty="0" smtClean="0"/>
              <a:t>“The solutions all are simple … after you’ve already arrived at them.  But they’re simple only when you already know what they are.” </a:t>
            </a:r>
          </a:p>
          <a:p>
            <a:endParaRPr lang="en-US" sz="2800" dirty="0" smtClean="0"/>
          </a:p>
          <a:p>
            <a:r>
              <a:rPr lang="en-US" sz="2800" dirty="0" smtClean="0"/>
              <a:t>                  – </a:t>
            </a:r>
            <a:r>
              <a:rPr lang="en-US" sz="2800" dirty="0" err="1" smtClean="0"/>
              <a:t>Pirsig</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instein Simple Chalkboard.3..jpg"/>
          <p:cNvPicPr>
            <a:picLocks noChangeAspect="1"/>
          </p:cNvPicPr>
          <p:nvPr/>
        </p:nvPicPr>
        <p:blipFill>
          <a:blip r:embed="rId2" cstate="print"/>
          <a:stretch>
            <a:fillRect/>
          </a:stretch>
        </p:blipFill>
        <p:spPr>
          <a:xfrm>
            <a:off x="1" y="0"/>
            <a:ext cx="9143999"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dirty="0" smtClean="0"/>
              <a:t>Principled Pragmatism</a:t>
            </a:r>
            <a:br>
              <a:rPr lang="en-US" dirty="0" smtClean="0"/>
            </a:br>
            <a:r>
              <a:rPr lang="en-US" dirty="0" smtClean="0"/>
              <a:t>(by example)</a:t>
            </a:r>
            <a:endParaRPr lang="en-US" dirty="0"/>
          </a:p>
        </p:txBody>
      </p:sp>
      <p:sp>
        <p:nvSpPr>
          <p:cNvPr id="3" name="Content Placeholder 2"/>
          <p:cNvSpPr>
            <a:spLocks noGrp="1"/>
          </p:cNvSpPr>
          <p:nvPr>
            <p:ph idx="1"/>
          </p:nvPr>
        </p:nvSpPr>
        <p:spPr>
          <a:xfrm>
            <a:off x="838200" y="1905000"/>
            <a:ext cx="7086600" cy="3657600"/>
          </a:xfrm>
        </p:spPr>
        <p:txBody>
          <a:bodyPr/>
          <a:lstStyle/>
          <a:p>
            <a:r>
              <a:rPr lang="en-US" dirty="0" smtClean="0"/>
              <a:t>Information Extraction</a:t>
            </a:r>
          </a:p>
          <a:p>
            <a:pPr>
              <a:buNone/>
            </a:pPr>
            <a:r>
              <a:rPr lang="en-US" sz="1700" dirty="0" smtClean="0"/>
              <a:t>&amp;</a:t>
            </a:r>
            <a:r>
              <a:rPr lang="en-US" sz="2400" dirty="0" smtClean="0"/>
              <a:t>   </a:t>
            </a:r>
            <a:r>
              <a:rPr lang="en-US" dirty="0" smtClean="0"/>
              <a:t>Finding Facts in Historical Documents</a:t>
            </a:r>
          </a:p>
          <a:p>
            <a:r>
              <a:rPr lang="en-US" dirty="0" smtClean="0"/>
              <a:t>Learning, Prediction, and Analysis</a:t>
            </a:r>
          </a:p>
          <a:p>
            <a:pPr>
              <a:buNone/>
            </a:pPr>
            <a:r>
              <a:rPr lang="en-US" sz="1700" dirty="0" smtClean="0"/>
              <a:t>&amp;</a:t>
            </a:r>
            <a:r>
              <a:rPr lang="en-US" dirty="0" smtClean="0"/>
              <a:t>  Conceptual-Modeling Languages</a:t>
            </a:r>
          </a:p>
          <a:p>
            <a:r>
              <a:rPr lang="en-US" dirty="0" smtClean="0"/>
              <a:t>Information Integration</a:t>
            </a:r>
          </a:p>
          <a:p>
            <a:pPr>
              <a:buNone/>
            </a:pPr>
            <a:r>
              <a:rPr lang="en-US" sz="1700" dirty="0" smtClean="0"/>
              <a:t>&amp;</a:t>
            </a:r>
            <a:r>
              <a:rPr lang="en-US" dirty="0" smtClean="0"/>
              <a:t>  Multilingual Query Processing</a:t>
            </a:r>
          </a:p>
        </p:txBody>
      </p:sp>
      <p:sp>
        <p:nvSpPr>
          <p:cNvPr id="4" name="TextBox 3"/>
          <p:cNvSpPr txBox="1"/>
          <p:nvPr/>
        </p:nvSpPr>
        <p:spPr>
          <a:xfrm>
            <a:off x="7391400" y="1752600"/>
            <a:ext cx="474810" cy="1200329"/>
          </a:xfrm>
          <a:prstGeom prst="rect">
            <a:avLst/>
          </a:prstGeom>
          <a:noFill/>
        </p:spPr>
        <p:txBody>
          <a:bodyPr wrap="none" rtlCol="0">
            <a:spAutoFit/>
          </a:bodyPr>
          <a:lstStyle/>
          <a:p>
            <a:r>
              <a:rPr lang="en-US" sz="7200" dirty="0" smtClean="0">
                <a:solidFill>
                  <a:srgbClr val="C00000"/>
                </a:solidFill>
              </a:rPr>
              <a:t>}</a:t>
            </a:r>
            <a:endParaRPr lang="en-US" sz="7200" dirty="0">
              <a:solidFill>
                <a:srgbClr val="C00000"/>
              </a:solidFill>
            </a:endParaRPr>
          </a:p>
        </p:txBody>
      </p:sp>
      <p:sp>
        <p:nvSpPr>
          <p:cNvPr id="5" name="TextBox 4"/>
          <p:cNvSpPr txBox="1"/>
          <p:nvPr/>
        </p:nvSpPr>
        <p:spPr>
          <a:xfrm>
            <a:off x="7391400" y="3048000"/>
            <a:ext cx="474810" cy="1200329"/>
          </a:xfrm>
          <a:prstGeom prst="rect">
            <a:avLst/>
          </a:prstGeom>
          <a:noFill/>
        </p:spPr>
        <p:txBody>
          <a:bodyPr wrap="none" rtlCol="0">
            <a:spAutoFit/>
          </a:bodyPr>
          <a:lstStyle/>
          <a:p>
            <a:r>
              <a:rPr lang="en-US" sz="7200" dirty="0" smtClean="0">
                <a:solidFill>
                  <a:srgbClr val="C00000"/>
                </a:solidFill>
              </a:rPr>
              <a:t>}</a:t>
            </a:r>
            <a:endParaRPr lang="en-US" sz="7200" dirty="0">
              <a:solidFill>
                <a:srgbClr val="C00000"/>
              </a:solidFill>
            </a:endParaRPr>
          </a:p>
        </p:txBody>
      </p:sp>
      <p:sp>
        <p:nvSpPr>
          <p:cNvPr id="6" name="TextBox 5"/>
          <p:cNvSpPr txBox="1"/>
          <p:nvPr/>
        </p:nvSpPr>
        <p:spPr>
          <a:xfrm>
            <a:off x="7391400" y="4191000"/>
            <a:ext cx="474810" cy="1200329"/>
          </a:xfrm>
          <a:prstGeom prst="rect">
            <a:avLst/>
          </a:prstGeom>
          <a:noFill/>
        </p:spPr>
        <p:txBody>
          <a:bodyPr wrap="none" rtlCol="0">
            <a:spAutoFit/>
          </a:bodyPr>
          <a:lstStyle/>
          <a:p>
            <a:r>
              <a:rPr lang="en-US" sz="7200" dirty="0" smtClean="0">
                <a:solidFill>
                  <a:srgbClr val="C00000"/>
                </a:solidFill>
              </a:rPr>
              <a:t>}</a:t>
            </a:r>
            <a:endParaRPr lang="en-US" sz="7200" dirty="0">
              <a:solidFill>
                <a:srgbClr val="C00000"/>
              </a:solidFill>
            </a:endParaRPr>
          </a:p>
        </p:txBody>
      </p:sp>
      <p:sp>
        <p:nvSpPr>
          <p:cNvPr id="7" name="TextBox 6"/>
          <p:cNvSpPr txBox="1"/>
          <p:nvPr/>
        </p:nvSpPr>
        <p:spPr>
          <a:xfrm>
            <a:off x="7772400" y="2057400"/>
            <a:ext cx="976293" cy="646331"/>
          </a:xfrm>
          <a:prstGeom prst="rect">
            <a:avLst/>
          </a:prstGeom>
          <a:noFill/>
        </p:spPr>
        <p:txBody>
          <a:bodyPr wrap="none" rtlCol="0">
            <a:spAutoFit/>
          </a:bodyPr>
          <a:lstStyle/>
          <a:p>
            <a:r>
              <a:rPr lang="en-US" dirty="0" smtClean="0">
                <a:solidFill>
                  <a:srgbClr val="C00000"/>
                </a:solidFill>
              </a:rPr>
              <a:t>Practical</a:t>
            </a:r>
          </a:p>
          <a:p>
            <a:r>
              <a:rPr lang="en-US" dirty="0" smtClean="0">
                <a:solidFill>
                  <a:srgbClr val="C00000"/>
                </a:solidFill>
              </a:rPr>
              <a:t>use</a:t>
            </a:r>
            <a:endParaRPr lang="en-US" dirty="0">
              <a:solidFill>
                <a:srgbClr val="C00000"/>
              </a:solidFill>
            </a:endParaRPr>
          </a:p>
        </p:txBody>
      </p:sp>
      <p:sp>
        <p:nvSpPr>
          <p:cNvPr id="8" name="TextBox 7"/>
          <p:cNvSpPr txBox="1"/>
          <p:nvPr/>
        </p:nvSpPr>
        <p:spPr>
          <a:xfrm>
            <a:off x="7772400" y="3352800"/>
            <a:ext cx="1077539" cy="646331"/>
          </a:xfrm>
          <a:prstGeom prst="rect">
            <a:avLst/>
          </a:prstGeom>
          <a:noFill/>
        </p:spPr>
        <p:txBody>
          <a:bodyPr wrap="none" rtlCol="0">
            <a:spAutoFit/>
          </a:bodyPr>
          <a:lstStyle/>
          <a:p>
            <a:r>
              <a:rPr lang="en-US" dirty="0" smtClean="0">
                <a:solidFill>
                  <a:srgbClr val="C00000"/>
                </a:solidFill>
              </a:rPr>
              <a:t>Modeling</a:t>
            </a:r>
          </a:p>
          <a:p>
            <a:r>
              <a:rPr lang="en-US" dirty="0" smtClean="0">
                <a:solidFill>
                  <a:srgbClr val="C00000"/>
                </a:solidFill>
              </a:rPr>
              <a:t>reality</a:t>
            </a:r>
            <a:endParaRPr lang="en-US" dirty="0">
              <a:solidFill>
                <a:srgbClr val="C00000"/>
              </a:solidFill>
            </a:endParaRPr>
          </a:p>
        </p:txBody>
      </p:sp>
      <p:sp>
        <p:nvSpPr>
          <p:cNvPr id="9" name="TextBox 8"/>
          <p:cNvSpPr txBox="1"/>
          <p:nvPr/>
        </p:nvSpPr>
        <p:spPr>
          <a:xfrm>
            <a:off x="7772400" y="4495800"/>
            <a:ext cx="1154483" cy="646331"/>
          </a:xfrm>
          <a:prstGeom prst="rect">
            <a:avLst/>
          </a:prstGeom>
          <a:noFill/>
        </p:spPr>
        <p:txBody>
          <a:bodyPr wrap="none" rtlCol="0">
            <a:spAutoFit/>
          </a:bodyPr>
          <a:lstStyle/>
          <a:p>
            <a:r>
              <a:rPr lang="en-US" dirty="0" smtClean="0">
                <a:solidFill>
                  <a:srgbClr val="C00000"/>
                </a:solidFill>
              </a:rPr>
              <a:t>Additional</a:t>
            </a:r>
          </a:p>
          <a:p>
            <a:r>
              <a:rPr lang="en-US" dirty="0" smtClean="0">
                <a:solidFill>
                  <a:srgbClr val="C00000"/>
                </a:solidFill>
              </a:rPr>
              <a:t>help</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dirty="0" smtClean="0"/>
              <a:t>Principled Pragmatism</a:t>
            </a:r>
            <a:br>
              <a:rPr lang="en-US" dirty="0" smtClean="0"/>
            </a:br>
            <a:r>
              <a:rPr lang="en-US" dirty="0" smtClean="0"/>
              <a:t>(by example)</a:t>
            </a:r>
            <a:endParaRPr lang="en-US" dirty="0"/>
          </a:p>
        </p:txBody>
      </p:sp>
      <p:sp>
        <p:nvSpPr>
          <p:cNvPr id="3" name="Content Placeholder 2"/>
          <p:cNvSpPr>
            <a:spLocks noGrp="1"/>
          </p:cNvSpPr>
          <p:nvPr>
            <p:ph idx="1"/>
          </p:nvPr>
        </p:nvSpPr>
        <p:spPr>
          <a:xfrm>
            <a:off x="838200" y="1905000"/>
            <a:ext cx="7086600" cy="3657600"/>
          </a:xfrm>
        </p:spPr>
        <p:txBody>
          <a:bodyPr/>
          <a:lstStyle/>
          <a:p>
            <a:r>
              <a:rPr lang="en-US" dirty="0" smtClean="0"/>
              <a:t>Information Extraction</a:t>
            </a:r>
          </a:p>
          <a:p>
            <a:pPr>
              <a:buNone/>
            </a:pPr>
            <a:r>
              <a:rPr lang="en-US" sz="1700" dirty="0" smtClean="0"/>
              <a:t>&amp;</a:t>
            </a:r>
            <a:r>
              <a:rPr lang="en-US" sz="2400" dirty="0" smtClean="0"/>
              <a:t>   </a:t>
            </a:r>
            <a:r>
              <a:rPr lang="en-US" dirty="0" smtClean="0"/>
              <a:t>Finding Facts in Historical Documents</a:t>
            </a:r>
          </a:p>
          <a:p>
            <a:r>
              <a:rPr lang="en-US" dirty="0" smtClean="0"/>
              <a:t>Learning, Prediction, and Analysis</a:t>
            </a:r>
          </a:p>
          <a:p>
            <a:pPr>
              <a:buNone/>
            </a:pPr>
            <a:r>
              <a:rPr lang="en-US" sz="1700" dirty="0" smtClean="0"/>
              <a:t>&amp;</a:t>
            </a:r>
            <a:r>
              <a:rPr lang="en-US" dirty="0" smtClean="0"/>
              <a:t>  Conceptual-Modeling Languages</a:t>
            </a:r>
          </a:p>
          <a:p>
            <a:r>
              <a:rPr lang="en-US" dirty="0" smtClean="0"/>
              <a:t>Information Integration</a:t>
            </a:r>
          </a:p>
          <a:p>
            <a:pPr>
              <a:buNone/>
            </a:pPr>
            <a:r>
              <a:rPr lang="en-US" sz="1700" dirty="0" smtClean="0"/>
              <a:t>&amp;</a:t>
            </a:r>
            <a:r>
              <a:rPr lang="en-US" dirty="0" smtClean="0"/>
              <a:t>  Multilingual Query Processing</a:t>
            </a:r>
          </a:p>
        </p:txBody>
      </p:sp>
      <p:sp>
        <p:nvSpPr>
          <p:cNvPr id="4" name="TextBox 3"/>
          <p:cNvSpPr txBox="1"/>
          <p:nvPr/>
        </p:nvSpPr>
        <p:spPr>
          <a:xfrm>
            <a:off x="7391400" y="1752600"/>
            <a:ext cx="474810" cy="1200329"/>
          </a:xfrm>
          <a:prstGeom prst="rect">
            <a:avLst/>
          </a:prstGeom>
          <a:noFill/>
        </p:spPr>
        <p:txBody>
          <a:bodyPr wrap="none" rtlCol="0">
            <a:spAutoFit/>
          </a:bodyPr>
          <a:lstStyle/>
          <a:p>
            <a:r>
              <a:rPr lang="en-US" sz="7200" dirty="0" smtClean="0">
                <a:solidFill>
                  <a:srgbClr val="C00000"/>
                </a:solidFill>
              </a:rPr>
              <a:t>}</a:t>
            </a:r>
            <a:endParaRPr lang="en-US" sz="7200" dirty="0">
              <a:solidFill>
                <a:srgbClr val="C00000"/>
              </a:solidFill>
            </a:endParaRPr>
          </a:p>
        </p:txBody>
      </p:sp>
      <p:sp>
        <p:nvSpPr>
          <p:cNvPr id="5" name="TextBox 4"/>
          <p:cNvSpPr txBox="1"/>
          <p:nvPr/>
        </p:nvSpPr>
        <p:spPr>
          <a:xfrm>
            <a:off x="7391400" y="3048000"/>
            <a:ext cx="474810" cy="1200329"/>
          </a:xfrm>
          <a:prstGeom prst="rect">
            <a:avLst/>
          </a:prstGeom>
          <a:noFill/>
        </p:spPr>
        <p:txBody>
          <a:bodyPr wrap="none" rtlCol="0">
            <a:spAutoFit/>
          </a:bodyPr>
          <a:lstStyle/>
          <a:p>
            <a:r>
              <a:rPr lang="en-US" sz="7200" dirty="0" smtClean="0">
                <a:solidFill>
                  <a:srgbClr val="C00000"/>
                </a:solidFill>
              </a:rPr>
              <a:t>}</a:t>
            </a:r>
            <a:endParaRPr lang="en-US" sz="7200" dirty="0">
              <a:solidFill>
                <a:srgbClr val="C00000"/>
              </a:solidFill>
            </a:endParaRPr>
          </a:p>
        </p:txBody>
      </p:sp>
      <p:sp>
        <p:nvSpPr>
          <p:cNvPr id="6" name="TextBox 5"/>
          <p:cNvSpPr txBox="1"/>
          <p:nvPr/>
        </p:nvSpPr>
        <p:spPr>
          <a:xfrm>
            <a:off x="7391400" y="4191000"/>
            <a:ext cx="474810" cy="1200329"/>
          </a:xfrm>
          <a:prstGeom prst="rect">
            <a:avLst/>
          </a:prstGeom>
          <a:noFill/>
        </p:spPr>
        <p:txBody>
          <a:bodyPr wrap="none" rtlCol="0">
            <a:spAutoFit/>
          </a:bodyPr>
          <a:lstStyle/>
          <a:p>
            <a:r>
              <a:rPr lang="en-US" sz="7200" dirty="0" smtClean="0">
                <a:solidFill>
                  <a:srgbClr val="C00000"/>
                </a:solidFill>
              </a:rPr>
              <a:t>}</a:t>
            </a:r>
            <a:endParaRPr lang="en-US" sz="7200" dirty="0">
              <a:solidFill>
                <a:srgbClr val="C00000"/>
              </a:solidFill>
            </a:endParaRPr>
          </a:p>
        </p:txBody>
      </p:sp>
      <p:sp>
        <p:nvSpPr>
          <p:cNvPr id="7" name="TextBox 6"/>
          <p:cNvSpPr txBox="1"/>
          <p:nvPr/>
        </p:nvSpPr>
        <p:spPr>
          <a:xfrm>
            <a:off x="7772400" y="2057400"/>
            <a:ext cx="976293" cy="646331"/>
          </a:xfrm>
          <a:prstGeom prst="rect">
            <a:avLst/>
          </a:prstGeom>
          <a:noFill/>
        </p:spPr>
        <p:txBody>
          <a:bodyPr wrap="none" rtlCol="0">
            <a:spAutoFit/>
          </a:bodyPr>
          <a:lstStyle/>
          <a:p>
            <a:r>
              <a:rPr lang="en-US" dirty="0" smtClean="0">
                <a:solidFill>
                  <a:srgbClr val="C00000"/>
                </a:solidFill>
              </a:rPr>
              <a:t>Practical</a:t>
            </a:r>
          </a:p>
          <a:p>
            <a:r>
              <a:rPr lang="en-US" dirty="0" smtClean="0">
                <a:solidFill>
                  <a:srgbClr val="C00000"/>
                </a:solidFill>
              </a:rPr>
              <a:t>use</a:t>
            </a:r>
            <a:endParaRPr lang="en-US" dirty="0">
              <a:solidFill>
                <a:srgbClr val="C00000"/>
              </a:solidFill>
            </a:endParaRPr>
          </a:p>
        </p:txBody>
      </p:sp>
      <p:sp>
        <p:nvSpPr>
          <p:cNvPr id="8" name="TextBox 7"/>
          <p:cNvSpPr txBox="1"/>
          <p:nvPr/>
        </p:nvSpPr>
        <p:spPr>
          <a:xfrm>
            <a:off x="7772400" y="3352800"/>
            <a:ext cx="1077539" cy="646331"/>
          </a:xfrm>
          <a:prstGeom prst="rect">
            <a:avLst/>
          </a:prstGeom>
          <a:noFill/>
        </p:spPr>
        <p:txBody>
          <a:bodyPr wrap="none" rtlCol="0">
            <a:spAutoFit/>
          </a:bodyPr>
          <a:lstStyle/>
          <a:p>
            <a:r>
              <a:rPr lang="en-US" dirty="0" smtClean="0">
                <a:solidFill>
                  <a:srgbClr val="C00000"/>
                </a:solidFill>
              </a:rPr>
              <a:t>Modeling</a:t>
            </a:r>
          </a:p>
          <a:p>
            <a:r>
              <a:rPr lang="en-US" dirty="0" smtClean="0">
                <a:solidFill>
                  <a:srgbClr val="C00000"/>
                </a:solidFill>
              </a:rPr>
              <a:t>reality</a:t>
            </a:r>
            <a:endParaRPr lang="en-US" dirty="0">
              <a:solidFill>
                <a:srgbClr val="C00000"/>
              </a:solidFill>
            </a:endParaRPr>
          </a:p>
        </p:txBody>
      </p:sp>
      <p:sp>
        <p:nvSpPr>
          <p:cNvPr id="9" name="TextBox 8"/>
          <p:cNvSpPr txBox="1"/>
          <p:nvPr/>
        </p:nvSpPr>
        <p:spPr>
          <a:xfrm>
            <a:off x="7772400" y="4495800"/>
            <a:ext cx="1154483" cy="646331"/>
          </a:xfrm>
          <a:prstGeom prst="rect">
            <a:avLst/>
          </a:prstGeom>
          <a:noFill/>
        </p:spPr>
        <p:txBody>
          <a:bodyPr wrap="none" rtlCol="0">
            <a:spAutoFit/>
          </a:bodyPr>
          <a:lstStyle/>
          <a:p>
            <a:r>
              <a:rPr lang="en-US" dirty="0" smtClean="0">
                <a:solidFill>
                  <a:srgbClr val="C00000"/>
                </a:solidFill>
              </a:rPr>
              <a:t>Additional</a:t>
            </a:r>
          </a:p>
          <a:p>
            <a:r>
              <a:rPr lang="en-US" dirty="0" smtClean="0">
                <a:solidFill>
                  <a:srgbClr val="C00000"/>
                </a:solidFill>
              </a:rPr>
              <a:t>help</a:t>
            </a:r>
            <a:endParaRPr lang="en-US" dirty="0">
              <a:solidFill>
                <a:srgbClr val="C00000"/>
              </a:solidFill>
            </a:endParaRPr>
          </a:p>
        </p:txBody>
      </p:sp>
      <p:sp>
        <p:nvSpPr>
          <p:cNvPr id="10" name="TextBox 9"/>
          <p:cNvSpPr txBox="1"/>
          <p:nvPr/>
        </p:nvSpPr>
        <p:spPr>
          <a:xfrm>
            <a:off x="685800" y="2743200"/>
            <a:ext cx="7315200" cy="1384995"/>
          </a:xfrm>
          <a:prstGeom prst="rect">
            <a:avLst/>
          </a:prstGeom>
          <a:solidFill>
            <a:schemeClr val="bg1"/>
          </a:solidFill>
          <a:ln w="28575">
            <a:solidFill>
              <a:srgbClr val="FF0000"/>
            </a:solidFill>
          </a:ln>
        </p:spPr>
        <p:txBody>
          <a:bodyPr wrap="square" rtlCol="0">
            <a:spAutoFit/>
          </a:bodyPr>
          <a:lstStyle/>
          <a:p>
            <a:r>
              <a:rPr lang="en-US" sz="2800" dirty="0" smtClean="0"/>
              <a:t>synergistic combinations of ideas drawn from the overlapping disciplines of conceptual modeling, ontology, epistemology, logic, and linguistics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5"/>
          <p:cNvSpPr>
            <a:spLocks noGrp="1"/>
          </p:cNvSpPr>
          <p:nvPr>
            <p:ph idx="1"/>
          </p:nvPr>
        </p:nvSpPr>
        <p:spPr>
          <a:xfrm>
            <a:off x="609600" y="2057400"/>
            <a:ext cx="7848600" cy="3352800"/>
          </a:xfrm>
        </p:spPr>
        <p:txBody>
          <a:bodyPr>
            <a:normAutofit/>
          </a:bodyPr>
          <a:lstStyle/>
          <a:p>
            <a:pPr>
              <a:buNone/>
            </a:pPr>
            <a:r>
              <a:rPr lang="en-US" dirty="0" smtClean="0"/>
              <a:t>Philosophical disciplines</a:t>
            </a:r>
          </a:p>
          <a:p>
            <a:pPr lvl="1"/>
            <a:r>
              <a:rPr lang="en-US" dirty="0" smtClean="0"/>
              <a:t>What exists? (Ontology)</a:t>
            </a:r>
          </a:p>
          <a:p>
            <a:pPr lvl="1"/>
            <a:r>
              <a:rPr lang="en-US" dirty="0" smtClean="0"/>
              <a:t>What facts are known? (Epistemology)</a:t>
            </a:r>
          </a:p>
          <a:p>
            <a:pPr lvl="1"/>
            <a:r>
              <a:rPr lang="en-US" dirty="0" smtClean="0"/>
              <a:t>What’s implied by known facts? (Logic)</a:t>
            </a:r>
          </a:p>
          <a:p>
            <a:pPr lvl="1"/>
            <a:r>
              <a:rPr lang="en-US" dirty="0" smtClean="0"/>
              <a:t>How are the facts communicated? (Linguistics)</a:t>
            </a:r>
          </a:p>
          <a:p>
            <a:pPr>
              <a:buNone/>
            </a:pPr>
            <a:r>
              <a:rPr lang="en-US" dirty="0" smtClean="0"/>
              <a:t>And their role in </a:t>
            </a:r>
            <a:r>
              <a:rPr lang="en-US" dirty="0" err="1" smtClean="0"/>
              <a:t>WoK</a:t>
            </a:r>
            <a:r>
              <a:rPr lang="en-US" dirty="0" smtClean="0"/>
              <a:t> development</a:t>
            </a:r>
          </a:p>
        </p:txBody>
      </p:sp>
      <p:sp>
        <p:nvSpPr>
          <p:cNvPr id="5" name="Title 4"/>
          <p:cNvSpPr>
            <a:spLocks noGrp="1"/>
          </p:cNvSpPr>
          <p:nvPr>
            <p:ph type="title"/>
          </p:nvPr>
        </p:nvSpPr>
        <p:spPr/>
        <p:txBody>
          <a:bodyPr>
            <a:normAutofit fontScale="90000"/>
          </a:bodyPr>
          <a:lstStyle/>
          <a:p>
            <a:pPr fontAlgn="auto">
              <a:spcAft>
                <a:spcPts val="0"/>
              </a:spcAft>
              <a:defRPr/>
            </a:pPr>
            <a:r>
              <a:rPr lang="en-US" sz="4900" dirty="0" smtClean="0"/>
              <a:t>Information Extraction</a:t>
            </a:r>
            <a:r>
              <a:rPr lang="en-US" dirty="0" smtClean="0"/>
              <a:t/>
            </a:r>
            <a:br>
              <a:rPr lang="en-US" dirty="0" smtClean="0"/>
            </a:br>
            <a:r>
              <a:rPr lang="en-US" sz="3100" dirty="0" smtClean="0"/>
              <a:t>T</a:t>
            </a:r>
            <a:r>
              <a:rPr sz="3100" smtClean="0"/>
              <a:t>oward </a:t>
            </a:r>
            <a:r>
              <a:rPr sz="3100" dirty="0" smtClean="0"/>
              <a:t>a Web </a:t>
            </a:r>
            <a:r>
              <a:rPr sz="3100" smtClean="0"/>
              <a:t>of Knowledge</a:t>
            </a:r>
            <a:r>
              <a:rPr lang="en-US" sz="3100" dirty="0" smtClean="0"/>
              <a:t> (</a:t>
            </a:r>
            <a:r>
              <a:rPr lang="en-US" sz="3100" dirty="0" err="1" smtClean="0"/>
              <a:t>WoK</a:t>
            </a:r>
            <a:r>
              <a:rPr lang="en-US" sz="3100" dirty="0" smtClean="0"/>
              <a:t>)</a:t>
            </a:r>
            <a:endParaRPr sz="3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indent="-246063"/>
            <a:r>
              <a:rPr lang="en-US" dirty="0" smtClean="0"/>
              <a:t>Study of Existence </a:t>
            </a:r>
            <a:r>
              <a:rPr lang="en-US" dirty="0" smtClean="0">
                <a:sym typeface="Symbol" pitchFamily="18" charset="2"/>
              </a:rPr>
              <a:t></a:t>
            </a:r>
            <a:r>
              <a:rPr lang="en-US" dirty="0" smtClean="0"/>
              <a:t> asks “What exists?”</a:t>
            </a:r>
          </a:p>
          <a:p>
            <a:pPr indent="-246063"/>
            <a:r>
              <a:rPr lang="en-US" dirty="0" smtClean="0"/>
              <a:t>Concepts, relationships, and constraints</a:t>
            </a:r>
          </a:p>
          <a:p>
            <a:pPr indent="-246063"/>
            <a:endParaRPr lang="en-US" dirty="0" smtClean="0"/>
          </a:p>
        </p:txBody>
      </p:sp>
      <p:sp>
        <p:nvSpPr>
          <p:cNvPr id="3" name="Title 2"/>
          <p:cNvSpPr>
            <a:spLocks noGrp="1"/>
          </p:cNvSpPr>
          <p:nvPr>
            <p:ph type="title"/>
          </p:nvPr>
        </p:nvSpPr>
        <p:spPr/>
        <p:txBody>
          <a:bodyPr/>
          <a:lstStyle/>
          <a:p>
            <a:pPr fontAlgn="auto">
              <a:spcAft>
                <a:spcPts val="0"/>
              </a:spcAft>
              <a:defRPr/>
            </a:pPr>
            <a:r>
              <a:rPr dirty="0" smtClean="0"/>
              <a:t>Ontology</a:t>
            </a:r>
            <a:endParaRPr dirty="0"/>
          </a:p>
        </p:txBody>
      </p:sp>
      <p:pic>
        <p:nvPicPr>
          <p:cNvPr id="5" name="Picture 4" descr="CarAd.png"/>
          <p:cNvPicPr>
            <a:picLocks noChangeAspect="1"/>
          </p:cNvPicPr>
          <p:nvPr/>
        </p:nvPicPr>
        <p:blipFill>
          <a:blip r:embed="rId3" cstate="print"/>
          <a:stretch>
            <a:fillRect/>
          </a:stretch>
        </p:blipFill>
        <p:spPr>
          <a:xfrm>
            <a:off x="2209800" y="3048000"/>
            <a:ext cx="4517922" cy="3124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4224</TotalTime>
  <Words>2994</Words>
  <Application>Microsoft Office PowerPoint</Application>
  <PresentationFormat>On-screen Show (4:3)</PresentationFormat>
  <Paragraphs>367</Paragraphs>
  <Slides>32</Slides>
  <Notes>25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Principled Pragmatism: A Guide to the Adaptation of Philosophical Disciplines to Conceptual Modeling</vt:lpstr>
      <vt:lpstr>Principled Pragmatism</vt:lpstr>
      <vt:lpstr>Slide 3</vt:lpstr>
      <vt:lpstr>Slide 4</vt:lpstr>
      <vt:lpstr>Slide 5</vt:lpstr>
      <vt:lpstr>Principled Pragmatism (by example)</vt:lpstr>
      <vt:lpstr>Principled Pragmatism (by example)</vt:lpstr>
      <vt:lpstr>Information Extraction Toward a Web of Knowledge (WoK)</vt:lpstr>
      <vt:lpstr>Ontology</vt:lpstr>
      <vt:lpstr>Epistemology</vt:lpstr>
      <vt:lpstr>Logic</vt:lpstr>
      <vt:lpstr>Linguistics: Communication (Turning Raw Symbols into Knowledge)</vt:lpstr>
      <vt:lpstr>Linguistics: Communication (Turning Raw Symbols into Knowledge)</vt:lpstr>
      <vt:lpstr>IE Actualization (with Extraction Ontologies)</vt:lpstr>
      <vt:lpstr>IE Actualization (with Extraction Ontologies)</vt:lpstr>
      <vt:lpstr>Finding Facts in Historical Documents  (A Web of Knowledge Superimposed over Historical Documents)</vt:lpstr>
      <vt:lpstr>Finding Facts in Historical Documents (A Web of Knowledge Superimposed over Historical Documents)</vt:lpstr>
      <vt:lpstr>Finding Facts in Historical Documents (A Web of Knowledge Superimposed over Historical Documents)</vt:lpstr>
      <vt:lpstr>Finding Facts in Historical Documents (A Web of Knowledge Superimposed over Historical Documents)</vt:lpstr>
      <vt:lpstr>Finding Facts in Historical Documents (Nicely illustrates the Layer Cake of the Semantic Web)</vt:lpstr>
      <vt:lpstr>Information Extraction &amp; Fact Finding (&amp; Principled Pragmatism: Upper/Lower Bounds)</vt:lpstr>
      <vt:lpstr>Learning, Prediction, and Analysis</vt:lpstr>
      <vt:lpstr>Learning &amp; Prediction Home Security</vt:lpstr>
      <vt:lpstr>Learning &amp; Prediction Home Security</vt:lpstr>
      <vt:lpstr>Conceptual Modeling Languages  </vt:lpstr>
      <vt:lpstr>Conceptual Modeling Languages  </vt:lpstr>
      <vt:lpstr>Conceptual Modeling Languages  </vt:lpstr>
      <vt:lpstr>Real-World Modeling &amp; Principled Pragmatism</vt:lpstr>
      <vt:lpstr>Information Integration</vt:lpstr>
      <vt:lpstr>Multilingual Query Processing</vt:lpstr>
      <vt:lpstr>Additional Help Needed: Examples</vt:lpstr>
      <vt:lpstr>Summary &amp; Conclusion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Principled Pragmatics: A Guide to the Adaptation of Philosophical Disciplines to Conceptual Modeling</dc:title>
  <dc:creator>David W. Embley</dc:creator>
  <cp:lastModifiedBy>David W. Embley</cp:lastModifiedBy>
  <cp:revision>602</cp:revision>
  <dcterms:created xsi:type="dcterms:W3CDTF">2011-09-14T21:57:35Z</dcterms:created>
  <dcterms:modified xsi:type="dcterms:W3CDTF">2011-11-07T15:28:19Z</dcterms:modified>
</cp:coreProperties>
</file>