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59" r:id="rId5"/>
    <p:sldId id="260" r:id="rId6"/>
    <p:sldId id="261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F60E-809E-4EFD-96B4-1377582823EA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65637-4AF3-44C9-BB9B-52BF299B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5637-4AF3-44C9-BB9B-52BF299B4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60005-0BF4-405F-9FCC-76346B7875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5637-4AF3-44C9-BB9B-52BF299B40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Extracting Data Automatically</a:t>
            </a:r>
            <a:br>
              <a:rPr lang="en-US" dirty="0" smtClean="0"/>
            </a:br>
            <a:r>
              <a:rPr lang="en-US" sz="3100" dirty="0" smtClean="0"/>
              <a:t>from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Scanned Books</a:t>
            </a:r>
            <a:br>
              <a:rPr lang="en-US" dirty="0" smtClean="0"/>
            </a:br>
            <a:r>
              <a:rPr lang="en-US" sz="3100" dirty="0" smtClean="0"/>
              <a:t>with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OntoSoar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sz="2000" dirty="0" smtClean="0"/>
              <a:t>Peter Lindes</a:t>
            </a:r>
          </a:p>
          <a:p>
            <a:r>
              <a:rPr lang="en-US" sz="2000" dirty="0" smtClean="0"/>
              <a:t>Family Search Internship, 2015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C:\MA\Thesis\The Doc\Examples\CCLathr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8800"/>
            <a:ext cx="6934200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38400" y="1828800"/>
            <a:ext cx="28194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43101" y="2115312"/>
            <a:ext cx="876299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115312"/>
            <a:ext cx="14478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115312"/>
            <a:ext cx="22098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362200"/>
            <a:ext cx="11430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667000"/>
            <a:ext cx="17526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667000"/>
            <a:ext cx="24384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667000"/>
            <a:ext cx="13716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810000"/>
            <a:ext cx="1371600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4033167"/>
            <a:ext cx="1295400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1700" y="4243479"/>
            <a:ext cx="1485900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8509" y="4453791"/>
            <a:ext cx="1051891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48128" y="4800600"/>
            <a:ext cx="2214272" cy="21031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1828800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1828800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2135389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2913888"/>
            <a:ext cx="6858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67978" y="3825969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0426" y="3213652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48355" y="3489562"/>
            <a:ext cx="694745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01" y="3810000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771569" y="4057087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419600" y="4057087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4267399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2245" y="4477711"/>
            <a:ext cx="381000" cy="21031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90928" y="3188804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00" y="1850931"/>
            <a:ext cx="113968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297309" y="1847022"/>
            <a:ext cx="113968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953000" y="2134064"/>
            <a:ext cx="190167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658100" y="2667000"/>
            <a:ext cx="349526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2382277"/>
            <a:ext cx="571168" cy="2468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657601" y="38076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306958" y="38076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581400" y="40362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200941" y="4036281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71569" y="4259978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315032" y="4470290"/>
            <a:ext cx="113968" cy="21031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278338" y="2115312"/>
            <a:ext cx="626662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819400" y="2115312"/>
            <a:ext cx="4572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076784" y="2362200"/>
            <a:ext cx="781216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506941" y="2382277"/>
            <a:ext cx="4572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953000" y="3450866"/>
            <a:ext cx="13716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29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 Simple Ontology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5" name="Picture 7" descr="C:\MA\Outgoing\2014 FHTW\Simple O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99314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51914" y="2133600"/>
            <a:ext cx="1295400" cy="92333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Charles Christopher Lathrop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81800" y="22860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2860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2370814"/>
            <a:ext cx="317714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12" idx="3"/>
          </p:cNvCxnSpPr>
          <p:nvPr/>
        </p:nvCxnSpPr>
        <p:spPr>
          <a:xfrm flipV="1">
            <a:off x="4168682" y="1795322"/>
            <a:ext cx="840114" cy="51299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1"/>
          </p:cNvCxnSpPr>
          <p:nvPr/>
        </p:nvCxnSpPr>
        <p:spPr>
          <a:xfrm>
            <a:off x="5334000" y="1795322"/>
            <a:ext cx="1470118" cy="51299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953000" y="1553155"/>
            <a:ext cx="457200" cy="276999"/>
            <a:chOff x="4953000" y="1553155"/>
            <a:chExt cx="457200" cy="276999"/>
          </a:xfrm>
        </p:grpSpPr>
        <p:sp>
          <p:nvSpPr>
            <p:cNvPr id="12" name="Oval 11"/>
            <p:cNvSpPr/>
            <p:nvPr/>
          </p:nvSpPr>
          <p:spPr>
            <a:xfrm>
              <a:off x="4953000" y="1600200"/>
              <a:ext cx="3810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1553155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has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88882" y="4290650"/>
            <a:ext cx="6477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1865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4307878"/>
            <a:ext cx="64770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1817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24200" y="440773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3276600" y="4492544"/>
            <a:ext cx="38100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16659" y="4399116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6"/>
            <a:endCxn id="22" idx="1"/>
          </p:cNvCxnSpPr>
          <p:nvPr/>
        </p:nvCxnSpPr>
        <p:spPr>
          <a:xfrm>
            <a:off x="6069059" y="4475316"/>
            <a:ext cx="419823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24249" y="3429000"/>
            <a:ext cx="650875" cy="3026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24250" y="3429001"/>
            <a:ext cx="7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born on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5926809" y="3380192"/>
            <a:ext cx="650875" cy="3026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26810" y="3380193"/>
            <a:ext cx="7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died on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9" idx="5"/>
          </p:cNvCxnSpPr>
          <p:nvPr/>
        </p:nvCxnSpPr>
        <p:spPr>
          <a:xfrm>
            <a:off x="4168682" y="2416082"/>
            <a:ext cx="1900377" cy="101291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4"/>
            <a:endCxn id="36" idx="0"/>
          </p:cNvCxnSpPr>
          <p:nvPr/>
        </p:nvCxnSpPr>
        <p:spPr>
          <a:xfrm flipH="1">
            <a:off x="3914775" y="2438400"/>
            <a:ext cx="200025" cy="99060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4" idx="7"/>
          </p:cNvCxnSpPr>
          <p:nvPr/>
        </p:nvCxnSpPr>
        <p:spPr>
          <a:xfrm flipH="1">
            <a:off x="3254282" y="3703445"/>
            <a:ext cx="429861" cy="726603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7" idx="7"/>
          </p:cNvCxnSpPr>
          <p:nvPr/>
        </p:nvCxnSpPr>
        <p:spPr>
          <a:xfrm flipH="1">
            <a:off x="6046741" y="3672513"/>
            <a:ext cx="161049" cy="74892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2" grpId="0" animBg="1"/>
      <p:bldP spid="23" grpId="0" animBg="1"/>
      <p:bldP spid="24" grpId="0" animBg="1"/>
      <p:bldP spid="27" grpId="0" animBg="1"/>
      <p:bldP spid="35" grpId="0" animBg="1"/>
      <p:bldP spid="36" grpId="0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Example2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634"/>
            <a:ext cx="6248400" cy="46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1371600"/>
            <a:ext cx="1828800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05268" y="1717946"/>
            <a:ext cx="716944" cy="24688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717946"/>
            <a:ext cx="412143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37915" y="2016716"/>
            <a:ext cx="1852985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399" y="4267200"/>
            <a:ext cx="1219201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199" y="4267200"/>
            <a:ext cx="2095499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399" y="4800600"/>
            <a:ext cx="1143001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398" y="5410200"/>
            <a:ext cx="2133601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1717946"/>
            <a:ext cx="13716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90900" y="2016716"/>
            <a:ext cx="1485900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32250" y="4800600"/>
            <a:ext cx="1554147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87133" y="5687303"/>
            <a:ext cx="1480268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1717946"/>
            <a:ext cx="533400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6743" y="1717946"/>
            <a:ext cx="883256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4271838"/>
            <a:ext cx="990600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4800600"/>
            <a:ext cx="731850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00200" y="5681538"/>
            <a:ext cx="457199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17257" y="4553712"/>
            <a:ext cx="412143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399" y="4553712"/>
            <a:ext cx="9906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199" y="4800600"/>
            <a:ext cx="457199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1365438"/>
            <a:ext cx="121920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023816" y="3962400"/>
            <a:ext cx="1685508" cy="2468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710486" y="3962400"/>
            <a:ext cx="547314" cy="246888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600200" y="4267200"/>
            <a:ext cx="663934" cy="246888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27267" y="4551857"/>
            <a:ext cx="1089990" cy="246888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2713051" y="176519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32" idx="6"/>
            <a:endCxn id="51" idx="2"/>
          </p:cNvCxnSpPr>
          <p:nvPr/>
        </p:nvCxnSpPr>
        <p:spPr>
          <a:xfrm>
            <a:off x="2865451" y="1841390"/>
            <a:ext cx="356549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430948" y="176519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163625" y="4314444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50111" y="4629382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26259" y="5457444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32" idx="4"/>
            <a:endCxn id="52" idx="0"/>
          </p:cNvCxnSpPr>
          <p:nvPr/>
        </p:nvCxnSpPr>
        <p:spPr>
          <a:xfrm>
            <a:off x="2789251" y="1917590"/>
            <a:ext cx="450574" cy="23968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2" idx="6"/>
            <a:endCxn id="53" idx="2"/>
          </p:cNvCxnSpPr>
          <p:nvPr/>
        </p:nvCxnSpPr>
        <p:spPr>
          <a:xfrm>
            <a:off x="3316025" y="4390644"/>
            <a:ext cx="3034086" cy="3149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2" idx="5"/>
            <a:endCxn id="54" idx="2"/>
          </p:cNvCxnSpPr>
          <p:nvPr/>
        </p:nvCxnSpPr>
        <p:spPr>
          <a:xfrm>
            <a:off x="3293707" y="4444526"/>
            <a:ext cx="2732552" cy="10891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32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Ontology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38" y="1447800"/>
            <a:ext cx="7645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1458931"/>
            <a:ext cx="1295400" cy="27699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Myra Harwood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endCxn id="14" idx="3"/>
          </p:cNvCxnSpPr>
          <p:nvPr/>
        </p:nvCxnSpPr>
        <p:spPr>
          <a:xfrm flipH="1" flipV="1">
            <a:off x="1447800" y="1597431"/>
            <a:ext cx="304800" cy="2330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36" idx="1"/>
          </p:cNvCxnSpPr>
          <p:nvPr/>
        </p:nvCxnSpPr>
        <p:spPr>
          <a:xfrm>
            <a:off x="1882682" y="1918127"/>
            <a:ext cx="2287566" cy="14490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1919242"/>
            <a:ext cx="1295400" cy="27699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Jonathan Squires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2390001"/>
            <a:ext cx="1295400" cy="27699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Wilbur Squires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1752600" y="1788045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752600" y="1981541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40673" y="2176997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447800" y="2063531"/>
            <a:ext cx="304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3"/>
          </p:cNvCxnSpPr>
          <p:nvPr/>
        </p:nvCxnSpPr>
        <p:spPr>
          <a:xfrm flipH="1">
            <a:off x="1447800" y="2308318"/>
            <a:ext cx="314739" cy="22018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47930" y="3344848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47930" y="353834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36003" y="37338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8" idx="5"/>
            <a:endCxn id="37" idx="1"/>
          </p:cNvCxnSpPr>
          <p:nvPr/>
        </p:nvCxnSpPr>
        <p:spPr>
          <a:xfrm>
            <a:off x="1882682" y="2111623"/>
            <a:ext cx="2287566" cy="14490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5"/>
            <a:endCxn id="38" idx="1"/>
          </p:cNvCxnSpPr>
          <p:nvPr/>
        </p:nvCxnSpPr>
        <p:spPr>
          <a:xfrm>
            <a:off x="1870755" y="2307079"/>
            <a:ext cx="2287566" cy="14490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57600" y="1412765"/>
            <a:ext cx="1066800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Feb. 13, 1874 </a:t>
            </a:r>
            <a:endParaRPr lang="en-US" sz="1200" dirty="0"/>
          </a:p>
        </p:txBody>
      </p:sp>
      <p:cxnSp>
        <p:nvCxnSpPr>
          <p:cNvPr id="51" name="Straight Arrow Connector 50"/>
          <p:cNvCxnSpPr>
            <a:endCxn id="49" idx="2"/>
          </p:cNvCxnSpPr>
          <p:nvPr/>
        </p:nvCxnSpPr>
        <p:spPr>
          <a:xfrm flipV="1">
            <a:off x="4191000" y="1689764"/>
            <a:ext cx="0" cy="29177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14800" y="1993021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86200" y="52578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V="1">
            <a:off x="3962400" y="3886200"/>
            <a:ext cx="228600" cy="1371600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Elbow Connector 3072"/>
          <p:cNvCxnSpPr>
            <a:stCxn id="56" idx="2"/>
            <a:endCxn id="37" idx="2"/>
          </p:cNvCxnSpPr>
          <p:nvPr/>
        </p:nvCxnSpPr>
        <p:spPr>
          <a:xfrm rot="10800000" flipH="1">
            <a:off x="3886200" y="3614544"/>
            <a:ext cx="261730" cy="1719456"/>
          </a:xfrm>
          <a:prstGeom prst="bentConnector3">
            <a:avLst>
              <a:gd name="adj1" fmla="val -9038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1"/>
          </p:cNvCxnSpPr>
          <p:nvPr/>
        </p:nvCxnSpPr>
        <p:spPr>
          <a:xfrm flipH="1" flipV="1">
            <a:off x="4262230" y="2075847"/>
            <a:ext cx="3913488" cy="1430933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153400" y="3484462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Elbow Connector 74"/>
          <p:cNvCxnSpPr>
            <a:stCxn id="56" idx="2"/>
          </p:cNvCxnSpPr>
          <p:nvPr/>
        </p:nvCxnSpPr>
        <p:spPr>
          <a:xfrm rot="10800000" flipH="1">
            <a:off x="3886199" y="3421048"/>
            <a:ext cx="249803" cy="1912952"/>
          </a:xfrm>
          <a:prstGeom prst="bentConnector4">
            <a:avLst>
              <a:gd name="adj1" fmla="val -209285"/>
              <a:gd name="adj2" fmla="val 100208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38" idx="6"/>
            <a:endCxn id="52" idx="6"/>
          </p:cNvCxnSpPr>
          <p:nvPr/>
        </p:nvCxnSpPr>
        <p:spPr>
          <a:xfrm flipH="1" flipV="1">
            <a:off x="4267200" y="2069221"/>
            <a:ext cx="21203" cy="1740779"/>
          </a:xfrm>
          <a:prstGeom prst="bentConnector3">
            <a:avLst>
              <a:gd name="adj1" fmla="val -209067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6" grpId="0" animBg="1"/>
      <p:bldP spid="37" grpId="0" animBg="1"/>
      <p:bldP spid="38" grpId="0" animBg="1"/>
      <p:bldP spid="49" grpId="0" animBg="1"/>
      <p:bldP spid="52" grpId="0" animBg="1"/>
      <p:bldP spid="56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OntoSoar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517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5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71975"/>
            <a:ext cx="8353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Construction Grammar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Charles Christopher Lathrop, N. Y. City, b. 1817, d. 1865, son of Mary Ely and Gerard Lathrop ;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3675"/>
            <a:ext cx="83534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0275"/>
            <a:ext cx="8353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933575"/>
            <a:ext cx="84105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Meaning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Christopher Lathrop, N. Y. City, b. 1817, d. 1865, son of Mary Ely and Gerard Lathrop 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441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3729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853729"/>
            <a:ext cx="820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3729"/>
            <a:ext cx="82581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Meaning Structures Compared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371600"/>
            <a:ext cx="625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295775"/>
            <a:ext cx="625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581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his </a:t>
            </a:r>
            <a:r>
              <a:rPr lang="en-US" dirty="0"/>
              <a:t>widow married JONATHAN SQUIRES</a:t>
            </a:r>
            <a:r>
              <a:rPr lang="en-US" dirty="0" smtClean="0"/>
              <a:t>, </a:t>
            </a:r>
            <a:r>
              <a:rPr lang="en-US" dirty="0"/>
              <a:t>who was born in Ohio, July 25, 1823, by whom she had one son, J. Wilbur, born June 16, 1865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990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Christopher Lathrop, N. Y. City, b. 1817, d. 1865, son of Mary Ely and Gerard Lathrop ;</a:t>
            </a:r>
          </a:p>
        </p:txBody>
      </p:sp>
    </p:spTree>
    <p:extLst>
      <p:ext uri="{BB962C8B-B14F-4D97-AF65-F5344CB8AC3E}">
        <p14:creationId xmlns:p14="http://schemas.microsoft.com/office/powerpoint/2010/main" val="35985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400"/>
          </a:xfrm>
        </p:spPr>
        <p:txBody>
          <a:bodyPr/>
          <a:lstStyle/>
          <a:p>
            <a:r>
              <a:rPr lang="en-US" sz="2400" dirty="0" smtClean="0"/>
              <a:t>&gt; 140,000 books</a:t>
            </a:r>
          </a:p>
          <a:p>
            <a:r>
              <a:rPr lang="en-US" sz="2400" dirty="0" smtClean="0"/>
              <a:t>Ely Ancestry example: 830 pages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308452" cy="34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can do</a:t>
            </a:r>
          </a:p>
          <a:p>
            <a:r>
              <a:rPr lang="en-US" dirty="0" smtClean="0"/>
              <a:t>How it is done</a:t>
            </a:r>
          </a:p>
          <a:p>
            <a:r>
              <a:rPr lang="en-US" dirty="0" smtClean="0"/>
              <a:t>Overall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2667000"/>
            <a:ext cx="8229600" cy="1143000"/>
          </a:xfrm>
        </p:spPr>
        <p:txBody>
          <a:bodyPr/>
          <a:lstStyle/>
          <a:p>
            <a:r>
              <a:rPr lang="en-US" dirty="0" smtClean="0"/>
              <a:t>What we can do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7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this …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8" y="823347"/>
            <a:ext cx="7283824" cy="55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… to this!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2612125" cy="325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97" y="879344"/>
            <a:ext cx="4985006" cy="5099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84" y="822191"/>
            <a:ext cx="5861351" cy="5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41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 plus this.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4" y="1569171"/>
            <a:ext cx="2612125" cy="325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4" y="1066800"/>
            <a:ext cx="4097054" cy="419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29933"/>
            <a:ext cx="4584371" cy="403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4358"/>
            <a:ext cx="8325563" cy="3827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71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2667000"/>
            <a:ext cx="8229600" cy="1143000"/>
          </a:xfrm>
        </p:spPr>
        <p:txBody>
          <a:bodyPr/>
          <a:lstStyle/>
          <a:p>
            <a:r>
              <a:rPr lang="en-US" dirty="0" smtClean="0"/>
              <a:t>How it is done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Book Project Data Flow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93" y="838200"/>
            <a:ext cx="645750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2667000"/>
            <a:ext cx="8229600" cy="1143000"/>
          </a:xfrm>
        </p:spPr>
        <p:txBody>
          <a:bodyPr/>
          <a:lstStyle/>
          <a:p>
            <a:r>
              <a:rPr lang="en-US" dirty="0" smtClean="0"/>
              <a:t>How OntoSoar works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Scanned Book Extraction - 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352</Words>
  <Application>Microsoft Office PowerPoint</Application>
  <PresentationFormat>On-screen Show (4:3)</PresentationFormat>
  <Paragraphs>96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Extracting Data Automatically from Scanned Books with OntoSoar</vt:lpstr>
      <vt:lpstr>Agenda</vt:lpstr>
      <vt:lpstr>What we can do …</vt:lpstr>
      <vt:lpstr>From this …</vt:lpstr>
      <vt:lpstr>… to this!</vt:lpstr>
      <vt:lpstr>… plus this.</vt:lpstr>
      <vt:lpstr>How it is done …</vt:lpstr>
      <vt:lpstr>Book Project Data Flow</vt:lpstr>
      <vt:lpstr>How OntoSoar works …</vt:lpstr>
      <vt:lpstr>The Problem: Example 1</vt:lpstr>
      <vt:lpstr>A Simple Ontology</vt:lpstr>
      <vt:lpstr>The Problem: Example2</vt:lpstr>
      <vt:lpstr>A More Complex Ontology</vt:lpstr>
      <vt:lpstr>OntoSoar Architecture</vt:lpstr>
      <vt:lpstr>Applying Construction Grammar</vt:lpstr>
      <vt:lpstr>Building Meaning</vt:lpstr>
      <vt:lpstr>Meaning Structures Compared</vt:lpstr>
      <vt:lpstr>Overall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David Wayne Embley</cp:lastModifiedBy>
  <cp:revision>15</cp:revision>
  <dcterms:created xsi:type="dcterms:W3CDTF">2006-08-16T00:00:00Z</dcterms:created>
  <dcterms:modified xsi:type="dcterms:W3CDTF">2014-08-21T15:20:02Z</dcterms:modified>
</cp:coreProperties>
</file>