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DDAA81-665F-4EE4-9FFC-0A04C0D89F2B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A2B501-83C5-4CAA-B530-CA9E35783F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OpenDMAP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An open source, ontology-driven concept analysis engine, with applications to capturing knowledge regarding protein transport, protein interactions and cell-type-specific gene expressions</a:t>
            </a:r>
          </a:p>
          <a:p>
            <a:pPr algn="l"/>
            <a:endParaRPr lang="en-US" dirty="0" smtClean="0"/>
          </a:p>
          <a:p>
            <a:pPr algn="ctr"/>
            <a:r>
              <a:rPr lang="en-US" dirty="0" smtClean="0"/>
              <a:t>by Hunter, et al.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/>
          <a:lstStyle/>
          <a:p>
            <a:r>
              <a:rPr lang="en-US" dirty="0" smtClean="0"/>
              <a:t>Ontology/Language connection</a:t>
            </a:r>
          </a:p>
          <a:p>
            <a:pPr lvl="1"/>
            <a:r>
              <a:rPr lang="en-US" dirty="0" smtClean="0"/>
              <a:t>“[Ensures] that the knowledge representation is grounded [</a:t>
            </a:r>
            <a:r>
              <a:rPr lang="en-US" dirty="0" err="1" smtClean="0"/>
              <a:t>wrt</a:t>
            </a:r>
            <a:r>
              <a:rPr lang="en-US" dirty="0" smtClean="0"/>
              <a:t>] a carefully constructed model of reality”</a:t>
            </a:r>
          </a:p>
          <a:p>
            <a:pPr lvl="1"/>
            <a:r>
              <a:rPr lang="en-US" dirty="0" smtClean="0"/>
              <a:t>“[Recognizers] … structured by the ontology ...” which “… finesses many difficult ambiguity resolution problems”</a:t>
            </a:r>
          </a:p>
          <a:p>
            <a:r>
              <a:rPr lang="en-US" dirty="0" smtClean="0"/>
              <a:t> The architecture makes it easy to exploit better gene/protein recognition systems as they are developed.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5410200"/>
            <a:ext cx="4086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better any-kind-of recognition systems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1981200" y="4876800"/>
            <a:ext cx="9906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OpenDMAP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Ontology-driven: An </a:t>
            </a:r>
            <a:r>
              <a:rPr lang="en-US" dirty="0" smtClean="0"/>
              <a:t>ontology is the backbone of the system.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Concept-analysis engine</a:t>
            </a:r>
          </a:p>
          <a:p>
            <a:pPr lvl="1"/>
            <a:r>
              <a:rPr lang="en-US" dirty="0" smtClean="0"/>
              <a:t>Each concept in the ontology has an associated recognizer.</a:t>
            </a:r>
          </a:p>
          <a:p>
            <a:pPr lvl="1"/>
            <a:r>
              <a:rPr lang="en-US" dirty="0" smtClean="0"/>
              <a:t>A recognizer is a text pattern.</a:t>
            </a:r>
          </a:p>
          <a:p>
            <a:pPr lvl="1"/>
            <a:r>
              <a:rPr lang="en-US" dirty="0" smtClean="0"/>
              <a:t>“A pattern describes the words, phrases, parts of speech, syntactic structures or concepts that should cause an instance of the associated concept to be recognized.”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Concept: NUCLEUS</a:t>
            </a:r>
          </a:p>
          <a:p>
            <a:endParaRPr lang="en-US" dirty="0" smtClean="0"/>
          </a:p>
          <a:p>
            <a:r>
              <a:rPr lang="en-US" dirty="0" smtClean="0"/>
              <a:t>Pattern recognizer:</a:t>
            </a:r>
          </a:p>
          <a:p>
            <a:pPr>
              <a:buNone/>
            </a:pPr>
            <a:r>
              <a:rPr lang="en-US" dirty="0" smtClean="0"/>
              <a:t>		NUCLEUS := nucleus, nuclei, nuclear;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ontology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81200"/>
            <a:ext cx="6324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Pattern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5780628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4267200"/>
            <a:ext cx="2078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Regular Expression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438400" y="3429000"/>
            <a:ext cx="990600" cy="762000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419600"/>
            <a:ext cx="2983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References to non-terminals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(other concepts)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5943600" y="3505200"/>
            <a:ext cx="9906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5257800" y="3200400"/>
            <a:ext cx="13716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4610100" y="2857500"/>
            <a:ext cx="167640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28800" y="5410200"/>
            <a:ext cx="5368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Recognizes: “… </a:t>
            </a:r>
            <a:r>
              <a:rPr lang="en-US" dirty="0" err="1" smtClean="0"/>
              <a:t>Bax</a:t>
            </a:r>
            <a:r>
              <a:rPr lang="en-US" dirty="0" smtClean="0"/>
              <a:t> translocation to </a:t>
            </a:r>
            <a:r>
              <a:rPr lang="en-US" dirty="0" smtClean="0"/>
              <a:t>mitochondria </a:t>
            </a:r>
            <a:r>
              <a:rPr lang="en-US" dirty="0" smtClean="0"/>
              <a:t>…”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Complex Pattern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5780628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838200" y="3581400"/>
            <a:ext cx="7636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Fails to recognize: “… </a:t>
            </a:r>
            <a:r>
              <a:rPr lang="en-US" dirty="0" err="1" smtClean="0"/>
              <a:t>Bax</a:t>
            </a:r>
            <a:r>
              <a:rPr lang="en-US" dirty="0" smtClean="0"/>
              <a:t> translocation to </a:t>
            </a:r>
            <a:r>
              <a:rPr lang="en-US" dirty="0" smtClean="0"/>
              <a:t>mitochondria </a:t>
            </a:r>
            <a:r>
              <a:rPr lang="en-US" dirty="0" smtClean="0"/>
              <a:t>from the </a:t>
            </a:r>
            <a:r>
              <a:rPr lang="en-US" dirty="0" err="1" smtClean="0"/>
              <a:t>cytosol</a:t>
            </a:r>
            <a:r>
              <a:rPr lang="en-US" dirty="0" smtClean="0"/>
              <a:t> …”</a:t>
            </a:r>
          </a:p>
          <a:p>
            <a:r>
              <a:rPr lang="en-US" dirty="0" smtClean="0"/>
              <a:t>But the following succeeds: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648200"/>
            <a:ext cx="5869964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990600" y="6172200"/>
            <a:ext cx="202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Any order markers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362200" y="5181600"/>
            <a:ext cx="9906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438400" y="5486400"/>
            <a:ext cx="914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Complex Pattern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38200" y="33528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Fails to recognize: “… H1F-1alpha which is present in </a:t>
            </a:r>
            <a:r>
              <a:rPr lang="en-US" dirty="0" err="1" smtClean="0"/>
              <a:t>glomus</a:t>
            </a:r>
            <a:r>
              <a:rPr lang="en-US" dirty="0" smtClean="0"/>
              <a:t> cells </a:t>
            </a:r>
            <a:r>
              <a:rPr lang="en-US" dirty="0" err="1" smtClean="0"/>
              <a:t>translocates</a:t>
            </a:r>
            <a:r>
              <a:rPr lang="en-US" dirty="0" smtClean="0"/>
              <a:t> to the nucleus …” because of the intervening “which” clause.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wild-cards (here, too promiscuous)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syntactic constraints (here, a counter-balance to promiscuity) </a:t>
            </a:r>
          </a:p>
          <a:p>
            <a:r>
              <a:rPr lang="en-US" dirty="0" smtClean="0"/>
              <a:t>The following succeeds: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86000"/>
            <a:ext cx="5869964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9" y="5029200"/>
            <a:ext cx="585943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2057400" y="4191000"/>
            <a:ext cx="472440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6477000" y="4953000"/>
            <a:ext cx="3810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19400" y="4495800"/>
            <a:ext cx="31242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43200" y="4495800"/>
            <a:ext cx="32766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“Powerful”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71800"/>
            <a:ext cx="4495800" cy="173751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Experiments run with just patterns 5–9 augmented with 119 cellular component patterns.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8056" y="1920875"/>
            <a:ext cx="2698888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over all abstracts in Medline</a:t>
            </a:r>
          </a:p>
          <a:p>
            <a:r>
              <a:rPr lang="en-US" dirty="0" smtClean="0"/>
              <a:t>Produced 72,460 transport instances</a:t>
            </a:r>
          </a:p>
          <a:p>
            <a:r>
              <a:rPr lang="en-US" dirty="0" smtClean="0"/>
              <a:t>F-measure</a:t>
            </a:r>
          </a:p>
          <a:p>
            <a:pPr lvl="1"/>
            <a:r>
              <a:rPr lang="en-US" dirty="0" smtClean="0"/>
              <a:t>0.29, 10% higher than next best</a:t>
            </a:r>
          </a:p>
          <a:p>
            <a:pPr lvl="1"/>
            <a:r>
              <a:rPr lang="en-US" dirty="0" smtClean="0"/>
              <a:t>Recall similar to others, but precision ~20% better (0.39)</a:t>
            </a:r>
          </a:p>
          <a:p>
            <a:r>
              <a:rPr lang="en-US" dirty="0" smtClean="0"/>
              <a:t>Manual check on a small subset</a:t>
            </a:r>
          </a:p>
          <a:p>
            <a:pPr lvl="1"/>
            <a:r>
              <a:rPr lang="en-US" dirty="0" smtClean="0"/>
              <a:t>Partial recognition counted</a:t>
            </a:r>
          </a:p>
          <a:p>
            <a:pPr lvl="1"/>
            <a:r>
              <a:rPr lang="en-US" dirty="0" smtClean="0"/>
              <a:t>Corrected for protein identification</a:t>
            </a:r>
          </a:p>
          <a:p>
            <a:pPr lvl="1"/>
            <a:r>
              <a:rPr lang="en-US" dirty="0" smtClean="0"/>
              <a:t>F-measure raised to 0.81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248400"/>
            <a:ext cx="3305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*Caution: See paper for details.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Flow(1)</Template>
  <TotalTime>223</TotalTime>
  <Words>338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OpenDMAP:</vt:lpstr>
      <vt:lpstr>OpenDMAP</vt:lpstr>
      <vt:lpstr>Simple Pattern</vt:lpstr>
      <vt:lpstr>Sample ontology</vt:lpstr>
      <vt:lpstr>Complex Pattern</vt:lpstr>
      <vt:lpstr>Another Complex Pattern</vt:lpstr>
      <vt:lpstr>Another Complex Pattern</vt:lpstr>
      <vt:lpstr>“Powerful” Patterns</vt:lpstr>
      <vt:lpstr>Results*</vt:lpstr>
      <vt:lpstr>Discussion Messages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W. Embley</dc:creator>
  <cp:lastModifiedBy>David W. Embley</cp:lastModifiedBy>
  <cp:revision>24</cp:revision>
  <dcterms:created xsi:type="dcterms:W3CDTF">2009-09-24T15:32:24Z</dcterms:created>
  <dcterms:modified xsi:type="dcterms:W3CDTF">2009-09-26T00:14:56Z</dcterms:modified>
</cp:coreProperties>
</file>