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58" r:id="rId5"/>
    <p:sldId id="260" r:id="rId6"/>
    <p:sldId id="266" r:id="rId7"/>
    <p:sldId id="272" r:id="rId8"/>
    <p:sldId id="276" r:id="rId9"/>
    <p:sldId id="275" r:id="rId10"/>
    <p:sldId id="271" r:id="rId11"/>
    <p:sldId id="273" r:id="rId12"/>
    <p:sldId id="262" r:id="rId13"/>
    <p:sldId id="280" r:id="rId14"/>
    <p:sldId id="270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FF"/>
    <a:srgbClr val="FFCCFF"/>
    <a:srgbClr val="33CC33"/>
    <a:srgbClr val="FFF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>
        <p:scale>
          <a:sx n="130" d="100"/>
          <a:sy n="130" d="100"/>
        </p:scale>
        <p:origin x="-137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EB00-B342-4BA6-B332-6966274D06C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60005-0BF4-405F-9FCC-76346B78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/>
          </a:bodyPr>
          <a:lstStyle/>
          <a:p>
            <a:r>
              <a:rPr lang="en-US" dirty="0" smtClean="0"/>
              <a:t>Finding Genealogy Facts</a:t>
            </a:r>
            <a:br>
              <a:rPr lang="en-US" dirty="0" smtClean="0"/>
            </a:b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Linguistic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Peter Lindes, Deryle W. Lonsdale, David W. Embley</a:t>
            </a:r>
          </a:p>
          <a:p>
            <a:r>
              <a:rPr lang="en-US" sz="2400" dirty="0" smtClean="0"/>
              <a:t>Brigham Young University</a:t>
            </a:r>
          </a:p>
          <a:p>
            <a:endParaRPr lang="en-US" sz="2400" dirty="0" smtClean="0"/>
          </a:p>
          <a:p>
            <a:r>
              <a:rPr lang="en-US" sz="1200" dirty="0" smtClean="0"/>
              <a:t>© 2014 Peter Lindes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Meaning – Case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Christopher Lathrop, N. Y. City, b. 1817, d. 1865, son of Mary Ely and Gerard Lathrop ;</a:t>
            </a:r>
          </a:p>
        </p:txBody>
      </p:sp>
      <p:pic>
        <p:nvPicPr>
          <p:cNvPr id="619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847975"/>
            <a:ext cx="820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2847974"/>
            <a:ext cx="820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6" y="2847289"/>
            <a:ext cx="820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846604"/>
            <a:ext cx="820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7079"/>
            <a:ext cx="82581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9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Analysis– </a:t>
            </a:r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40393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+--------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MXsp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--------+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+----MXs----+        +--------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-------+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+--------Os-------+--MX*x-+            +----Os---+   +---Xd--+        |     +----TY---+  </a:t>
            </a:r>
            <a:r>
              <a:rPr lang="pt-B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pt-B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+--Ds-+---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---+         +---G---+    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+-Jr+-Cr+-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-+    +-Ds-+   |  +--G-+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-+--IN-+-TM+ +-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Xd+Xc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|     |        |         |       |    |  |   |   |    |    |    |   |  |    |   |    |     |   | |   |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his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widow.n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married.v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JONATHAN SQUIRES , by whom she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had.v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one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son.n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, J. Wilbur 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born.v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June 16 , 1865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447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 widow married JONATHAN SQUIRES</a:t>
            </a:r>
            <a:r>
              <a:rPr lang="en-US" dirty="0" smtClean="0"/>
              <a:t>, …, </a:t>
            </a:r>
            <a:r>
              <a:rPr lang="en-US" dirty="0"/>
              <a:t>by whom she had one son, J. Wilbur, born June 16, 1865, </a:t>
            </a:r>
            <a:r>
              <a:rPr lang="en-US" dirty="0" smtClean="0"/>
              <a:t>… 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37965"/>
            <a:ext cx="914400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4139768"/>
            <a:ext cx="230500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39768"/>
            <a:ext cx="5334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4137913"/>
            <a:ext cx="6096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4139768"/>
            <a:ext cx="685800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48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Meaning – Case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447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 widow married JONATHAN SQUIRES, who was born in Ohio, July 25, 1823, by whom she had one son, J. Wilbur, born June 16, 1865, in DeKalb county, Ind.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91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581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Meaning Structures Compared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371600"/>
            <a:ext cx="625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371975"/>
            <a:ext cx="625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7800" y="38817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his widow married JONATHAN SQUIRES</a:t>
            </a:r>
            <a:r>
              <a:rPr lang="en-US" sz="1200" dirty="0" smtClean="0"/>
              <a:t>, </a:t>
            </a:r>
            <a:r>
              <a:rPr lang="en-US" sz="1200" dirty="0"/>
              <a:t>who was born in Ohio, July 25, 1823, </a:t>
            </a:r>
            <a:r>
              <a:rPr lang="en-US" sz="1200" dirty="0"/>
              <a:t>by whom she had one son, J. Wilbur, born June 16, 1865, </a:t>
            </a:r>
            <a:r>
              <a:rPr lang="en-US" sz="1200" dirty="0" smtClean="0"/>
              <a:t>… 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9906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Charles Christopher Lathrop, N. Y. City, b. 1817, d. 1865, son of Mary Ely and Gerard Lathrop ;</a:t>
            </a:r>
          </a:p>
        </p:txBody>
      </p:sp>
    </p:spTree>
    <p:extLst>
      <p:ext uri="{BB962C8B-B14F-4D97-AF65-F5344CB8AC3E}">
        <p14:creationId xmlns:p14="http://schemas.microsoft.com/office/powerpoint/2010/main" val="3901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 descr="C:\MA\Outgoing\2014 FHTW\Annot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48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Preprocessor/Segmenter</a:t>
            </a:r>
          </a:p>
          <a:p>
            <a:r>
              <a:rPr lang="en-US" dirty="0" smtClean="0"/>
              <a:t>Adapted LG Parser for genealogy text</a:t>
            </a:r>
          </a:p>
          <a:p>
            <a:r>
              <a:rPr lang="en-US" dirty="0" smtClean="0"/>
              <a:t>Built a construction grammar meaning analyzer</a:t>
            </a:r>
          </a:p>
          <a:p>
            <a:r>
              <a:rPr lang="en-US" dirty="0" smtClean="0"/>
              <a:t>Mapped meaning schemas to user-defined ontologies</a:t>
            </a:r>
          </a:p>
          <a:p>
            <a:r>
              <a:rPr lang="en-US" dirty="0" smtClean="0"/>
              <a:t>Integrated all into a single processing pipeline</a:t>
            </a:r>
          </a:p>
          <a:p>
            <a:r>
              <a:rPr lang="en-US" dirty="0" smtClean="0"/>
              <a:t>Partially implemented – works well so far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 implementation</a:t>
            </a:r>
          </a:p>
          <a:p>
            <a:r>
              <a:rPr lang="en-US" dirty="0" smtClean="0"/>
              <a:t>Evaluate on a broader corpus</a:t>
            </a:r>
          </a:p>
          <a:p>
            <a:r>
              <a:rPr lang="en-US" dirty="0" smtClean="0"/>
              <a:t>Explore using a named entity recognizer</a:t>
            </a:r>
          </a:p>
          <a:p>
            <a:r>
              <a:rPr lang="en-US" dirty="0" smtClean="0"/>
              <a:t>Build in much more linguistic knowledge</a:t>
            </a:r>
          </a:p>
          <a:p>
            <a:r>
              <a:rPr lang="en-US" dirty="0" smtClean="0"/>
              <a:t>Research how to make the system learn linguistic knowledge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Semi-Structured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C:\MA\Thesis\The Doc\Examples\CCLathr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8800"/>
            <a:ext cx="6934200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38400" y="1828800"/>
            <a:ext cx="28194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43101" y="2115312"/>
            <a:ext cx="876299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2115312"/>
            <a:ext cx="14478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115312"/>
            <a:ext cx="22098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362200"/>
            <a:ext cx="11430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667000"/>
            <a:ext cx="17526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2667000"/>
            <a:ext cx="24384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667000"/>
            <a:ext cx="13716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810000"/>
            <a:ext cx="1371600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4033167"/>
            <a:ext cx="1295400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1700" y="4243479"/>
            <a:ext cx="1485900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8509" y="4453791"/>
            <a:ext cx="1051891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48128" y="4800600"/>
            <a:ext cx="2214272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1828800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1828800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2135389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2913888"/>
            <a:ext cx="6858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67978" y="3825969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50426" y="3213652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48355" y="3489562"/>
            <a:ext cx="694745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01" y="3810000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771569" y="4057087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419600" y="4057087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4267399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2245" y="4477711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90928" y="3188804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477000" y="1850931"/>
            <a:ext cx="113968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297309" y="1847022"/>
            <a:ext cx="113968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953000" y="2134064"/>
            <a:ext cx="190167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658100" y="2667000"/>
            <a:ext cx="349526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0" y="2382277"/>
            <a:ext cx="571168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657601" y="38076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306958" y="38076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581400" y="40362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200941" y="40362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71569" y="4259978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315032" y="4470290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278338" y="2115312"/>
            <a:ext cx="626662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2819400" y="2115312"/>
            <a:ext cx="4572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076784" y="2362200"/>
            <a:ext cx="781216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506941" y="2382277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4953000" y="3450866"/>
            <a:ext cx="13716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27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 Simple Ontology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5" name="Picture 7" descr="C:\MA\Outgoing\2014 FHTW\Simple O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99314" cy="3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51914" y="2133600"/>
            <a:ext cx="1295400" cy="92333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Charles Christopher Lathrop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81800" y="22860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2860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2370814"/>
            <a:ext cx="317714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12" idx="3"/>
          </p:cNvCxnSpPr>
          <p:nvPr/>
        </p:nvCxnSpPr>
        <p:spPr>
          <a:xfrm flipV="1">
            <a:off x="4168682" y="1795322"/>
            <a:ext cx="840114" cy="51299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1"/>
          </p:cNvCxnSpPr>
          <p:nvPr/>
        </p:nvCxnSpPr>
        <p:spPr>
          <a:xfrm>
            <a:off x="5334000" y="1795322"/>
            <a:ext cx="1470118" cy="51299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953000" y="1553155"/>
            <a:ext cx="457200" cy="276999"/>
            <a:chOff x="4953000" y="1553155"/>
            <a:chExt cx="457200" cy="276999"/>
          </a:xfrm>
        </p:grpSpPr>
        <p:sp>
          <p:nvSpPr>
            <p:cNvPr id="12" name="Oval 11"/>
            <p:cNvSpPr/>
            <p:nvPr/>
          </p:nvSpPr>
          <p:spPr>
            <a:xfrm>
              <a:off x="4953000" y="1600200"/>
              <a:ext cx="381000" cy="228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0" y="1553155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has</a:t>
              </a:r>
              <a:endParaRPr 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88882" y="4290650"/>
            <a:ext cx="6477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1865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4307878"/>
            <a:ext cx="6477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1817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24200" y="440773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3276600" y="4492544"/>
            <a:ext cx="38100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16659" y="4399116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7" idx="6"/>
            <a:endCxn id="22" idx="1"/>
          </p:cNvCxnSpPr>
          <p:nvPr/>
        </p:nvCxnSpPr>
        <p:spPr>
          <a:xfrm>
            <a:off x="6069059" y="4475316"/>
            <a:ext cx="419823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24249" y="3429000"/>
            <a:ext cx="650875" cy="3026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24250" y="3429001"/>
            <a:ext cx="7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born on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5926809" y="3380192"/>
            <a:ext cx="650875" cy="3026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26810" y="3380193"/>
            <a:ext cx="7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died on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9" idx="5"/>
          </p:cNvCxnSpPr>
          <p:nvPr/>
        </p:nvCxnSpPr>
        <p:spPr>
          <a:xfrm>
            <a:off x="4168682" y="2416082"/>
            <a:ext cx="1900377" cy="101291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4"/>
            <a:endCxn id="36" idx="0"/>
          </p:cNvCxnSpPr>
          <p:nvPr/>
        </p:nvCxnSpPr>
        <p:spPr>
          <a:xfrm flipH="1">
            <a:off x="3914775" y="2438400"/>
            <a:ext cx="200025" cy="99060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4" idx="7"/>
          </p:cNvCxnSpPr>
          <p:nvPr/>
        </p:nvCxnSpPr>
        <p:spPr>
          <a:xfrm flipH="1">
            <a:off x="3254282" y="3703445"/>
            <a:ext cx="429861" cy="726603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7" idx="7"/>
          </p:cNvCxnSpPr>
          <p:nvPr/>
        </p:nvCxnSpPr>
        <p:spPr>
          <a:xfrm flipH="1">
            <a:off x="6046741" y="3672513"/>
            <a:ext cx="161049" cy="74892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2" grpId="0" animBg="1"/>
      <p:bldP spid="23" grpId="0" animBg="1"/>
      <p:bldP spid="24" grpId="0" animBg="1"/>
      <p:bldP spid="27" grpId="0" animBg="1"/>
      <p:bldP spid="35" grpId="0" animBg="1"/>
      <p:bldP spid="36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Unstructured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634"/>
            <a:ext cx="6248400" cy="468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1371600"/>
            <a:ext cx="18288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05268" y="1717946"/>
            <a:ext cx="716944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717946"/>
            <a:ext cx="412143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37915" y="2016716"/>
            <a:ext cx="1852985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399" y="4267200"/>
            <a:ext cx="1219201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199" y="4267200"/>
            <a:ext cx="2095499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399" y="4800600"/>
            <a:ext cx="1143001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398" y="5410200"/>
            <a:ext cx="2133601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1717946"/>
            <a:ext cx="13716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90900" y="2016716"/>
            <a:ext cx="14859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32250" y="4800600"/>
            <a:ext cx="1554147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387133" y="5687303"/>
            <a:ext cx="1480268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1717946"/>
            <a:ext cx="533400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36743" y="1717946"/>
            <a:ext cx="883256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4271838"/>
            <a:ext cx="990600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4800600"/>
            <a:ext cx="731850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00200" y="5681538"/>
            <a:ext cx="457199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17257" y="4553712"/>
            <a:ext cx="412143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399" y="4553712"/>
            <a:ext cx="9906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199" y="4800600"/>
            <a:ext cx="457199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1365438"/>
            <a:ext cx="12192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023816" y="3962400"/>
            <a:ext cx="1685508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710486" y="3962400"/>
            <a:ext cx="547314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600200" y="4267200"/>
            <a:ext cx="663934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27267" y="4551857"/>
            <a:ext cx="108999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2687540" y="176519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32" idx="6"/>
            <a:endCxn id="51" idx="2"/>
          </p:cNvCxnSpPr>
          <p:nvPr/>
        </p:nvCxnSpPr>
        <p:spPr>
          <a:xfrm>
            <a:off x="2839940" y="1841390"/>
            <a:ext cx="356549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405437" y="176519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138114" y="4314444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24600" y="4629382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00748" y="5457444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32" idx="4"/>
            <a:endCxn id="52" idx="0"/>
          </p:cNvCxnSpPr>
          <p:nvPr/>
        </p:nvCxnSpPr>
        <p:spPr>
          <a:xfrm>
            <a:off x="2763740" y="1917590"/>
            <a:ext cx="450574" cy="23968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2" idx="6"/>
            <a:endCxn id="53" idx="2"/>
          </p:cNvCxnSpPr>
          <p:nvPr/>
        </p:nvCxnSpPr>
        <p:spPr>
          <a:xfrm>
            <a:off x="3290514" y="4390644"/>
            <a:ext cx="3034086" cy="3149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2" idx="5"/>
            <a:endCxn id="54" idx="2"/>
          </p:cNvCxnSpPr>
          <p:nvPr/>
        </p:nvCxnSpPr>
        <p:spPr>
          <a:xfrm>
            <a:off x="3268196" y="4444526"/>
            <a:ext cx="2732552" cy="10891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  <p:bldP spid="38" grpId="0" animBg="1"/>
      <p:bldP spid="32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Ontology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38" y="1447800"/>
            <a:ext cx="7645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1458931"/>
            <a:ext cx="1295400" cy="276999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Myra Harwood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endCxn id="14" idx="3"/>
          </p:cNvCxnSpPr>
          <p:nvPr/>
        </p:nvCxnSpPr>
        <p:spPr>
          <a:xfrm flipH="1" flipV="1">
            <a:off x="1447800" y="1597431"/>
            <a:ext cx="304800" cy="2330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36" idx="1"/>
          </p:cNvCxnSpPr>
          <p:nvPr/>
        </p:nvCxnSpPr>
        <p:spPr>
          <a:xfrm>
            <a:off x="1882682" y="1918127"/>
            <a:ext cx="2287566" cy="14490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1919242"/>
            <a:ext cx="1295400" cy="276999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Jonathan Squires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2390001"/>
            <a:ext cx="1295400" cy="276999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Wilbur Squires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1752600" y="1788045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752600" y="1981541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40673" y="2176997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447800" y="2063531"/>
            <a:ext cx="304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3"/>
          </p:cNvCxnSpPr>
          <p:nvPr/>
        </p:nvCxnSpPr>
        <p:spPr>
          <a:xfrm flipH="1">
            <a:off x="1447800" y="2308318"/>
            <a:ext cx="314739" cy="22018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47930" y="3344848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47930" y="3538344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36003" y="37338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8" idx="5"/>
            <a:endCxn id="37" idx="1"/>
          </p:cNvCxnSpPr>
          <p:nvPr/>
        </p:nvCxnSpPr>
        <p:spPr>
          <a:xfrm>
            <a:off x="1882682" y="2111623"/>
            <a:ext cx="2287566" cy="14490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5"/>
            <a:endCxn id="38" idx="1"/>
          </p:cNvCxnSpPr>
          <p:nvPr/>
        </p:nvCxnSpPr>
        <p:spPr>
          <a:xfrm>
            <a:off x="1870755" y="2307079"/>
            <a:ext cx="2287566" cy="14490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57600" y="1412765"/>
            <a:ext cx="1066800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Feb. 13, 1874 </a:t>
            </a:r>
            <a:endParaRPr lang="en-US" sz="1200" dirty="0"/>
          </a:p>
        </p:txBody>
      </p:sp>
      <p:cxnSp>
        <p:nvCxnSpPr>
          <p:cNvPr id="51" name="Straight Arrow Connector 50"/>
          <p:cNvCxnSpPr>
            <a:endCxn id="49" idx="2"/>
          </p:cNvCxnSpPr>
          <p:nvPr/>
        </p:nvCxnSpPr>
        <p:spPr>
          <a:xfrm flipV="1">
            <a:off x="4191000" y="1689764"/>
            <a:ext cx="0" cy="29177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14800" y="1993021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86200" y="52578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V="1">
            <a:off x="3962400" y="3886200"/>
            <a:ext cx="228600" cy="1371600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Elbow Connector 3072"/>
          <p:cNvCxnSpPr>
            <a:stCxn id="56" idx="2"/>
            <a:endCxn id="37" idx="2"/>
          </p:cNvCxnSpPr>
          <p:nvPr/>
        </p:nvCxnSpPr>
        <p:spPr>
          <a:xfrm rot="10800000" flipH="1">
            <a:off x="3886200" y="3614544"/>
            <a:ext cx="261730" cy="1719456"/>
          </a:xfrm>
          <a:prstGeom prst="bentConnector3">
            <a:avLst>
              <a:gd name="adj1" fmla="val -90381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1"/>
          </p:cNvCxnSpPr>
          <p:nvPr/>
        </p:nvCxnSpPr>
        <p:spPr>
          <a:xfrm flipH="1" flipV="1">
            <a:off x="4262230" y="2075847"/>
            <a:ext cx="3913488" cy="1430933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153400" y="3484462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Elbow Connector 74"/>
          <p:cNvCxnSpPr>
            <a:stCxn id="56" idx="2"/>
          </p:cNvCxnSpPr>
          <p:nvPr/>
        </p:nvCxnSpPr>
        <p:spPr>
          <a:xfrm rot="10800000" flipH="1">
            <a:off x="3886199" y="3421048"/>
            <a:ext cx="249803" cy="1912952"/>
          </a:xfrm>
          <a:prstGeom prst="bentConnector4">
            <a:avLst>
              <a:gd name="adj1" fmla="val -209285"/>
              <a:gd name="adj2" fmla="val 100208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38" idx="6"/>
            <a:endCxn id="52" idx="6"/>
          </p:cNvCxnSpPr>
          <p:nvPr/>
        </p:nvCxnSpPr>
        <p:spPr>
          <a:xfrm flipH="1" flipV="1">
            <a:off x="4267200" y="2069221"/>
            <a:ext cx="21203" cy="1740779"/>
          </a:xfrm>
          <a:prstGeom prst="bentConnector3">
            <a:avLst>
              <a:gd name="adj1" fmla="val -2090671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6" grpId="0" animBg="1"/>
      <p:bldP spid="37" grpId="0" animBg="1"/>
      <p:bldP spid="38" grpId="0" animBg="1"/>
      <p:bldP spid="49" grpId="0" animBg="1"/>
      <p:bldP spid="52" grpId="0" animBg="1"/>
      <p:bldP spid="56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OntoSoar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517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1687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Christopher Lathrop, N. Y. City, b. 1817, d. 1865, son of Mary Ely and Gerard Lathrop 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302672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 widow married JONATHAN SQUIRES, who was born in Ohio, July 25, 1823, by whom she had one son, J. Wilbur, born June 16, 1865, in DeKalb county, Ind.</a:t>
            </a:r>
          </a:p>
        </p:txBody>
      </p:sp>
    </p:spTree>
    <p:extLst>
      <p:ext uri="{BB962C8B-B14F-4D97-AF65-F5344CB8AC3E}">
        <p14:creationId xmlns:p14="http://schemas.microsoft.com/office/powerpoint/2010/main" val="325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71975"/>
            <a:ext cx="8353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Analysis – Case 1A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44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Christopher Lathrop</a:t>
            </a:r>
            <a:r>
              <a:rPr lang="en-US" dirty="0" smtClean="0"/>
              <a:t>, …, b</a:t>
            </a:r>
            <a:r>
              <a:rPr lang="en-US" dirty="0"/>
              <a:t>. 1817, d. 1865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3675"/>
            <a:ext cx="83534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0275"/>
            <a:ext cx="8353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Analysis– </a:t>
            </a:r>
            <a:r>
              <a:rPr lang="en-US" dirty="0" smtClean="0"/>
              <a:t>Case 1B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 2014 FHTW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676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Christopher </a:t>
            </a:r>
            <a:r>
              <a:rPr lang="en-US" dirty="0" smtClean="0"/>
              <a:t>Lathrop, </a:t>
            </a:r>
            <a:r>
              <a:rPr lang="en-US" dirty="0" smtClean="0"/>
              <a:t>… , son </a:t>
            </a:r>
            <a:r>
              <a:rPr lang="en-US" dirty="0"/>
              <a:t>of Mary Ely and Gerard Lathrop 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4572000"/>
            <a:ext cx="8410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008225"/>
            <a:ext cx="84105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235113"/>
            <a:ext cx="8696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2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592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Finding Genealogy Facts with Linguistic Analysis</vt:lpstr>
      <vt:lpstr>Semi-Structured Text</vt:lpstr>
      <vt:lpstr>A Simple Ontology</vt:lpstr>
      <vt:lpstr>Unstructured Text</vt:lpstr>
      <vt:lpstr>A More Complex Ontology</vt:lpstr>
      <vt:lpstr>OntoSoar Architecture</vt:lpstr>
      <vt:lpstr>Two Cases</vt:lpstr>
      <vt:lpstr>Linguistic Analysis – Case 1A</vt:lpstr>
      <vt:lpstr>Linguistic Analysis– Case 1B</vt:lpstr>
      <vt:lpstr>Extracting Meaning – Case 1</vt:lpstr>
      <vt:lpstr>Linguistic Analysis– Case 2</vt:lpstr>
      <vt:lpstr>Extracting Meaning – Case 2</vt:lpstr>
      <vt:lpstr>Meaning Structures Compared</vt:lpstr>
      <vt:lpstr>Evaluation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Genealogy Facts with Linguistic Analysis</dc:title>
  <dc:creator>Peter</dc:creator>
  <cp:lastModifiedBy>Peter Lindes</cp:lastModifiedBy>
  <cp:revision>80</cp:revision>
  <cp:lastPrinted>2014-03-19T20:18:32Z</cp:lastPrinted>
  <dcterms:created xsi:type="dcterms:W3CDTF">2006-08-16T00:00:00Z</dcterms:created>
  <dcterms:modified xsi:type="dcterms:W3CDTF">2014-03-19T20:27:16Z</dcterms:modified>
</cp:coreProperties>
</file>